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9"/>
  </p:notesMasterIdLst>
  <p:sldIdLst>
    <p:sldId id="257" r:id="rId2"/>
    <p:sldId id="280" r:id="rId3"/>
    <p:sldId id="347" r:id="rId4"/>
    <p:sldId id="355" r:id="rId5"/>
    <p:sldId id="357" r:id="rId6"/>
    <p:sldId id="358" r:id="rId7"/>
    <p:sldId id="299" r:id="rId8"/>
    <p:sldId id="300" r:id="rId9"/>
    <p:sldId id="340" r:id="rId10"/>
    <p:sldId id="341" r:id="rId11"/>
    <p:sldId id="301" r:id="rId12"/>
    <p:sldId id="302" r:id="rId13"/>
    <p:sldId id="303" r:id="rId14"/>
    <p:sldId id="304" r:id="rId15"/>
    <p:sldId id="305" r:id="rId16"/>
    <p:sldId id="306" r:id="rId17"/>
    <p:sldId id="307" r:id="rId18"/>
    <p:sldId id="377" r:id="rId19"/>
    <p:sldId id="378" r:id="rId20"/>
    <p:sldId id="379" r:id="rId21"/>
    <p:sldId id="388" r:id="rId22"/>
    <p:sldId id="352" r:id="rId23"/>
    <p:sldId id="353" r:id="rId24"/>
    <p:sldId id="354" r:id="rId25"/>
    <p:sldId id="392" r:id="rId26"/>
    <p:sldId id="311" r:id="rId27"/>
    <p:sldId id="344" r:id="rId28"/>
    <p:sldId id="313" r:id="rId29"/>
    <p:sldId id="314" r:id="rId30"/>
    <p:sldId id="315" r:id="rId31"/>
    <p:sldId id="316" r:id="rId32"/>
    <p:sldId id="356" r:id="rId33"/>
    <p:sldId id="317" r:id="rId34"/>
    <p:sldId id="318" r:id="rId35"/>
    <p:sldId id="320" r:id="rId36"/>
    <p:sldId id="373" r:id="rId37"/>
    <p:sldId id="374" r:id="rId38"/>
    <p:sldId id="321" r:id="rId39"/>
    <p:sldId id="322" r:id="rId40"/>
    <p:sldId id="325" r:id="rId41"/>
    <p:sldId id="324" r:id="rId42"/>
    <p:sldId id="327" r:id="rId43"/>
    <p:sldId id="328" r:id="rId44"/>
    <p:sldId id="329" r:id="rId45"/>
    <p:sldId id="330" r:id="rId46"/>
    <p:sldId id="331" r:id="rId47"/>
    <p:sldId id="332" r:id="rId48"/>
    <p:sldId id="333" r:id="rId49"/>
    <p:sldId id="334" r:id="rId50"/>
    <p:sldId id="364" r:id="rId51"/>
    <p:sldId id="365" r:id="rId52"/>
    <p:sldId id="342" r:id="rId53"/>
    <p:sldId id="343" r:id="rId54"/>
    <p:sldId id="367" r:id="rId55"/>
    <p:sldId id="368" r:id="rId56"/>
    <p:sldId id="369" r:id="rId57"/>
    <p:sldId id="370" r:id="rId58"/>
    <p:sldId id="336" r:id="rId59"/>
    <p:sldId id="372" r:id="rId60"/>
    <p:sldId id="371" r:id="rId61"/>
    <p:sldId id="337" r:id="rId62"/>
    <p:sldId id="338" r:id="rId63"/>
    <p:sldId id="339" r:id="rId64"/>
    <p:sldId id="380" r:id="rId65"/>
    <p:sldId id="381" r:id="rId66"/>
    <p:sldId id="382" r:id="rId67"/>
    <p:sldId id="285"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1" autoAdjust="0"/>
  </p:normalViewPr>
  <p:slideViewPr>
    <p:cSldViewPr>
      <p:cViewPr varScale="1">
        <p:scale>
          <a:sx n="67" d="100"/>
          <a:sy n="67" d="100"/>
        </p:scale>
        <p:origin x="-4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B768C4-4CAA-4916-999F-1E62DE2D4EE6}" type="slidenum">
              <a:rPr lang="cs-CZ"/>
              <a:pPr>
                <a:defRPr/>
              </a:pPr>
              <a:t>‹#›</a:t>
            </a:fld>
            <a:endParaRPr lang="cs-CZ"/>
          </a:p>
        </p:txBody>
      </p:sp>
    </p:spTree>
    <p:extLst>
      <p:ext uri="{BB962C8B-B14F-4D97-AF65-F5344CB8AC3E}">
        <p14:creationId xmlns:p14="http://schemas.microsoft.com/office/powerpoint/2010/main" val="333389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48BCCD-C2D2-475B-88C1-F02E9AC42022}" type="slidenum">
              <a:rPr lang="cs-CZ" smtClean="0">
                <a:latin typeface="Arial" pitchFamily="34" charset="0"/>
              </a:rPr>
              <a:pPr/>
              <a:t>8</a:t>
            </a:fld>
            <a:endParaRPr lang="cs-CZ" smtClean="0">
              <a:latin typeface="Arial" pitchFamily="34" charset="0"/>
            </a:endParaRPr>
          </a:p>
        </p:txBody>
      </p:sp>
      <p:sp>
        <p:nvSpPr>
          <p:cNvPr id="9421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250DE4F3-2E34-4C9D-83E4-72AA43AB6A4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94216"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1C8366-8BE3-4C46-9D58-3A8C49F79EE8}" type="slidenum">
              <a:rPr lang="cs-CZ" smtClean="0">
                <a:latin typeface="Arial" pitchFamily="34" charset="0"/>
              </a:rPr>
              <a:pPr/>
              <a:t>43</a:t>
            </a:fld>
            <a:endParaRPr lang="cs-CZ" smtClean="0">
              <a:latin typeface="Arial" pitchFamily="34" charset="0"/>
            </a:endParaRPr>
          </a:p>
        </p:txBody>
      </p:sp>
      <p:sp>
        <p:nvSpPr>
          <p:cNvPr id="10752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752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0B8B899-5BE6-4ABD-A4FD-8152A9468B61}" type="slidenum">
              <a:rPr lang="cs-CZ" smtClean="0">
                <a:latin typeface="Arial" pitchFamily="34" charset="0"/>
              </a:rPr>
              <a:pPr/>
              <a:t>44</a:t>
            </a:fld>
            <a:endParaRPr lang="cs-CZ" smtClean="0">
              <a:latin typeface="Arial" pitchFamily="34" charset="0"/>
            </a:endParaRPr>
          </a:p>
        </p:txBody>
      </p:sp>
      <p:sp>
        <p:nvSpPr>
          <p:cNvPr id="1085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85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C4ED4A-91EA-46A8-88CA-427791DD84E6}" type="slidenum">
              <a:rPr lang="cs-CZ" smtClean="0">
                <a:latin typeface="Arial" pitchFamily="34" charset="0"/>
              </a:rPr>
              <a:pPr/>
              <a:t>45</a:t>
            </a:fld>
            <a:endParaRPr lang="cs-CZ"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23C7B-F106-446C-BA0C-6640E2E8971D}" type="slidenum">
              <a:rPr lang="cs-CZ" smtClean="0">
                <a:latin typeface="Arial" pitchFamily="34" charset="0"/>
              </a:rPr>
              <a:pPr/>
              <a:t>46</a:t>
            </a:fld>
            <a:endParaRPr lang="cs-CZ" smtClean="0">
              <a:latin typeface="Arial" pitchFamily="34" charset="0"/>
            </a:endParaRPr>
          </a:p>
        </p:txBody>
      </p:sp>
      <p:sp>
        <p:nvSpPr>
          <p:cNvPr id="110595"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1105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2B2B59-A22F-45C5-9FE3-A0EB1CA35C09}" type="slidenum">
              <a:rPr lang="cs-CZ" smtClean="0">
                <a:latin typeface="Arial" pitchFamily="34" charset="0"/>
              </a:rPr>
              <a:pPr/>
              <a:t>47</a:t>
            </a:fld>
            <a:endParaRPr lang="cs-CZ" smtClean="0">
              <a:latin typeface="Arial" pitchFamily="34" charset="0"/>
            </a:endParaRPr>
          </a:p>
        </p:txBody>
      </p:sp>
      <p:sp>
        <p:nvSpPr>
          <p:cNvPr id="1116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16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0C35C9D-72C3-40B4-903F-F1B7ACE14A14}" type="slidenum">
              <a:rPr lang="cs-CZ" smtClean="0">
                <a:latin typeface="Arial" pitchFamily="34" charset="0"/>
              </a:rPr>
              <a:pPr/>
              <a:t>48</a:t>
            </a:fld>
            <a:endParaRPr lang="cs-CZ" smtClean="0">
              <a:latin typeface="Arial" pitchFamily="34" charset="0"/>
            </a:endParaRPr>
          </a:p>
        </p:txBody>
      </p:sp>
      <p:sp>
        <p:nvSpPr>
          <p:cNvPr id="11264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26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BFEB5D-C14B-428E-9D55-255B234B2842}" type="slidenum">
              <a:rPr lang="cs-CZ" smtClean="0">
                <a:latin typeface="Arial" pitchFamily="34" charset="0"/>
              </a:rPr>
              <a:pPr/>
              <a:t>49</a:t>
            </a:fld>
            <a:endParaRPr lang="cs-CZ" smtClean="0">
              <a:latin typeface="Arial" pitchFamily="34" charset="0"/>
            </a:endParaRPr>
          </a:p>
        </p:txBody>
      </p:sp>
      <p:sp>
        <p:nvSpPr>
          <p:cNvPr id="1136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36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7F51E6-984E-46FD-AA38-FC75639FD3F7}" type="slidenum">
              <a:rPr lang="cs-CZ" smtClean="0">
                <a:latin typeface="Arial" pitchFamily="34" charset="0"/>
              </a:rPr>
              <a:pPr/>
              <a:t>58</a:t>
            </a:fld>
            <a:endParaRPr lang="cs-CZ" smtClean="0">
              <a:latin typeface="Arial" pitchFamily="34" charset="0"/>
            </a:endParaRPr>
          </a:p>
        </p:txBody>
      </p:sp>
      <p:sp>
        <p:nvSpPr>
          <p:cNvPr id="1157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57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BFB8F184-3761-4750-8244-0CAA8EB0F76B}"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39"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0"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1"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6DACCA44-C4E8-4F79-8952-28BF9E843E23}"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18.10.2013</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2"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6743"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smtClean="0">
              <a:latin typeface="Arial" pitchFamily="34" charset="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0A8913-3CAC-4426-89D8-84B34C3D18B2}" type="slidenum">
              <a:rPr lang="cs-CZ" smtClean="0">
                <a:latin typeface="Arial" pitchFamily="34" charset="0"/>
              </a:rPr>
              <a:pPr/>
              <a:t>18</a:t>
            </a:fld>
            <a:endParaRPr lang="cs-CZ"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2C6F5-EE5C-4195-AA65-F75273E67BF4}" type="slidenum">
              <a:rPr lang="cs-CZ" smtClean="0">
                <a:latin typeface="Arial" pitchFamily="34" charset="0"/>
              </a:rPr>
              <a:pPr/>
              <a:t>19</a:t>
            </a:fld>
            <a:endParaRPr lang="cs-CZ"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0C3ED3-76ED-4BD4-80E7-9DC3BAD2A38A}" type="slidenum">
              <a:rPr lang="cs-CZ" smtClean="0">
                <a:latin typeface="Arial" pitchFamily="34" charset="0"/>
              </a:rPr>
              <a:pPr/>
              <a:t>20</a:t>
            </a:fld>
            <a:endParaRPr lang="cs-CZ"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BEBD29-F111-4ADE-BD25-5E744D3E3137}" type="slidenum">
              <a:rPr lang="cs-CZ" smtClean="0">
                <a:latin typeface="Arial" pitchFamily="34" charset="0"/>
              </a:rPr>
              <a:pPr/>
              <a:t>38</a:t>
            </a:fld>
            <a:endParaRPr lang="cs-CZ" smtClean="0">
              <a:latin typeface="Arial" pitchFamily="34" charset="0"/>
            </a:endParaRPr>
          </a:p>
        </p:txBody>
      </p:sp>
      <p:sp>
        <p:nvSpPr>
          <p:cNvPr id="10035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7680F3-92F7-4FAB-B2D3-8E362D921B08}" type="slidenum">
              <a:rPr lang="cs-CZ" smtClean="0">
                <a:latin typeface="Arial" pitchFamily="34" charset="0"/>
              </a:rPr>
              <a:pPr/>
              <a:t>39</a:t>
            </a:fld>
            <a:endParaRPr lang="cs-CZ" smtClean="0">
              <a:latin typeface="Arial" pitchFamily="34" charset="0"/>
            </a:endParaRPr>
          </a:p>
        </p:txBody>
      </p:sp>
      <p:sp>
        <p:nvSpPr>
          <p:cNvPr id="1013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5A5A5417-49E3-4EE8-B28E-2D3D6112DD40}"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39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13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A5CB7A-D1C7-4B02-BC94-63555418EA65}" type="slidenum">
              <a:rPr lang="cs-CZ" smtClean="0">
                <a:latin typeface="Arial" pitchFamily="34" charset="0"/>
              </a:rPr>
              <a:pPr/>
              <a:t>40</a:t>
            </a:fld>
            <a:endParaRPr lang="cs-CZ" smtClean="0">
              <a:latin typeface="Arial" pitchFamily="34" charset="0"/>
            </a:endParaRPr>
          </a:p>
        </p:txBody>
      </p:sp>
      <p:sp>
        <p:nvSpPr>
          <p:cNvPr id="103427"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E3EA74D8-1851-499B-9900-70105129C26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40</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8"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9"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0"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1"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3432"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4760E54-0D8C-4B87-BC55-FF33A0C5EF6D}" type="slidenum">
              <a:rPr lang="cs-CZ" smtClean="0">
                <a:latin typeface="Arial" pitchFamily="34" charset="0"/>
              </a:rPr>
              <a:pPr/>
              <a:t>41</a:t>
            </a:fld>
            <a:endParaRPr 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C16902-C604-4C6F-8016-EF6529F3BC92}" type="slidenum">
              <a:rPr lang="cs-CZ" smtClean="0">
                <a:latin typeface="Arial" pitchFamily="34" charset="0"/>
              </a:rPr>
              <a:pPr/>
              <a:t>42</a:t>
            </a:fld>
            <a:endParaRPr lang="cs-CZ" smtClean="0">
              <a:latin typeface="Arial" pitchFamily="34" charset="0"/>
            </a:endParaRPr>
          </a:p>
        </p:txBody>
      </p:sp>
      <p:sp>
        <p:nvSpPr>
          <p:cNvPr id="10649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0B777DC-CFD3-4E32-A37C-DE92D027CE7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3"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D47F0D00-7F54-4F8C-91F1-714D24AE0683}" type="slidenum">
              <a:rPr lang="cs-CZ" sz="1100">
                <a:solidFill>
                  <a:srgbClr val="000000"/>
                </a:solidFill>
                <a:cs typeface="Arial" pitchFamily="34"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cs typeface="Arial" pitchFamily="34" charset="0"/>
            </a:endParaRPr>
          </a:p>
        </p:txBody>
      </p:sp>
      <p:sp>
        <p:nvSpPr>
          <p:cNvPr id="106504"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6505"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0061714-78CC-4B5D-99AB-3316EAE5AFB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BD5F889-F1AC-4881-9632-0A652413741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C02C3C1-F252-4972-BDCB-08680F00EBC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ACBF9F-1BE7-4636-9357-DDBA50B1F0F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E5129C7-9B97-48D6-BD3B-F8DAD4F0139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2F2A58B-7978-452A-AD13-EB1EC483B7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2DCD1867-4895-4B3F-8D0E-E5947E9D681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CE03DC27-A807-40CB-A0FC-D2285CEBEAA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BB017689-691F-4964-A4F2-1B1E678C354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F909662-EB24-4D2A-883C-CA93D94C1A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91DFA99-F5D1-431C-83AD-C5EFF9A6CD4F}"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9FC003-F250-406C-8807-BF7214A7CCB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Word_97_-_2003_Document3.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png"/><Relationship Id="rId5" Type="http://schemas.openxmlformats.org/officeDocument/2006/relationships/oleObject" Target="../embeddings/oleObject6.bin"/><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2.bin"/><Relationship Id="rId7"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0.png"/><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84313"/>
          </a:xfrm>
        </p:spPr>
        <p:txBody>
          <a:bodyPr/>
          <a:lstStyle/>
          <a:p>
            <a:pPr algn="ctr" eaLnBrk="1" hangingPunct="1"/>
            <a:r>
              <a:rPr lang="cs-CZ" sz="2000" b="1" smtClean="0"/>
              <a:t>Masarykova univerzita </a:t>
            </a:r>
            <a:br>
              <a:rPr lang="cs-CZ" sz="2000" b="1" smtClean="0"/>
            </a:br>
            <a:r>
              <a:rPr lang="cs-CZ" sz="1800" b="1" smtClean="0"/>
              <a:t> Ekonomicko – správní fakulta</a:t>
            </a:r>
            <a:br>
              <a:rPr lang="cs-CZ" sz="1800" b="1" smtClean="0"/>
            </a:br>
            <a:r>
              <a:rPr lang="cs-CZ" sz="1600" b="1" smtClean="0"/>
              <a:t>Katedra podnikové ekonomiky</a:t>
            </a:r>
            <a:br>
              <a:rPr lang="cs-CZ" sz="1600" b="1" smtClean="0"/>
            </a:br>
            <a:endParaRPr lang="cs-CZ" sz="2000" b="1" smtClean="0"/>
          </a:p>
        </p:txBody>
      </p:sp>
      <p:sp>
        <p:nvSpPr>
          <p:cNvPr id="14339" name="Rectangle 3"/>
          <p:cNvSpPr>
            <a:spLocks noGrp="1" noChangeArrowheads="1"/>
          </p:cNvSpPr>
          <p:nvPr>
            <p:ph type="body" idx="1"/>
          </p:nvPr>
        </p:nvSpPr>
        <p:spPr>
          <a:xfrm>
            <a:off x="0" y="2133600"/>
            <a:ext cx="9144000" cy="3527425"/>
          </a:xfrm>
        </p:spPr>
        <p:txBody>
          <a:bodyPr/>
          <a:lstStyle/>
          <a:p>
            <a:pPr algn="ctr" eaLnBrk="1" hangingPunct="1">
              <a:buFont typeface="Wingdings" pitchFamily="2" charset="2"/>
              <a:buNone/>
            </a:pPr>
            <a:r>
              <a:rPr lang="cs-CZ" sz="5400" b="1" smtClean="0">
                <a:solidFill>
                  <a:srgbClr val="C00000"/>
                </a:solidFill>
              </a:rPr>
              <a:t>COMPETITIVE INTELLIGENCE</a:t>
            </a:r>
          </a:p>
          <a:p>
            <a:pPr algn="ctr" eaLnBrk="1" hangingPunct="1">
              <a:buFont typeface="Wingdings" pitchFamily="2" charset="2"/>
              <a:buNone/>
            </a:pPr>
            <a:r>
              <a:rPr lang="cs-CZ" b="1" smtClean="0">
                <a:solidFill>
                  <a:srgbClr val="C00000"/>
                </a:solidFill>
              </a:rPr>
              <a:t>Moderní nástroj pro podporu</a:t>
            </a:r>
          </a:p>
          <a:p>
            <a:pPr algn="ctr" eaLnBrk="1" hangingPunct="1">
              <a:buFont typeface="Wingdings" pitchFamily="2" charset="2"/>
              <a:buNone/>
            </a:pPr>
            <a:r>
              <a:rPr lang="cs-CZ" b="1" smtClean="0">
                <a:solidFill>
                  <a:srgbClr val="C00000"/>
                </a:solidFill>
              </a:rPr>
              <a:t>strategického rozhodování</a:t>
            </a:r>
          </a:p>
          <a:p>
            <a:pPr algn="ctr" eaLnBrk="1" hangingPunct="1">
              <a:buFont typeface="Wingdings" pitchFamily="2" charset="2"/>
              <a:buNone/>
            </a:pPr>
            <a:r>
              <a:rPr lang="cs-CZ" b="1" smtClean="0">
                <a:solidFill>
                  <a:srgbClr val="C00000"/>
                </a:solidFill>
              </a:rPr>
              <a:t>managementu podniku</a:t>
            </a:r>
          </a:p>
          <a:p>
            <a:pPr algn="ctr" eaLnBrk="1" hangingPunct="1">
              <a:buFont typeface="Wingdings" pitchFamily="2" charset="2"/>
              <a:buNone/>
            </a:pPr>
            <a:endParaRPr lang="cs-CZ" b="1" smtClean="0"/>
          </a:p>
        </p:txBody>
      </p:sp>
      <p:sp>
        <p:nvSpPr>
          <p:cNvPr id="143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lgn="ctr">
              <a:spcBef>
                <a:spcPct val="20000"/>
              </a:spcBef>
              <a:buClr>
                <a:schemeClr val="accent2"/>
              </a:buClr>
              <a:buFont typeface="Wingdings" pitchFamily="2" charset="2"/>
              <a:buNone/>
            </a:pPr>
            <a:r>
              <a:rPr lang="cs-CZ" sz="2000" b="1"/>
              <a:t>František   Bartes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03350" y="2138363"/>
            <a:ext cx="7345363" cy="3294062"/>
          </a:xfrm>
          <a:prstGeom prst="rect">
            <a:avLst/>
          </a:prstGeom>
          <a:noFill/>
          <a:ln w="9525">
            <a:noFill/>
            <a:miter lim="800000"/>
            <a:headEnd/>
            <a:tailEnd/>
          </a:ln>
        </p:spPr>
        <p:txBody>
          <a:bodyPr anchor="ctr">
            <a:spAutoFit/>
          </a:bodyPr>
          <a:lstStyle/>
          <a:p>
            <a:pPr eaLnBrk="0" hangingPunct="0"/>
            <a:r>
              <a:rPr lang="cs-CZ" sz="3200" b="1">
                <a:solidFill>
                  <a:srgbClr val="3333CC"/>
                </a:solidFill>
                <a:latin typeface="Arial" pitchFamily="34" charset="0"/>
                <a:ea typeface="Calibri" pitchFamily="34" charset="0"/>
                <a:cs typeface="Times New Roman" pitchFamily="18" charset="0"/>
              </a:rPr>
              <a:t>Řídit znamená:</a:t>
            </a:r>
            <a:r>
              <a:rPr lang="cs-CZ" sz="3200">
                <a:solidFill>
                  <a:srgbClr val="3333CC"/>
                </a:solidFill>
                <a:latin typeface="Arial" pitchFamily="34" charset="0"/>
                <a:ea typeface="Calibri" pitchFamily="34" charset="0"/>
                <a:cs typeface="Times New Roman" pitchFamily="18" charset="0"/>
              </a:rPr>
              <a:t> </a:t>
            </a:r>
            <a:r>
              <a:rPr lang="cs-CZ" sz="2800">
                <a:latin typeface="Arial" pitchFamily="34" charset="0"/>
                <a:ea typeface="Calibri" pitchFamily="34" charset="0"/>
                <a:cs typeface="Times New Roman" pitchFamily="18" charset="0"/>
              </a:rPr>
              <a:t>  	</a:t>
            </a:r>
          </a:p>
          <a:p>
            <a:pPr eaLnBrk="0" hangingPunct="0"/>
            <a:r>
              <a:rPr lang="cs-CZ" sz="2800">
                <a:latin typeface="Arial" pitchFamily="34" charset="0"/>
                <a:ea typeface="Calibri" pitchFamily="34" charset="0"/>
                <a:cs typeface="Times New Roman" pitchFamily="18" charset="0"/>
              </a:rPr>
              <a:t>-  </a:t>
            </a:r>
            <a:r>
              <a:rPr lang="cs-CZ" sz="3600" b="1">
                <a:solidFill>
                  <a:srgbClr val="FF0000"/>
                </a:solidFill>
                <a:latin typeface="Arial" pitchFamily="34" charset="0"/>
                <a:ea typeface="Calibri" pitchFamily="34" charset="0"/>
                <a:cs typeface="Times New Roman" pitchFamily="18" charset="0"/>
              </a:rPr>
              <a:t>Předvídat,</a:t>
            </a:r>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(diriger c´est prévoir = 			řídit znamená předvídat)</a:t>
            </a:r>
          </a:p>
          <a:p>
            <a:pPr eaLnBrk="0" hangingPunct="0"/>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Organizovat,</a:t>
            </a:r>
          </a:p>
          <a:p>
            <a:pPr eaLnBrk="0" hangingPunct="0"/>
            <a:r>
              <a:rPr lang="cs-CZ" sz="2800" b="1">
                <a:latin typeface="Arial" pitchFamily="34" charset="0"/>
                <a:ea typeface="Calibri" pitchFamily="34" charset="0"/>
                <a:cs typeface="Times New Roman" pitchFamily="18" charset="0"/>
              </a:rPr>
              <a:t>-  Koordinovat,</a:t>
            </a:r>
          </a:p>
          <a:p>
            <a:pPr eaLnBrk="0" hangingPunct="0"/>
            <a:r>
              <a:rPr lang="cs-CZ" sz="2800" b="1">
                <a:latin typeface="Arial" pitchFamily="34" charset="0"/>
                <a:ea typeface="Calibri" pitchFamily="34" charset="0"/>
                <a:cs typeface="Times New Roman" pitchFamily="18" charset="0"/>
              </a:rPr>
              <a:t>-  Rozhodovat,</a:t>
            </a:r>
          </a:p>
          <a:p>
            <a:pPr eaLnBrk="0" hangingPunct="0"/>
            <a:r>
              <a:rPr lang="cs-CZ" sz="2800" b="1">
                <a:latin typeface="Arial" pitchFamily="34" charset="0"/>
                <a:ea typeface="Calibri" pitchFamily="34" charset="0"/>
                <a:cs typeface="Times New Roman" pitchFamily="18" charset="0"/>
              </a:rPr>
              <a:t>-  Kontrolovat.</a:t>
            </a:r>
          </a:p>
        </p:txBody>
      </p:sp>
      <p:sp>
        <p:nvSpPr>
          <p:cNvPr id="23555" name="Obdélník 2"/>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cs-CZ" sz="4400" b="1">
                <a:solidFill>
                  <a:srgbClr val="C00000"/>
                </a:solidFill>
                <a:latin typeface="Arial" pitchFamily="34" charset="0"/>
                <a:ea typeface="Calibri" pitchFamily="34" charset="0"/>
                <a:cs typeface="Times New Roman" pitchFamily="18" charset="0"/>
              </a:rPr>
              <a:t>Henry Fayol se na proces řízení dívá diferencovaně, a 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897437"/>
          </a:xfrm>
        </p:spPr>
        <p:txBody>
          <a:bodyPr/>
          <a:lstStyle/>
          <a:p>
            <a:pPr eaLnBrk="1" hangingPunct="1">
              <a:buFontTx/>
              <a:buNone/>
            </a:pPr>
            <a:r>
              <a:rPr lang="cs-CZ" smtClean="0"/>
              <a:t>	</a:t>
            </a:r>
            <a:r>
              <a:rPr lang="cs-CZ" b="1"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smtClean="0">
                <a:solidFill>
                  <a:srgbClr val="FF0000"/>
                </a:solidFill>
              </a:rPr>
              <a:t>„Competitive Intelligence“.</a:t>
            </a:r>
            <a:r>
              <a:rPr lang="cs-CZ" sz="5400" b="1" smtClean="0">
                <a:solidFill>
                  <a:srgbClr val="FFFF00"/>
                </a:solidFill>
              </a:rPr>
              <a:t> </a:t>
            </a:r>
          </a:p>
        </p:txBody>
      </p:sp>
      <p:sp>
        <p:nvSpPr>
          <p:cNvPr id="24579" name="Zástupný symbol pro číslo snímku 2"/>
          <p:cNvSpPr>
            <a:spLocks noGrp="1"/>
          </p:cNvSpPr>
          <p:nvPr>
            <p:ph type="sldNum" sz="quarter" idx="12"/>
          </p:nvPr>
        </p:nvSpPr>
        <p:spPr>
          <a:noFill/>
        </p:spPr>
        <p:txBody>
          <a:bodyPr/>
          <a:lstStyle/>
          <a:p>
            <a:fld id="{FE0035FC-79AD-4AAA-99C4-87593CAF2C3D}" type="slidenum">
              <a:rPr lang="cs-CZ" smtClean="0"/>
              <a:pPr/>
              <a:t>11</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eaLnBrk="1" hangingPunct="1"/>
            <a:r>
              <a:rPr lang="cs-CZ" sz="4800" b="1" smtClean="0">
                <a:solidFill>
                  <a:srgbClr val="C00000"/>
                </a:solidFill>
              </a:rPr>
              <a:t>Competitive Intelligence</a:t>
            </a:r>
            <a:r>
              <a:rPr lang="cs-CZ" sz="4800" smtClean="0">
                <a:solidFill>
                  <a:srgbClr val="C00000"/>
                </a:solidFill>
              </a:rPr>
              <a:t> </a:t>
            </a:r>
          </a:p>
        </p:txBody>
      </p:sp>
      <p:sp>
        <p:nvSpPr>
          <p:cNvPr id="19460" name="Rectangle 3"/>
          <p:cNvSpPr>
            <a:spLocks noGrp="1" noChangeArrowheads="1"/>
          </p:cNvSpPr>
          <p:nvPr>
            <p:ph type="body" idx="1"/>
          </p:nvPr>
        </p:nvSpPr>
        <p:spPr>
          <a:xfrm>
            <a:off x="0" y="2060575"/>
            <a:ext cx="9144000" cy="3600450"/>
          </a:xfrm>
        </p:spPr>
        <p:txBody>
          <a:bodyPr/>
          <a:lstStyle/>
          <a:p>
            <a:pPr eaLnBrk="1" hangingPunct="1">
              <a:buFontTx/>
              <a:buNone/>
            </a:pPr>
            <a:r>
              <a:rPr lang="cs-CZ" smtClean="0"/>
              <a:t>	</a:t>
            </a:r>
            <a:r>
              <a:rPr lang="cs-CZ" sz="2400" b="1" smtClean="0"/>
              <a:t>„Systematický, </a:t>
            </a:r>
            <a:r>
              <a:rPr lang="cs-CZ" sz="2800" b="1" smtClean="0">
                <a:solidFill>
                  <a:srgbClr val="FF0000"/>
                </a:solidFill>
              </a:rPr>
              <a:t>legální a etický proces </a:t>
            </a:r>
            <a:r>
              <a:rPr lang="cs-CZ" sz="2400" b="1"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smtClean="0">
                <a:solidFill>
                  <a:srgbClr val="FF0000"/>
                </a:solidFill>
              </a:rPr>
              <a:t>pomůže zvýhodnit firmu oproti ostatním konkurentům</a:t>
            </a:r>
            <a:r>
              <a:rPr lang="cs-CZ" sz="2400" b="1" smtClean="0"/>
              <a:t>“ </a:t>
            </a:r>
          </a:p>
        </p:txBody>
      </p:sp>
      <p:sp>
        <p:nvSpPr>
          <p:cNvPr id="25604" name="Zástupný symbol pro číslo snímku 3"/>
          <p:cNvSpPr>
            <a:spLocks noGrp="1"/>
          </p:cNvSpPr>
          <p:nvPr>
            <p:ph type="sldNum" sz="quarter" idx="12"/>
          </p:nvPr>
        </p:nvSpPr>
        <p:spPr>
          <a:noFill/>
        </p:spPr>
        <p:txBody>
          <a:bodyPr/>
          <a:lstStyle/>
          <a:p>
            <a:fld id="{0713F32B-6D5E-477C-9503-47D550F7545C}" type="slidenum">
              <a:rPr lang="cs-CZ" smtClean="0"/>
              <a:pPr/>
              <a:t>12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913"/>
            <a:ext cx="9144000" cy="5084762"/>
          </a:xfrm>
        </p:spPr>
        <p:txBody>
          <a:bodyPr/>
          <a:lstStyle/>
          <a:p>
            <a:pPr algn="ctr" eaLnBrk="1" hangingPunct="1">
              <a:lnSpc>
                <a:spcPct val="90000"/>
              </a:lnSpc>
              <a:buFontTx/>
              <a:buNone/>
            </a:pPr>
            <a:r>
              <a:rPr lang="cs-CZ" smtClean="0"/>
              <a:t>	</a:t>
            </a:r>
            <a:r>
              <a:rPr lang="cs-CZ" sz="4400" b="1" smtClean="0">
                <a:solidFill>
                  <a:srgbClr val="C00000"/>
                </a:solidFill>
              </a:rPr>
              <a:t>COMPETITIVE   INTELLIGENCE </a:t>
            </a:r>
          </a:p>
          <a:p>
            <a:pPr eaLnBrk="1" hangingPunct="1">
              <a:lnSpc>
                <a:spcPct val="90000"/>
              </a:lnSpc>
              <a:buFontTx/>
              <a:buNone/>
            </a:pPr>
            <a:endParaRPr lang="cs-CZ" sz="4400" b="1" smtClean="0">
              <a:solidFill>
                <a:srgbClr val="FF0000"/>
              </a:solidFill>
            </a:endParaRPr>
          </a:p>
          <a:p>
            <a:pPr eaLnBrk="1" hangingPunct="1">
              <a:lnSpc>
                <a:spcPct val="90000"/>
              </a:lnSpc>
              <a:buFontTx/>
              <a:buNone/>
            </a:pPr>
            <a:r>
              <a:rPr lang="cs-CZ" b="1" smtClean="0">
                <a:solidFill>
                  <a:srgbClr val="FFFF00"/>
                </a:solidFill>
              </a:rPr>
              <a:t>	</a:t>
            </a:r>
            <a:r>
              <a:rPr lang="cs-CZ" b="1" smtClean="0"/>
              <a:t>Vychází obecně z principu fungování zpravodajských služeb, které jsou nezbytné pro podporu rozhodování na úrovni státu, s tím rozdílem, že využívá </a:t>
            </a:r>
            <a:r>
              <a:rPr lang="cs-CZ" sz="3600" b="1" smtClean="0">
                <a:solidFill>
                  <a:srgbClr val="FF0000"/>
                </a:solidFill>
              </a:rPr>
              <a:t>pouze tzv. otevřené informační zdroje a informace, které lze získat legálním a etickým způsobem.</a:t>
            </a:r>
          </a:p>
        </p:txBody>
      </p:sp>
      <p:sp>
        <p:nvSpPr>
          <p:cNvPr id="26627" name="Zástupný symbol pro číslo snímku 2"/>
          <p:cNvSpPr>
            <a:spLocks noGrp="1"/>
          </p:cNvSpPr>
          <p:nvPr>
            <p:ph type="sldNum" sz="quarter" idx="12"/>
          </p:nvPr>
        </p:nvSpPr>
        <p:spPr>
          <a:noFill/>
        </p:spPr>
        <p:txBody>
          <a:bodyPr/>
          <a:lstStyle/>
          <a:p>
            <a:fld id="{8B310F15-A704-4DB8-8D0B-F19236AD0BFC}" type="slidenum">
              <a:rPr lang="cs-CZ" smtClean="0"/>
              <a:pPr/>
              <a:t>13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213"/>
            <a:ext cx="9144000" cy="4537075"/>
          </a:xfrm>
        </p:spPr>
        <p:txBody>
          <a:bodyPr/>
          <a:lstStyle/>
          <a:p>
            <a:pPr eaLnBrk="1" hangingPunct="1">
              <a:buFontTx/>
              <a:buNone/>
            </a:pPr>
            <a:r>
              <a:rPr lang="cs-CZ" b="1" smtClean="0"/>
              <a:t>	</a:t>
            </a:r>
            <a:r>
              <a:rPr lang="cs-CZ" sz="2800" b="1" smtClean="0">
                <a:solidFill>
                  <a:srgbClr val="FF0000"/>
                </a:solidFill>
              </a:rPr>
              <a:t>Competitor Intelligence</a:t>
            </a:r>
            <a:r>
              <a:rPr lang="cs-CZ" sz="2800" smtClean="0">
                <a:solidFill>
                  <a:srgbClr val="FF0000"/>
                </a:solidFill>
              </a:rPr>
              <a:t>  </a:t>
            </a:r>
          </a:p>
          <a:p>
            <a:pPr eaLnBrk="1" hangingPunct="1">
              <a:buFontTx/>
              <a:buNone/>
            </a:pPr>
            <a:r>
              <a:rPr lang="cs-CZ" sz="3200" smtClean="0">
                <a:solidFill>
                  <a:srgbClr val="FF0000"/>
                </a:solidFill>
              </a:rPr>
              <a:t>	</a:t>
            </a:r>
            <a:r>
              <a:rPr lang="cs-CZ" sz="2400" smtClean="0"/>
              <a:t>-   </a:t>
            </a:r>
            <a:r>
              <a:rPr lang="cs-CZ" sz="2400" b="1" smtClean="0"/>
              <a:t>cílený sběr informací o konkrétních 	konkurentech (nikoli o prostředí),</a:t>
            </a:r>
          </a:p>
          <a:p>
            <a:pPr eaLnBrk="1" hangingPunct="1">
              <a:buFontTx/>
              <a:buNone/>
            </a:pPr>
            <a:endParaRPr lang="cs-CZ" sz="800" smtClean="0"/>
          </a:p>
          <a:p>
            <a:pPr eaLnBrk="1" hangingPunct="1">
              <a:buFontTx/>
              <a:buNone/>
            </a:pPr>
            <a:r>
              <a:rPr lang="cs-CZ" b="1" smtClean="0">
                <a:solidFill>
                  <a:srgbClr val="FFFF00"/>
                </a:solidFill>
              </a:rPr>
              <a:t>	</a:t>
            </a:r>
            <a:r>
              <a:rPr lang="cs-CZ" sz="2800" b="1" smtClean="0">
                <a:solidFill>
                  <a:srgbClr val="FF0000"/>
                </a:solidFill>
              </a:rPr>
              <a:t>Customer Intelligence </a:t>
            </a:r>
            <a:r>
              <a:rPr lang="cs-CZ" sz="3200" b="1" smtClean="0">
                <a:solidFill>
                  <a:srgbClr val="FF0000"/>
                </a:solidFill>
              </a:rPr>
              <a:t>			    	     </a:t>
            </a:r>
            <a:r>
              <a:rPr lang="cs-CZ" sz="2400" b="1" smtClean="0"/>
              <a:t>-   zpravodajství o současných i budoucích 	zákaznících,</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Marketing Intelligence </a:t>
            </a:r>
          </a:p>
          <a:p>
            <a:pPr eaLnBrk="1" hangingPunct="1">
              <a:buFontTx/>
              <a:buNone/>
            </a:pPr>
            <a:r>
              <a:rPr lang="cs-CZ" sz="3200" b="1" smtClean="0">
                <a:solidFill>
                  <a:srgbClr val="FF0000"/>
                </a:solidFill>
              </a:rPr>
              <a:t>	</a:t>
            </a:r>
            <a:r>
              <a:rPr lang="cs-CZ" sz="2400" b="1" smtClean="0"/>
              <a:t>-   zpravodajství o trhu a nových trendech 	vývoje,</a:t>
            </a:r>
          </a:p>
        </p:txBody>
      </p:sp>
      <p:sp>
        <p:nvSpPr>
          <p:cNvPr id="27651" name="Zástupný symbol pro číslo snímku 2"/>
          <p:cNvSpPr>
            <a:spLocks noGrp="1"/>
          </p:cNvSpPr>
          <p:nvPr>
            <p:ph type="sldNum" sz="quarter" idx="12"/>
          </p:nvPr>
        </p:nvSpPr>
        <p:spPr>
          <a:noFill/>
        </p:spPr>
        <p:txBody>
          <a:bodyPr/>
          <a:lstStyle/>
          <a:p>
            <a:fld id="{CF3E700D-157C-41B6-99CB-E67735FDCE54}" type="slidenum">
              <a:rPr lang="cs-CZ" smtClean="0"/>
              <a:pPr/>
              <a:t>14</a:t>
            </a:fld>
            <a:endParaRPr lang="cs-CZ" smtClean="0"/>
          </a:p>
        </p:txBody>
      </p:sp>
      <p:sp>
        <p:nvSpPr>
          <p:cNvPr id="2765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400" b="1"/>
              <a:t>3.11.2011</a:t>
            </a:r>
            <a:r>
              <a:rPr lang="cs-CZ" sz="2100" b="1" i="1">
                <a:solidFill>
                  <a:srgbClr val="333333"/>
                </a:solidFill>
              </a:rPr>
              <a:t>                                            František   Bartes</a:t>
            </a:r>
          </a:p>
        </p:txBody>
      </p:sp>
      <p:sp>
        <p:nvSpPr>
          <p:cNvPr id="27653"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675"/>
            <a:ext cx="9144000" cy="3960813"/>
          </a:xfrm>
        </p:spPr>
        <p:txBody>
          <a:bodyPr/>
          <a:lstStyle/>
          <a:p>
            <a:pPr eaLnBrk="1" hangingPunct="1">
              <a:buFontTx/>
              <a:buNone/>
            </a:pPr>
            <a:r>
              <a:rPr lang="cs-CZ" b="1" smtClean="0"/>
              <a:t>	</a:t>
            </a:r>
            <a:r>
              <a:rPr lang="cs-CZ" sz="2800" b="1" smtClean="0">
                <a:solidFill>
                  <a:srgbClr val="FF0000"/>
                </a:solidFill>
              </a:rPr>
              <a:t>Partner Intelligence</a:t>
            </a:r>
            <a:r>
              <a:rPr lang="cs-CZ" b="1" smtClean="0">
                <a:solidFill>
                  <a:srgbClr val="FF0000"/>
                </a:solidFill>
              </a:rPr>
              <a:t>   </a:t>
            </a:r>
          </a:p>
          <a:p>
            <a:pPr eaLnBrk="1" hangingPunct="1">
              <a:buFontTx/>
              <a:buNone/>
            </a:pPr>
            <a:r>
              <a:rPr lang="cs-CZ" b="1" smtClean="0">
                <a:solidFill>
                  <a:srgbClr val="FF0000"/>
                </a:solidFill>
              </a:rPr>
              <a:t>	</a:t>
            </a:r>
            <a:r>
              <a:rPr lang="cs-CZ" sz="2400" b="1" smtClean="0"/>
              <a:t>-  	zpravodajství o obchodních partnerech ve 	vztahu  k jejich možnému vývoji v budoucnu,</a:t>
            </a:r>
          </a:p>
          <a:p>
            <a:pPr eaLnBrk="1" hangingPunct="1">
              <a:buFontTx/>
              <a:buNone/>
            </a:pPr>
            <a:endParaRPr lang="cs-CZ" sz="800" b="1"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Technical Intelligence </a:t>
            </a:r>
          </a:p>
          <a:p>
            <a:pPr eaLnBrk="1" hangingPunct="1">
              <a:buFontTx/>
              <a:buNone/>
            </a:pPr>
            <a:r>
              <a:rPr lang="cs-CZ" sz="2800" b="1" smtClean="0">
                <a:solidFill>
                  <a:srgbClr val="FF0000"/>
                </a:solidFill>
              </a:rPr>
              <a:t>	</a:t>
            </a:r>
            <a:r>
              <a:rPr lang="cs-CZ" sz="2400" b="1" smtClean="0"/>
              <a:t>-  zpravodajství o výsledcích 	technického vývoje,</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Financial Intelligence</a:t>
            </a:r>
            <a:r>
              <a:rPr lang="cs-CZ" b="1" smtClean="0">
                <a:solidFill>
                  <a:srgbClr val="FFFF00"/>
                </a:solidFill>
              </a:rPr>
              <a:t>	</a:t>
            </a:r>
          </a:p>
          <a:p>
            <a:pPr eaLnBrk="1" hangingPunct="1">
              <a:buFontTx/>
              <a:buNone/>
            </a:pPr>
            <a:r>
              <a:rPr lang="cs-CZ" b="1" smtClean="0">
                <a:solidFill>
                  <a:srgbClr val="FFFF00"/>
                </a:solidFill>
              </a:rPr>
              <a:t>	</a:t>
            </a:r>
            <a:r>
              <a:rPr lang="cs-CZ" sz="2400" b="1" smtClean="0"/>
              <a:t>-  zpravodajství o finanční situaci </a:t>
            </a:r>
          </a:p>
          <a:p>
            <a:pPr eaLnBrk="1" hangingPunct="1">
              <a:buFontTx/>
              <a:buNone/>
            </a:pPr>
            <a:endParaRPr lang="cs-CZ" smtClean="0"/>
          </a:p>
        </p:txBody>
      </p:sp>
      <p:sp>
        <p:nvSpPr>
          <p:cNvPr id="28675" name="Zástupný symbol pro číslo snímku 2"/>
          <p:cNvSpPr>
            <a:spLocks noGrp="1"/>
          </p:cNvSpPr>
          <p:nvPr>
            <p:ph type="sldNum" sz="quarter" idx="12"/>
          </p:nvPr>
        </p:nvSpPr>
        <p:spPr>
          <a:noFill/>
        </p:spPr>
        <p:txBody>
          <a:bodyPr/>
          <a:lstStyle/>
          <a:p>
            <a:fld id="{27D9704C-C46A-49F6-ABEE-8A0F506A9BE6}" type="slidenum">
              <a:rPr lang="cs-CZ" smtClean="0"/>
              <a:pPr/>
              <a:t>15</a:t>
            </a:fld>
            <a:endParaRPr lang="cs-CZ" smtClean="0"/>
          </a:p>
        </p:txBody>
      </p:sp>
      <p:sp>
        <p:nvSpPr>
          <p:cNvPr id="28676"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877F169-28F2-4FAB-8AE3-020DE9B3E93D}" type="slidenum">
              <a:rPr lang="cs-CZ" sz="1200">
                <a:effectLst>
                  <a:outerShdw blurRad="38100" dist="38100" dir="2700000" algn="tl">
                    <a:srgbClr val="000000"/>
                  </a:outerShdw>
                </a:effectLst>
              </a:rPr>
              <a:pPr algn="r">
                <a:defRPr/>
              </a:pPr>
              <a:t>16</a:t>
            </a:fld>
            <a:endParaRPr lang="cs-CZ" sz="1200">
              <a:effectLst>
                <a:outerShdw blurRad="38100" dist="38100" dir="2700000" algn="tl">
                  <a:srgbClr val="000000"/>
                </a:outerShdw>
              </a:effectLst>
            </a:endParaRPr>
          </a:p>
        </p:txBody>
      </p:sp>
      <p:sp>
        <p:nvSpPr>
          <p:cNvPr id="29699" name="Rectangle 2"/>
          <p:cNvSpPr>
            <a:spLocks noGrp="1" noChangeArrowheads="1"/>
          </p:cNvSpPr>
          <p:nvPr>
            <p:ph type="title" idx="4294967295"/>
          </p:nvPr>
        </p:nvSpPr>
        <p:spPr>
          <a:xfrm>
            <a:off x="0" y="188913"/>
            <a:ext cx="9144000" cy="1223962"/>
          </a:xfrm>
        </p:spPr>
        <p:txBody>
          <a:bodyPr/>
          <a:lstStyle/>
          <a:p>
            <a:pPr algn="ctr" eaLnBrk="1" hangingPunct="1"/>
            <a:r>
              <a:rPr lang="cs-CZ" b="1" smtClean="0">
                <a:solidFill>
                  <a:srgbClr val="C00000"/>
                </a:solidFill>
              </a:rPr>
              <a:t>Možnosti zabezpečení CI </a:t>
            </a:r>
            <a:br>
              <a:rPr lang="cs-CZ" b="1" smtClean="0">
                <a:solidFill>
                  <a:srgbClr val="C00000"/>
                </a:solidFill>
              </a:rPr>
            </a:br>
            <a:r>
              <a:rPr lang="cs-CZ" b="1" smtClean="0">
                <a:solidFill>
                  <a:srgbClr val="C00000"/>
                </a:solidFill>
              </a:rPr>
              <a:t>u firmy</a:t>
            </a:r>
            <a:r>
              <a:rPr lang="cs-CZ" smtClean="0">
                <a:solidFill>
                  <a:srgbClr val="C00000"/>
                </a:solidFill>
              </a:rPr>
              <a:t> </a:t>
            </a:r>
          </a:p>
        </p:txBody>
      </p:sp>
      <p:sp>
        <p:nvSpPr>
          <p:cNvPr id="141316" name="Rectangle 3"/>
          <p:cNvSpPr>
            <a:spLocks noGrp="1" noChangeArrowheads="1"/>
          </p:cNvSpPr>
          <p:nvPr>
            <p:ph type="body" idx="4294967295"/>
          </p:nvPr>
        </p:nvSpPr>
        <p:spPr>
          <a:xfrm>
            <a:off x="468313" y="2420938"/>
            <a:ext cx="8496300" cy="3268662"/>
          </a:xfrm>
        </p:spPr>
        <p:txBody>
          <a:bodyPr/>
          <a:lstStyle/>
          <a:p>
            <a:pPr eaLnBrk="1" hangingPunct="1">
              <a:buFontTx/>
              <a:buNone/>
            </a:pPr>
            <a:r>
              <a:rPr lang="cs-CZ" smtClean="0"/>
              <a:t>	</a:t>
            </a:r>
            <a:r>
              <a:rPr lang="cs-CZ" b="1" smtClean="0">
                <a:solidFill>
                  <a:srgbClr val="FF0000"/>
                </a:solidFill>
              </a:rPr>
              <a:t>A)</a:t>
            </a:r>
            <a:r>
              <a:rPr lang="cs-CZ" smtClean="0">
                <a:solidFill>
                  <a:srgbClr val="FF0000"/>
                </a:solidFill>
              </a:rPr>
              <a:t> </a:t>
            </a:r>
            <a:r>
              <a:rPr lang="cs-CZ" b="1" smtClean="0">
                <a:solidFill>
                  <a:srgbClr val="FF0000"/>
                </a:solidFill>
              </a:rPr>
              <a:t>Externí specializovaná firma</a:t>
            </a:r>
            <a:r>
              <a:rPr lang="cs-CZ" smtClean="0">
                <a:solidFill>
                  <a:srgbClr val="FFFF00"/>
                </a:solidFill>
              </a:rPr>
              <a:t> 	</a:t>
            </a:r>
          </a:p>
          <a:p>
            <a:pPr eaLnBrk="1" hangingPunct="1">
              <a:buFontTx/>
              <a:buNone/>
            </a:pPr>
            <a:r>
              <a:rPr lang="cs-CZ" smtClean="0">
                <a:solidFill>
                  <a:srgbClr val="FFFF00"/>
                </a:solidFill>
              </a:rPr>
              <a:t>		</a:t>
            </a:r>
            <a:r>
              <a:rPr lang="cs-CZ" b="1" smtClean="0"/>
              <a:t>(specializovaná agentura na CI),</a:t>
            </a:r>
          </a:p>
          <a:p>
            <a:pPr eaLnBrk="1" hangingPunct="1">
              <a:buFontTx/>
              <a:buNone/>
            </a:pPr>
            <a:endParaRPr lang="cs-CZ" sz="1800" smtClean="0"/>
          </a:p>
          <a:p>
            <a:pPr eaLnBrk="1" hangingPunct="1">
              <a:buFontTx/>
              <a:buNone/>
            </a:pPr>
            <a:endParaRPr lang="cs-CZ" sz="1800" smtClean="0">
              <a:solidFill>
                <a:srgbClr val="FFFF00"/>
              </a:solidFill>
            </a:endParaRPr>
          </a:p>
          <a:p>
            <a:pPr eaLnBrk="1" hangingPunct="1">
              <a:buFontTx/>
              <a:buNone/>
            </a:pPr>
            <a:r>
              <a:rPr lang="cs-CZ" smtClean="0">
                <a:solidFill>
                  <a:srgbClr val="FFFF00"/>
                </a:solidFill>
              </a:rPr>
              <a:t>	</a:t>
            </a:r>
            <a:r>
              <a:rPr lang="cs-CZ" b="1" smtClean="0">
                <a:solidFill>
                  <a:srgbClr val="FF0000"/>
                </a:solidFill>
              </a:rPr>
              <a:t>B) Interní útvar vlastní firmy</a:t>
            </a:r>
            <a:r>
              <a:rPr lang="cs-CZ" smtClean="0">
                <a:solidFill>
                  <a:srgbClr val="FF0000"/>
                </a:solidFill>
              </a:rPr>
              <a:t>         </a:t>
            </a:r>
            <a:r>
              <a:rPr lang="cs-CZ" smtClean="0">
                <a:solidFill>
                  <a:srgbClr val="FFFF00"/>
                </a:solidFill>
              </a:rPr>
              <a:t>	</a:t>
            </a:r>
            <a:r>
              <a:rPr lang="cs-CZ" b="1" smtClean="0"/>
              <a:t>(firemní útvar).</a:t>
            </a:r>
          </a:p>
        </p:txBody>
      </p:sp>
      <p:sp>
        <p:nvSpPr>
          <p:cNvPr id="29701" name="Zástupný symbol pro číslo snímku 4"/>
          <p:cNvSpPr>
            <a:spLocks noGrp="1"/>
          </p:cNvSpPr>
          <p:nvPr>
            <p:ph type="sldNum" sz="quarter" idx="12"/>
          </p:nvPr>
        </p:nvSpPr>
        <p:spPr>
          <a:noFill/>
        </p:spPr>
        <p:txBody>
          <a:bodyPr/>
          <a:lstStyle/>
          <a:p>
            <a:fld id="{2B57F1A7-0EBA-4605-BCAA-8CCC4DD3246C}" type="slidenum">
              <a:rPr lang="cs-CZ" smtClean="0"/>
              <a:pPr/>
              <a:t>16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CD70C1-E4E7-4CA0-80B5-94B86C37D58F}" type="slidenum">
              <a:rPr lang="cs-CZ" sz="1200">
                <a:effectLst>
                  <a:outerShdw blurRad="38100" dist="38100" dir="2700000" algn="tl">
                    <a:srgbClr val="000000"/>
                  </a:outerShdw>
                </a:effectLst>
              </a:rPr>
              <a:pPr algn="r">
                <a:defRPr/>
              </a:pPr>
              <a:t>17</a:t>
            </a:fld>
            <a:endParaRPr lang="cs-CZ" sz="1200">
              <a:effectLst>
                <a:outerShdw blurRad="38100" dist="38100" dir="2700000" algn="tl">
                  <a:srgbClr val="000000"/>
                </a:outerShdw>
              </a:effectLst>
            </a:endParaRPr>
          </a:p>
        </p:txBody>
      </p:sp>
      <p:sp>
        <p:nvSpPr>
          <p:cNvPr id="30723" name="Rectangle 2"/>
          <p:cNvSpPr>
            <a:spLocks noGrp="1" noChangeArrowheads="1"/>
          </p:cNvSpPr>
          <p:nvPr>
            <p:ph type="title" idx="4294967295"/>
          </p:nvPr>
        </p:nvSpPr>
        <p:spPr>
          <a:xfrm>
            <a:off x="0" y="0"/>
            <a:ext cx="9144000" cy="1412875"/>
          </a:xfrm>
        </p:spPr>
        <p:txBody>
          <a:bodyPr/>
          <a:lstStyle/>
          <a:p>
            <a:pPr algn="ctr" eaLnBrk="1" hangingPunct="1"/>
            <a:r>
              <a:rPr lang="cs-CZ" sz="4400" b="1" smtClean="0">
                <a:solidFill>
                  <a:srgbClr val="C00000"/>
                </a:solidFill>
              </a:rPr>
              <a:t>Možné formy CI </a:t>
            </a:r>
            <a:br>
              <a:rPr lang="cs-CZ" sz="4400" b="1" smtClean="0">
                <a:solidFill>
                  <a:srgbClr val="C00000"/>
                </a:solidFill>
              </a:rPr>
            </a:br>
            <a:r>
              <a:rPr lang="cs-CZ" sz="4400" b="1" smtClean="0">
                <a:solidFill>
                  <a:srgbClr val="C00000"/>
                </a:solidFill>
              </a:rPr>
              <a:t>u podniku</a:t>
            </a:r>
          </a:p>
        </p:txBody>
      </p:sp>
      <p:sp>
        <p:nvSpPr>
          <p:cNvPr id="142340" name="Rectangle 3"/>
          <p:cNvSpPr>
            <a:spLocks noGrp="1" noChangeArrowheads="1"/>
          </p:cNvSpPr>
          <p:nvPr>
            <p:ph type="body" idx="4294967295"/>
          </p:nvPr>
        </p:nvSpPr>
        <p:spPr>
          <a:xfrm>
            <a:off x="1835150" y="2636838"/>
            <a:ext cx="5616575" cy="1728787"/>
          </a:xfrm>
          <a:solidFill>
            <a:srgbClr val="FFFF00"/>
          </a:solidFill>
        </p:spPr>
        <p:txBody>
          <a:bodyPr/>
          <a:lstStyle/>
          <a:p>
            <a:pPr eaLnBrk="1" hangingPunct="1">
              <a:buFontTx/>
              <a:buNone/>
            </a:pPr>
            <a:r>
              <a:rPr lang="cs-CZ" b="1" smtClean="0"/>
              <a:t>a)	Výzkum konkurence,</a:t>
            </a:r>
          </a:p>
          <a:p>
            <a:pPr eaLnBrk="1" hangingPunct="1">
              <a:buFontTx/>
              <a:buNone/>
            </a:pPr>
            <a:r>
              <a:rPr lang="cs-CZ" b="1" smtClean="0"/>
              <a:t>b)Zrcadlová organizace,</a:t>
            </a:r>
          </a:p>
          <a:p>
            <a:pPr eaLnBrk="1" hangingPunct="1">
              <a:buFontTx/>
              <a:buNone/>
            </a:pPr>
            <a:r>
              <a:rPr lang="cs-CZ" b="1" smtClean="0"/>
              <a:t>c)	Stínová organizace.</a:t>
            </a:r>
          </a:p>
        </p:txBody>
      </p:sp>
      <p:sp>
        <p:nvSpPr>
          <p:cNvPr id="30725" name="Zástupný symbol pro číslo snímku 4"/>
          <p:cNvSpPr>
            <a:spLocks noGrp="1"/>
          </p:cNvSpPr>
          <p:nvPr>
            <p:ph type="sldNum" sz="quarter" idx="12"/>
          </p:nvPr>
        </p:nvSpPr>
        <p:spPr>
          <a:noFill/>
        </p:spPr>
        <p:txBody>
          <a:bodyPr/>
          <a:lstStyle/>
          <a:p>
            <a:fld id="{79994934-7B38-4B86-896E-D59754108AF7}" type="slidenum">
              <a:rPr lang="cs-CZ" smtClean="0"/>
              <a:pPr/>
              <a:t>17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15888"/>
            <a:ext cx="8001000" cy="765175"/>
          </a:xfrm>
        </p:spPr>
        <p:txBody>
          <a:bodyPr/>
          <a:lstStyle/>
          <a:p>
            <a:pPr algn="ctr"/>
            <a:r>
              <a:rPr lang="cs-CZ" b="1" smtClean="0"/>
              <a:t>Hrozby pro firmy</a:t>
            </a:r>
          </a:p>
        </p:txBody>
      </p:sp>
      <p:pic>
        <p:nvPicPr>
          <p:cNvPr id="31747" name="Picture 3"/>
          <p:cNvPicPr>
            <a:picLocks noChangeAspect="1" noChangeArrowheads="1"/>
          </p:cNvPicPr>
          <p:nvPr/>
        </p:nvPicPr>
        <p:blipFill>
          <a:blip r:embed="rId3" cstate="print"/>
          <a:srcRect/>
          <a:stretch>
            <a:fillRect/>
          </a:stretch>
        </p:blipFill>
        <p:spPr bwMode="auto">
          <a:xfrm>
            <a:off x="250825" y="1189038"/>
            <a:ext cx="8761413" cy="469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0"/>
            <a:ext cx="8001000" cy="908050"/>
          </a:xfrm>
        </p:spPr>
        <p:txBody>
          <a:bodyPr/>
          <a:lstStyle/>
          <a:p>
            <a:pPr algn="ctr"/>
            <a:r>
              <a:rPr lang="en-US" b="1" smtClean="0"/>
              <a:t>T</a:t>
            </a:r>
            <a:r>
              <a:rPr lang="cs-CZ" b="1" smtClean="0"/>
              <a:t>y</a:t>
            </a:r>
            <a:r>
              <a:rPr lang="en-US" b="1" smtClean="0"/>
              <a:t>pick</a:t>
            </a:r>
            <a:r>
              <a:rPr lang="cs-CZ" b="1" smtClean="0"/>
              <a:t>á</a:t>
            </a:r>
            <a:r>
              <a:rPr lang="en-US" b="1" smtClean="0"/>
              <a:t> role CI</a:t>
            </a:r>
            <a:endParaRPr lang="cs-CZ" b="1" smtClean="0"/>
          </a:p>
        </p:txBody>
      </p:sp>
      <p:pic>
        <p:nvPicPr>
          <p:cNvPr id="32771" name="Picture 3"/>
          <p:cNvPicPr>
            <a:picLocks noChangeAspect="1" noChangeArrowheads="1"/>
          </p:cNvPicPr>
          <p:nvPr/>
        </p:nvPicPr>
        <p:blipFill>
          <a:blip r:embed="rId3" cstate="print"/>
          <a:srcRect/>
          <a:stretch>
            <a:fillRect/>
          </a:stretch>
        </p:blipFill>
        <p:spPr bwMode="auto">
          <a:xfrm>
            <a:off x="107950" y="1125538"/>
            <a:ext cx="8901113"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0"/>
            <a:ext cx="9144000" cy="1327150"/>
          </a:xfrm>
        </p:spPr>
        <p:txBody>
          <a:bodyPr/>
          <a:lstStyle/>
          <a:p>
            <a:pPr algn="ctr" eaLnBrk="1" hangingPunct="1"/>
            <a:r>
              <a:rPr lang="cs-CZ" sz="4000" b="1" smtClean="0">
                <a:solidFill>
                  <a:srgbClr val="C00000"/>
                </a:solidFill>
              </a:rPr>
              <a:t>Triáda základního pojetí konkurenceschopnosti podniku</a:t>
            </a:r>
          </a:p>
        </p:txBody>
      </p:sp>
      <p:sp>
        <p:nvSpPr>
          <p:cNvPr id="15363" name="TextovéPole 4"/>
          <p:cNvSpPr txBox="1">
            <a:spLocks noChangeArrowheads="1"/>
          </p:cNvSpPr>
          <p:nvPr/>
        </p:nvSpPr>
        <p:spPr bwMode="auto">
          <a:xfrm>
            <a:off x="0" y="2060575"/>
            <a:ext cx="9144000" cy="831850"/>
          </a:xfrm>
          <a:prstGeom prst="rect">
            <a:avLst/>
          </a:prstGeom>
          <a:solidFill>
            <a:srgbClr val="FF0000"/>
          </a:solidFill>
          <a:ln w="9525">
            <a:noFill/>
            <a:miter lim="800000"/>
            <a:headEnd/>
            <a:tailEnd/>
          </a:ln>
        </p:spPr>
        <p:txBody>
          <a:bodyPr>
            <a:spAutoFit/>
          </a:bodyPr>
          <a:lstStyle/>
          <a:p>
            <a:pPr algn="ctr"/>
            <a:r>
              <a:rPr lang="cs-CZ" sz="4800" b="1"/>
              <a:t>CO     -    JAK    -    ČÍM</a:t>
            </a:r>
            <a:endParaRPr lang="cs-CZ" sz="4800"/>
          </a:p>
        </p:txBody>
      </p:sp>
      <p:sp>
        <p:nvSpPr>
          <p:cNvPr id="15364" name="TextovéPole 6"/>
          <p:cNvSpPr txBox="1">
            <a:spLocks noChangeArrowheads="1"/>
          </p:cNvSpPr>
          <p:nvPr/>
        </p:nvSpPr>
        <p:spPr bwMode="auto">
          <a:xfrm>
            <a:off x="468313" y="3716338"/>
            <a:ext cx="1582737" cy="831850"/>
          </a:xfrm>
          <a:prstGeom prst="rect">
            <a:avLst/>
          </a:prstGeom>
          <a:solidFill>
            <a:srgbClr val="66FF33"/>
          </a:solidFill>
          <a:ln w="9525">
            <a:noFill/>
            <a:miter lim="800000"/>
            <a:headEnd/>
            <a:tailEnd/>
          </a:ln>
        </p:spPr>
        <p:txBody>
          <a:bodyPr>
            <a:spAutoFit/>
          </a:bodyPr>
          <a:lstStyle/>
          <a:p>
            <a:r>
              <a:rPr lang="cs-CZ" sz="2400" b="1"/>
              <a:t>Inovace</a:t>
            </a:r>
          </a:p>
          <a:p>
            <a:r>
              <a:rPr lang="cs-CZ" sz="2400" b="1"/>
              <a:t>podniku</a:t>
            </a:r>
            <a:endParaRPr lang="cs-CZ" sz="2400"/>
          </a:p>
        </p:txBody>
      </p:sp>
      <p:sp>
        <p:nvSpPr>
          <p:cNvPr id="15365" name="TextovéPole 7"/>
          <p:cNvSpPr txBox="1">
            <a:spLocks noChangeArrowheads="1"/>
          </p:cNvSpPr>
          <p:nvPr/>
        </p:nvSpPr>
        <p:spPr bwMode="auto">
          <a:xfrm>
            <a:off x="179388" y="5084763"/>
            <a:ext cx="2447925" cy="831850"/>
          </a:xfrm>
          <a:prstGeom prst="rect">
            <a:avLst/>
          </a:prstGeom>
          <a:solidFill>
            <a:srgbClr val="66FF33"/>
          </a:solidFill>
          <a:ln w="9525">
            <a:noFill/>
            <a:miter lim="800000"/>
            <a:headEnd/>
            <a:tailEnd/>
          </a:ln>
        </p:spPr>
        <p:txBody>
          <a:bodyPr>
            <a:spAutoFit/>
          </a:bodyPr>
          <a:lstStyle/>
          <a:p>
            <a:r>
              <a:rPr lang="cs-CZ" sz="2400" b="1"/>
              <a:t>Hodnotový </a:t>
            </a:r>
          </a:p>
          <a:p>
            <a:r>
              <a:rPr lang="cs-CZ" sz="2400" b="1"/>
              <a:t>management</a:t>
            </a:r>
            <a:endParaRPr lang="cs-CZ" sz="2400"/>
          </a:p>
        </p:txBody>
      </p:sp>
      <p:sp>
        <p:nvSpPr>
          <p:cNvPr id="15366" name="TextovéPole 8"/>
          <p:cNvSpPr txBox="1">
            <a:spLocks noChangeArrowheads="1"/>
          </p:cNvSpPr>
          <p:nvPr/>
        </p:nvSpPr>
        <p:spPr bwMode="auto">
          <a:xfrm>
            <a:off x="971550" y="4508500"/>
            <a:ext cx="504825" cy="585788"/>
          </a:xfrm>
          <a:prstGeom prst="rect">
            <a:avLst/>
          </a:prstGeom>
          <a:solidFill>
            <a:srgbClr val="66FF33"/>
          </a:solidFill>
          <a:ln w="9525">
            <a:noFill/>
            <a:miter lim="800000"/>
            <a:headEnd/>
            <a:tailEnd/>
          </a:ln>
        </p:spPr>
        <p:txBody>
          <a:bodyPr>
            <a:spAutoFit/>
          </a:bodyPr>
          <a:lstStyle/>
          <a:p>
            <a:r>
              <a:rPr lang="cs-CZ" sz="3200" b="1"/>
              <a:t>+</a:t>
            </a:r>
            <a:endParaRPr lang="cs-CZ" sz="3200"/>
          </a:p>
        </p:txBody>
      </p:sp>
      <p:sp>
        <p:nvSpPr>
          <p:cNvPr id="15367" name="TextovéPole 9"/>
          <p:cNvSpPr txBox="1">
            <a:spLocks noChangeArrowheads="1"/>
          </p:cNvSpPr>
          <p:nvPr/>
        </p:nvSpPr>
        <p:spPr bwMode="auto">
          <a:xfrm>
            <a:off x="3059113" y="3789363"/>
            <a:ext cx="2808287" cy="1200150"/>
          </a:xfrm>
          <a:prstGeom prst="rect">
            <a:avLst/>
          </a:prstGeom>
          <a:solidFill>
            <a:srgbClr val="00FFFF"/>
          </a:solidFill>
          <a:ln w="9525">
            <a:noFill/>
            <a:miter lim="800000"/>
            <a:headEnd/>
            <a:tailEnd/>
          </a:ln>
        </p:spPr>
        <p:txBody>
          <a:bodyPr>
            <a:spAutoFit/>
          </a:bodyPr>
          <a:lstStyle/>
          <a:p>
            <a:pPr algn="ctr"/>
            <a:r>
              <a:rPr lang="cs-CZ" sz="2400" b="1"/>
              <a:t>Strategie konkurenčních</a:t>
            </a:r>
          </a:p>
          <a:p>
            <a:pPr algn="ctr"/>
            <a:r>
              <a:rPr lang="cs-CZ" sz="2400" b="1"/>
              <a:t>střetů</a:t>
            </a:r>
            <a:endParaRPr lang="cs-CZ" sz="2400"/>
          </a:p>
        </p:txBody>
      </p:sp>
      <p:sp>
        <p:nvSpPr>
          <p:cNvPr id="15368" name="TextovéPole 10"/>
          <p:cNvSpPr txBox="1">
            <a:spLocks noChangeArrowheads="1"/>
          </p:cNvSpPr>
          <p:nvPr/>
        </p:nvSpPr>
        <p:spPr bwMode="auto">
          <a:xfrm>
            <a:off x="6623050" y="3860800"/>
            <a:ext cx="2520950" cy="831850"/>
          </a:xfrm>
          <a:prstGeom prst="rect">
            <a:avLst/>
          </a:prstGeom>
          <a:solidFill>
            <a:srgbClr val="FFFF00"/>
          </a:solidFill>
          <a:ln w="9525">
            <a:noFill/>
            <a:miter lim="800000"/>
            <a:headEnd/>
            <a:tailEnd/>
          </a:ln>
        </p:spPr>
        <p:txBody>
          <a:bodyPr>
            <a:spAutoFit/>
          </a:bodyPr>
          <a:lstStyle/>
          <a:p>
            <a:pPr algn="ctr"/>
            <a:r>
              <a:rPr lang="cs-CZ" sz="2400" b="1"/>
              <a:t>Competitive Intelligence</a:t>
            </a:r>
            <a:endParaRPr lang="cs-CZ" sz="2400"/>
          </a:p>
        </p:txBody>
      </p:sp>
      <p:sp>
        <p:nvSpPr>
          <p:cNvPr id="13" name="Šipka dolů 12"/>
          <p:cNvSpPr/>
          <p:nvPr/>
        </p:nvSpPr>
        <p:spPr>
          <a:xfrm>
            <a:off x="4284663"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p:cNvSpPr/>
          <p:nvPr/>
        </p:nvSpPr>
        <p:spPr>
          <a:xfrm>
            <a:off x="7596188"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Šipka dolů 14"/>
          <p:cNvSpPr/>
          <p:nvPr/>
        </p:nvSpPr>
        <p:spPr>
          <a:xfrm>
            <a:off x="1042988" y="2924175"/>
            <a:ext cx="433387"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0"/>
            <a:ext cx="8001000" cy="908050"/>
          </a:xfrm>
        </p:spPr>
        <p:txBody>
          <a:bodyPr/>
          <a:lstStyle/>
          <a:p>
            <a:pPr algn="ctr"/>
            <a:r>
              <a:rPr lang="cs-CZ" b="1" smtClean="0"/>
              <a:t>Rozšířená role CI</a:t>
            </a:r>
          </a:p>
        </p:txBody>
      </p:sp>
      <p:pic>
        <p:nvPicPr>
          <p:cNvPr id="33795" name="Picture 3"/>
          <p:cNvPicPr>
            <a:picLocks noChangeAspect="1" noChangeArrowheads="1"/>
          </p:cNvPicPr>
          <p:nvPr/>
        </p:nvPicPr>
        <p:blipFill>
          <a:blip r:embed="rId3" cstate="print"/>
          <a:srcRect/>
          <a:stretch>
            <a:fillRect/>
          </a:stretch>
        </p:blipFill>
        <p:spPr bwMode="auto">
          <a:xfrm>
            <a:off x="144463" y="1125538"/>
            <a:ext cx="8748712"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COMPETITIVE INTELLIGENCE V USA:</a:t>
            </a:r>
            <a:endParaRPr lang="cs-CZ" b="1" dirty="0"/>
          </a:p>
        </p:txBody>
      </p:sp>
      <p:sp>
        <p:nvSpPr>
          <p:cNvPr id="3" name="Zástupný symbol pro obsah 2"/>
          <p:cNvSpPr>
            <a:spLocks noGrp="1"/>
          </p:cNvSpPr>
          <p:nvPr>
            <p:ph idx="1"/>
          </p:nvPr>
        </p:nvSpPr>
        <p:spPr>
          <a:xfrm>
            <a:off x="0" y="1752600"/>
            <a:ext cx="9144000" cy="4916760"/>
          </a:xfrm>
        </p:spPr>
        <p:txBody>
          <a:bodyPr/>
          <a:lstStyle/>
          <a:p>
            <a:pPr>
              <a:buNone/>
            </a:pPr>
            <a:r>
              <a:rPr lang="cs-CZ" dirty="0" smtClean="0"/>
              <a:t>	</a:t>
            </a:r>
            <a:r>
              <a:rPr lang="cs-CZ" b="1" dirty="0" smtClean="0"/>
              <a:t>Žádná ustálená nebo standardizovaná metodika neexistuje. </a:t>
            </a:r>
            <a:r>
              <a:rPr lang="cs-CZ" sz="1800" dirty="0" smtClean="0"/>
              <a:t>(</a:t>
            </a:r>
            <a:r>
              <a:rPr lang="cs-CZ" sz="1800" dirty="0" err="1" smtClean="0"/>
              <a:t>Fuld</a:t>
            </a:r>
            <a:r>
              <a:rPr lang="cs-CZ" sz="1800" dirty="0" smtClean="0"/>
              <a:t>, </a:t>
            </a:r>
            <a:r>
              <a:rPr lang="cs-CZ" sz="1800" dirty="0" err="1" smtClean="0">
                <a:cs typeface="Arial" pitchFamily="34" charset="0"/>
              </a:rPr>
              <a:t>Kahaner</a:t>
            </a:r>
            <a:r>
              <a:rPr lang="cs-CZ" sz="1800" dirty="0" smtClean="0">
                <a:cs typeface="Arial" pitchFamily="34" charset="0"/>
              </a:rPr>
              <a:t>, </a:t>
            </a:r>
            <a:r>
              <a:rPr lang="cs-CZ" sz="1800" dirty="0" err="1" smtClean="0">
                <a:cs typeface="Arial" pitchFamily="34" charset="0"/>
              </a:rPr>
              <a:t>Liebowitz</a:t>
            </a:r>
            <a:r>
              <a:rPr lang="cs-CZ" sz="1800" dirty="0" smtClean="0">
                <a:cs typeface="Arial" pitchFamily="34" charset="0"/>
              </a:rPr>
              <a:t>, </a:t>
            </a:r>
            <a:r>
              <a:rPr lang="cs-CZ" sz="1800" dirty="0" err="1" smtClean="0">
                <a:cs typeface="Arial" pitchFamily="34" charset="0"/>
              </a:rPr>
              <a:t>Hall</a:t>
            </a:r>
            <a:r>
              <a:rPr lang="cs-CZ" sz="1800" dirty="0" smtClean="0">
                <a:cs typeface="Arial" pitchFamily="34" charset="0"/>
              </a:rPr>
              <a:t> </a:t>
            </a:r>
            <a:r>
              <a:rPr lang="en-US" sz="1800" dirty="0" smtClean="0">
                <a:cs typeface="Arial" pitchFamily="34" charset="0"/>
              </a:rPr>
              <a:t>&amp;</a:t>
            </a:r>
            <a:r>
              <a:rPr lang="cs-CZ" sz="1800" dirty="0" smtClean="0">
                <a:cs typeface="Arial" pitchFamily="34" charset="0"/>
              </a:rPr>
              <a:t> </a:t>
            </a:r>
            <a:r>
              <a:rPr lang="cs-CZ" sz="1800" dirty="0" err="1" smtClean="0">
                <a:cs typeface="Arial" pitchFamily="34" charset="0"/>
              </a:rPr>
              <a:t>Bensoussan</a:t>
            </a:r>
            <a:r>
              <a:rPr lang="cs-CZ" sz="1800" dirty="0" smtClean="0">
                <a:cs typeface="Arial" pitchFamily="34" charset="0"/>
              </a:rPr>
              <a:t>). </a:t>
            </a:r>
          </a:p>
          <a:p>
            <a:pPr>
              <a:buNone/>
            </a:pPr>
            <a:r>
              <a:rPr lang="cs-CZ" b="1" dirty="0" smtClean="0">
                <a:latin typeface="Arial" pitchFamily="34" charset="0"/>
                <a:cs typeface="Arial" pitchFamily="34" charset="0"/>
              </a:rPr>
              <a:t>	</a:t>
            </a:r>
            <a:r>
              <a:rPr lang="cs-CZ" sz="2000" dirty="0" err="1" smtClean="0">
                <a:cs typeface="Arial" pitchFamily="34" charset="0"/>
              </a:rPr>
              <a:t>Carr</a:t>
            </a:r>
            <a:r>
              <a:rPr lang="cs-CZ" sz="2000" dirty="0" smtClean="0">
                <a:cs typeface="Arial" pitchFamily="34" charset="0"/>
              </a:rPr>
              <a:t> popisuje způsob práce 15 předních odborníků na CI v USA. Tito popisují proces Competitive Intelligence jako: </a:t>
            </a:r>
            <a:r>
              <a:rPr lang="cs-CZ" sz="2000" b="1" dirty="0" smtClean="0">
                <a:cs typeface="Arial" pitchFamily="34" charset="0"/>
              </a:rPr>
              <a:t>cyklus, lineární proces, čtyřbodový model, vědeckou metodu nebo pyramidu. </a:t>
            </a:r>
          </a:p>
          <a:p>
            <a:pPr>
              <a:buNone/>
            </a:pPr>
            <a:r>
              <a:rPr lang="cs-CZ" sz="2000" dirty="0" smtClean="0">
                <a:cs typeface="Arial" pitchFamily="34" charset="0"/>
              </a:rPr>
              <a:t>	Rozhodně nedávají jednoznačnou odpověď na otázky: </a:t>
            </a:r>
          </a:p>
          <a:p>
            <a:pPr>
              <a:buNone/>
            </a:pPr>
            <a:r>
              <a:rPr lang="cs-CZ" sz="2000" dirty="0" smtClean="0">
                <a:cs typeface="Arial" pitchFamily="34" charset="0"/>
              </a:rPr>
              <a:t>	</a:t>
            </a:r>
            <a:r>
              <a:rPr lang="cs-CZ" sz="2000" b="1" dirty="0" smtClean="0">
                <a:cs typeface="Arial" pitchFamily="34" charset="0"/>
              </a:rPr>
              <a:t>Čím je třeba práci v Competitive Intelligence začít a v jakém pořadí je nutno pokračovat. </a:t>
            </a:r>
          </a:p>
          <a:p>
            <a:pPr>
              <a:buNone/>
            </a:pPr>
            <a:r>
              <a:rPr lang="cs-CZ" sz="2000" dirty="0" smtClean="0">
                <a:cs typeface="Arial" pitchFamily="34" charset="0"/>
              </a:rPr>
              <a:t>	</a:t>
            </a:r>
            <a:r>
              <a:rPr lang="cs-CZ" sz="2000" b="1" dirty="0" smtClean="0">
                <a:cs typeface="Arial" pitchFamily="34" charset="0"/>
              </a:rPr>
              <a:t>O přeměně informace ve zpravodajství jsou jejich výpovědi velmi kusé až mlhavé.</a:t>
            </a:r>
          </a:p>
          <a:p>
            <a:pPr>
              <a:buNone/>
            </a:pPr>
            <a:r>
              <a:rPr lang="cs-CZ" sz="1800" b="1" dirty="0" smtClean="0">
                <a:latin typeface="Arial" pitchFamily="34" charset="0"/>
                <a:cs typeface="Arial" pitchFamily="34" charset="0"/>
              </a:rPr>
              <a:t>	</a:t>
            </a:r>
            <a:r>
              <a:rPr lang="cs-CZ" sz="2000" b="1" dirty="0" smtClean="0">
                <a:latin typeface="Arial" pitchFamily="34" charset="0"/>
                <a:cs typeface="Arial" pitchFamily="34" charset="0"/>
              </a:rPr>
              <a:t>Nedostatky: </a:t>
            </a:r>
            <a:r>
              <a:rPr lang="cs-CZ" sz="2000" b="1" dirty="0" smtClean="0">
                <a:solidFill>
                  <a:srgbClr val="FF0000"/>
                </a:solidFill>
                <a:latin typeface="Arial" pitchFamily="34" charset="0"/>
                <a:cs typeface="Arial" pitchFamily="34" charset="0"/>
              </a:rPr>
              <a:t>využití převážně pro operativní řízení, rutina.</a:t>
            </a:r>
          </a:p>
          <a:p>
            <a:pPr>
              <a:buNone/>
            </a:pPr>
            <a:r>
              <a:rPr lang="cs-CZ" sz="1800" dirty="0" smtClean="0">
                <a:cs typeface="Arial" pitchFamily="34" charset="0"/>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0" y="0"/>
            <a:ext cx="9144000" cy="1341438"/>
          </a:xfrm>
        </p:spPr>
        <p:txBody>
          <a:bodyPr/>
          <a:lstStyle/>
          <a:p>
            <a:pPr algn="ctr" eaLnBrk="1" hangingPunct="1"/>
            <a:r>
              <a:rPr lang="cs-CZ" b="1"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34820" name="Zástupný symbol pro číslo snímku 4"/>
          <p:cNvSpPr>
            <a:spLocks noGrp="1"/>
          </p:cNvSpPr>
          <p:nvPr>
            <p:ph type="sldNum" sz="quarter" idx="12"/>
          </p:nvPr>
        </p:nvSpPr>
        <p:spPr>
          <a:noFill/>
        </p:spPr>
        <p:txBody>
          <a:bodyPr/>
          <a:lstStyle/>
          <a:p>
            <a:fld id="{1E26BED0-1690-4971-B9E5-2E3357C49F35}" type="slidenum">
              <a:rPr lang="cs-CZ" smtClean="0"/>
              <a:pPr/>
              <a:t>22</a:t>
            </a:fld>
            <a:endParaRPr lang="cs-CZ"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79388" y="304800"/>
            <a:ext cx="8964612" cy="1216025"/>
          </a:xfrm>
        </p:spPr>
        <p:txBody>
          <a:bodyPr/>
          <a:lstStyle/>
          <a:p>
            <a:pPr algn="ctr" eaLnBrk="1" hangingPunct="1"/>
            <a:r>
              <a:rPr lang="cs-CZ" b="1" smtClean="0"/>
              <a:t/>
            </a:r>
            <a:br>
              <a:rPr lang="cs-CZ" b="1" smtClean="0"/>
            </a:br>
            <a:r>
              <a:rPr lang="cs-CZ" b="1" smtClean="0">
                <a:solidFill>
                  <a:srgbClr val="C00000"/>
                </a:solidFill>
              </a:rPr>
              <a:t>Competitive  Intelligence </a:t>
            </a:r>
            <a:br>
              <a:rPr lang="cs-CZ" b="1" smtClean="0">
                <a:solidFill>
                  <a:srgbClr val="C00000"/>
                </a:solidFill>
              </a:rPr>
            </a:br>
            <a:r>
              <a:rPr lang="cs-CZ" b="1"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35844" name="Zástupný symbol pro číslo snímku 4"/>
          <p:cNvSpPr>
            <a:spLocks noGrp="1"/>
          </p:cNvSpPr>
          <p:nvPr>
            <p:ph type="sldNum" sz="quarter" idx="12"/>
          </p:nvPr>
        </p:nvSpPr>
        <p:spPr>
          <a:noFill/>
        </p:spPr>
        <p:txBody>
          <a:bodyPr/>
          <a:lstStyle/>
          <a:p>
            <a:fld id="{94E75B01-B38A-49B3-B413-74F13FFB5ACE}" type="slidenum">
              <a:rPr lang="cs-CZ" smtClean="0"/>
              <a:pPr/>
              <a:t>23</a:t>
            </a:fld>
            <a:endParaRPr 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38915" name="Zástupný symbol pro číslo snímku 3"/>
          <p:cNvSpPr>
            <a:spLocks noGrp="1"/>
          </p:cNvSpPr>
          <p:nvPr>
            <p:ph type="sldNum" sz="quarter" idx="12"/>
          </p:nvPr>
        </p:nvSpPr>
        <p:spPr>
          <a:noFill/>
        </p:spPr>
        <p:txBody>
          <a:bodyPr/>
          <a:lstStyle/>
          <a:p>
            <a:fld id="{597AFA9A-F5D4-4502-AD07-5B8C6D6DB213}" type="slidenum">
              <a:rPr lang="cs-CZ" smtClean="0"/>
              <a:pPr/>
              <a:t>24</a:t>
            </a:fld>
            <a:endParaRPr lang="cs-CZ"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25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711200"/>
          </a:xfrm>
        </p:spPr>
        <p:txBody>
          <a:bodyPr/>
          <a:lstStyle/>
          <a:p>
            <a:pPr algn="ctr" eaLnBrk="1" hangingPunct="1"/>
            <a:r>
              <a:rPr lang="cs-CZ" sz="4800" b="1"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smtClean="0"/>
              <a:t>	</a:t>
            </a:r>
            <a:r>
              <a:rPr lang="cs-CZ" b="1" smtClean="0"/>
              <a:t>Americká ústřední zpravodajská služba CIA definuje zpravodajský cyklus: </a:t>
            </a:r>
          </a:p>
          <a:p>
            <a:pPr eaLnBrk="1" hangingPunct="1">
              <a:buFontTx/>
              <a:buNone/>
            </a:pPr>
            <a:endParaRPr lang="cs-CZ" sz="2000" b="1" smtClean="0">
              <a:solidFill>
                <a:srgbClr val="FFFF00"/>
              </a:solidFill>
            </a:endParaRPr>
          </a:p>
          <a:p>
            <a:pPr eaLnBrk="1" hangingPunct="1">
              <a:buFontTx/>
              <a:buNone/>
            </a:pPr>
            <a:r>
              <a:rPr lang="cs-CZ" b="1" smtClean="0">
                <a:solidFill>
                  <a:srgbClr val="FFFF00"/>
                </a:solidFill>
              </a:rPr>
              <a:t>	</a:t>
            </a:r>
            <a:r>
              <a:rPr lang="cs-CZ" b="1" smtClean="0">
                <a:solidFill>
                  <a:srgbClr val="3333CC"/>
                </a:solidFill>
              </a:rPr>
              <a:t>„Proces získávání informace s jejím následným vyhodnocením, analýzou a předáním k využití v rozhodovací činnosti“. </a:t>
            </a:r>
          </a:p>
        </p:txBody>
      </p:sp>
      <p:sp>
        <p:nvSpPr>
          <p:cNvPr id="43012" name="Zástupný symbol pro číslo snímku 3"/>
          <p:cNvSpPr>
            <a:spLocks noGrp="1"/>
          </p:cNvSpPr>
          <p:nvPr>
            <p:ph type="sldNum" sz="quarter" idx="12"/>
          </p:nvPr>
        </p:nvSpPr>
        <p:spPr>
          <a:noFill/>
        </p:spPr>
        <p:txBody>
          <a:bodyPr/>
          <a:lstStyle/>
          <a:p>
            <a:fld id="{5323DF31-D413-44D3-8E65-C3408102DC2A}" type="slidenum">
              <a:rPr lang="cs-CZ" smtClean="0"/>
              <a:pPr/>
              <a:t>26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0" y="1773238"/>
            <a:ext cx="9144000" cy="4267200"/>
          </a:xfrm>
          <a:solidFill>
            <a:srgbClr val="FFFF00"/>
          </a:solidFill>
        </p:spPr>
        <p:txBody>
          <a:bodyPr/>
          <a:lstStyle/>
          <a:p>
            <a:pPr eaLnBrk="1" hangingPunct="1">
              <a:buFont typeface="Wingdings" pitchFamily="2" charset="2"/>
              <a:buNone/>
            </a:pPr>
            <a:r>
              <a:rPr lang="cs-CZ" sz="2000" b="1"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eaLnBrk="1" hangingPunct="1">
              <a:buFont typeface="Wingdings" pitchFamily="2" charset="2"/>
              <a:buNone/>
            </a:pPr>
            <a:endParaRPr lang="cs-CZ" sz="1200" b="1" smtClean="0"/>
          </a:p>
          <a:p>
            <a:pPr eaLnBrk="1" hangingPunct="1">
              <a:buFont typeface="Wingdings" pitchFamily="2" charset="2"/>
              <a:buNone/>
            </a:pPr>
            <a:r>
              <a:rPr lang="cs-CZ" sz="2000" b="1"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4035" name="Nadpis 3"/>
          <p:cNvSpPr>
            <a:spLocks noGrp="1"/>
          </p:cNvSpPr>
          <p:nvPr>
            <p:ph type="title"/>
          </p:nvPr>
        </p:nvSpPr>
        <p:spPr>
          <a:xfrm>
            <a:off x="0" y="404813"/>
            <a:ext cx="9144000" cy="830262"/>
          </a:xfrm>
        </p:spPr>
        <p:txBody>
          <a:bodyPr>
            <a:spAutoFit/>
          </a:bodyPr>
          <a:lstStyle/>
          <a:p>
            <a:pPr algn="ctr" eaLnBrk="1" hangingPunct="1"/>
            <a:r>
              <a:rPr lang="cs-CZ" sz="4800" b="1" smtClean="0">
                <a:solidFill>
                  <a:srgbClr val="C00000"/>
                </a:solidFill>
              </a:rPr>
              <a:t>POJETÍ INFORMACE</a:t>
            </a:r>
          </a:p>
        </p:txBody>
      </p:sp>
      <p:sp>
        <p:nvSpPr>
          <p:cNvPr id="4403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a:t>3.11.2011</a:t>
            </a:r>
            <a:r>
              <a:rPr lang="cs-CZ" sz="2100" b="1" i="1">
                <a:solidFill>
                  <a:srgbClr val="333333"/>
                </a:solidFill>
              </a:rPr>
              <a:t>                                             František   Bartes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288" y="1916113"/>
            <a:ext cx="8229600" cy="3960812"/>
          </a:xfrm>
          <a:solidFill>
            <a:srgbClr val="FFFF00"/>
          </a:solidFill>
        </p:spPr>
        <p:txBody>
          <a:bodyPr/>
          <a:lstStyle/>
          <a:p>
            <a:pPr eaLnBrk="1" hangingPunct="1">
              <a:buFontTx/>
              <a:buNone/>
            </a:pPr>
            <a:r>
              <a:rPr lang="cs-CZ" smtClean="0"/>
              <a:t>	</a:t>
            </a:r>
            <a:r>
              <a:rPr lang="cs-CZ" sz="2400" b="1" smtClean="0"/>
              <a:t>Informace se pro toho, kdo rozhoduje, stávají výhodou (zbraní) až v okamžiku, kdy pochopí jejich význam v kontextu příležitosti  získat nějakou výhodu. </a:t>
            </a:r>
          </a:p>
          <a:p>
            <a:pPr eaLnBrk="1" hangingPunct="1">
              <a:buFontTx/>
              <a:buNone/>
            </a:pPr>
            <a:endParaRPr lang="cs-CZ" sz="2400" b="1" smtClean="0">
              <a:solidFill>
                <a:srgbClr val="FFFF00"/>
              </a:solidFill>
            </a:endParaRPr>
          </a:p>
          <a:p>
            <a:pPr algn="ctr" eaLnBrk="1" hangingPunct="1">
              <a:buFontTx/>
              <a:buNone/>
            </a:pPr>
            <a:r>
              <a:rPr lang="cs-CZ" sz="2400" b="1" smtClean="0">
                <a:solidFill>
                  <a:srgbClr val="FF0000"/>
                </a:solidFill>
              </a:rPr>
              <a:t>(What Is In For Me?) </a:t>
            </a:r>
          </a:p>
          <a:p>
            <a:pPr eaLnBrk="1" hangingPunct="1">
              <a:buFont typeface="Wingdings" pitchFamily="2" charset="2"/>
              <a:buNone/>
            </a:pPr>
            <a:endParaRPr lang="cs-CZ" sz="2400" b="1" smtClean="0">
              <a:solidFill>
                <a:srgbClr val="FF0000"/>
              </a:solidFill>
            </a:endParaRPr>
          </a:p>
          <a:p>
            <a:pPr eaLnBrk="1" hangingPunct="1">
              <a:buFontTx/>
              <a:buNone/>
            </a:pPr>
            <a:r>
              <a:rPr lang="cs-CZ" sz="2400" b="1" smtClean="0">
                <a:solidFill>
                  <a:srgbClr val="FFFF00"/>
                </a:solidFill>
              </a:rPr>
              <a:t>	</a:t>
            </a:r>
            <a:r>
              <a:rPr lang="cs-CZ" sz="2400" b="1" smtClean="0"/>
              <a:t>Stejně tak důležitý jako obsah informace, je proto také její kontext. </a:t>
            </a:r>
          </a:p>
        </p:txBody>
      </p:sp>
      <p:sp>
        <p:nvSpPr>
          <p:cNvPr id="45059" name="Zástupný symbol pro číslo snímku 2"/>
          <p:cNvSpPr>
            <a:spLocks noGrp="1"/>
          </p:cNvSpPr>
          <p:nvPr>
            <p:ph type="sldNum" sz="quarter" idx="12"/>
          </p:nvPr>
        </p:nvSpPr>
        <p:spPr>
          <a:noFill/>
        </p:spPr>
        <p:txBody>
          <a:bodyPr/>
          <a:lstStyle/>
          <a:p>
            <a:fld id="{C98FAF37-BB24-4287-B0C8-CC538070070B}" type="slidenum">
              <a:rPr lang="cs-CZ" smtClean="0"/>
              <a:pPr/>
              <a:t>28</a:t>
            </a:fld>
            <a:endParaRPr lang="cs-CZ" smtClean="0"/>
          </a:p>
        </p:txBody>
      </p:sp>
      <p:sp>
        <p:nvSpPr>
          <p:cNvPr id="45060"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100" b="1" i="1">
                <a:solidFill>
                  <a:srgbClr val="333333"/>
                </a:solidFill>
              </a:rPr>
              <a:t>11.11.2010                                             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ctrTitle" sz="quarter"/>
          </p:nvPr>
        </p:nvSpPr>
        <p:spPr>
          <a:xfrm>
            <a:off x="323850" y="692150"/>
            <a:ext cx="8229600" cy="865188"/>
          </a:xfrm>
        </p:spPr>
        <p:txBody>
          <a:bodyPr/>
          <a:lstStyle/>
          <a:p>
            <a:pPr algn="ctr" eaLnBrk="1" hangingPunct="1"/>
            <a:r>
              <a:rPr lang="cs-CZ" sz="4800" b="1" smtClean="0">
                <a:solidFill>
                  <a:srgbClr val="C00000"/>
                </a:solidFill>
              </a:rPr>
              <a:t>VÝUKA NA  FP</a:t>
            </a:r>
          </a:p>
        </p:txBody>
      </p:sp>
      <p:sp>
        <p:nvSpPr>
          <p:cNvPr id="3" name="Podnadpis 2"/>
          <p:cNvSpPr>
            <a:spLocks noGrp="1"/>
          </p:cNvSpPr>
          <p:nvPr>
            <p:ph type="subTitle" sz="quarter" idx="1"/>
          </p:nvPr>
        </p:nvSpPr>
        <p:spPr>
          <a:xfrm>
            <a:off x="250825" y="2565400"/>
            <a:ext cx="8569325" cy="3816350"/>
          </a:xfrm>
        </p:spPr>
        <p:txBody>
          <a:bodyPr/>
          <a:lstStyle/>
          <a:p>
            <a:pPr eaLnBrk="1" hangingPunct="1">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eaLnBrk="1" hangingPunct="1">
              <a:buFontTx/>
              <a:buNone/>
              <a:defRPr/>
            </a:pPr>
            <a:r>
              <a:rPr lang="cs-CZ" sz="2400" b="1" dirty="0" smtClean="0"/>
              <a:t>Obor: 	a) Informační management</a:t>
            </a:r>
          </a:p>
          <a:p>
            <a:pPr lvl="1" eaLnBrk="1" hangingPunct="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eaLnBrk="1" hangingPunct="1">
              <a:buFontTx/>
              <a:buNone/>
              <a:defRPr/>
            </a:pPr>
            <a:endParaRPr lang="cs-CZ" sz="800" b="1" dirty="0" smtClean="0"/>
          </a:p>
          <a:p>
            <a:pPr lvl="1" eaLnBrk="1" hangingPunct="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eaLnBrk="1" hangingPunct="1">
              <a:buFontTx/>
              <a:buNone/>
              <a:defRPr/>
            </a:pPr>
            <a:r>
              <a:rPr lang="cs-CZ" sz="2400" b="1" dirty="0" smtClean="0"/>
              <a:t>Obor:	a) Řízení a ekonomika podniku</a:t>
            </a:r>
          </a:p>
          <a:p>
            <a:pPr lvl="1" eaLnBrk="1" hangingPunct="1">
              <a:buFontTx/>
              <a:buNone/>
              <a:defRPr/>
            </a:pPr>
            <a:r>
              <a:rPr lang="cs-CZ" sz="2400" b="1" dirty="0" smtClean="0"/>
              <a:t>			b) Podnikové finance a obchod</a:t>
            </a:r>
          </a:p>
          <a:p>
            <a:pPr lvl="1" eaLnBrk="1" hangingPunct="1">
              <a:buFontTx/>
              <a:buNone/>
              <a:defRPr/>
            </a:pPr>
            <a:endParaRPr lang="cs-CZ" sz="2400" b="1" dirty="0" smtClean="0"/>
          </a:p>
        </p:txBody>
      </p:sp>
      <p:sp>
        <p:nvSpPr>
          <p:cNvPr id="48132" name="Zástupný symbol pro číslo snímku 3"/>
          <p:cNvSpPr>
            <a:spLocks noGrp="1"/>
          </p:cNvSpPr>
          <p:nvPr>
            <p:ph type="sldNum" sz="quarter" idx="12"/>
          </p:nvPr>
        </p:nvSpPr>
        <p:spPr>
          <a:xfrm>
            <a:off x="6553200" y="6248400"/>
            <a:ext cx="2133600" cy="457200"/>
          </a:xfrm>
          <a:noFill/>
        </p:spPr>
        <p:txBody>
          <a:bodyPr/>
          <a:lstStyle/>
          <a:p>
            <a:fld id="{1BEF6947-002F-42C4-8F4D-B2182D22BFAF}" type="slidenum">
              <a:rPr lang="cs-CZ" smtClean="0"/>
              <a:pPr/>
              <a:t>29</a:t>
            </a:fld>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84313"/>
          </a:xfrm>
        </p:spPr>
        <p:txBody>
          <a:bodyPr/>
          <a:lstStyle/>
          <a:p>
            <a:pPr algn="ctr" eaLnBrk="1" hangingPunct="1"/>
            <a:r>
              <a:rPr lang="cs-CZ" sz="3600" b="1" smtClean="0">
                <a:solidFill>
                  <a:srgbClr val="C00000"/>
                </a:solidFill>
              </a:rPr>
              <a:t>INŽENÝRSKÁ  ČINNOST</a:t>
            </a:r>
            <a:r>
              <a:rPr lang="cs-CZ" sz="3600" b="1" smtClean="0"/>
              <a:t/>
            </a:r>
            <a:br>
              <a:rPr lang="cs-CZ" sz="3600" b="1" smtClean="0"/>
            </a:br>
            <a:r>
              <a:rPr lang="cs-CZ" sz="3600" b="1" smtClean="0"/>
              <a:t> </a:t>
            </a:r>
            <a:r>
              <a:rPr lang="cs-CZ" sz="2400" b="1"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16388" name="Zástupný symbol pro číslo snímku 4"/>
          <p:cNvSpPr>
            <a:spLocks noGrp="1"/>
          </p:cNvSpPr>
          <p:nvPr>
            <p:ph type="sldNum" sz="quarter" idx="12"/>
          </p:nvPr>
        </p:nvSpPr>
        <p:spPr>
          <a:noFill/>
        </p:spPr>
        <p:txBody>
          <a:bodyPr/>
          <a:lstStyle/>
          <a:p>
            <a:fld id="{E89C8BA0-7F39-4EF9-8864-F07314B2F3E7}"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p:spPr>
      </p:pic>
      <p:sp>
        <p:nvSpPr>
          <p:cNvPr id="49155" name="Zástupný symbol pro číslo snímku 2"/>
          <p:cNvSpPr>
            <a:spLocks noGrp="1"/>
          </p:cNvSpPr>
          <p:nvPr>
            <p:ph type="sldNum" sz="quarter" idx="12"/>
          </p:nvPr>
        </p:nvSpPr>
        <p:spPr>
          <a:noFill/>
        </p:spPr>
        <p:txBody>
          <a:bodyPr/>
          <a:lstStyle/>
          <a:p>
            <a:fld id="{15664E99-1EB7-4C5E-8D0A-1E0B91658C9B}" type="slidenum">
              <a:rPr lang="cs-CZ" smtClean="0"/>
              <a:pPr/>
              <a:t>30</a:t>
            </a:fld>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p:spPr>
      </p:pic>
      <p:sp>
        <p:nvSpPr>
          <p:cNvPr id="50179" name="Zástupný symbol pro číslo snímku 2"/>
          <p:cNvSpPr>
            <a:spLocks noGrp="1"/>
          </p:cNvSpPr>
          <p:nvPr>
            <p:ph type="sldNum" sz="quarter" idx="12"/>
          </p:nvPr>
        </p:nvSpPr>
        <p:spPr>
          <a:noFill/>
        </p:spPr>
        <p:txBody>
          <a:bodyPr/>
          <a:lstStyle/>
          <a:p>
            <a:fld id="{0AF1CAAF-0A62-400D-8FD1-814A753F6166}" type="slidenum">
              <a:rPr lang="cs-CZ" smtClean="0"/>
              <a:pPr/>
              <a:t>31</a:t>
            </a:fld>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0" y="304800"/>
            <a:ext cx="9144000" cy="676275"/>
          </a:xfrm>
        </p:spPr>
        <p:txBody>
          <a:bodyPr/>
          <a:lstStyle/>
          <a:p>
            <a:pPr algn="ctr" eaLnBrk="1" hangingPunct="1"/>
            <a:r>
              <a:rPr lang="cs-CZ" b="1" smtClean="0">
                <a:solidFill>
                  <a:srgbClr val="C00000"/>
                </a:solidFill>
              </a:rPr>
              <a:t>ZÁKLADNÍ  TECHNOLOGIE</a:t>
            </a:r>
          </a:p>
        </p:txBody>
      </p:sp>
      <p:sp>
        <p:nvSpPr>
          <p:cNvPr id="3076" name="Zástupný symbol pro obsah 2"/>
          <p:cNvSpPr>
            <a:spLocks noGrp="1"/>
          </p:cNvSpPr>
          <p:nvPr>
            <p:ph idx="1"/>
          </p:nvPr>
        </p:nvSpPr>
        <p:spPr/>
        <p:txBody>
          <a:bodyPr/>
          <a:lstStyle/>
          <a:p>
            <a:pPr eaLnBrk="1" hangingPunct="1">
              <a:buFontTx/>
              <a:buNone/>
            </a:pPr>
            <a:endParaRPr lang="cs-CZ" smtClean="0"/>
          </a:p>
        </p:txBody>
      </p:sp>
      <p:graphicFrame>
        <p:nvGraphicFramePr>
          <p:cNvPr id="3074" name="Object 4"/>
          <p:cNvGraphicFramePr>
            <a:graphicFrameLocks noChangeAspect="1"/>
          </p:cNvGraphicFramePr>
          <p:nvPr/>
        </p:nvGraphicFramePr>
        <p:xfrm>
          <a:off x="468313" y="1268413"/>
          <a:ext cx="8207375" cy="5402262"/>
        </p:xfrm>
        <a:graphic>
          <a:graphicData uri="http://schemas.openxmlformats.org/presentationml/2006/ole">
            <mc:AlternateContent xmlns:mc="http://schemas.openxmlformats.org/markup-compatibility/2006">
              <mc:Choice xmlns:v="urn:schemas-microsoft-com:vml" Requires="v">
                <p:oleObj spid="_x0000_s3075" name="Document" r:id="rId4" imgW="5936471" imgH="3674108" progId="Word.Document.8">
                  <p:embed/>
                </p:oleObj>
              </mc:Choice>
              <mc:Fallback>
                <p:oleObj name="Document" r:id="rId4" imgW="5936471" imgH="367410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268413"/>
                        <a:ext cx="8207375"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Zástupný symbol pro číslo snímku 4"/>
          <p:cNvSpPr>
            <a:spLocks noGrp="1"/>
          </p:cNvSpPr>
          <p:nvPr>
            <p:ph type="sldNum" sz="quarter" idx="12"/>
          </p:nvPr>
        </p:nvSpPr>
        <p:spPr>
          <a:noFill/>
        </p:spPr>
        <p:txBody>
          <a:bodyPr/>
          <a:lstStyle/>
          <a:p>
            <a:fld id="{18CBBE22-66A4-40E0-81FD-5C9DAA5009F2}"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5888"/>
            <a:ext cx="9144000" cy="1412875"/>
          </a:xfrm>
        </p:spPr>
        <p:txBody>
          <a:bodyPr/>
          <a:lstStyle/>
          <a:p>
            <a:pPr algn="ctr" eaLnBrk="1" hangingPunct="1"/>
            <a:r>
              <a:rPr lang="cs-CZ" sz="4800" b="1" smtClean="0">
                <a:solidFill>
                  <a:srgbClr val="C00000"/>
                </a:solidFill>
              </a:rPr>
              <a:t>Nástroj Competitive Intelligence</a:t>
            </a:r>
            <a:r>
              <a:rPr lang="cs-CZ" sz="4800" smtClean="0">
                <a:solidFill>
                  <a:srgbClr val="C00000"/>
                </a:solidFill>
              </a:rPr>
              <a:t> </a:t>
            </a:r>
          </a:p>
        </p:txBody>
      </p:sp>
      <p:sp>
        <p:nvSpPr>
          <p:cNvPr id="47108" name="Rectangle 3"/>
          <p:cNvSpPr>
            <a:spLocks noGrp="1" noChangeArrowheads="1"/>
          </p:cNvSpPr>
          <p:nvPr>
            <p:ph type="body" idx="1"/>
          </p:nvPr>
        </p:nvSpPr>
        <p:spPr>
          <a:xfrm>
            <a:off x="468313" y="1773238"/>
            <a:ext cx="8229600" cy="4391025"/>
          </a:xfrm>
          <a:solidFill>
            <a:srgbClr val="FFFF00"/>
          </a:solidFill>
        </p:spPr>
        <p:txBody>
          <a:bodyPr/>
          <a:lstStyle/>
          <a:p>
            <a:pPr algn="ctr" eaLnBrk="1" hangingPunct="1">
              <a:lnSpc>
                <a:spcPct val="90000"/>
              </a:lnSpc>
              <a:buFontTx/>
              <a:buNone/>
            </a:pPr>
            <a:r>
              <a:rPr lang="cs-CZ" sz="4400" b="1" smtClean="0">
                <a:solidFill>
                  <a:srgbClr val="FFFF00"/>
                </a:solidFill>
              </a:rPr>
              <a:t>	</a:t>
            </a:r>
            <a:r>
              <a:rPr lang="cs-CZ" sz="8000" b="1" smtClean="0">
                <a:solidFill>
                  <a:srgbClr val="FF0000"/>
                </a:solidFill>
              </a:rPr>
              <a:t>„ARMS“</a:t>
            </a:r>
          </a:p>
          <a:p>
            <a:pPr eaLnBrk="1" hangingPunct="1">
              <a:lnSpc>
                <a:spcPct val="90000"/>
              </a:lnSpc>
              <a:buFontTx/>
              <a:buNone/>
            </a:pPr>
            <a:r>
              <a:rPr lang="cs-CZ" b="1" smtClean="0"/>
              <a:t>			</a:t>
            </a:r>
            <a:r>
              <a:rPr lang="cs-CZ" sz="4800" b="1" smtClean="0"/>
              <a:t>    </a:t>
            </a:r>
            <a:r>
              <a:rPr lang="cs-CZ" sz="4800" b="1" smtClean="0">
                <a:solidFill>
                  <a:srgbClr val="FF0000"/>
                </a:solidFill>
              </a:rPr>
              <a:t>A</a:t>
            </a:r>
            <a:r>
              <a:rPr lang="cs-CZ" sz="4800" b="1" smtClean="0">
                <a:solidFill>
                  <a:srgbClr val="3333CC"/>
                </a:solidFill>
              </a:rPr>
              <a:t>nalytický</a:t>
            </a:r>
            <a:r>
              <a:rPr lang="cs-CZ" sz="4800" smtClean="0">
                <a:solidFill>
                  <a:srgbClr val="3333CC"/>
                </a:solidFill>
              </a:rPr>
              <a:t>,</a:t>
            </a:r>
            <a:r>
              <a:rPr lang="cs-CZ" sz="4800" smtClean="0">
                <a:solidFill>
                  <a:srgbClr val="FFFF00"/>
                </a:solidFill>
              </a:rPr>
              <a:t> </a:t>
            </a:r>
          </a:p>
          <a:p>
            <a:pPr eaLnBrk="1" hangingPunct="1">
              <a:lnSpc>
                <a:spcPct val="90000"/>
              </a:lnSpc>
              <a:buFontTx/>
              <a:buNone/>
            </a:pPr>
            <a:r>
              <a:rPr lang="cs-CZ" sz="4800" b="1" smtClean="0"/>
              <a:t>			    </a:t>
            </a:r>
            <a:r>
              <a:rPr lang="cs-CZ" sz="4800" b="1" smtClean="0">
                <a:solidFill>
                  <a:srgbClr val="FF0000"/>
                </a:solidFill>
              </a:rPr>
              <a:t>R</a:t>
            </a:r>
            <a:r>
              <a:rPr lang="cs-CZ" sz="4800" b="1" smtClean="0">
                <a:solidFill>
                  <a:srgbClr val="3333CC"/>
                </a:solidFill>
              </a:rPr>
              <a:t>ešeršní</a:t>
            </a:r>
            <a:r>
              <a:rPr lang="cs-CZ" sz="4800" smtClean="0">
                <a:solidFill>
                  <a:srgbClr val="3333CC"/>
                </a:solidFill>
              </a:rPr>
              <a:t>,</a:t>
            </a:r>
            <a:r>
              <a:rPr lang="cs-CZ" sz="4800" smtClean="0"/>
              <a:t>  </a:t>
            </a:r>
          </a:p>
          <a:p>
            <a:pPr eaLnBrk="1" hangingPunct="1">
              <a:lnSpc>
                <a:spcPct val="90000"/>
              </a:lnSpc>
              <a:buFontTx/>
              <a:buNone/>
            </a:pPr>
            <a:r>
              <a:rPr lang="cs-CZ" sz="4800" b="1" smtClean="0"/>
              <a:t>			    </a:t>
            </a:r>
            <a:r>
              <a:rPr lang="cs-CZ" sz="4800" b="1" smtClean="0">
                <a:solidFill>
                  <a:srgbClr val="FF0000"/>
                </a:solidFill>
              </a:rPr>
              <a:t>M</a:t>
            </a:r>
            <a:r>
              <a:rPr lang="cs-CZ" sz="4800" b="1" smtClean="0">
                <a:solidFill>
                  <a:srgbClr val="3333CC"/>
                </a:solidFill>
              </a:rPr>
              <a:t>onitorovací,</a:t>
            </a:r>
            <a:r>
              <a:rPr lang="cs-CZ" sz="4800" smtClean="0"/>
              <a:t> </a:t>
            </a:r>
          </a:p>
          <a:p>
            <a:pPr eaLnBrk="1" hangingPunct="1">
              <a:lnSpc>
                <a:spcPct val="90000"/>
              </a:lnSpc>
              <a:buFontTx/>
              <a:buNone/>
            </a:pPr>
            <a:r>
              <a:rPr lang="cs-CZ" sz="4800" b="1" smtClean="0"/>
              <a:t>			    </a:t>
            </a:r>
            <a:r>
              <a:rPr lang="cs-CZ" sz="4800" b="1" smtClean="0">
                <a:solidFill>
                  <a:srgbClr val="FF0000"/>
                </a:solidFill>
              </a:rPr>
              <a:t>S</a:t>
            </a:r>
            <a:r>
              <a:rPr lang="cs-CZ" sz="4800" b="1" smtClean="0">
                <a:solidFill>
                  <a:srgbClr val="3333CC"/>
                </a:solidFill>
              </a:rPr>
              <a:t>ystém</a:t>
            </a:r>
            <a:r>
              <a:rPr lang="cs-CZ" sz="4800" smtClean="0">
                <a:solidFill>
                  <a:srgbClr val="3333CC"/>
                </a:solidFill>
              </a:rPr>
              <a:t>.</a:t>
            </a:r>
            <a:r>
              <a:rPr lang="cs-CZ" sz="4800" smtClean="0"/>
              <a:t> </a:t>
            </a:r>
          </a:p>
        </p:txBody>
      </p:sp>
      <p:sp>
        <p:nvSpPr>
          <p:cNvPr id="51204" name="Zástupný symbol pro číslo snímku 3"/>
          <p:cNvSpPr>
            <a:spLocks noGrp="1"/>
          </p:cNvSpPr>
          <p:nvPr>
            <p:ph type="sldNum" sz="quarter" idx="12"/>
          </p:nvPr>
        </p:nvSpPr>
        <p:spPr>
          <a:noFill/>
        </p:spPr>
        <p:txBody>
          <a:bodyPr/>
          <a:lstStyle/>
          <a:p>
            <a:fld id="{C6E639A6-92C4-4484-9E55-27C8CD184152}" type="slidenum">
              <a:rPr lang="cs-CZ" smtClean="0"/>
              <a:pPr/>
              <a:t>33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333375"/>
            <a:ext cx="9144000" cy="5732463"/>
          </a:xfrm>
        </p:spPr>
        <p:txBody>
          <a:bodyPr/>
          <a:lstStyle/>
          <a:p>
            <a:pPr eaLnBrk="1" hangingPunct="1">
              <a:lnSpc>
                <a:spcPct val="90000"/>
              </a:lnSpc>
              <a:buFontTx/>
              <a:buNone/>
            </a:pPr>
            <a:r>
              <a:rPr lang="cs-CZ" sz="1600" smtClean="0">
                <a:solidFill>
                  <a:srgbClr val="FF0000"/>
                </a:solidFill>
              </a:rPr>
              <a:t>	</a:t>
            </a:r>
          </a:p>
          <a:p>
            <a:pPr algn="ctr" eaLnBrk="1" hangingPunct="1">
              <a:lnSpc>
                <a:spcPct val="90000"/>
              </a:lnSpc>
              <a:buFontTx/>
              <a:buNone/>
            </a:pPr>
            <a:r>
              <a:rPr lang="cs-CZ" sz="4400" b="1" smtClean="0">
                <a:solidFill>
                  <a:srgbClr val="C00000"/>
                </a:solidFill>
              </a:rPr>
              <a:t>ARMS</a:t>
            </a:r>
            <a:r>
              <a:rPr lang="cs-CZ" smtClean="0"/>
              <a:t> </a:t>
            </a:r>
            <a:r>
              <a:rPr lang="cs-CZ" b="1" smtClean="0">
                <a:solidFill>
                  <a:srgbClr val="3333CC"/>
                </a:solidFill>
              </a:rPr>
              <a:t>má tři hlavní funkce:</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4000" b="1" smtClean="0">
                <a:solidFill>
                  <a:srgbClr val="FF0000"/>
                </a:solidFill>
              </a:rPr>
              <a:t>	</a:t>
            </a:r>
            <a:r>
              <a:rPr lang="cs-CZ" sz="3200" b="1" smtClean="0">
                <a:solidFill>
                  <a:srgbClr val="FF0000"/>
                </a:solidFill>
              </a:rPr>
              <a:t>Monitorovací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aplikovat znalost o problému a o potřebách rozhodování k vyhledávání a kategorizaci nových informací, </a:t>
            </a:r>
          </a:p>
          <a:p>
            <a:pPr eaLnBrk="1" hangingPunct="1">
              <a:lnSpc>
                <a:spcPct val="90000"/>
              </a:lnSpc>
              <a:buFontTx/>
              <a:buNone/>
            </a:pPr>
            <a:r>
              <a:rPr lang="cs-CZ" sz="2800" b="1" smtClean="0">
                <a:solidFill>
                  <a:srgbClr val="FFFF00"/>
                </a:solidFill>
              </a:rPr>
              <a:t>	</a:t>
            </a:r>
            <a:r>
              <a:rPr lang="cs-CZ" sz="3200" b="1" smtClean="0">
                <a:solidFill>
                  <a:srgbClr val="FF0000"/>
                </a:solidFill>
              </a:rPr>
              <a:t>Analytické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vyhledané informace utřídit, extrahovat z nich relevantní poznatky a v názorné formě je prezentovat, </a:t>
            </a:r>
          </a:p>
          <a:p>
            <a:pPr eaLnBrk="1" hangingPunct="1">
              <a:lnSpc>
                <a:spcPct val="90000"/>
              </a:lnSpc>
              <a:buFontTx/>
              <a:buNone/>
            </a:pPr>
            <a:r>
              <a:rPr lang="cs-CZ" sz="2800" b="1" smtClean="0">
                <a:solidFill>
                  <a:srgbClr val="FFFF00"/>
                </a:solidFill>
              </a:rPr>
              <a:t>	</a:t>
            </a:r>
            <a:r>
              <a:rPr lang="cs-CZ" sz="3200" b="1" smtClean="0">
                <a:solidFill>
                  <a:srgbClr val="FF0000"/>
                </a:solidFill>
              </a:rPr>
              <a:t>Rešeršní funkce</a:t>
            </a:r>
            <a:r>
              <a:rPr lang="cs-CZ" sz="3200" b="1"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z různorodých informačních zdrojů rychle vyhledat informace k danému problému. </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2800" smtClean="0">
              <a:solidFill>
                <a:srgbClr val="FFFF00"/>
              </a:solidFill>
            </a:endParaRPr>
          </a:p>
        </p:txBody>
      </p:sp>
      <p:sp>
        <p:nvSpPr>
          <p:cNvPr id="52227" name="Zástupný symbol pro číslo snímku 2"/>
          <p:cNvSpPr>
            <a:spLocks noGrp="1"/>
          </p:cNvSpPr>
          <p:nvPr>
            <p:ph type="sldNum" sz="quarter" idx="12"/>
          </p:nvPr>
        </p:nvSpPr>
        <p:spPr>
          <a:noFill/>
        </p:spPr>
        <p:txBody>
          <a:bodyPr/>
          <a:lstStyle/>
          <a:p>
            <a:fld id="{EC384757-13DA-4367-AC7C-71685C631E2F}" type="slidenum">
              <a:rPr lang="cs-CZ" smtClean="0"/>
              <a:pPr/>
              <a:t>34</a:t>
            </a:fld>
            <a:endParaRPr lang="cs-CZ"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cs-CZ" b="1" smtClean="0">
                <a:solidFill>
                  <a:srgbClr val="FF0000"/>
                </a:solidFill>
              </a:rPr>
              <a:t>	</a:t>
            </a:r>
            <a:r>
              <a:rPr lang="cs-CZ" sz="3600" b="1" smtClean="0">
                <a:solidFill>
                  <a:srgbClr val="C00000"/>
                </a:solidFill>
              </a:rPr>
              <a:t>ARMS</a:t>
            </a:r>
            <a:r>
              <a:rPr lang="cs-CZ" smtClean="0"/>
              <a:t> </a:t>
            </a:r>
            <a:r>
              <a:rPr lang="cs-CZ" b="1" smtClean="0">
                <a:solidFill>
                  <a:srgbClr val="3333CC"/>
                </a:solidFill>
              </a:rPr>
              <a:t>vytváří obsah třech datových úložišť:</a:t>
            </a:r>
          </a:p>
          <a:p>
            <a:pPr eaLnBrk="1" hangingPunct="1">
              <a:buFontTx/>
              <a:buNone/>
            </a:pPr>
            <a:r>
              <a:rPr lang="cs-CZ" b="1" smtClean="0">
                <a:solidFill>
                  <a:srgbClr val="FFFF00"/>
                </a:solidFill>
              </a:rPr>
              <a:t>	</a:t>
            </a:r>
            <a:r>
              <a:rPr lang="cs-CZ" sz="3200" b="1" smtClean="0">
                <a:solidFill>
                  <a:srgbClr val="FF0000"/>
                </a:solidFill>
              </a:rPr>
              <a:t>Informační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indexy umožňujícími jednotné a efektivní prohledávání různorodých nestrukturovaných informačních zdrojů,</a:t>
            </a:r>
          </a:p>
          <a:p>
            <a:pPr eaLnBrk="1" hangingPunct="1">
              <a:buFontTx/>
              <a:buNone/>
            </a:pPr>
            <a:r>
              <a:rPr lang="cs-CZ" b="1" smtClean="0">
                <a:solidFill>
                  <a:srgbClr val="FFFF00"/>
                </a:solidFill>
              </a:rPr>
              <a:t>	</a:t>
            </a:r>
            <a:r>
              <a:rPr lang="cs-CZ" sz="3200" b="1" smtClean="0">
                <a:solidFill>
                  <a:srgbClr val="FF0000"/>
                </a:solidFill>
              </a:rPr>
              <a:t>Poznatková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databází entit (osoby, organizace, věci, místa, události, proces, pravidla, témata) a jejich atributů a vztahů, </a:t>
            </a:r>
          </a:p>
          <a:p>
            <a:pPr eaLnBrk="1" hangingPunct="1">
              <a:buFontTx/>
              <a:buNone/>
            </a:pPr>
            <a:r>
              <a:rPr lang="cs-CZ" b="1" smtClean="0">
                <a:solidFill>
                  <a:srgbClr val="FFFF00"/>
                </a:solidFill>
              </a:rPr>
              <a:t>	</a:t>
            </a:r>
            <a:r>
              <a:rPr lang="cs-CZ" sz="3200" b="1" smtClean="0">
                <a:solidFill>
                  <a:srgbClr val="FF0000"/>
                </a:solidFill>
              </a:rPr>
              <a:t>Znalostní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strukturovanými dotazy pro vyhledávání a kategorizaci informací v informační bázi.</a:t>
            </a:r>
          </a:p>
        </p:txBody>
      </p:sp>
      <p:sp>
        <p:nvSpPr>
          <p:cNvPr id="53251" name="Zástupný symbol pro číslo snímku 2"/>
          <p:cNvSpPr>
            <a:spLocks noGrp="1"/>
          </p:cNvSpPr>
          <p:nvPr>
            <p:ph type="sldNum" sz="quarter" idx="12"/>
          </p:nvPr>
        </p:nvSpPr>
        <p:spPr>
          <a:noFill/>
        </p:spPr>
        <p:txBody>
          <a:bodyPr/>
          <a:lstStyle/>
          <a:p>
            <a:fld id="{1043D5B9-EF2D-41A3-BC4D-341FBDB9CC34}" type="slidenum">
              <a:rPr lang="cs-CZ" smtClean="0"/>
              <a:pPr/>
              <a:t>35</a:t>
            </a:fld>
            <a:endParaRPr lang="cs-CZ"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539750" y="404813"/>
            <a:ext cx="8001000" cy="755650"/>
          </a:xfrm>
        </p:spPr>
        <p:txBody>
          <a:bodyPr/>
          <a:lstStyle/>
          <a:p>
            <a:pPr algn="ctr"/>
            <a:r>
              <a:rPr lang="cs-CZ" b="1" smtClean="0"/>
              <a:t>Fyzická architektura ARMS</a:t>
            </a:r>
            <a:endParaRPr lang="cs-CZ" smtClean="0"/>
          </a:p>
        </p:txBody>
      </p:sp>
      <p:pic>
        <p:nvPicPr>
          <p:cNvPr id="54275" name="Zástupný symbol pro obsah 3"/>
          <p:cNvPicPr>
            <a:picLocks noGrp="1"/>
          </p:cNvPicPr>
          <p:nvPr>
            <p:ph idx="1"/>
          </p:nvPr>
        </p:nvPicPr>
        <p:blipFill>
          <a:blip r:embed="rId2" cstate="print"/>
          <a:srcRect/>
          <a:stretch>
            <a:fillRect/>
          </a:stretch>
        </p:blipFill>
        <p:spPr>
          <a:xfrm>
            <a:off x="1023938" y="1752600"/>
            <a:ext cx="7086600" cy="4267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539750" y="260350"/>
            <a:ext cx="8001000" cy="1216025"/>
          </a:xfrm>
        </p:spPr>
        <p:txBody>
          <a:bodyPr/>
          <a:lstStyle/>
          <a:p>
            <a:pPr algn="ctr"/>
            <a:r>
              <a:rPr lang="cs-CZ" b="1" smtClean="0"/>
              <a:t>Fyzická architektura analytického pracoviště</a:t>
            </a:r>
            <a:endParaRPr lang="cs-CZ" smtClean="0"/>
          </a:p>
        </p:txBody>
      </p:sp>
      <p:pic>
        <p:nvPicPr>
          <p:cNvPr id="55299" name="Zástupný symbol pro obsah 3"/>
          <p:cNvPicPr>
            <a:picLocks noGrp="1"/>
          </p:cNvPicPr>
          <p:nvPr>
            <p:ph idx="1"/>
          </p:nvPr>
        </p:nvPicPr>
        <p:blipFill>
          <a:blip r:embed="rId2" cstate="print"/>
          <a:srcRect/>
          <a:stretch>
            <a:fillRect/>
          </a:stretch>
        </p:blipFill>
        <p:spPr>
          <a:xfrm>
            <a:off x="1817688" y="1752600"/>
            <a:ext cx="5499100" cy="4267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56329" name="Zástupný symbol pro číslo snímku 9"/>
          <p:cNvSpPr>
            <a:spLocks noGrp="1"/>
          </p:cNvSpPr>
          <p:nvPr>
            <p:ph type="sldNum" sz="quarter" idx="12"/>
          </p:nvPr>
        </p:nvSpPr>
        <p:spPr>
          <a:noFill/>
        </p:spPr>
        <p:txBody>
          <a:bodyPr/>
          <a:lstStyle/>
          <a:p>
            <a:fld id="{1C0F9993-1D87-4104-A087-8829391BBECF}" type="slidenum">
              <a:rPr lang="cs-CZ" smtClean="0"/>
              <a:pPr/>
              <a:t>38</a:t>
            </a:fld>
            <a:endParaRPr lang="cs-CZ" smtClean="0"/>
          </a:p>
        </p:txBody>
      </p:sp>
      <p:sp>
        <p:nvSpPr>
          <p:cNvPr id="56330" name="Obdélník 10"/>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Multilingualní vyhledávání</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57352" name="Zástupný symbol pro číslo snímku 8"/>
          <p:cNvSpPr>
            <a:spLocks noGrp="1"/>
          </p:cNvSpPr>
          <p:nvPr>
            <p:ph type="sldNum" sz="quarter" idx="12"/>
          </p:nvPr>
        </p:nvSpPr>
        <p:spPr>
          <a:noFill/>
        </p:spPr>
        <p:txBody>
          <a:bodyPr/>
          <a:lstStyle/>
          <a:p>
            <a:fld id="{15D78B9E-6CE6-4982-BC4C-35548D031CD6}" type="slidenum">
              <a:rPr lang="cs-CZ" smtClean="0"/>
              <a:pPr/>
              <a:t>39</a:t>
            </a:fld>
            <a:endParaRPr lang="cs-CZ" smtClean="0"/>
          </a:p>
        </p:txBody>
      </p:sp>
      <p:sp>
        <p:nvSpPr>
          <p:cNvPr id="57353" name="Obdélník 9"/>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Analýza vazeb v databázích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88913"/>
            <a:ext cx="9144000" cy="1216025"/>
          </a:xfrm>
        </p:spPr>
        <p:txBody>
          <a:bodyPr/>
          <a:lstStyle/>
          <a:p>
            <a:pPr algn="ctr" eaLnBrk="1" hangingPunct="1"/>
            <a:r>
              <a:rPr lang="cs-CZ" sz="3600" b="1" smtClean="0">
                <a:solidFill>
                  <a:srgbClr val="C00000"/>
                </a:solidFill>
              </a:rPr>
              <a:t>OBSAHOVÁ KONCEPCE</a:t>
            </a:r>
            <a:br>
              <a:rPr lang="cs-CZ" sz="3600" b="1" smtClean="0">
                <a:solidFill>
                  <a:srgbClr val="C00000"/>
                </a:solidFill>
              </a:rPr>
            </a:br>
            <a:r>
              <a:rPr lang="cs-CZ" sz="3600" b="1" smtClean="0">
                <a:solidFill>
                  <a:srgbClr val="C00000"/>
                </a:solidFill>
              </a:rPr>
              <a:t>COMPETITIVE ENGINEERING</a:t>
            </a:r>
          </a:p>
        </p:txBody>
      </p:sp>
      <p:graphicFrame>
        <p:nvGraphicFramePr>
          <p:cNvPr id="1026" name="Object 5"/>
          <p:cNvGraphicFramePr>
            <a:graphicFrameLocks noChangeAspect="1"/>
          </p:cNvGraphicFramePr>
          <p:nvPr/>
        </p:nvGraphicFramePr>
        <p:xfrm>
          <a:off x="0" y="2133600"/>
          <a:ext cx="9144000" cy="3311525"/>
        </p:xfrm>
        <a:graphic>
          <a:graphicData uri="http://schemas.openxmlformats.org/presentationml/2006/ole">
            <mc:AlternateContent xmlns:mc="http://schemas.openxmlformats.org/markup-compatibility/2006">
              <mc:Choice xmlns:v="urn:schemas-microsoft-com:vml" Requires="v">
                <p:oleObj spid="_x0000_s1027" name="Dokument" r:id="rId4" imgW="6301000" imgH="2013552" progId="Word.Document.12">
                  <p:embed/>
                </p:oleObj>
              </mc:Choice>
              <mc:Fallback>
                <p:oleObj name="Dokument" r:id="rId4" imgW="6301000" imgH="2013552"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914400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Zástupný symbol pro číslo snímku 4"/>
          <p:cNvSpPr>
            <a:spLocks noGrp="1"/>
          </p:cNvSpPr>
          <p:nvPr>
            <p:ph type="sldNum" sz="quarter" idx="12"/>
          </p:nvPr>
        </p:nvSpPr>
        <p:spPr>
          <a:noFill/>
        </p:spPr>
        <p:txBody>
          <a:bodyPr/>
          <a:lstStyle/>
          <a:p>
            <a:fld id="{2D6930DC-2505-4FBE-9340-91C03DAB31E4}"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1438"/>
            <a:ext cx="9144000" cy="544512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Deskriptory</a:t>
            </a:r>
            <a:br>
              <a:rPr lang="cs-CZ" b="1">
                <a:solidFill>
                  <a:srgbClr val="000000"/>
                </a:solidFill>
                <a:cs typeface="Arial" pitchFamily="34" charset="0"/>
              </a:rPr>
            </a:br>
            <a:r>
              <a:rPr lang="cs-CZ" b="1">
                <a:solidFill>
                  <a:srgbClr val="000000"/>
                </a:solidFill>
                <a:cs typeface="Arial" pitchFamily="34" charset="0"/>
              </a:rPr>
              <a:t>(témata)</a:t>
            </a:r>
          </a:p>
        </p:txBody>
      </p:sp>
      <p:sp>
        <p:nvSpPr>
          <p:cNvPr id="60421"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60423" name="Zástupný symbol pro číslo snímku 7"/>
          <p:cNvSpPr>
            <a:spLocks noGrp="1"/>
          </p:cNvSpPr>
          <p:nvPr>
            <p:ph type="sldNum" sz="quarter" idx="12"/>
          </p:nvPr>
        </p:nvSpPr>
        <p:spPr>
          <a:noFill/>
        </p:spPr>
        <p:txBody>
          <a:bodyPr/>
          <a:lstStyle/>
          <a:p>
            <a:fld id="{C55191D0-0135-4F56-AF17-C8EE2C21C38F}" type="slidenum">
              <a:rPr lang="cs-CZ" smtClean="0"/>
              <a:pPr/>
              <a:t>40</a:t>
            </a:fld>
            <a:endParaRPr lang="cs-CZ" smtClean="0"/>
          </a:p>
        </p:txBody>
      </p:sp>
      <p:sp>
        <p:nvSpPr>
          <p:cNvPr id="60424" name="Obdélník 8"/>
          <p:cNvSpPr>
            <a:spLocks noChangeArrowheads="1"/>
          </p:cNvSpPr>
          <p:nvPr/>
        </p:nvSpPr>
        <p:spPr bwMode="auto">
          <a:xfrm>
            <a:off x="173038" y="0"/>
            <a:ext cx="8582025" cy="1446213"/>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cs typeface="Arial" pitchFamily="34" charset="0"/>
              </a:rPr>
              <a:t>Obsahová analýza textových dat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04813"/>
            <a:ext cx="8001000" cy="684212"/>
          </a:xfrm>
        </p:spPr>
        <p:txBody>
          <a:bodyPr/>
          <a:lstStyle/>
          <a:p>
            <a:pPr algn="ctr" eaLnBrk="1" hangingPunct="1"/>
            <a:r>
              <a:rPr lang="cs-CZ" sz="4800" b="1" smtClean="0">
                <a:solidFill>
                  <a:srgbClr val="C00000"/>
                </a:solidFill>
              </a:rPr>
              <a:t>Obsahová analýza </a:t>
            </a:r>
          </a:p>
        </p:txBody>
      </p:sp>
      <p:pic>
        <p:nvPicPr>
          <p:cNvPr id="61443"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p:spPr>
      </p:pic>
      <p:sp>
        <p:nvSpPr>
          <p:cNvPr id="61444" name="Zástupný symbol pro číslo snímku 3"/>
          <p:cNvSpPr>
            <a:spLocks noGrp="1"/>
          </p:cNvSpPr>
          <p:nvPr>
            <p:ph type="sldNum" sz="quarter" idx="12"/>
          </p:nvPr>
        </p:nvSpPr>
        <p:spPr>
          <a:noFill/>
        </p:spPr>
        <p:txBody>
          <a:bodyPr/>
          <a:lstStyle/>
          <a:p>
            <a:fld id="{E0B824FD-E1D0-4574-8A39-30A46AD8A8D7}" type="slidenum">
              <a:rPr lang="cs-CZ" smtClean="0"/>
              <a:pPr/>
              <a:t>41</a:t>
            </a:fld>
            <a:endParaRPr 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403350" y="1350963"/>
            <a:ext cx="6526213" cy="5221287"/>
          </a:xfrm>
          <a:prstGeom prst="rect">
            <a:avLst/>
          </a:prstGeom>
          <a:noFill/>
          <a:ln w="9525">
            <a:noFill/>
            <a:round/>
            <a:headEnd/>
            <a:tailEnd/>
          </a:ln>
        </p:spPr>
      </p:pic>
      <p:pic>
        <p:nvPicPr>
          <p:cNvPr id="63491"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63492" name="Zástupný symbol pro číslo snímku 4"/>
          <p:cNvSpPr>
            <a:spLocks noGrp="1"/>
          </p:cNvSpPr>
          <p:nvPr>
            <p:ph type="sldNum" sz="quarter" idx="12"/>
          </p:nvPr>
        </p:nvSpPr>
        <p:spPr>
          <a:noFill/>
        </p:spPr>
        <p:txBody>
          <a:bodyPr/>
          <a:lstStyle/>
          <a:p>
            <a:fld id="{462C1DEE-4D01-4FC0-BDF9-EDED2014DBFA}" type="slidenum">
              <a:rPr lang="cs-CZ" smtClean="0"/>
              <a:pPr/>
              <a:t>42</a:t>
            </a:fld>
            <a:endParaRPr lang="cs-CZ" smtClean="0"/>
          </a:p>
        </p:txBody>
      </p:sp>
      <p:sp>
        <p:nvSpPr>
          <p:cNvPr id="63493" name="Obdélník 5"/>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a:solidFill>
                  <a:srgbClr val="C00000"/>
                </a:solidFill>
                <a:ea typeface="Arial Unicode MS" pitchFamily="34" charset="-128"/>
                <a:cs typeface="Arial Unicode MS" pitchFamily="34" charset="-128"/>
              </a:rPr>
              <a:t>Vyhledávání v textových datech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64516" name="Zástupný symbol pro číslo snímku 4"/>
          <p:cNvSpPr>
            <a:spLocks noGrp="1"/>
          </p:cNvSpPr>
          <p:nvPr>
            <p:ph type="sldNum" sz="quarter" idx="12"/>
          </p:nvPr>
        </p:nvSpPr>
        <p:spPr>
          <a:noFill/>
        </p:spPr>
        <p:txBody>
          <a:bodyPr/>
          <a:lstStyle/>
          <a:p>
            <a:fld id="{44360D90-9158-4822-8557-52F2BC926332}" type="slidenum">
              <a:rPr lang="cs-CZ" smtClean="0"/>
              <a:pPr/>
              <a:t>43</a:t>
            </a:fld>
            <a:endParaRPr lang="cs-CZ" smtClean="0"/>
          </a:p>
        </p:txBody>
      </p:sp>
      <p:sp>
        <p:nvSpPr>
          <p:cNvPr id="64517" name="Obdélník 5"/>
          <p:cNvSpPr>
            <a:spLocks noChangeArrowheads="1"/>
          </p:cNvSpPr>
          <p:nvPr/>
        </p:nvSpPr>
        <p:spPr bwMode="auto">
          <a:xfrm>
            <a:off x="0" y="260350"/>
            <a:ext cx="9144000" cy="769938"/>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65540"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5541" name="Zástupný symbol pro číslo snímku 5"/>
          <p:cNvSpPr>
            <a:spLocks noGrp="1"/>
          </p:cNvSpPr>
          <p:nvPr>
            <p:ph type="sldNum" sz="quarter" idx="12"/>
          </p:nvPr>
        </p:nvSpPr>
        <p:spPr>
          <a:noFill/>
        </p:spPr>
        <p:txBody>
          <a:bodyPr/>
          <a:lstStyle/>
          <a:p>
            <a:fld id="{192940A0-BDA0-401B-B2EA-BE4F9B1D6319}" type="slidenum">
              <a:rPr lang="cs-CZ" smtClean="0"/>
              <a:pPr/>
              <a:t>44</a:t>
            </a:fld>
            <a:endParaRPr lang="cs-CZ" smtClean="0"/>
          </a:p>
        </p:txBody>
      </p:sp>
      <p:sp>
        <p:nvSpPr>
          <p:cNvPr id="65542" name="Obdélník 6"/>
          <p:cNvSpPr>
            <a:spLocks noChangeArrowheads="1"/>
          </p:cNvSpPr>
          <p:nvPr/>
        </p:nvSpPr>
        <p:spPr bwMode="auto">
          <a:xfrm>
            <a:off x="0" y="188913"/>
            <a:ext cx="9144000" cy="769937"/>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765175"/>
          </a:xfrm>
        </p:spPr>
        <p:txBody>
          <a:bodyPr/>
          <a:lstStyle/>
          <a:p>
            <a:pPr algn="ctr" eaLnBrk="1" hangingPunct="1"/>
            <a:r>
              <a:rPr lang="cs-CZ" sz="4400" b="1" smtClean="0">
                <a:solidFill>
                  <a:srgbClr val="C00000"/>
                </a:solidFill>
              </a:rPr>
              <a:t>Kontextová analýza</a:t>
            </a:r>
          </a:p>
        </p:txBody>
      </p:sp>
      <p:pic>
        <p:nvPicPr>
          <p:cNvPr id="66563" name="Picture 3"/>
          <p:cNvPicPr>
            <a:picLocks noChangeAspect="1" noChangeArrowheads="1"/>
          </p:cNvPicPr>
          <p:nvPr/>
        </p:nvPicPr>
        <p:blipFill>
          <a:blip r:embed="rId3" cstate="print"/>
          <a:srcRect/>
          <a:stretch>
            <a:fillRect/>
          </a:stretch>
        </p:blipFill>
        <p:spPr bwMode="auto">
          <a:xfrm>
            <a:off x="1042988" y="803275"/>
            <a:ext cx="7058025" cy="5795963"/>
          </a:xfrm>
          <a:prstGeom prst="rect">
            <a:avLst/>
          </a:prstGeom>
          <a:noFill/>
          <a:ln w="9525">
            <a:noFill/>
            <a:miter lim="800000"/>
            <a:headEnd/>
            <a:tailEnd/>
          </a:ln>
        </p:spPr>
      </p:pic>
      <p:sp>
        <p:nvSpPr>
          <p:cNvPr id="66564" name="Zástupný symbol pro číslo snímku 3"/>
          <p:cNvSpPr>
            <a:spLocks noGrp="1"/>
          </p:cNvSpPr>
          <p:nvPr>
            <p:ph type="sldNum" sz="quarter" idx="12"/>
          </p:nvPr>
        </p:nvSpPr>
        <p:spPr>
          <a:noFill/>
        </p:spPr>
        <p:txBody>
          <a:bodyPr/>
          <a:lstStyle/>
          <a:p>
            <a:fld id="{E75AFBEA-4BA4-439E-A1DC-A0C4EC0ED09C}"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67590" name="Zástupný symbol pro číslo snímku 6"/>
          <p:cNvSpPr>
            <a:spLocks noGrp="1"/>
          </p:cNvSpPr>
          <p:nvPr>
            <p:ph type="sldNum" sz="quarter" idx="12"/>
          </p:nvPr>
        </p:nvSpPr>
        <p:spPr>
          <a:noFill/>
        </p:spPr>
        <p:txBody>
          <a:bodyPr/>
          <a:lstStyle/>
          <a:p>
            <a:fld id="{37D6DFBD-3875-418F-BFCC-F0CB1E602EC9}" type="slidenum">
              <a:rPr lang="cs-CZ" smtClean="0"/>
              <a:pPr/>
              <a:t>46</a:t>
            </a:fld>
            <a:endParaRPr lang="cs-CZ" smtClean="0"/>
          </a:p>
        </p:txBody>
      </p:sp>
      <p:sp>
        <p:nvSpPr>
          <p:cNvPr id="67591" name="Obdélník 7"/>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Tvorba kontextových rešerší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79388" y="1023938"/>
          <a:ext cx="8382000" cy="4008437"/>
        </p:xfrm>
        <a:graphic>
          <a:graphicData uri="http://schemas.openxmlformats.org/presentationml/2006/ole">
            <mc:AlternateContent xmlns:mc="http://schemas.openxmlformats.org/markup-compatibility/2006">
              <mc:Choice xmlns:v="urn:schemas-microsoft-com:vml" Requires="v">
                <p:oleObj spid="_x0000_s6147" r:id="rId4" imgW="16777080" imgH="8084880" progId="">
                  <p:embed/>
                </p:oleObj>
              </mc:Choice>
              <mc:Fallback>
                <p:oleObj r:id="rId4" imgW="16777080" imgH="80848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23938"/>
                        <a:ext cx="8382000" cy="40084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114692" name="Picture 4"/>
          <p:cNvPicPr>
            <a:picLocks noChangeAspect="1" noChangeArrowheads="1"/>
          </p:cNvPicPr>
          <p:nvPr/>
        </p:nvPicPr>
        <p:blipFill>
          <a:blip r:embed="rId6"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6148" name="Zástupný symbol pro číslo snímku 4"/>
          <p:cNvSpPr>
            <a:spLocks noGrp="1"/>
          </p:cNvSpPr>
          <p:nvPr>
            <p:ph type="sldNum" sz="quarter" idx="12"/>
          </p:nvPr>
        </p:nvSpPr>
        <p:spPr>
          <a:noFill/>
        </p:spPr>
        <p:txBody>
          <a:bodyPr/>
          <a:lstStyle/>
          <a:p>
            <a:fld id="{DB5B9016-035A-44A5-800E-1BA0D6B4DD5B}" type="slidenum">
              <a:rPr lang="cs-CZ" smtClean="0"/>
              <a:pPr/>
              <a:t>47</a:t>
            </a:fld>
            <a:endParaRPr lang="cs-CZ" smtClean="0"/>
          </a:p>
        </p:txBody>
      </p:sp>
      <p:sp>
        <p:nvSpPr>
          <p:cNvPr id="6149"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kauzalita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68611"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68612" name="Zástupný symbol pro číslo snímku 4"/>
          <p:cNvSpPr>
            <a:spLocks noGrp="1"/>
          </p:cNvSpPr>
          <p:nvPr>
            <p:ph type="sldNum" sz="quarter" idx="12"/>
          </p:nvPr>
        </p:nvSpPr>
        <p:spPr>
          <a:noFill/>
        </p:spPr>
        <p:txBody>
          <a:bodyPr/>
          <a:lstStyle/>
          <a:p>
            <a:fld id="{0FCF9850-77B9-4C38-B3CA-026A405B3E9C}" type="slidenum">
              <a:rPr lang="cs-CZ" smtClean="0"/>
              <a:pPr/>
              <a:t>48</a:t>
            </a:fld>
            <a:endParaRPr lang="cs-CZ" smtClean="0"/>
          </a:p>
        </p:txBody>
      </p:sp>
      <p:sp>
        <p:nvSpPr>
          <p:cNvPr id="68613"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periodicity</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mc:AlternateContent xmlns:mc="http://schemas.openxmlformats.org/markup-compatibility/2006">
              <mc:Choice xmlns:v="urn:schemas-microsoft-com:vml" Requires="v">
                <p:oleObj spid="_x0000_s7171" r:id="rId5" imgW="4361905" imgH="5380952" progId="PBrush">
                  <p:embed/>
                </p:oleObj>
              </mc:Choice>
              <mc:Fallback>
                <p:oleObj r:id="rId5" imgW="4361905" imgH="5380952" progId="PBrus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557338"/>
                        <a:ext cx="4014787" cy="4953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172" name="Zástupný symbol pro číslo snímku 4"/>
          <p:cNvSpPr>
            <a:spLocks noGrp="1"/>
          </p:cNvSpPr>
          <p:nvPr>
            <p:ph type="sldNum" sz="quarter" idx="12"/>
          </p:nvPr>
        </p:nvSpPr>
        <p:spPr>
          <a:noFill/>
        </p:spPr>
        <p:txBody>
          <a:bodyPr/>
          <a:lstStyle/>
          <a:p>
            <a:fld id="{C8DF7892-3833-4864-930C-FDB943CB34A8}" type="slidenum">
              <a:rPr lang="cs-CZ" smtClean="0"/>
              <a:pPr/>
              <a:t>49</a:t>
            </a:fld>
            <a:endParaRPr lang="cs-CZ" smtClean="0"/>
          </a:p>
        </p:txBody>
      </p:sp>
      <p:sp>
        <p:nvSpPr>
          <p:cNvPr id="7173" name="Obdélník 5"/>
          <p:cNvSpPr>
            <a:spLocks noChangeArrowheads="1"/>
          </p:cNvSpPr>
          <p:nvPr/>
        </p:nvSpPr>
        <p:spPr bwMode="auto">
          <a:xfrm>
            <a:off x="0" y="115888"/>
            <a:ext cx="9144000" cy="831850"/>
          </a:xfrm>
          <a:prstGeom prst="rect">
            <a:avLst/>
          </a:prstGeom>
          <a:noFill/>
          <a:ln w="9525">
            <a:noFill/>
            <a:miter lim="800000"/>
            <a:headEnd/>
            <a:tailEnd/>
          </a:ln>
        </p:spPr>
        <p:txBody>
          <a:bodyPr>
            <a:spAutoFit/>
          </a:bodyPr>
          <a:lstStyle/>
          <a:p>
            <a:pPr algn="ctr"/>
            <a:r>
              <a:rPr lang="cs-CZ" sz="4800" b="1">
                <a:solidFill>
                  <a:srgbClr val="C00000"/>
                </a:solidFill>
                <a:latin typeface="UniversTovek-Black"/>
              </a:rPr>
              <a:t>TRANSAKČNÍ ANALÝZA</a:t>
            </a:r>
            <a:endParaRPr lang="cs-CZ" sz="48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ástupný symbol pro číslo snímku 3"/>
          <p:cNvSpPr>
            <a:spLocks noGrp="1"/>
          </p:cNvSpPr>
          <p:nvPr>
            <p:ph type="sldNum" sz="quarter" idx="12"/>
          </p:nvPr>
        </p:nvSpPr>
        <p:spPr>
          <a:noFill/>
        </p:spPr>
        <p:txBody>
          <a:bodyPr/>
          <a:lstStyle/>
          <a:p>
            <a:fld id="{299B84F5-7CA7-415E-92D5-DBA0E7927C29}" type="slidenum">
              <a:rPr lang="cs-CZ" smtClean="0"/>
              <a:pPr/>
              <a:t>5</a:t>
            </a:fld>
            <a:endParaRPr lang="cs-CZ" smtClean="0"/>
          </a:p>
        </p:txBody>
      </p:sp>
      <p:graphicFrame>
        <p:nvGraphicFramePr>
          <p:cNvPr id="2050" name="Object 3"/>
          <p:cNvGraphicFramePr>
            <a:graphicFrameLocks noChangeAspect="1"/>
          </p:cNvGraphicFramePr>
          <p:nvPr/>
        </p:nvGraphicFramePr>
        <p:xfrm>
          <a:off x="900113" y="1268413"/>
          <a:ext cx="7127875" cy="2663825"/>
        </p:xfrm>
        <a:graphic>
          <a:graphicData uri="http://schemas.openxmlformats.org/presentationml/2006/ole">
            <mc:AlternateContent xmlns:mc="http://schemas.openxmlformats.org/markup-compatibility/2006">
              <mc:Choice xmlns:v="urn:schemas-microsoft-com:vml" Requires="v">
                <p:oleObj spid="_x0000_s2052" name="Document" r:id="rId4" imgW="6012797" imgH="2118819" progId="Word.Document.8">
                  <p:embed/>
                </p:oleObj>
              </mc:Choice>
              <mc:Fallback>
                <p:oleObj name="Document" r:id="rId4" imgW="6012797" imgH="2118819"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268413"/>
                        <a:ext cx="71278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755650" y="4005263"/>
          <a:ext cx="7200900" cy="2176462"/>
        </p:xfrm>
        <a:graphic>
          <a:graphicData uri="http://schemas.openxmlformats.org/presentationml/2006/ole">
            <mc:AlternateContent xmlns:mc="http://schemas.openxmlformats.org/markup-compatibility/2006">
              <mc:Choice xmlns:v="urn:schemas-microsoft-com:vml" Requires="v">
                <p:oleObj spid="_x0000_s2053" name="Document" r:id="rId7" imgW="6149246" imgH="1503829" progId="Word.Document.8">
                  <p:embed/>
                </p:oleObj>
              </mc:Choice>
              <mc:Fallback>
                <p:oleObj name="Document" r:id="rId7" imgW="6149246" imgH="1503829"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005263"/>
                        <a:ext cx="7200900"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ovéPole 11"/>
          <p:cNvSpPr txBox="1">
            <a:spLocks noChangeArrowheads="1"/>
          </p:cNvSpPr>
          <p:nvPr/>
        </p:nvSpPr>
        <p:spPr bwMode="auto">
          <a:xfrm>
            <a:off x="250824" y="2205038"/>
            <a:ext cx="792783" cy="707886"/>
          </a:xfrm>
          <a:prstGeom prst="rect">
            <a:avLst/>
          </a:prstGeom>
          <a:noFill/>
          <a:ln w="9525">
            <a:noFill/>
            <a:miter lim="800000"/>
            <a:headEnd/>
            <a:tailEnd/>
          </a:ln>
        </p:spPr>
        <p:txBody>
          <a:bodyPr wrap="square">
            <a:spAutoFit/>
          </a:bodyPr>
          <a:lstStyle/>
          <a:p>
            <a:r>
              <a:rPr lang="cs-CZ" sz="4000" b="1" dirty="0" smtClean="0"/>
              <a:t>1.</a:t>
            </a:r>
            <a:endParaRPr lang="cs-CZ" sz="4000" b="1" dirty="0"/>
          </a:p>
        </p:txBody>
      </p:sp>
      <p:sp>
        <p:nvSpPr>
          <p:cNvPr id="2054" name="TextovéPole 12"/>
          <p:cNvSpPr txBox="1">
            <a:spLocks noChangeArrowheads="1"/>
          </p:cNvSpPr>
          <p:nvPr/>
        </p:nvSpPr>
        <p:spPr bwMode="auto">
          <a:xfrm>
            <a:off x="250825" y="4652963"/>
            <a:ext cx="612775" cy="708025"/>
          </a:xfrm>
          <a:prstGeom prst="rect">
            <a:avLst/>
          </a:prstGeom>
          <a:noFill/>
          <a:ln w="9525">
            <a:noFill/>
            <a:miter lim="800000"/>
            <a:headEnd/>
            <a:tailEnd/>
          </a:ln>
        </p:spPr>
        <p:txBody>
          <a:bodyPr wrap="none">
            <a:spAutoFit/>
          </a:bodyPr>
          <a:lstStyle/>
          <a:p>
            <a:r>
              <a:rPr lang="cs-CZ" sz="4000" b="1"/>
              <a:t>2.</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0" y="0"/>
            <a:ext cx="9144000" cy="692150"/>
          </a:xfrm>
        </p:spPr>
        <p:txBody>
          <a:bodyPr/>
          <a:lstStyle/>
          <a:p>
            <a:pPr algn="ctr" eaLnBrk="1" hangingPunct="1"/>
            <a:r>
              <a:rPr lang="cs-CZ" b="1" smtClean="0">
                <a:solidFill>
                  <a:srgbClr val="C00000"/>
                </a:solidFill>
              </a:rPr>
              <a:t>Monitoring VIP zákazníků</a:t>
            </a:r>
          </a:p>
        </p:txBody>
      </p:sp>
      <p:sp>
        <p:nvSpPr>
          <p:cNvPr id="70659" name="Zástupný symbol pro číslo snímku 3"/>
          <p:cNvSpPr>
            <a:spLocks noGrp="1"/>
          </p:cNvSpPr>
          <p:nvPr>
            <p:ph type="sldNum" sz="quarter" idx="12"/>
          </p:nvPr>
        </p:nvSpPr>
        <p:spPr>
          <a:noFill/>
        </p:spPr>
        <p:txBody>
          <a:bodyPr/>
          <a:lstStyle/>
          <a:p>
            <a:fld id="{9B961539-1611-447C-96F5-8C961099F7A9}" type="slidenum">
              <a:rPr lang="cs-CZ" smtClean="0"/>
              <a:pPr/>
              <a:t>50</a:t>
            </a:fld>
            <a:endParaRPr lang="cs-CZ" smtClean="0"/>
          </a:p>
        </p:txBody>
      </p:sp>
      <p:pic>
        <p:nvPicPr>
          <p:cNvPr id="70660" name="Picture 2"/>
          <p:cNvPicPr>
            <a:picLocks noGrp="1" noChangeAspect="1" noChangeArrowheads="1"/>
          </p:cNvPicPr>
          <p:nvPr>
            <p:ph idx="1"/>
          </p:nvPr>
        </p:nvPicPr>
        <p:blipFill>
          <a:blip r:embed="rId2" cstate="print"/>
          <a:srcRect/>
          <a:stretch>
            <a:fillRect/>
          </a:stretch>
        </p:blipFill>
        <p:spPr>
          <a:xfrm>
            <a:off x="-52388" y="908050"/>
            <a:ext cx="9278938" cy="5949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0" y="260350"/>
            <a:ext cx="9144000" cy="765175"/>
          </a:xfrm>
        </p:spPr>
        <p:txBody>
          <a:bodyPr/>
          <a:lstStyle/>
          <a:p>
            <a:pPr algn="ctr" eaLnBrk="1" hangingPunct="1"/>
            <a:r>
              <a:rPr lang="pl-PL" b="1" smtClean="0">
                <a:solidFill>
                  <a:srgbClr val="C00000"/>
                </a:solidFill>
              </a:rPr>
              <a:t>Politické strany</a:t>
            </a:r>
            <a:endParaRPr lang="cs-CZ" b="1" smtClean="0">
              <a:solidFill>
                <a:srgbClr val="C00000"/>
              </a:solidFill>
            </a:endParaRPr>
          </a:p>
        </p:txBody>
      </p:sp>
      <p:sp>
        <p:nvSpPr>
          <p:cNvPr id="71683" name="Zástupný symbol pro číslo snímku 3"/>
          <p:cNvSpPr>
            <a:spLocks noGrp="1"/>
          </p:cNvSpPr>
          <p:nvPr>
            <p:ph type="sldNum" sz="quarter" idx="12"/>
          </p:nvPr>
        </p:nvSpPr>
        <p:spPr>
          <a:noFill/>
        </p:spPr>
        <p:txBody>
          <a:bodyPr/>
          <a:lstStyle/>
          <a:p>
            <a:fld id="{7A72BA40-731D-4B38-941F-A733D00D09B4}" type="slidenum">
              <a:rPr lang="cs-CZ" smtClean="0"/>
              <a:pPr/>
              <a:t>51</a:t>
            </a:fld>
            <a:endParaRPr lang="cs-CZ" smtClean="0"/>
          </a:p>
        </p:txBody>
      </p:sp>
      <p:pic>
        <p:nvPicPr>
          <p:cNvPr id="71684" name="Picture 2"/>
          <p:cNvPicPr>
            <a:picLocks noGrp="1" noChangeAspect="1" noChangeArrowheads="1"/>
          </p:cNvPicPr>
          <p:nvPr>
            <p:ph idx="1"/>
          </p:nvPr>
        </p:nvPicPr>
        <p:blipFill>
          <a:blip r:embed="rId2" cstate="print"/>
          <a:srcRect/>
          <a:stretch>
            <a:fillRect/>
          </a:stretch>
        </p:blipFill>
        <p:spPr>
          <a:xfrm>
            <a:off x="87313" y="1196975"/>
            <a:ext cx="9056687" cy="33845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0" y="188913"/>
            <a:ext cx="9144000" cy="1216025"/>
          </a:xfrm>
        </p:spPr>
        <p:txBody>
          <a:bodyPr/>
          <a:lstStyle/>
          <a:p>
            <a:pPr algn="ctr" eaLnBrk="1" hangingPunct="1"/>
            <a:r>
              <a:rPr lang="cs-CZ" sz="4400" b="1" smtClean="0">
                <a:solidFill>
                  <a:srgbClr val="C00000"/>
                </a:solidFill>
              </a:rPr>
              <a:t>Použití zpravodajského systému v praxi:</a:t>
            </a:r>
          </a:p>
        </p:txBody>
      </p:sp>
      <p:sp>
        <p:nvSpPr>
          <p:cNvPr id="72707" name="Zástupný symbol pro obsah 2"/>
          <p:cNvSpPr>
            <a:spLocks noGrp="1"/>
          </p:cNvSpPr>
          <p:nvPr>
            <p:ph idx="1"/>
          </p:nvPr>
        </p:nvSpPr>
        <p:spPr>
          <a:xfrm>
            <a:off x="0" y="1844675"/>
            <a:ext cx="9144000" cy="4267200"/>
          </a:xfrm>
          <a:solidFill>
            <a:srgbClr val="FFFF00"/>
          </a:solidFill>
        </p:spPr>
        <p:txBody>
          <a:bodyPr/>
          <a:lstStyle/>
          <a:p>
            <a:pPr eaLnBrk="1" hangingPunct="1">
              <a:buFont typeface="Wingdings" pitchFamily="2" charset="2"/>
              <a:buAutoNum type="arabicPeriod"/>
            </a:pPr>
            <a:r>
              <a:rPr lang="cs-CZ" sz="2000" b="1" smtClean="0"/>
              <a:t>Na základě dat z Obchodního věstníku, Firemního Monitoru a databáze Ariadna vytvoříte grafické schéma v kterých dalších firmách jsou vlastníci či statutární orgány dané firmy také angažováni a jak jsou vzájemně propojeni.</a:t>
            </a:r>
          </a:p>
          <a:p>
            <a:pPr eaLnBrk="1" hangingPunct="1">
              <a:buFont typeface="Wingdings" pitchFamily="2" charset="2"/>
              <a:buAutoNum type="arabicPeriod"/>
            </a:pPr>
            <a:r>
              <a:rPr lang="cs-CZ" sz="2000" b="1" smtClean="0"/>
              <a:t>Pomocí připojení na databáze lze zjistit, zda k nalezeným firmám a propojeným osobám se váží nějaké události či oznámení.</a:t>
            </a:r>
          </a:p>
          <a:p>
            <a:pPr eaLnBrk="1" hangingPunct="1">
              <a:buFont typeface="Wingdings" pitchFamily="2" charset="2"/>
              <a:buAutoNum type="arabicPeriod"/>
            </a:pPr>
            <a:r>
              <a:rPr lang="cs-CZ" sz="2000" b="1" smtClean="0"/>
              <a:t>Doplnění těchto informací o znalosti, které se nacházejí kdekoliv ve Vaší firmě.</a:t>
            </a:r>
          </a:p>
          <a:p>
            <a:pPr eaLnBrk="1" hangingPunct="1">
              <a:buFont typeface="Wingdings" pitchFamily="2" charset="2"/>
              <a:buAutoNum type="arabicPeriod"/>
            </a:pPr>
            <a:r>
              <a:rPr lang="cs-CZ" sz="2000" b="1" smtClean="0"/>
              <a:t>Suma těchto informací daná do kontextu vašeho obchodního případu představuje znalost na jejímž základě je možné přistupovat k jednání jinak. </a:t>
            </a:r>
          </a:p>
          <a:p>
            <a:pPr eaLnBrk="1" hangingPunct="1">
              <a:buFont typeface="Wingdings" pitchFamily="2" charset="2"/>
              <a:buAutoNum type="arabicPeriod"/>
            </a:pPr>
            <a:endParaRPr lang="cs-CZ" sz="20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0" y="260350"/>
            <a:ext cx="9144000" cy="884238"/>
          </a:xfrm>
        </p:spPr>
        <p:txBody>
          <a:bodyPr/>
          <a:lstStyle/>
          <a:p>
            <a:pPr algn="ctr" eaLnBrk="1" hangingPunct="1"/>
            <a:r>
              <a:rPr lang="cs-CZ" sz="4800" b="1" smtClean="0">
                <a:solidFill>
                  <a:srgbClr val="C00000"/>
                </a:solidFill>
              </a:rPr>
              <a:t>Možná námitka: </a:t>
            </a:r>
          </a:p>
        </p:txBody>
      </p:sp>
      <p:sp>
        <p:nvSpPr>
          <p:cNvPr id="73731" name="Zástupný symbol pro obsah 2"/>
          <p:cNvSpPr>
            <a:spLocks noGrp="1"/>
          </p:cNvSpPr>
          <p:nvPr>
            <p:ph idx="1"/>
          </p:nvPr>
        </p:nvSpPr>
        <p:spPr>
          <a:xfrm>
            <a:off x="0" y="1916113"/>
            <a:ext cx="9144000" cy="4052887"/>
          </a:xfrm>
        </p:spPr>
        <p:txBody>
          <a:bodyPr/>
          <a:lstStyle/>
          <a:p>
            <a:pPr algn="ctr" eaLnBrk="1" hangingPunct="1">
              <a:buFont typeface="Wingdings" pitchFamily="2" charset="2"/>
              <a:buNone/>
            </a:pPr>
            <a:r>
              <a:rPr lang="cs-CZ" sz="2400" b="1" smtClean="0"/>
              <a:t>Přípravu lze udělat i bez zpravodaj. systému, ale je zde ohromný rozdíl, a to:</a:t>
            </a:r>
          </a:p>
          <a:p>
            <a:pPr eaLnBrk="1" hangingPunct="1">
              <a:buFont typeface="Wingdings" pitchFamily="2" charset="2"/>
              <a:buNone/>
            </a:pPr>
            <a:r>
              <a:rPr lang="cs-CZ" b="1" smtClean="0"/>
              <a:t>  					</a:t>
            </a:r>
            <a:r>
              <a:rPr lang="cs-CZ" sz="4800" b="1" smtClean="0">
                <a:solidFill>
                  <a:srgbClr val="FF0000"/>
                </a:solidFill>
              </a:rPr>
              <a:t>ČAS</a:t>
            </a:r>
          </a:p>
          <a:p>
            <a:pPr algn="ctr" eaLnBrk="1" hangingPunct="1">
              <a:buFont typeface="Wingdings" pitchFamily="2" charset="2"/>
              <a:buNone/>
            </a:pPr>
            <a:r>
              <a:rPr lang="cs-CZ" sz="2400" b="1" smtClean="0"/>
              <a:t>Pokud bude příprava náročná na čas, tak se bez ní asi obejdete.</a:t>
            </a:r>
          </a:p>
          <a:p>
            <a:pPr eaLnBrk="1" hangingPunct="1">
              <a:buFont typeface="Wingdings" pitchFamily="2" charset="2"/>
              <a:buNone/>
            </a:pPr>
            <a:r>
              <a:rPr lang="cs-CZ" sz="2400" b="1" smtClean="0"/>
              <a:t>	</a:t>
            </a:r>
            <a:r>
              <a:rPr lang="cs-CZ" sz="2800" b="1" smtClean="0">
                <a:solidFill>
                  <a:srgbClr val="3333CC"/>
                </a:solidFill>
              </a:rPr>
              <a:t>Tím se, ale vystavíte možnému riziku, že věci kolem sebe uvidíte tak, jak je chcete vidět, a ne tak, jak ve skutečnosti jsou.</a:t>
            </a:r>
            <a:endParaRPr lang="cs-CZ" sz="2800" smtClean="0">
              <a:solidFill>
                <a:srgbClr val="3333CC"/>
              </a:solidFill>
            </a:endParaRPr>
          </a:p>
          <a:p>
            <a:pPr eaLnBrk="1" hangingPunct="1">
              <a:buFont typeface="Wingdings" pitchFamily="2" charset="2"/>
              <a:buNone/>
            </a:pPr>
            <a:endParaRPr lang="cs-CZ" sz="2800" b="1"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algn="ctr"/>
            <a:r>
              <a:rPr lang="cs-CZ" b="1" smtClean="0"/>
              <a:t>PŘEDVÍDÁNÍ REAKCE KONKURENTA</a:t>
            </a:r>
          </a:p>
        </p:txBody>
      </p:sp>
      <p:sp>
        <p:nvSpPr>
          <p:cNvPr id="3" name="Zástupný symbol pro obsah 2"/>
          <p:cNvSpPr>
            <a:spLocks noGrp="1"/>
          </p:cNvSpPr>
          <p:nvPr>
            <p:ph idx="1"/>
          </p:nvPr>
        </p:nvSpPr>
        <p:spPr/>
        <p:txBody>
          <a:bodyPr/>
          <a:lstStyle/>
          <a:p>
            <a:pPr marL="514350" indent="-514350">
              <a:buFont typeface="Wingdings" pitchFamily="2" charset="2"/>
              <a:buNone/>
              <a:defRPr/>
            </a:pPr>
            <a:r>
              <a:rPr lang="cs-CZ" b="1" i="1" dirty="0" smtClean="0"/>
              <a:t>1. Bude konkurent vůbec reagovat?</a:t>
            </a:r>
          </a:p>
          <a:p>
            <a:pPr marL="514350" indent="-514350">
              <a:buFont typeface="Wingdings" pitchFamily="2" charset="2"/>
              <a:buNone/>
              <a:defRPr/>
            </a:pPr>
            <a:endParaRPr lang="cs-CZ" sz="1600" dirty="0" smtClean="0"/>
          </a:p>
          <a:p>
            <a:pPr>
              <a:buFont typeface="Wingdings" pitchFamily="2" charset="2"/>
              <a:buNone/>
              <a:defRPr/>
            </a:pPr>
            <a:r>
              <a:rPr lang="cs-CZ" b="1" i="1" dirty="0" smtClean="0"/>
              <a:t>2. Jaké možné varianty reakce bude konkurent zvažovat?</a:t>
            </a:r>
          </a:p>
          <a:p>
            <a:pPr>
              <a:buFont typeface="Wingdings" pitchFamily="2" charset="2"/>
              <a:buNone/>
              <a:defRPr/>
            </a:pPr>
            <a:endParaRPr lang="cs-CZ" sz="1600" dirty="0" smtClean="0"/>
          </a:p>
          <a:p>
            <a:pPr>
              <a:buFont typeface="Wingdings" pitchFamily="2" charset="2"/>
              <a:buNone/>
              <a:defRPr/>
            </a:pPr>
            <a:r>
              <a:rPr lang="cs-CZ" b="1" i="1" dirty="0" smtClean="0"/>
              <a:t>3. Jakou možnost si konkurent vybere nejpravděpodobněji?“</a:t>
            </a:r>
            <a:endParaRPr lang="cs-CZ" dirty="0" smtClean="0"/>
          </a:p>
          <a:p>
            <a:pPr>
              <a:buFont typeface="Wingdings" pitchFamily="2" charset="2"/>
              <a:buNone/>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4800"/>
            <a:ext cx="9144000" cy="1216025"/>
          </a:xfrm>
        </p:spPr>
        <p:txBody>
          <a:bodyPr/>
          <a:lstStyle/>
          <a:p>
            <a:pPr algn="ctr">
              <a:defRPr/>
            </a:pPr>
            <a:r>
              <a:rPr lang="cs-CZ" sz="3200" b="1" i="1" dirty="0" smtClean="0">
                <a:solidFill>
                  <a:schemeClr val="tx1"/>
                </a:solidFill>
                <a:latin typeface="+mn-lt"/>
                <a:ea typeface="+mn-ea"/>
                <a:cs typeface="+mn-cs"/>
              </a:rPr>
              <a:t>1. „Bude konkurent vůbec reagovat?</a:t>
            </a:r>
            <a:r>
              <a:rPr lang="cs-CZ" sz="3200" i="1" dirty="0" smtClean="0">
                <a:solidFill>
                  <a:schemeClr val="tx1"/>
                </a:solidFill>
                <a:latin typeface="+mn-lt"/>
                <a:ea typeface="+mn-ea"/>
                <a:cs typeface="+mn-cs"/>
              </a:rPr>
              <a:t> </a:t>
            </a:r>
            <a:r>
              <a:rPr lang="cs-CZ" sz="2400" i="1" dirty="0" smtClean="0">
                <a:solidFill>
                  <a:schemeClr val="tx1"/>
                </a:solidFill>
                <a:latin typeface="+mn-lt"/>
                <a:ea typeface="+mn-ea"/>
                <a:cs typeface="+mn-cs"/>
              </a:rPr>
              <a:t>(Pravděpodobnost nulové reakce)</a:t>
            </a:r>
            <a:endParaRPr lang="cs-CZ" sz="2400" dirty="0"/>
          </a:p>
        </p:txBody>
      </p:sp>
      <p:sp>
        <p:nvSpPr>
          <p:cNvPr id="75779" name="Zástupný symbol pro obsah 2"/>
          <p:cNvSpPr>
            <a:spLocks noGrp="1"/>
          </p:cNvSpPr>
          <p:nvPr>
            <p:ph idx="1"/>
          </p:nvPr>
        </p:nvSpPr>
        <p:spPr/>
        <p:txBody>
          <a:bodyPr/>
          <a:lstStyle/>
          <a:p>
            <a:pPr lvl="2">
              <a:buFont typeface="Wingdings" pitchFamily="2" charset="2"/>
              <a:buNone/>
            </a:pPr>
            <a:endParaRPr lang="cs-CZ" sz="2400" b="1" i="1" smtClean="0"/>
          </a:p>
          <a:p>
            <a:pPr lvl="2">
              <a:buFont typeface="Wingdings" pitchFamily="2" charset="2"/>
              <a:buNone/>
            </a:pPr>
            <a:r>
              <a:rPr lang="cs-CZ" sz="2400" b="1" i="1" smtClean="0"/>
              <a:t>1. Má konkurent možnost sledovat naše aktivity?</a:t>
            </a:r>
            <a:endParaRPr lang="cs-CZ" sz="2400" b="1" smtClean="0"/>
          </a:p>
          <a:p>
            <a:pPr lvl="2">
              <a:buFont typeface="Wingdings" pitchFamily="2" charset="2"/>
              <a:buNone/>
            </a:pPr>
            <a:r>
              <a:rPr lang="cs-CZ" sz="2400" b="1" i="1" smtClean="0"/>
              <a:t>2. Bude se konkurent cítit ohrožen?</a:t>
            </a:r>
            <a:endParaRPr lang="cs-CZ" sz="2400" b="1" smtClean="0"/>
          </a:p>
          <a:p>
            <a:pPr lvl="2">
              <a:buFont typeface="Wingdings" pitchFamily="2" charset="2"/>
              <a:buNone/>
            </a:pPr>
            <a:r>
              <a:rPr lang="cs-CZ" sz="2400" b="1" i="1" smtClean="0"/>
              <a:t>3. Bude reakce na naše kroky pro konkurenta prioritou?</a:t>
            </a:r>
            <a:endParaRPr lang="cs-CZ" sz="2400" b="1" smtClean="0"/>
          </a:p>
          <a:p>
            <a:pPr lvl="2">
              <a:buFont typeface="Wingdings" pitchFamily="2" charset="2"/>
              <a:buNone/>
            </a:pPr>
            <a:r>
              <a:rPr lang="cs-CZ" sz="2400" b="1" i="1" smtClean="0"/>
              <a:t>4. Dokáže konkurent překonat vliv vnitřní setrvačnosti své organizace?</a:t>
            </a:r>
            <a:endParaRPr lang="cs-CZ" sz="2400" b="1" smtClean="0"/>
          </a:p>
          <a:p>
            <a:pPr>
              <a:buFont typeface="Wingdings" pitchFamily="2" charset="2"/>
              <a:buNone/>
            </a:pPr>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sz="3200" b="1" i="1" dirty="0" smtClean="0">
                <a:solidFill>
                  <a:schemeClr val="tx1"/>
                </a:solidFill>
                <a:latin typeface="+mn-lt"/>
                <a:ea typeface="+mn-ea"/>
                <a:cs typeface="+mn-cs"/>
              </a:rPr>
              <a:t>2. Jaké možné varianty reakce bude konkurent zvažovat?</a:t>
            </a:r>
            <a:endParaRPr lang="cs-CZ" sz="3200" dirty="0"/>
          </a:p>
        </p:txBody>
      </p:sp>
      <p:sp>
        <p:nvSpPr>
          <p:cNvPr id="76803" name="Zástupný symbol pro obsah 2"/>
          <p:cNvSpPr>
            <a:spLocks noGrp="1"/>
          </p:cNvSpPr>
          <p:nvPr>
            <p:ph idx="1"/>
          </p:nvPr>
        </p:nvSpPr>
        <p:spPr/>
        <p:txBody>
          <a:bodyPr/>
          <a:lstStyle/>
          <a:p>
            <a:pPr>
              <a:buFont typeface="Wingdings" pitchFamily="2" charset="2"/>
              <a:buNone/>
            </a:pPr>
            <a:endParaRPr lang="cs-CZ" sz="4000" b="1" i="1" smtClean="0"/>
          </a:p>
          <a:p>
            <a:pPr>
              <a:buFont typeface="Wingdings" pitchFamily="2" charset="2"/>
              <a:buNone/>
            </a:pPr>
            <a:r>
              <a:rPr lang="cs-CZ" sz="2400" b="1" i="1" smtClean="0"/>
              <a:t>1. Pečlivé analýze bude u konkurenta podroben pouze zlomek možných variant.</a:t>
            </a:r>
          </a:p>
          <a:p>
            <a:pPr>
              <a:buFont typeface="Wingdings" pitchFamily="2" charset="2"/>
              <a:buNone/>
            </a:pPr>
            <a:endParaRPr lang="cs-CZ" sz="2400" b="1" smtClean="0"/>
          </a:p>
          <a:p>
            <a:pPr>
              <a:buFont typeface="Wingdings" pitchFamily="2" charset="2"/>
              <a:buNone/>
            </a:pPr>
            <a:r>
              <a:rPr lang="cs-CZ" sz="2400" b="1" i="1" smtClean="0"/>
              <a:t>2. Konkurent nejvíce zvažuje tu nejběžnější reakci (reciproční zavedení vlastního nového produktu a reciproční úpravu cen).</a:t>
            </a:r>
            <a:endParaRPr lang="cs-CZ" sz="2400" b="1" smtClean="0"/>
          </a:p>
          <a:p>
            <a:pPr>
              <a:buFont typeface="Wingdings" pitchFamily="2" charset="2"/>
              <a:buNone/>
            </a:pPr>
            <a:endParaRPr lang="cs-CZ"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216025"/>
          </a:xfrm>
        </p:spPr>
        <p:txBody>
          <a:bodyPr/>
          <a:lstStyle/>
          <a:p>
            <a:pPr algn="ctr">
              <a:defRPr/>
            </a:pPr>
            <a:r>
              <a:rPr lang="cs-CZ" sz="3200" b="1" i="1" dirty="0" smtClean="0">
                <a:solidFill>
                  <a:schemeClr val="tx1"/>
                </a:solidFill>
                <a:latin typeface="+mn-lt"/>
                <a:ea typeface="+mn-ea"/>
                <a:cs typeface="+mn-cs"/>
              </a:rPr>
              <a:t>3. Jakou možnost si konkurent vybere nejpravděpodobněji?</a:t>
            </a:r>
            <a:endParaRPr lang="cs-CZ" sz="3200" dirty="0"/>
          </a:p>
        </p:txBody>
      </p:sp>
      <p:sp>
        <p:nvSpPr>
          <p:cNvPr id="77827" name="Zástupný symbol pro obsah 2"/>
          <p:cNvSpPr>
            <a:spLocks noGrp="1"/>
          </p:cNvSpPr>
          <p:nvPr>
            <p:ph idx="1"/>
          </p:nvPr>
        </p:nvSpPr>
        <p:spPr/>
        <p:txBody>
          <a:bodyPr/>
          <a:lstStyle/>
          <a:p>
            <a:pPr>
              <a:buFont typeface="Wingdings" pitchFamily="2" charset="2"/>
              <a:buNone/>
            </a:pPr>
            <a:r>
              <a:rPr lang="cs-CZ" sz="2400" b="1" i="1" smtClean="0"/>
              <a:t>1. Ze všech možností, které konkurent zvažuje, si vybere tu, která je dle jeho postupů nejefektivnější, při zvážení krátkodobého a dlouhodobého úsilí potřebného k její realizaci.</a:t>
            </a:r>
          </a:p>
          <a:p>
            <a:pPr>
              <a:buFont typeface="Wingdings" pitchFamily="2" charset="2"/>
              <a:buNone/>
            </a:pPr>
            <a:endParaRPr lang="cs-CZ" sz="1000" b="1" smtClean="0"/>
          </a:p>
          <a:p>
            <a:pPr>
              <a:buFont typeface="Wingdings" pitchFamily="2" charset="2"/>
              <a:buNone/>
            </a:pPr>
            <a:r>
              <a:rPr lang="cs-CZ" sz="2400" b="1" i="1" smtClean="0"/>
              <a:t>2. Kolik budoucích tahů konkurent uvažuje?</a:t>
            </a:r>
          </a:p>
          <a:p>
            <a:pPr>
              <a:buFont typeface="Wingdings" pitchFamily="2" charset="2"/>
              <a:buNone/>
            </a:pPr>
            <a:endParaRPr lang="cs-CZ" sz="1000" b="1" smtClean="0"/>
          </a:p>
          <a:p>
            <a:pPr>
              <a:buFont typeface="Wingdings" pitchFamily="2" charset="2"/>
              <a:buNone/>
            </a:pPr>
            <a:r>
              <a:rPr lang="cs-CZ" sz="2400" b="1" i="1" smtClean="0"/>
              <a:t>3. Jaký způsob měření konkurent používá? (Jaká kriteria vedla našeho konkurenta k jeho poslednímu rozhodnutí? – podíl na trhu, tržby, atd.)</a:t>
            </a:r>
            <a:endParaRPr lang="cs-CZ" sz="2400" b="1" smtClean="0"/>
          </a:p>
          <a:p>
            <a:endParaRPr lang="cs-CZ" sz="2400" b="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4488" y="692150"/>
          <a:ext cx="5483225" cy="6013450"/>
        </p:xfrm>
        <a:graphic>
          <a:graphicData uri="http://schemas.openxmlformats.org/presentationml/2006/ole">
            <mc:AlternateContent xmlns:mc="http://schemas.openxmlformats.org/markup-compatibility/2006">
              <mc:Choice xmlns:v="urn:schemas-microsoft-com:vml" Requires="v">
                <p:oleObj spid="_x0000_s9219" r:id="rId4" imgW="2172003" imgH="2381582" progId="PBrush">
                  <p:embed/>
                </p:oleObj>
              </mc:Choice>
              <mc:Fallback>
                <p:oleObj r:id="rId4" imgW="2172003" imgH="2381582"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692150"/>
                        <a:ext cx="5483225" cy="60134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26980" name="Text Box 4"/>
          <p:cNvSpPr txBox="1">
            <a:spLocks noChangeArrowheads="1"/>
          </p:cNvSpPr>
          <p:nvPr/>
        </p:nvSpPr>
        <p:spPr bwMode="auto">
          <a:xfrm>
            <a:off x="6019800" y="692150"/>
            <a:ext cx="3124200" cy="4895850"/>
          </a:xfrm>
          <a:prstGeom prst="rect">
            <a:avLst/>
          </a:prstGeom>
          <a:solidFill>
            <a:srgbClr val="FF9900"/>
          </a:solidFill>
          <a:ln w="9525">
            <a:noFill/>
            <a:round/>
            <a:headEnd/>
            <a:tailEnd/>
          </a:ln>
        </p:spPr>
        <p:txBody>
          <a:bodyPr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9220" name="Zástupný symbol pro číslo snímku 4"/>
          <p:cNvSpPr>
            <a:spLocks noGrp="1"/>
          </p:cNvSpPr>
          <p:nvPr>
            <p:ph type="sldNum" sz="quarter" idx="12"/>
          </p:nvPr>
        </p:nvSpPr>
        <p:spPr>
          <a:noFill/>
        </p:spPr>
        <p:txBody>
          <a:bodyPr/>
          <a:lstStyle/>
          <a:p>
            <a:fld id="{AC28EA74-0364-4375-A091-E857AF0EB3EF}" type="slidenum">
              <a:rPr lang="cs-CZ" smtClean="0"/>
              <a:pPr/>
              <a:t>58</a:t>
            </a:fld>
            <a:endParaRPr lang="cs-CZ" smtClean="0"/>
          </a:p>
        </p:txBody>
      </p:sp>
      <p:sp>
        <p:nvSpPr>
          <p:cNvPr id="9221" name="Obdélník 5"/>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cs-CZ" sz="4400" b="1">
                <a:solidFill>
                  <a:srgbClr val="C00000"/>
                </a:solidFill>
              </a:rPr>
              <a:t>Produkt v praxi</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68313" y="0"/>
            <a:ext cx="8001000" cy="1233488"/>
          </a:xfrm>
        </p:spPr>
        <p:txBody>
          <a:bodyPr/>
          <a:lstStyle/>
          <a:p>
            <a:pPr algn="ctr"/>
            <a:r>
              <a:rPr lang="cs-CZ" b="1" smtClean="0"/>
              <a:t>Corpus intelligence platform</a:t>
            </a:r>
            <a:br>
              <a:rPr lang="cs-CZ" b="1" smtClean="0"/>
            </a:br>
            <a:r>
              <a:rPr lang="cs-CZ" sz="2000" b="1" smtClean="0"/>
              <a:t>Obecné schéma</a:t>
            </a:r>
            <a:endParaRPr lang="cs-CZ" smtClean="0"/>
          </a:p>
        </p:txBody>
      </p:sp>
      <p:pic>
        <p:nvPicPr>
          <p:cNvPr id="78851" name="Zástupný symbol pro obsah 3"/>
          <p:cNvPicPr>
            <a:picLocks noGrp="1"/>
          </p:cNvPicPr>
          <p:nvPr>
            <p:ph idx="1"/>
          </p:nvPr>
        </p:nvPicPr>
        <p:blipFill>
          <a:blip r:embed="rId2" cstate="print"/>
          <a:srcRect/>
          <a:stretch>
            <a:fillRect/>
          </a:stretch>
        </p:blipFill>
        <p:spPr>
          <a:xfrm>
            <a:off x="2124075" y="1773238"/>
            <a:ext cx="4878388" cy="4845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15888"/>
            <a:ext cx="9144000" cy="1184275"/>
          </a:xfrm>
        </p:spPr>
        <p:txBody>
          <a:bodyPr/>
          <a:lstStyle/>
          <a:p>
            <a:pPr algn="ctr" eaLnBrk="1" hangingPunct="1"/>
            <a:r>
              <a:rPr lang="cs-CZ" b="1" smtClean="0"/>
              <a:t>ČÍNSKÁ  FILOSOFIE  A  KRIZE</a:t>
            </a:r>
          </a:p>
        </p:txBody>
      </p:sp>
      <p:pic>
        <p:nvPicPr>
          <p:cNvPr id="17411" name="Zástupný symbol pro obsah 4" descr="Save0033.JPG"/>
          <p:cNvPicPr>
            <a:picLocks noGrp="1" noChangeAspect="1"/>
          </p:cNvPicPr>
          <p:nvPr>
            <p:ph idx="1"/>
          </p:nvPr>
        </p:nvPicPr>
        <p:blipFill>
          <a:blip r:embed="rId2" cstate="print"/>
          <a:srcRect/>
          <a:stretch>
            <a:fillRect/>
          </a:stretch>
        </p:blipFill>
        <p:spPr>
          <a:xfrm>
            <a:off x="1619250" y="1404938"/>
            <a:ext cx="2305050" cy="2817812"/>
          </a:xfrm>
        </p:spPr>
      </p:pic>
      <p:sp>
        <p:nvSpPr>
          <p:cNvPr id="17412" name="Zástupný symbol pro číslo snímku 3"/>
          <p:cNvSpPr>
            <a:spLocks noGrp="1"/>
          </p:cNvSpPr>
          <p:nvPr>
            <p:ph type="sldNum" sz="quarter" idx="12"/>
          </p:nvPr>
        </p:nvSpPr>
        <p:spPr>
          <a:noFill/>
        </p:spPr>
        <p:txBody>
          <a:bodyPr/>
          <a:lstStyle/>
          <a:p>
            <a:fld id="{9C585AFB-CAB2-433C-884E-F26385E25F9A}" type="slidenum">
              <a:rPr lang="cs-CZ" smtClean="0"/>
              <a:pPr/>
              <a:t>6</a:t>
            </a:fld>
            <a:endParaRPr lang="cs-CZ" smtClean="0"/>
          </a:p>
        </p:txBody>
      </p:sp>
      <p:sp>
        <p:nvSpPr>
          <p:cNvPr id="11269" name="TextovéPole 5"/>
          <p:cNvSpPr txBox="1">
            <a:spLocks noChangeArrowheads="1"/>
          </p:cNvSpPr>
          <p:nvPr/>
        </p:nvSpPr>
        <p:spPr bwMode="auto">
          <a:xfrm>
            <a:off x="4932363" y="1700213"/>
            <a:ext cx="3600450" cy="585787"/>
          </a:xfrm>
          <a:prstGeom prst="rect">
            <a:avLst/>
          </a:prstGeom>
          <a:noFill/>
          <a:ln w="9525">
            <a:noFill/>
            <a:miter lim="800000"/>
            <a:headEnd/>
            <a:tailEnd/>
          </a:ln>
        </p:spPr>
        <p:txBody>
          <a:bodyPr>
            <a:spAutoFit/>
          </a:bodyPr>
          <a:lstStyle/>
          <a:p>
            <a:pPr algn="ctr">
              <a:defRPr/>
            </a:pPr>
            <a:r>
              <a:rPr lang="cs-CZ" sz="3200" b="1" dirty="0">
                <a:solidFill>
                  <a:schemeClr val="accent2">
                    <a:lumMod val="50000"/>
                  </a:schemeClr>
                </a:solidFill>
              </a:rPr>
              <a:t>TRAGÉDIE </a:t>
            </a:r>
          </a:p>
        </p:txBody>
      </p:sp>
      <p:sp>
        <p:nvSpPr>
          <p:cNvPr id="17414" name="TextovéPole 6"/>
          <p:cNvSpPr txBox="1">
            <a:spLocks noChangeArrowheads="1"/>
          </p:cNvSpPr>
          <p:nvPr/>
        </p:nvSpPr>
        <p:spPr bwMode="auto">
          <a:xfrm>
            <a:off x="5003800" y="3068638"/>
            <a:ext cx="3816350" cy="585787"/>
          </a:xfrm>
          <a:prstGeom prst="rect">
            <a:avLst/>
          </a:prstGeom>
          <a:noFill/>
          <a:ln w="9525">
            <a:noFill/>
            <a:miter lim="800000"/>
            <a:headEnd/>
            <a:tailEnd/>
          </a:ln>
        </p:spPr>
        <p:txBody>
          <a:bodyPr>
            <a:spAutoFit/>
          </a:bodyPr>
          <a:lstStyle/>
          <a:p>
            <a:pPr algn="ctr"/>
            <a:r>
              <a:rPr lang="cs-CZ" sz="3200" b="1">
                <a:solidFill>
                  <a:srgbClr val="00B050"/>
                </a:solidFill>
              </a:rPr>
              <a:t>SKRYTÉ  MOŽNOSTI </a:t>
            </a:r>
          </a:p>
        </p:txBody>
      </p:sp>
      <p:sp>
        <p:nvSpPr>
          <p:cNvPr id="8" name="TextovéPole 7"/>
          <p:cNvSpPr txBox="1"/>
          <p:nvPr/>
        </p:nvSpPr>
        <p:spPr>
          <a:xfrm>
            <a:off x="0" y="4652963"/>
            <a:ext cx="9144000" cy="646112"/>
          </a:xfrm>
          <a:prstGeom prst="rect">
            <a:avLst/>
          </a:prstGeom>
          <a:solidFill>
            <a:schemeClr val="bg2">
              <a:lumMod val="75000"/>
            </a:schemeClr>
          </a:solidFill>
        </p:spPr>
        <p:txBody>
          <a:bodyPr>
            <a:spAutoFit/>
          </a:bodyPr>
          <a:lstStyle/>
          <a:p>
            <a:pPr algn="ctr">
              <a:defRPr/>
            </a:pPr>
            <a:r>
              <a:rPr lang="cs-CZ" sz="3600" b="1" dirty="0">
                <a:solidFill>
                  <a:srgbClr val="FF0000"/>
                </a:solidFill>
                <a:latin typeface="Arial" charset="0"/>
              </a:rPr>
              <a:t>Krizi je třeba považovat za příležitost !!!</a:t>
            </a:r>
          </a:p>
        </p:txBody>
      </p:sp>
      <p:sp>
        <p:nvSpPr>
          <p:cNvPr id="9" name="Šipka doprava 8"/>
          <p:cNvSpPr/>
          <p:nvPr/>
        </p:nvSpPr>
        <p:spPr>
          <a:xfrm>
            <a:off x="3995738" y="1844675"/>
            <a:ext cx="1008062" cy="36036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Šipka doprava 9"/>
          <p:cNvSpPr/>
          <p:nvPr/>
        </p:nvSpPr>
        <p:spPr>
          <a:xfrm>
            <a:off x="3995738" y="3213100"/>
            <a:ext cx="1008062" cy="360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b="1" cap="all" dirty="0" smtClean="0"/>
              <a:t>Corpus </a:t>
            </a:r>
            <a:r>
              <a:rPr lang="cs-CZ" b="1" cap="all" dirty="0" err="1" smtClean="0"/>
              <a:t>Solutions</a:t>
            </a:r>
            <a:r>
              <a:rPr lang="cs-CZ" b="1" cap="all" dirty="0" smtClean="0"/>
              <a:t> Intelligence </a:t>
            </a:r>
            <a:r>
              <a:rPr lang="cs-CZ" b="1" cap="all" dirty="0" err="1" smtClean="0"/>
              <a:t>platform</a:t>
            </a:r>
            <a:endParaRPr lang="cs-CZ" dirty="0"/>
          </a:p>
        </p:txBody>
      </p:sp>
      <p:pic>
        <p:nvPicPr>
          <p:cNvPr id="79875" name="Zástupný symbol pro obsah 3"/>
          <p:cNvPicPr>
            <a:picLocks noGrp="1"/>
          </p:cNvPicPr>
          <p:nvPr>
            <p:ph idx="1"/>
          </p:nvPr>
        </p:nvPicPr>
        <p:blipFill>
          <a:blip r:embed="rId2" cstate="print"/>
          <a:srcRect/>
          <a:stretch>
            <a:fillRect/>
          </a:stretch>
        </p:blipFill>
        <p:spPr>
          <a:xfrm>
            <a:off x="1497013" y="1752600"/>
            <a:ext cx="6140450" cy="42672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80899" name="Group 3"/>
          <p:cNvGrpSpPr>
            <a:grpSpLocks/>
          </p:cNvGrpSpPr>
          <p:nvPr/>
        </p:nvGrpSpPr>
        <p:grpSpPr bwMode="auto">
          <a:xfrm>
            <a:off x="2955925" y="2192338"/>
            <a:ext cx="3074988" cy="1531937"/>
            <a:chOff x="1862" y="1381"/>
            <a:chExt cx="1937" cy="965"/>
          </a:xfrm>
        </p:grpSpPr>
        <p:pic>
          <p:nvPicPr>
            <p:cNvPr id="80910"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80911"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80912"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80913"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80914" name="Group 8"/>
            <p:cNvGrpSpPr>
              <a:grpSpLocks/>
            </p:cNvGrpSpPr>
            <p:nvPr/>
          </p:nvGrpSpPr>
          <p:grpSpPr bwMode="auto">
            <a:xfrm>
              <a:off x="2506" y="1888"/>
              <a:ext cx="685" cy="458"/>
              <a:chOff x="2506" y="1888"/>
              <a:chExt cx="685" cy="458"/>
            </a:xfrm>
          </p:grpSpPr>
          <p:pic>
            <p:nvPicPr>
              <p:cNvPr id="80916"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80917"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80918"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80915"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80900" name="Text Box 13"/>
          <p:cNvSpPr txBox="1">
            <a:spLocks noChangeArrowheads="1"/>
          </p:cNvSpPr>
          <p:nvPr/>
        </p:nvSpPr>
        <p:spPr bwMode="auto">
          <a:xfrm>
            <a:off x="3232150" y="2452688"/>
            <a:ext cx="2509838" cy="83343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a:solidFill>
                  <a:srgbClr val="FF0000"/>
                </a:solidFill>
                <a:latin typeface="Arial Black" pitchFamily="34" charset="0"/>
                <a:ea typeface="Arial Unicode MS" pitchFamily="34" charset="-128"/>
                <a:cs typeface="Arial Unicode MS" pitchFamily="34" charset="-128"/>
              </a:rPr>
              <a:t>Competitiv</a:t>
            </a:r>
            <a:r>
              <a:rPr lang="en-US" sz="2400" b="1">
                <a:solidFill>
                  <a:srgbClr val="FF0000"/>
                </a:solidFill>
                <a:latin typeface="Arial Black" pitchFamily="34" charset="0"/>
                <a:ea typeface="Arial Unicode MS" pitchFamily="34" charset="-128"/>
                <a:cs typeface="Arial Unicode MS" pitchFamily="34" charset="-128"/>
              </a:rPr>
              <a:t>e</a:t>
            </a:r>
            <a:r>
              <a:rPr lang="ro-RO" sz="2400" b="1">
                <a:solidFill>
                  <a:srgbClr val="FF0000"/>
                </a:solidFill>
                <a:latin typeface="Arial Black" pitchFamily="34" charset="0"/>
                <a:ea typeface="Arial Unicode MS" pitchFamily="34" charset="-128"/>
                <a:cs typeface="Arial Unicode MS" pitchFamily="34" charset="-128"/>
              </a:rPr>
              <a:t> Intelligence</a:t>
            </a:r>
          </a:p>
        </p:txBody>
      </p:sp>
      <p:sp>
        <p:nvSpPr>
          <p:cNvPr id="8090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8090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80904" name="Freeform 17"/>
          <p:cNvSpPr>
            <a:spLocks noChangeArrowheads="1"/>
          </p:cNvSpPr>
          <p:nvPr/>
        </p:nvSpPr>
        <p:spPr bwMode="auto">
          <a:xfrm>
            <a:off x="107950" y="1736725"/>
            <a:ext cx="2808288" cy="3240088"/>
          </a:xfrm>
          <a:custGeom>
            <a:avLst/>
            <a:gdLst>
              <a:gd name="T0" fmla="*/ 0 w 1769"/>
              <a:gd name="T1" fmla="*/ 0 h 2041"/>
              <a:gd name="T2" fmla="*/ 2147483647 w 1769"/>
              <a:gd name="T3" fmla="*/ 2147483647 h 2041"/>
              <a:gd name="T4" fmla="*/ 2147483647 w 1769"/>
              <a:gd name="T5" fmla="*/ 2147483647 h 2041"/>
              <a:gd name="T6" fmla="*/ 2147483647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80905" name="Freeform 18"/>
          <p:cNvSpPr>
            <a:spLocks noChangeArrowheads="1"/>
          </p:cNvSpPr>
          <p:nvPr/>
        </p:nvSpPr>
        <p:spPr bwMode="auto">
          <a:xfrm>
            <a:off x="6061075" y="1471613"/>
            <a:ext cx="2879725" cy="3349625"/>
          </a:xfrm>
          <a:custGeom>
            <a:avLst/>
            <a:gdLst>
              <a:gd name="T0" fmla="*/ 0 w 1814"/>
              <a:gd name="T1" fmla="*/ 2147483647 h 2110"/>
              <a:gd name="T2" fmla="*/ 0 w 1814"/>
              <a:gd name="T3" fmla="*/ 2147483647 h 2110"/>
              <a:gd name="T4" fmla="*/ 2147483647 w 1814"/>
              <a:gd name="T5" fmla="*/ 2147483647 h 2110"/>
              <a:gd name="T6" fmla="*/ 2147483647 w 1814"/>
              <a:gd name="T7" fmla="*/ 0 h 2110"/>
              <a:gd name="T8" fmla="*/ 0 w 1814"/>
              <a:gd name="T9" fmla="*/ 2147483647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8090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80907" name="Freeform 20"/>
          <p:cNvSpPr>
            <a:spLocks noChangeArrowheads="1"/>
          </p:cNvSpPr>
          <p:nvPr/>
        </p:nvSpPr>
        <p:spPr bwMode="auto">
          <a:xfrm>
            <a:off x="2943225" y="2192338"/>
            <a:ext cx="3097213" cy="1511300"/>
          </a:xfrm>
          <a:custGeom>
            <a:avLst/>
            <a:gdLst>
              <a:gd name="T0" fmla="*/ 2147483647 w 1951"/>
              <a:gd name="T1" fmla="*/ 0 h 952"/>
              <a:gd name="T2" fmla="*/ 2147483647 w 1951"/>
              <a:gd name="T3" fmla="*/ 0 h 952"/>
              <a:gd name="T4" fmla="*/ 2147483647 w 1951"/>
              <a:gd name="T5" fmla="*/ 2147483647 h 952"/>
              <a:gd name="T6" fmla="*/ 0 w 1951"/>
              <a:gd name="T7" fmla="*/ 2147483647 h 952"/>
              <a:gd name="T8" fmla="*/ 0 w 1951"/>
              <a:gd name="T9" fmla="*/ 2147483647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8090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80909" name="Zástupný symbol pro číslo snímku 21"/>
          <p:cNvSpPr>
            <a:spLocks noGrp="1"/>
          </p:cNvSpPr>
          <p:nvPr>
            <p:ph type="sldNum" sz="quarter" idx="12"/>
          </p:nvPr>
        </p:nvSpPr>
        <p:spPr>
          <a:noFill/>
        </p:spPr>
        <p:txBody>
          <a:bodyPr/>
          <a:lstStyle/>
          <a:p>
            <a:fld id="{FD05AED2-A4BF-4EBF-B216-30F7FE998F4B}" type="slidenum">
              <a:rPr lang="cs-CZ" smtClean="0"/>
              <a:pPr/>
              <a:t>61</a:t>
            </a:fld>
            <a:endParaRPr lang="cs-CZ"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DEC86CD-1779-46B1-8D51-085DA7FF8A9E}" type="slidenum">
              <a:rPr lang="cs-CZ" sz="1200">
                <a:effectLst>
                  <a:outerShdw blurRad="38100" dist="38100" dir="2700000" algn="tl">
                    <a:srgbClr val="000000"/>
                  </a:outerShdw>
                </a:effectLst>
              </a:rPr>
              <a:pPr algn="r">
                <a:defRPr/>
              </a:pPr>
              <a:t>62</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0"/>
            <a:ext cx="9144000" cy="6096000"/>
          </a:xfrm>
        </p:spPr>
        <p:txBody>
          <a:bodyPr/>
          <a:lstStyle/>
          <a:p>
            <a:pPr eaLnBrk="1" hangingPunct="1">
              <a:buFontTx/>
              <a:buNone/>
            </a:pPr>
            <a:r>
              <a:rPr lang="cs-CZ" sz="4000" b="1" smtClean="0">
                <a:solidFill>
                  <a:srgbClr val="FFFF00"/>
                </a:solidFill>
              </a:rPr>
              <a:t>	</a:t>
            </a:r>
            <a:r>
              <a:rPr lang="cs-CZ" sz="4000" b="1" smtClean="0">
                <a:solidFill>
                  <a:srgbClr val="C00000"/>
                </a:solidFill>
              </a:rPr>
              <a:t>CI</a:t>
            </a:r>
            <a:r>
              <a:rPr lang="cs-CZ" sz="4000" b="1" smtClean="0">
                <a:solidFill>
                  <a:srgbClr val="FFFF00"/>
                </a:solidFill>
              </a:rPr>
              <a:t> </a:t>
            </a:r>
            <a:r>
              <a:rPr lang="cs-CZ" sz="2800" b="1" smtClean="0">
                <a:solidFill>
                  <a:srgbClr val="3333CC"/>
                </a:solidFill>
              </a:rPr>
              <a:t>nejvíce uplatňuje v oborech s vysokým stupněm koncentrace a rivality konkurenčních objektů, a to:</a:t>
            </a:r>
          </a:p>
          <a:p>
            <a:pPr eaLnBrk="1" hangingPunct="1">
              <a:buFontTx/>
              <a:buNone/>
            </a:pPr>
            <a:endParaRPr lang="cs-CZ" sz="1800" b="1" smtClean="0">
              <a:solidFill>
                <a:srgbClr val="FFFF00"/>
              </a:solidFill>
            </a:endParaRPr>
          </a:p>
          <a:p>
            <a:pPr eaLnBrk="1" hangingPunct="1">
              <a:buFontTx/>
              <a:buNone/>
            </a:pPr>
            <a:r>
              <a:rPr lang="cs-CZ" sz="4000" b="1" smtClean="0">
                <a:solidFill>
                  <a:srgbClr val="FFFF00"/>
                </a:solidFill>
              </a:rPr>
              <a:t>	</a:t>
            </a:r>
            <a:r>
              <a:rPr lang="cs-CZ" sz="4000" b="1" smtClean="0">
                <a:solidFill>
                  <a:schemeClr val="hlink"/>
                </a:solidFill>
              </a:rPr>
              <a:t>	</a:t>
            </a:r>
            <a:r>
              <a:rPr lang="cs-CZ" sz="4000" b="1" smtClean="0">
                <a:solidFill>
                  <a:srgbClr val="3333CC"/>
                </a:solidFill>
              </a:rPr>
              <a:t>- farmacie,</a:t>
            </a:r>
          </a:p>
          <a:p>
            <a:pPr eaLnBrk="1" hangingPunct="1">
              <a:buFontTx/>
              <a:buNone/>
            </a:pPr>
            <a:r>
              <a:rPr lang="cs-CZ" sz="4000" b="1" smtClean="0">
                <a:solidFill>
                  <a:srgbClr val="3333CC"/>
                </a:solidFill>
              </a:rPr>
              <a:t>		- telekomunikace,</a:t>
            </a:r>
          </a:p>
          <a:p>
            <a:pPr eaLnBrk="1" hangingPunct="1">
              <a:buFontTx/>
              <a:buNone/>
            </a:pPr>
            <a:r>
              <a:rPr lang="cs-CZ" sz="4000" b="1" smtClean="0">
                <a:solidFill>
                  <a:srgbClr val="3333CC"/>
                </a:solidFill>
              </a:rPr>
              <a:t>		- finanční sektor,</a:t>
            </a:r>
          </a:p>
          <a:p>
            <a:pPr eaLnBrk="1" hangingPunct="1">
              <a:buFontTx/>
              <a:buNone/>
            </a:pPr>
            <a:r>
              <a:rPr lang="cs-CZ" sz="4000" b="1" smtClean="0">
                <a:solidFill>
                  <a:srgbClr val="3333CC"/>
                </a:solidFill>
              </a:rPr>
              <a:t>		- zboží dlouhodobé 	        	  spotřeby.</a:t>
            </a:r>
          </a:p>
        </p:txBody>
      </p:sp>
      <p:sp>
        <p:nvSpPr>
          <p:cNvPr id="81924" name="Zástupný symbol pro číslo snímku 3"/>
          <p:cNvSpPr>
            <a:spLocks noGrp="1"/>
          </p:cNvSpPr>
          <p:nvPr>
            <p:ph type="sldNum" sz="quarter" idx="12"/>
          </p:nvPr>
        </p:nvSpPr>
        <p:spPr>
          <a:noFill/>
        </p:spPr>
        <p:txBody>
          <a:bodyPr/>
          <a:lstStyle/>
          <a:p>
            <a:fld id="{FB8A1871-03AF-499C-865B-9BAF907D27EA}" type="slidenum">
              <a:rPr lang="cs-CZ" smtClean="0"/>
              <a:pPr/>
              <a:t>62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1430338"/>
          </a:xfrm>
        </p:spPr>
        <p:txBody>
          <a:bodyPr/>
          <a:lstStyle/>
          <a:p>
            <a:pPr eaLnBrk="1" hangingPunct="1"/>
            <a:r>
              <a:rPr lang="cs-CZ" sz="4800" b="1" smtClean="0">
                <a:solidFill>
                  <a:srgbClr val="C00000"/>
                </a:solidFill>
              </a:rPr>
              <a:t>Efektivnost  CI:</a:t>
            </a:r>
          </a:p>
        </p:txBody>
      </p:sp>
      <p:sp>
        <p:nvSpPr>
          <p:cNvPr id="69636" name="Rectangle 3"/>
          <p:cNvSpPr>
            <a:spLocks noGrp="1" noChangeArrowheads="1"/>
          </p:cNvSpPr>
          <p:nvPr>
            <p:ph type="body" idx="1"/>
          </p:nvPr>
        </p:nvSpPr>
        <p:spPr>
          <a:xfrm>
            <a:off x="0" y="1844675"/>
            <a:ext cx="9144000" cy="1871663"/>
          </a:xfrm>
          <a:solidFill>
            <a:srgbClr val="FFFF00"/>
          </a:solidFill>
        </p:spPr>
        <p:txBody>
          <a:bodyPr/>
          <a:lstStyle/>
          <a:p>
            <a:pPr algn="ctr" eaLnBrk="1" hangingPunct="1">
              <a:buFontTx/>
              <a:buNone/>
            </a:pPr>
            <a:r>
              <a:rPr lang="cs-CZ" sz="3600" b="1" smtClean="0">
                <a:solidFill>
                  <a:srgbClr val="3333CC"/>
                </a:solidFill>
              </a:rPr>
              <a:t>„Informace stojí peníze, </a:t>
            </a:r>
          </a:p>
          <a:p>
            <a:pPr algn="ctr" eaLnBrk="1" hangingPunct="1">
              <a:buFontTx/>
              <a:buNone/>
            </a:pPr>
            <a:endParaRPr lang="cs-CZ" sz="800" b="1" smtClean="0">
              <a:solidFill>
                <a:srgbClr val="3333CC"/>
              </a:solidFill>
            </a:endParaRPr>
          </a:p>
          <a:p>
            <a:pPr algn="ctr" eaLnBrk="1" hangingPunct="1">
              <a:buFontTx/>
              <a:buNone/>
            </a:pPr>
            <a:r>
              <a:rPr lang="cs-CZ" sz="3600" b="1" smtClean="0">
                <a:solidFill>
                  <a:srgbClr val="3333CC"/>
                </a:solidFill>
              </a:rPr>
              <a:t>intelligence peníze vydělává“</a:t>
            </a:r>
            <a:r>
              <a:rPr lang="cs-CZ" smtClean="0">
                <a:solidFill>
                  <a:srgbClr val="3333CC"/>
                </a:solidFill>
              </a:rPr>
              <a:t> </a:t>
            </a:r>
          </a:p>
        </p:txBody>
      </p:sp>
      <p:sp>
        <p:nvSpPr>
          <p:cNvPr id="82948" name="Rectangle 3"/>
          <p:cNvSpPr>
            <a:spLocks noChangeArrowheads="1"/>
          </p:cNvSpPr>
          <p:nvPr/>
        </p:nvSpPr>
        <p:spPr bwMode="auto">
          <a:xfrm>
            <a:off x="0" y="3716338"/>
            <a:ext cx="9144000" cy="1873250"/>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a:solidFill>
                  <a:srgbClr val="3333CC"/>
                </a:solidFill>
              </a:rPr>
              <a:t>„Informace mají svoji hodnotu, </a:t>
            </a:r>
          </a:p>
          <a:p>
            <a:pPr marL="342900" indent="-342900" algn="ctr">
              <a:spcBef>
                <a:spcPct val="20000"/>
              </a:spcBef>
              <a:buClr>
                <a:schemeClr val="tx2"/>
              </a:buClr>
            </a:pPr>
            <a:endParaRPr lang="cs-CZ" sz="800" b="1">
              <a:solidFill>
                <a:srgbClr val="3333CC"/>
              </a:solidFill>
            </a:endParaRPr>
          </a:p>
          <a:p>
            <a:pPr marL="342900" indent="-342900" algn="ctr">
              <a:spcBef>
                <a:spcPct val="20000"/>
              </a:spcBef>
              <a:buClr>
                <a:schemeClr val="tx2"/>
              </a:buClr>
            </a:pPr>
            <a:r>
              <a:rPr lang="cs-CZ" sz="3600" b="1">
                <a:solidFill>
                  <a:srgbClr val="3333CC"/>
                </a:solidFill>
              </a:rPr>
              <a:t>ale zpravodajství je </a:t>
            </a:r>
            <a:r>
              <a:rPr lang="cs-CZ" sz="4800" b="1">
                <a:solidFill>
                  <a:srgbClr val="FF0000"/>
                </a:solidFill>
              </a:rPr>
              <a:t>moc</a:t>
            </a:r>
            <a:r>
              <a:rPr lang="cs-CZ" sz="3600" b="1">
                <a:solidFill>
                  <a:srgbClr val="3333CC"/>
                </a:solidFill>
              </a:rPr>
              <a:t>“</a:t>
            </a:r>
            <a:r>
              <a:rPr lang="cs-CZ" sz="3200">
                <a:solidFill>
                  <a:srgbClr val="3333CC"/>
                </a:solidFill>
              </a:rPr>
              <a:t> </a:t>
            </a:r>
          </a:p>
        </p:txBody>
      </p:sp>
      <p:sp>
        <p:nvSpPr>
          <p:cNvPr id="82949" name="Zástupný symbol pro číslo snímku 4"/>
          <p:cNvSpPr>
            <a:spLocks noGrp="1"/>
          </p:cNvSpPr>
          <p:nvPr>
            <p:ph type="sldNum" sz="quarter" idx="12"/>
          </p:nvPr>
        </p:nvSpPr>
        <p:spPr>
          <a:noFill/>
        </p:spPr>
        <p:txBody>
          <a:bodyPr/>
          <a:lstStyle/>
          <a:p>
            <a:fld id="{2303978E-A469-4F4F-985E-3A92CCF23BA0}" type="slidenum">
              <a:rPr lang="cs-CZ" smtClean="0"/>
              <a:pPr/>
              <a:t>63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algn="ctr"/>
            <a:r>
              <a:rPr lang="cs-CZ" b="1" smtClean="0"/>
              <a:t>COUNTRY COMPETITIVE INTELLIGENCE</a:t>
            </a:r>
          </a:p>
        </p:txBody>
      </p:sp>
      <p:sp>
        <p:nvSpPr>
          <p:cNvPr id="83971" name="Zástupný symbol pro obsah 2"/>
          <p:cNvSpPr>
            <a:spLocks noGrp="1"/>
          </p:cNvSpPr>
          <p:nvPr>
            <p:ph idx="1"/>
          </p:nvPr>
        </p:nvSpPr>
        <p:spPr/>
        <p:txBody>
          <a:bodyPr/>
          <a:lstStyle/>
          <a:p>
            <a:pPr>
              <a:buFont typeface="Wingdings" pitchFamily="2" charset="2"/>
              <a:buNone/>
            </a:pPr>
            <a:r>
              <a:rPr lang="cs-CZ" smtClean="0"/>
              <a:t>  </a:t>
            </a:r>
            <a:r>
              <a:rPr lang="cs-CZ" sz="2400" b="1" smtClean="0"/>
              <a:t>Defenzivní činnost útvaru Competitive Intelligence by měla být v podniku časově zabezpečena přednostně před činností ofenzivní, a to z následujících důvodů:</a:t>
            </a:r>
          </a:p>
          <a:p>
            <a:pPr>
              <a:buFont typeface="Wingdings" pitchFamily="2" charset="2"/>
              <a:buNone/>
            </a:pPr>
            <a:r>
              <a:rPr lang="cs-CZ" sz="2400" b="1" smtClean="0"/>
              <a:t>a) ochrany vlastního obchodního tajemství před konkurencí,</a:t>
            </a:r>
          </a:p>
          <a:p>
            <a:pPr>
              <a:buFont typeface="Wingdings" pitchFamily="2" charset="2"/>
              <a:buNone/>
            </a:pPr>
            <a:r>
              <a:rPr lang="cs-CZ" sz="2400" b="1" smtClean="0"/>
              <a:t>b) když zjistíme, jaké informace konkurent hledá, můžeme získat představu o jeho činnosti, případně jeho úmyslech. </a:t>
            </a:r>
          </a:p>
          <a:p>
            <a:pPr>
              <a:buFont typeface="Wingdings" pitchFamily="2" charset="2"/>
              <a:buNone/>
            </a:pP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a:xfrm>
            <a:off x="574675" y="0"/>
            <a:ext cx="8001000" cy="1520825"/>
          </a:xfrm>
        </p:spPr>
        <p:txBody>
          <a:bodyPr/>
          <a:lstStyle/>
          <a:p>
            <a:pPr algn="ctr"/>
            <a:r>
              <a:rPr lang="cs-CZ" sz="3200" b="1" i="1" smtClean="0"/>
              <a:t>Úroveň činnosti celého systému je dána úrovní jeho nejslabšího článku.</a:t>
            </a:r>
            <a:endParaRPr lang="cs-CZ" sz="3200" smtClean="0"/>
          </a:p>
        </p:txBody>
      </p:sp>
      <p:sp>
        <p:nvSpPr>
          <p:cNvPr id="3" name="Zástupný symbol pro obsah 2"/>
          <p:cNvSpPr>
            <a:spLocks noGrp="1"/>
          </p:cNvSpPr>
          <p:nvPr>
            <p:ph idx="1"/>
          </p:nvPr>
        </p:nvSpPr>
        <p:spPr>
          <a:xfrm>
            <a:off x="1763713" y="2205038"/>
            <a:ext cx="6804025" cy="3814762"/>
          </a:xfrm>
        </p:spPr>
        <p:txBody>
          <a:bodyPr/>
          <a:lstStyle/>
          <a:p>
            <a:pPr marL="514350" indent="-514350">
              <a:buFont typeface="Wingdings" pitchFamily="2" charset="2"/>
              <a:buNone/>
              <a:defRPr/>
            </a:pPr>
            <a:r>
              <a:rPr lang="cs-CZ" b="1" dirty="0" smtClean="0"/>
              <a:t>1.Organizační</a:t>
            </a:r>
          </a:p>
          <a:p>
            <a:pPr marL="514350" indent="-514350">
              <a:buFont typeface="Wingdings" pitchFamily="2" charset="2"/>
              <a:buNone/>
              <a:defRPr/>
            </a:pPr>
            <a:r>
              <a:rPr lang="cs-CZ" b="1" dirty="0" smtClean="0"/>
              <a:t>2.Právní</a:t>
            </a:r>
            <a:endParaRPr lang="cs-CZ" dirty="0" smtClean="0"/>
          </a:p>
          <a:p>
            <a:pPr marL="514350" indent="-514350">
              <a:buFont typeface="Wingdings" pitchFamily="2" charset="2"/>
              <a:buNone/>
              <a:defRPr/>
            </a:pPr>
            <a:r>
              <a:rPr lang="cs-CZ" b="1" dirty="0" smtClean="0"/>
              <a:t>3.Personální</a:t>
            </a:r>
            <a:endParaRPr lang="cs-CZ" dirty="0" smtClean="0"/>
          </a:p>
          <a:p>
            <a:pPr marL="514350" indent="-514350">
              <a:buFont typeface="Wingdings" pitchFamily="2" charset="2"/>
              <a:buNone/>
              <a:defRPr/>
            </a:pPr>
            <a:r>
              <a:rPr lang="cs-CZ" b="1" dirty="0" smtClean="0"/>
              <a:t>4.Fyzický</a:t>
            </a:r>
            <a:endParaRPr lang="cs-CZ" dirty="0" smtClean="0"/>
          </a:p>
          <a:p>
            <a:pPr marL="514350" indent="-514350">
              <a:buFont typeface="Wingdings" pitchFamily="2" charset="2"/>
              <a:buNone/>
              <a:defRPr/>
            </a:pPr>
            <a:r>
              <a:rPr lang="cs-CZ" b="1" dirty="0" smtClean="0"/>
              <a:t>5.Specifický</a:t>
            </a:r>
            <a:endParaRPr lang="cs-CZ" dirty="0" smtClean="0"/>
          </a:p>
          <a:p>
            <a:pPr marL="514350" indent="-514350">
              <a:buFont typeface="Wingdings" pitchFamily="2" charset="2"/>
              <a:buNone/>
              <a:defRPr/>
            </a:pPr>
            <a:endParaRPr lang="cs-CZ" dirty="0" smtClean="0"/>
          </a:p>
          <a:p>
            <a:pPr>
              <a:buFont typeface="Wingdings" pitchFamily="2" charset="2"/>
              <a:buNone/>
              <a:defRPr/>
            </a:pP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 typeface="Wingdings" pitchFamily="2" charset="2"/>
              <a:buNone/>
              <a:defRPr/>
            </a:pPr>
            <a:r>
              <a:rPr lang="cs-CZ" sz="2400" b="1" dirty="0" smtClean="0"/>
              <a:t>	Pro snazší řízení činností obsažených 	v těchto subsystémech, můžeme je 	v podnikové praxi zorganizovat do tří 	následujících vyšších subsystémů, a to 	subsystému:</a:t>
            </a:r>
          </a:p>
          <a:p>
            <a:pPr marL="0" indent="0">
              <a:buFont typeface="Wingdings" pitchFamily="2" charset="2"/>
              <a:buNone/>
              <a:defRPr/>
            </a:pPr>
            <a:endParaRPr lang="cs-CZ" sz="1000" b="1" dirty="0" smtClean="0"/>
          </a:p>
          <a:p>
            <a:pPr>
              <a:buFont typeface="Wingdings" pitchFamily="2" charset="2"/>
              <a:buNone/>
              <a:defRPr/>
            </a:pPr>
            <a:r>
              <a:rPr lang="cs-CZ" sz="2400" b="1" dirty="0" smtClean="0"/>
              <a:t>		a) Bezpečnostní politika podniku.</a:t>
            </a:r>
          </a:p>
          <a:p>
            <a:pPr>
              <a:buFont typeface="Wingdings" pitchFamily="2" charset="2"/>
              <a:buNone/>
              <a:defRPr/>
            </a:pPr>
            <a:r>
              <a:rPr lang="cs-CZ" sz="2400" b="1" dirty="0" smtClean="0"/>
              <a:t>		b) Ostraha podniku.</a:t>
            </a:r>
          </a:p>
          <a:p>
            <a:pPr>
              <a:buFont typeface="Wingdings" pitchFamily="2" charset="2"/>
              <a:buNone/>
              <a:defRPr/>
            </a:pPr>
            <a:r>
              <a:rPr lang="cs-CZ" sz="2400" b="1" dirty="0" smtClean="0"/>
              <a:t>		c) Kontrarozvědná ochrana podniku.</a:t>
            </a:r>
          </a:p>
          <a:p>
            <a:pPr>
              <a:buFont typeface="Wingdings" pitchFamily="2" charset="2"/>
              <a:buNone/>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AC5E92AB-B58B-4D27-8FF9-F7D0F2DC5EEC}" type="slidenum">
              <a:rPr lang="cs-CZ" smtClean="0"/>
              <a:pPr/>
              <a:t>67</a:t>
            </a:fld>
            <a:endParaRPr lang="cs-CZ" smtClean="0"/>
          </a:p>
        </p:txBody>
      </p:sp>
      <p:sp>
        <p:nvSpPr>
          <p:cNvPr id="92163" name="Rectangle 2"/>
          <p:cNvSpPr>
            <a:spLocks noGrp="1" noChangeArrowheads="1"/>
          </p:cNvSpPr>
          <p:nvPr>
            <p:ph type="body" idx="1"/>
          </p:nvPr>
        </p:nvSpPr>
        <p:spPr>
          <a:xfrm>
            <a:off x="0" y="0"/>
            <a:ext cx="9144000" cy="6858000"/>
          </a:xfrm>
        </p:spPr>
        <p:txBody>
          <a:bodyPr/>
          <a:lstStyle/>
          <a:p>
            <a:pPr eaLnBrk="1" hangingPunct="1">
              <a:buClr>
                <a:srgbClr val="FFFF00"/>
              </a:buClr>
              <a:buFont typeface="Wingdings" pitchFamily="2" charset="2"/>
              <a:buChar char="l"/>
            </a:pPr>
            <a:endParaRPr lang="cs-CZ" smtClean="0">
              <a:solidFill>
                <a:srgbClr val="FFFF00"/>
              </a:solidFill>
            </a:endParaRPr>
          </a:p>
          <a:p>
            <a:pPr eaLnBrk="1" hangingPunct="1">
              <a:buFont typeface="Wingdings" pitchFamily="2" charset="2"/>
              <a:buChar char="Ø"/>
            </a:pPr>
            <a:endParaRPr lang="cs-CZ" smtClean="0">
              <a:solidFill>
                <a:srgbClr val="FFFF00"/>
              </a:solidFill>
            </a:endParaRPr>
          </a:p>
        </p:txBody>
      </p:sp>
      <p:sp>
        <p:nvSpPr>
          <p:cNvPr id="92164" name="Rectangle 3"/>
          <p:cNvSpPr>
            <a:spLocks noChangeArrowheads="1"/>
          </p:cNvSpPr>
          <p:nvPr/>
        </p:nvSpPr>
        <p:spPr bwMode="auto">
          <a:xfrm>
            <a:off x="0" y="2276475"/>
            <a:ext cx="9144000" cy="2808288"/>
          </a:xfrm>
          <a:prstGeom prst="rect">
            <a:avLst/>
          </a:prstGeom>
          <a:noFill/>
          <a:ln w="9525">
            <a:noFill/>
            <a:miter lim="800000"/>
            <a:headEnd/>
            <a:tailEnd/>
          </a:ln>
        </p:spPr>
        <p:txBody>
          <a:bodyPr/>
          <a:lstStyle/>
          <a:p>
            <a:pPr marL="469900" indent="-469900" algn="ctr">
              <a:spcBef>
                <a:spcPct val="50000"/>
              </a:spcBef>
              <a:buClr>
                <a:schemeClr val="accent2"/>
              </a:buClr>
              <a:buFont typeface="Wingdings" pitchFamily="2" charset="2"/>
              <a:buNone/>
            </a:pPr>
            <a:endParaRPr lang="cs-CZ" sz="1900" b="1">
              <a:solidFill>
                <a:srgbClr val="FFFF00"/>
              </a:solidFill>
            </a:endParaRPr>
          </a:p>
          <a:p>
            <a:pPr marL="469900" indent="-469900" algn="ctr">
              <a:spcBef>
                <a:spcPct val="20000"/>
              </a:spcBef>
              <a:buClr>
                <a:schemeClr val="accent2"/>
              </a:buClr>
              <a:buFont typeface="Wingdings" pitchFamily="2" charset="2"/>
              <a:buNone/>
            </a:pPr>
            <a:r>
              <a:rPr lang="cs-CZ" sz="4800" b="1">
                <a:solidFill>
                  <a:srgbClr val="C00000"/>
                </a:solidFill>
              </a:rPr>
              <a:t>DĚKUJI VÁM </a:t>
            </a:r>
          </a:p>
          <a:p>
            <a:pPr marL="469900" indent="-469900" algn="ctr">
              <a:spcBef>
                <a:spcPct val="20000"/>
              </a:spcBef>
              <a:buClr>
                <a:schemeClr val="accent2"/>
              </a:buClr>
              <a:buFont typeface="Wingdings" pitchFamily="2" charset="2"/>
              <a:buNone/>
            </a:pPr>
            <a:r>
              <a:rPr lang="cs-CZ" sz="4800" b="1">
                <a:solidFill>
                  <a:srgbClr val="C00000"/>
                </a:solidFill>
              </a:rPr>
              <a:t>ZA POZORNOST</a:t>
            </a:r>
          </a:p>
          <a:p>
            <a:pPr marL="469900" indent="-469900" algn="ctr">
              <a:spcBef>
                <a:spcPct val="20000"/>
              </a:spcBef>
              <a:buClr>
                <a:schemeClr val="accent2"/>
              </a:buClr>
              <a:buFont typeface="Wingdings" pitchFamily="2" charset="2"/>
              <a:buNone/>
            </a:pPr>
            <a:endParaRPr lang="cs-CZ" sz="3000" b="1"/>
          </a:p>
        </p:txBody>
      </p:sp>
      <p:sp>
        <p:nvSpPr>
          <p:cNvPr id="92165" name="Rectangle 4"/>
          <p:cNvSpPr>
            <a:spLocks noChangeArrowheads="1"/>
          </p:cNvSpPr>
          <p:nvPr/>
        </p:nvSpPr>
        <p:spPr bwMode="auto">
          <a:xfrm>
            <a:off x="0" y="0"/>
            <a:ext cx="9144000" cy="1484313"/>
          </a:xfrm>
          <a:prstGeom prst="rect">
            <a:avLst/>
          </a:prstGeom>
          <a:noFill/>
          <a:ln w="9525">
            <a:noFill/>
            <a:miter lim="800000"/>
            <a:headEnd/>
            <a:tailEnd/>
          </a:ln>
        </p:spPr>
        <p:txBody>
          <a:bodyPr anchor="ctr"/>
          <a:lstStyle/>
          <a:p>
            <a:endParaRPr lang="cs-CZ" sz="2100" b="1"/>
          </a:p>
        </p:txBody>
      </p:sp>
      <p:sp>
        <p:nvSpPr>
          <p:cNvPr id="92166" name="Rectangle 5"/>
          <p:cNvSpPr>
            <a:spLocks noChangeArrowheads="1"/>
          </p:cNvSpPr>
          <p:nvPr/>
        </p:nvSpPr>
        <p:spPr bwMode="auto">
          <a:xfrm>
            <a:off x="0" y="4797425"/>
            <a:ext cx="9144000" cy="1484313"/>
          </a:xfrm>
          <a:prstGeom prst="rect">
            <a:avLst/>
          </a:prstGeom>
          <a:noFill/>
          <a:ln w="9525">
            <a:noFill/>
            <a:miter lim="800000"/>
            <a:headEnd/>
            <a:tailEnd/>
          </a:ln>
        </p:spPr>
        <p:txBody>
          <a:bodyPr anchor="ctr"/>
          <a:lstStyle/>
          <a:p>
            <a:pPr algn="ctr"/>
            <a:endParaRPr lang="cs-CZ" sz="15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84313"/>
          </a:xfrm>
        </p:spPr>
        <p:txBody>
          <a:bodyPr/>
          <a:lstStyle/>
          <a:p>
            <a:pPr algn="ctr" eaLnBrk="1" hangingPunct="1"/>
            <a:r>
              <a:rPr lang="cs-CZ" sz="4800" b="1" smtClean="0">
                <a:solidFill>
                  <a:schemeClr val="accent2"/>
                </a:solidFill>
              </a:rPr>
              <a:t/>
            </a:r>
            <a:br>
              <a:rPr lang="cs-CZ" sz="4800" b="1" smtClean="0">
                <a:solidFill>
                  <a:schemeClr val="accent2"/>
                </a:solidFill>
              </a:rPr>
            </a:br>
            <a:r>
              <a:rPr lang="cs-CZ" sz="4800" b="1" smtClean="0">
                <a:solidFill>
                  <a:schemeClr val="accent2"/>
                </a:solidFill>
              </a:rPr>
              <a:t>  </a:t>
            </a:r>
            <a:br>
              <a:rPr lang="cs-CZ" sz="4800" b="1" smtClean="0">
                <a:solidFill>
                  <a:schemeClr val="accent2"/>
                </a:solidFill>
              </a:rPr>
            </a:br>
            <a:r>
              <a:rPr lang="cs-CZ" sz="4000" b="1" smtClean="0">
                <a:solidFill>
                  <a:schemeClr val="accent2"/>
                </a:solidFill>
              </a:rPr>
              <a:t>COMPETITIVE</a:t>
            </a:r>
            <a:br>
              <a:rPr lang="cs-CZ" sz="4000" b="1" smtClean="0">
                <a:solidFill>
                  <a:schemeClr val="accent2"/>
                </a:solidFill>
              </a:rPr>
            </a:br>
            <a:r>
              <a:rPr lang="cs-CZ" sz="4000" b="1" smtClean="0">
                <a:solidFill>
                  <a:schemeClr val="accent2"/>
                </a:solidFill>
              </a:rPr>
              <a:t>INTELLIGENCE</a:t>
            </a:r>
            <a:endParaRPr lang="cs-CZ" sz="4000" b="1" smtClean="0">
              <a:solidFill>
                <a:srgbClr val="C00000"/>
              </a:solidFill>
            </a:endParaRPr>
          </a:p>
        </p:txBody>
      </p:sp>
      <p:sp>
        <p:nvSpPr>
          <p:cNvPr id="10244" name="Rectangle 3"/>
          <p:cNvSpPr>
            <a:spLocks noGrp="1" noChangeArrowheads="1"/>
          </p:cNvSpPr>
          <p:nvPr>
            <p:ph type="body" idx="1"/>
          </p:nvPr>
        </p:nvSpPr>
        <p:spPr>
          <a:xfrm>
            <a:off x="539750" y="1700213"/>
            <a:ext cx="8229600" cy="4392612"/>
          </a:xfrm>
        </p:spPr>
        <p:txBody>
          <a:bodyPr/>
          <a:lstStyle/>
          <a:p>
            <a:pPr algn="ctr" eaLnBrk="1" hangingPunct="1">
              <a:buFont typeface="Wingdings" pitchFamily="2" charset="2"/>
              <a:buNone/>
            </a:pPr>
            <a:r>
              <a:rPr lang="cs-CZ" smtClean="0"/>
              <a:t>	</a:t>
            </a:r>
            <a:r>
              <a:rPr lang="cs-CZ" sz="4000" b="1" smtClean="0">
                <a:solidFill>
                  <a:srgbClr val="FF0000"/>
                </a:solidFill>
              </a:rPr>
              <a:t>Lee  Iacocca</a:t>
            </a:r>
          </a:p>
          <a:p>
            <a:pPr eaLnBrk="1" hangingPunct="1">
              <a:buFontTx/>
              <a:buNone/>
            </a:pPr>
            <a:endParaRPr lang="cs-CZ" sz="1600" smtClean="0"/>
          </a:p>
          <a:p>
            <a:pPr eaLnBrk="1" hangingPunct="1">
              <a:buFontTx/>
              <a:buNone/>
            </a:pPr>
            <a:r>
              <a:rPr lang="cs-CZ" b="1" smtClean="0"/>
              <a:t>	„Pro přijetí správného rozhodnutí je zapotřebí mít 95% informací z dané oblasti. </a:t>
            </a:r>
          </a:p>
          <a:p>
            <a:pPr eaLnBrk="1" hangingPunct="1">
              <a:buFontTx/>
              <a:buNone/>
            </a:pPr>
            <a:endParaRPr lang="cs-CZ" sz="1800" b="1" smtClean="0"/>
          </a:p>
          <a:p>
            <a:pPr eaLnBrk="1" hangingPunct="1">
              <a:buFontTx/>
              <a:buNone/>
            </a:pPr>
            <a:r>
              <a:rPr lang="cs-CZ" b="1" smtClean="0"/>
              <a:t>	Zbývajících 5% chybějících informací představuje dle něj riziko při přijímání rozhodnutí“. </a:t>
            </a:r>
          </a:p>
        </p:txBody>
      </p:sp>
      <p:sp>
        <p:nvSpPr>
          <p:cNvPr id="20484" name="Zástupný symbol pro číslo snímku 3"/>
          <p:cNvSpPr>
            <a:spLocks noGrp="1"/>
          </p:cNvSpPr>
          <p:nvPr>
            <p:ph type="sldNum" sz="quarter" idx="12"/>
          </p:nvPr>
        </p:nvSpPr>
        <p:spPr>
          <a:noFill/>
        </p:spPr>
        <p:txBody>
          <a:bodyPr/>
          <a:lstStyle/>
          <a:p>
            <a:fld id="{6DE7C874-B4B2-4CA9-AC18-CF4C16120C1E}" type="slidenum">
              <a:rPr lang="cs-CZ" smtClean="0"/>
              <a:pPr/>
              <a:t>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700213"/>
            <a:ext cx="9144000" cy="1152525"/>
          </a:xfrm>
          <a:prstGeom prst="rect">
            <a:avLst/>
          </a:prstGeom>
          <a:noFill/>
          <a:ln w="9525">
            <a:noFill/>
            <a:round/>
            <a:headEnd/>
            <a:tailEnd/>
          </a:ln>
        </p:spPr>
        <p:txBody>
          <a:bodyPr/>
          <a:lstStyle/>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a:ea typeface="Arial Unicode MS" pitchFamily="34" charset="-128"/>
                <a:cs typeface="Arial Unicode MS" pitchFamily="34" charset="-128"/>
              </a:rPr>
              <a:t>Topíme se v datech, </a:t>
            </a:r>
            <a:endParaRPr lang="cs-CZ" sz="3200" b="1" dirty="0" smtClean="0">
              <a:ea typeface="Arial Unicode MS" pitchFamily="34" charset="-128"/>
              <a:cs typeface="Arial Unicode MS" pitchFamily="34" charset="-128"/>
            </a:endParaRPr>
          </a:p>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ale </a:t>
            </a:r>
            <a:r>
              <a:rPr lang="cs-CZ" sz="3200" b="1" dirty="0">
                <a:ea typeface="Arial Unicode MS" pitchFamily="34" charset="-128"/>
                <a:cs typeface="Arial Unicode MS" pitchFamily="34" charset="-128"/>
              </a:rPr>
              <a:t>hladovíme po znalostech.   </a:t>
            </a:r>
          </a:p>
        </p:txBody>
      </p:sp>
      <p:pic>
        <p:nvPicPr>
          <p:cNvPr id="21507" name="Picture 4"/>
          <p:cNvPicPr>
            <a:picLocks noChangeAspect="1" noChangeArrowheads="1"/>
          </p:cNvPicPr>
          <p:nvPr/>
        </p:nvPicPr>
        <p:blipFill>
          <a:blip r:embed="rId3" cstate="print"/>
          <a:srcRect/>
          <a:stretch>
            <a:fillRect/>
          </a:stretch>
        </p:blipFill>
        <p:spPr bwMode="auto">
          <a:xfrm>
            <a:off x="2484438" y="2781300"/>
            <a:ext cx="4319587" cy="3673475"/>
          </a:xfrm>
          <a:prstGeom prst="rect">
            <a:avLst/>
          </a:prstGeom>
          <a:noFill/>
          <a:ln w="9525">
            <a:noFill/>
            <a:round/>
            <a:headEnd/>
            <a:tailEnd/>
          </a:ln>
        </p:spPr>
      </p:pic>
      <p:sp>
        <p:nvSpPr>
          <p:cNvPr id="21508" name="Zástupný symbol pro číslo snímku 4"/>
          <p:cNvSpPr>
            <a:spLocks noGrp="1"/>
          </p:cNvSpPr>
          <p:nvPr>
            <p:ph type="sldNum" sz="quarter" idx="12"/>
          </p:nvPr>
        </p:nvSpPr>
        <p:spPr>
          <a:noFill/>
        </p:spPr>
        <p:txBody>
          <a:bodyPr/>
          <a:lstStyle/>
          <a:p>
            <a:fld id="{9DE22BAF-7DC6-4FEA-9AF8-A2625971285F}" type="slidenum">
              <a:rPr lang="cs-CZ" smtClean="0"/>
              <a:pPr/>
              <a:t>8</a:t>
            </a:fld>
            <a:endParaRPr lang="cs-CZ" smtClean="0"/>
          </a:p>
        </p:txBody>
      </p:sp>
      <p:sp>
        <p:nvSpPr>
          <p:cNvPr id="21509" name="Obdélník 5"/>
          <p:cNvSpPr>
            <a:spLocks noChangeArrowheads="1"/>
          </p:cNvSpPr>
          <p:nvPr/>
        </p:nvSpPr>
        <p:spPr bwMode="auto">
          <a:xfrm>
            <a:off x="0" y="404813"/>
            <a:ext cx="9144000" cy="769937"/>
          </a:xfrm>
          <a:prstGeom prst="rect">
            <a:avLst/>
          </a:prstGeom>
          <a:noFill/>
          <a:ln w="9525">
            <a:noFill/>
            <a:miter lim="800000"/>
            <a:headEnd/>
            <a:tailEnd/>
          </a:ln>
        </p:spPr>
        <p:txBody>
          <a:bodyPr>
            <a:spAutoFit/>
          </a:bodyPr>
          <a:lstStyle/>
          <a:p>
            <a:pPr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Řešený problém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179388" y="1844675"/>
            <a:ext cx="8964612" cy="4094163"/>
          </a:xfrm>
          <a:prstGeom prst="rect">
            <a:avLst/>
          </a:prstGeom>
          <a:noFill/>
          <a:ln w="9525">
            <a:noFill/>
            <a:miter lim="800000"/>
            <a:headEnd/>
            <a:tailEnd/>
          </a:ln>
        </p:spPr>
        <p:txBody>
          <a:bodyPr>
            <a:spAutoFit/>
          </a:bodyPr>
          <a:lstStyle/>
          <a:p>
            <a:r>
              <a:rPr lang="cs-CZ" sz="2000" b="1"/>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endParaRPr lang="cs-CZ" sz="2000" b="1"/>
          </a:p>
          <a:p>
            <a:r>
              <a:rPr lang="cs-CZ" sz="2000" b="1"/>
              <a:t>Jet za ostatními. Postoj založený na pocitu bezpečí v tom, že pokud se pleteme my, tak nejsme sami. </a:t>
            </a:r>
          </a:p>
          <a:p>
            <a:endParaRPr lang="cs-CZ" sz="2000" b="1"/>
          </a:p>
          <a:p>
            <a:r>
              <a:rPr lang="cs-CZ" sz="2000" b="1"/>
              <a:t>Zapnout mlhovky, nasadit polarizační brýle – pokoušet se dohlédnout dále. To je příklad japonských (Mitshubishi, Sumitomo, C.Itoh, atd.), které si vytvořily velmi účinné informační zázemí. </a:t>
            </a:r>
          </a:p>
        </p:txBody>
      </p:sp>
      <p:sp>
        <p:nvSpPr>
          <p:cNvPr id="22531" name="Obdélník 2"/>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cs-CZ" sz="3200" b="1">
                <a:solidFill>
                  <a:srgbClr val="C00000"/>
                </a:solidFill>
                <a:latin typeface="Arial" pitchFamily="34" charset="0"/>
                <a:cs typeface="Arial" pitchFamily="34" charset="0"/>
              </a:rPr>
              <a:t>Chování firem, které se ocitají v nejistotě, lze rozdělit do tří základních skupin: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884</TotalTime>
  <Words>882</Words>
  <Application>Microsoft Office PowerPoint</Application>
  <PresentationFormat>Předvádění na obrazovce (4:3)</PresentationFormat>
  <Paragraphs>336</Paragraphs>
  <Slides>67</Slides>
  <Notes>18</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67</vt:i4>
      </vt:variant>
    </vt:vector>
  </HeadingPairs>
  <TitlesOfParts>
    <vt:vector size="70" baseType="lpstr">
      <vt:lpstr>Profil</vt:lpstr>
      <vt:lpstr>Dokument</vt:lpstr>
      <vt:lpstr>Document</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Prezentace aplikace PowerPoint</vt:lpstr>
      <vt:lpstr>ČÍNSKÁ  FILOSOFIE  A  KRIZE</vt:lpstr>
      <vt:lpstr>    COMPETITIVE INTELLIGENCE</vt:lpstr>
      <vt:lpstr>Prezentace aplikace PowerPoint</vt:lpstr>
      <vt:lpstr>Prezentace aplikace PowerPoint</vt:lpstr>
      <vt:lpstr>Prezentace aplikace PowerPoint</vt:lpstr>
      <vt:lpstr>Prezentace aplikace PowerPoint</vt:lpstr>
      <vt:lpstr>Competitive Intelligence </vt:lpstr>
      <vt:lpstr>Prezentace aplikace PowerPoint</vt:lpstr>
      <vt:lpstr>Prezentace aplikace PowerPoint</vt:lpstr>
      <vt:lpstr>Prezentace aplikace PowerPoint</vt:lpstr>
      <vt:lpstr>Možnosti zabezpečení CI  u firmy </vt:lpstr>
      <vt:lpstr>Možné formy CI  u podniku</vt:lpstr>
      <vt:lpstr>Hrozby pro firmy</vt:lpstr>
      <vt:lpstr>Typická role CI</vt:lpstr>
      <vt:lpstr>Rozšířená role CI</vt:lpstr>
      <vt:lpstr>COMPETITIVE INTELLIGENCE V USA:</vt:lpstr>
      <vt:lpstr>ZÁKLADNÍ  FILOSOFIE     COMPETITIVE  INTELLIGENCE</vt:lpstr>
      <vt:lpstr> Competitive  Intelligence   systémová aplikační disciplína</vt:lpstr>
      <vt:lpstr>Prezentace aplikace PowerPoint</vt:lpstr>
      <vt:lpstr>Prezentace aplikace PowerPoint</vt:lpstr>
      <vt:lpstr>ZPRAVODAJSKÝ CYKLUS</vt:lpstr>
      <vt:lpstr>POJETÍ INFORMACE</vt:lpstr>
      <vt:lpstr>Prezentace aplikace PowerPoint</vt:lpstr>
      <vt:lpstr>VÝUKA NA  FP</vt:lpstr>
      <vt:lpstr>Prezentace aplikace PowerPoint</vt:lpstr>
      <vt:lpstr>Prezentace aplikace PowerPoint</vt:lpstr>
      <vt:lpstr>ZÁKLADNÍ  TECHNOLOGIE</vt:lpstr>
      <vt:lpstr>Nástroj Competitive Intelligence </vt:lpstr>
      <vt:lpstr>Prezentace aplikace PowerPoint</vt:lpstr>
      <vt:lpstr>Prezentace aplikace PowerPoint</vt:lpstr>
      <vt:lpstr>Fyzická architektura ARMS</vt:lpstr>
      <vt:lpstr>Fyzická architektura analytického pracoviště</vt:lpstr>
      <vt:lpstr>Prezentace aplikace PowerPoint</vt:lpstr>
      <vt:lpstr>Prezentace aplikace PowerPoint</vt:lpstr>
      <vt:lpstr>Prezentace aplikace PowerPoint</vt:lpstr>
      <vt:lpstr>Obsahová analýza </vt:lpstr>
      <vt:lpstr>Prezentace aplikace PowerPoint</vt:lpstr>
      <vt:lpstr>Prezentace aplikace PowerPoint</vt:lpstr>
      <vt:lpstr>Prezentace aplikace PowerPoint</vt:lpstr>
      <vt:lpstr>Kontextová analýza</vt:lpstr>
      <vt:lpstr>Prezentace aplikace PowerPoint</vt:lpstr>
      <vt:lpstr>Prezentace aplikace PowerPoint</vt:lpstr>
      <vt:lpstr>Prezentace aplikace PowerPoint</vt:lpstr>
      <vt:lpstr>Prezentace aplikace PowerPoint</vt:lpstr>
      <vt:lpstr>Monitoring VIP zákazníků</vt:lpstr>
      <vt:lpstr>Politické strany</vt:lpstr>
      <vt:lpstr>Použití zpravodajského systému v praxi:</vt:lpstr>
      <vt:lpstr>Možná námitka: </vt:lpstr>
      <vt:lpstr>PŘEDVÍDÁNÍ REAKCE KONKURENTA</vt:lpstr>
      <vt:lpstr>1. „Bude konkurent vůbec reagovat? (Pravděpodobnost nulové reakce)</vt:lpstr>
      <vt:lpstr>2. Jaké možné varianty reakce bude konkurent zvažovat?</vt:lpstr>
      <vt:lpstr>3. Jakou možnost si konkurent vybere nejpravděpodobněji?</vt:lpstr>
      <vt:lpstr>Prezentace aplikace PowerPoint</vt:lpstr>
      <vt:lpstr>Corpus intelligence platform Obecné schéma</vt:lpstr>
      <vt:lpstr>Corpus Solutions Intelligence platform</vt:lpstr>
      <vt:lpstr>Prezentace aplikace PowerPoint</vt:lpstr>
      <vt:lpstr>Prezentace aplikace PowerPoint</vt:lpstr>
      <vt:lpstr>Efektivnost  CI:</vt:lpstr>
      <vt:lpstr>COUNTRY COMPETITIVE INTELLIGENCE</vt:lpstr>
      <vt:lpstr>Úroveň činnosti celého systému je dána úrovní jeho nejslabšího článku.</vt:lpstr>
      <vt:lpstr>Prezentace aplikace PowerPoint</vt:lpstr>
      <vt:lpstr>Prezentace aplikace PowerPoint</vt:lpstr>
    </vt:vector>
  </TitlesOfParts>
  <Company>FP VUT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Kuchynková Ladislava</cp:lastModifiedBy>
  <cp:revision>73</cp:revision>
  <dcterms:created xsi:type="dcterms:W3CDTF">2009-11-20T08:57:56Z</dcterms:created>
  <dcterms:modified xsi:type="dcterms:W3CDTF">2013-10-18T08:26:49Z</dcterms:modified>
</cp:coreProperties>
</file>