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3" r:id="rId7"/>
    <p:sldId id="264" r:id="rId8"/>
    <p:sldId id="262" r:id="rId9"/>
    <p:sldId id="265" r:id="rId10"/>
    <p:sldId id="267" r:id="rId11"/>
    <p:sldId id="266" r:id="rId12"/>
    <p:sldId id="268" r:id="rId13"/>
    <p:sldId id="269" r:id="rId14"/>
    <p:sldId id="270" r:id="rId15"/>
    <p:sldId id="271"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2F6FA608-6505-457B-B1F9-CE3D4D55590A}">
          <p14:sldIdLst>
            <p14:sldId id="256"/>
            <p14:sldId id="257"/>
            <p14:sldId id="258"/>
            <p14:sldId id="259"/>
            <p14:sldId id="260"/>
            <p14:sldId id="263"/>
            <p14:sldId id="264"/>
            <p14:sldId id="262"/>
            <p14:sldId id="265"/>
            <p14:sldId id="267"/>
            <p14:sldId id="266"/>
            <p14:sldId id="268"/>
            <p14:sldId id="269"/>
            <p14:sldId id="270"/>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Střední styl 1 – zvýraznění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Střední styl 3 – zvýraznění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08"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826FB6-51B8-4C16-9B57-E3E17EB48FBC}" type="datetimeFigureOut">
              <a:rPr lang="en-US" smtClean="0"/>
              <a:t>9/24/2013</a:t>
            </a:fld>
            <a:endParaRPr lang="en-US"/>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1B644962-452E-43DE-AACA-7A6EE4737AFC}" type="slidenum">
              <a:rPr lang="en-US" smtClean="0"/>
              <a:t>‹#›</a:t>
            </a:fld>
            <a:endParaRPr lang="en-US"/>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26FB6-51B8-4C16-9B57-E3E17EB48FBC}"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44962-452E-43DE-AACA-7A6EE4737A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26FB6-51B8-4C16-9B57-E3E17EB48FBC}"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096000" y="6356350"/>
            <a:ext cx="762000" cy="365125"/>
          </a:xfrm>
        </p:spPr>
        <p:txBody>
          <a:bodyPr/>
          <a:lstStyle/>
          <a:p>
            <a:fld id="{1B644962-452E-43DE-AACA-7A6EE4737AFC}" type="slidenum">
              <a:rPr lang="en-US" smtClean="0"/>
              <a:t>‹#›</a:t>
            </a:fld>
            <a:endParaRPr lang="en-US"/>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826FB6-51B8-4C16-9B57-E3E17EB48FBC}"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44962-452E-43DE-AACA-7A6EE4737AF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26FB6-51B8-4C16-9B57-E3E17EB48FBC}" type="datetimeFigureOut">
              <a:rPr lang="en-US" smtClean="0"/>
              <a:t>9/24/2013</a:t>
            </a:fld>
            <a:endParaRPr lang="en-US"/>
          </a:p>
        </p:txBody>
      </p:sp>
      <p:sp>
        <p:nvSpPr>
          <p:cNvPr id="5" name="Footer Placeholder 4"/>
          <p:cNvSpPr>
            <a:spLocks noGrp="1"/>
          </p:cNvSpPr>
          <p:nvPr>
            <p:ph type="ftr" sz="quarter" idx="11"/>
          </p:nvPr>
        </p:nvSpPr>
        <p:spPr>
          <a:xfrm>
            <a:off x="5791200" y="6356350"/>
            <a:ext cx="2895600" cy="365125"/>
          </a:xfrm>
        </p:spPr>
        <p:txBody>
          <a:bodyPr/>
          <a:lstStyle/>
          <a:p>
            <a:endParaRPr lang="en-US"/>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1B644962-452E-43DE-AACA-7A6EE4737AFC}" type="slidenum">
              <a:rPr lang="en-US" smtClean="0"/>
              <a:t>‹#›</a:t>
            </a:fld>
            <a:endParaRPr lang="en-US"/>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826FB6-51B8-4C16-9B57-E3E17EB48FBC}"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44962-452E-43DE-AACA-7A6EE4737AF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826FB6-51B8-4C16-9B57-E3E17EB48FBC}" type="datetimeFigureOut">
              <a:rPr lang="en-US" smtClean="0"/>
              <a:t>9/24/2013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644962-452E-43DE-AACA-7A6EE4737AF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826FB6-51B8-4C16-9B57-E3E17EB48FBC}" type="datetimeFigureOut">
              <a:rPr lang="en-US" smtClean="0"/>
              <a:t>9/24/2013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644962-452E-43DE-AACA-7A6EE4737AF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26FB6-51B8-4C16-9B57-E3E17EB48FBC}" type="datetimeFigureOut">
              <a:rPr lang="en-US" smtClean="0"/>
              <a:t>9/24/2013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644962-452E-43DE-AACA-7A6EE4737A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826FB6-51B8-4C16-9B57-E3E17EB48FBC}"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44962-452E-43DE-AACA-7A6EE4737AFC}" type="slidenum">
              <a:rPr lang="en-US" smtClean="0"/>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AA826FB6-51B8-4C16-9B57-E3E17EB48FBC}"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44962-452E-43DE-AACA-7A6EE4737AFC}" type="slidenum">
              <a:rPr lang="en-US" smtClean="0"/>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A826FB6-51B8-4C16-9B57-E3E17EB48FBC}" type="datetimeFigureOut">
              <a:rPr lang="en-US" smtClean="0"/>
              <a:t>9/24/2013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B644962-452E-43DE-AACA-7A6EE4737AFC}" type="slidenum">
              <a:rPr lang="en-US" smtClean="0"/>
              <a:t>‹#›</a:t>
            </a:fld>
            <a:endParaRPr lang="en-US"/>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Game </a:t>
            </a:r>
            <a:r>
              <a:rPr lang="cs-CZ" dirty="0" err="1" smtClean="0"/>
              <a:t>Theory</a:t>
            </a:r>
            <a:endParaRPr lang="en-US" dirty="0"/>
          </a:p>
        </p:txBody>
      </p:sp>
      <p:sp>
        <p:nvSpPr>
          <p:cNvPr id="3" name="Podnadpis 2"/>
          <p:cNvSpPr>
            <a:spLocks noGrp="1"/>
          </p:cNvSpPr>
          <p:nvPr>
            <p:ph type="subTitle" idx="1"/>
          </p:nvPr>
        </p:nvSpPr>
        <p:spPr/>
        <p:txBody>
          <a:bodyPr/>
          <a:lstStyle/>
          <a:p>
            <a:r>
              <a:rPr lang="cs-CZ" dirty="0" smtClean="0"/>
              <a:t>Lenka Kopečková</a:t>
            </a:r>
            <a:endParaRPr lang="en-US" dirty="0"/>
          </a:p>
        </p:txBody>
      </p:sp>
    </p:spTree>
    <p:extLst>
      <p:ext uri="{BB962C8B-B14F-4D97-AF65-F5344CB8AC3E}">
        <p14:creationId xmlns:p14="http://schemas.microsoft.com/office/powerpoint/2010/main" val="1265821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3198872135"/>
              </p:ext>
            </p:extLst>
          </p:nvPr>
        </p:nvGraphicFramePr>
        <p:xfrm>
          <a:off x="683568" y="1772816"/>
          <a:ext cx="7776864" cy="4608512"/>
        </p:xfrm>
        <a:graphic>
          <a:graphicData uri="http://schemas.openxmlformats.org/drawingml/2006/table">
            <a:tbl>
              <a:tblPr firstRow="1" firstCol="1" bandRow="1">
                <a:tableStyleId>{5940675A-B579-460E-94D1-54222C63F5DA}</a:tableStyleId>
              </a:tblPr>
              <a:tblGrid>
                <a:gridCol w="1944216"/>
                <a:gridCol w="1944216"/>
                <a:gridCol w="1944216"/>
                <a:gridCol w="1944216"/>
              </a:tblGrid>
              <a:tr h="1382553">
                <a:tc>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gridSpan="3">
                  <a:txBody>
                    <a:bodyPr/>
                    <a:lstStyle/>
                    <a:p>
                      <a:pPr algn="ctr">
                        <a:lnSpc>
                          <a:spcPct val="115000"/>
                        </a:lnSpc>
                        <a:spcAft>
                          <a:spcPts val="1000"/>
                        </a:spcAft>
                      </a:pPr>
                      <a:r>
                        <a:rPr lang="cs-CZ" sz="2800" dirty="0" smtClean="0">
                          <a:effectLst/>
                        </a:rPr>
                        <a:t>Jane</a:t>
                      </a:r>
                      <a:endParaRPr lang="cs-CZ" sz="1100" dirty="0">
                        <a:effectLst/>
                        <a:latin typeface="Calibri"/>
                        <a:ea typeface="Calibri"/>
                        <a:cs typeface="Times New Roman"/>
                      </a:endParaRPr>
                    </a:p>
                  </a:txBody>
                  <a:tcPr marL="44450" marR="44450" marT="0" marB="0" anchor="ctr"/>
                </a:tc>
                <a:tc hMerge="1">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hMerge="1">
                  <a:txBody>
                    <a:bodyPr/>
                    <a:lstStyle/>
                    <a:p>
                      <a:pPr>
                        <a:lnSpc>
                          <a:spcPct val="115000"/>
                        </a:lnSpc>
                      </a:pPr>
                      <a:endParaRPr lang="cs-CZ" sz="1100" dirty="0">
                        <a:effectLst/>
                        <a:latin typeface="Calibri"/>
                        <a:cs typeface="Times New Roman"/>
                      </a:endParaRPr>
                    </a:p>
                  </a:txBody>
                  <a:tcPr marL="44450" marR="44450" marT="0" marB="0" anchor="b"/>
                </a:tc>
              </a:tr>
              <a:tr h="1075319">
                <a:tc rowSpan="3">
                  <a:txBody>
                    <a:bodyPr/>
                    <a:lstStyle/>
                    <a:p>
                      <a:pPr marL="0" algn="ctr" defTabSz="914400" rtl="0" eaLnBrk="1" latinLnBrk="0" hangingPunct="1">
                        <a:lnSpc>
                          <a:spcPct val="115000"/>
                        </a:lnSpc>
                        <a:spcAft>
                          <a:spcPts val="1000"/>
                        </a:spcAft>
                      </a:pPr>
                      <a:r>
                        <a:rPr lang="cs-CZ" sz="2800" kern="1200" dirty="0" smtClean="0">
                          <a:solidFill>
                            <a:schemeClr val="tx1"/>
                          </a:solidFill>
                          <a:effectLst/>
                          <a:latin typeface="+mn-lt"/>
                          <a:ea typeface="+mn-ea"/>
                          <a:cs typeface="+mn-cs"/>
                        </a:rPr>
                        <a:t>Peter</a:t>
                      </a:r>
                      <a:endParaRPr lang="cs-CZ" sz="2800" kern="1200" dirty="0">
                        <a:solidFill>
                          <a:schemeClr val="tx1"/>
                        </a:solidFill>
                        <a:effectLst/>
                        <a:latin typeface="+mn-lt"/>
                        <a:ea typeface="+mn-ea"/>
                        <a:cs typeface="+mn-cs"/>
                      </a:endParaRPr>
                    </a:p>
                  </a:txBody>
                  <a:tcPr marL="44450" marR="44450" marT="0" marB="0" anchor="ctr"/>
                </a:tc>
                <a:tc>
                  <a:txBody>
                    <a:bodyPr/>
                    <a:lstStyle/>
                    <a:p>
                      <a:pPr algn="ctr">
                        <a:lnSpc>
                          <a:spcPct val="115000"/>
                        </a:lnSpc>
                      </a:pPr>
                      <a:endParaRPr lang="cs-CZ" sz="1600" dirty="0">
                        <a:effectLst/>
                        <a:latin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Fotball</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baseline="0" dirty="0" smtClean="0">
                          <a:effectLst/>
                        </a:rPr>
                        <a:t> Ballet</a:t>
                      </a:r>
                      <a:endParaRPr lang="cs-CZ" sz="1600" dirty="0">
                        <a:effectLst/>
                        <a:latin typeface="Calibri"/>
                        <a:ea typeface="Calibri"/>
                        <a:cs typeface="Times New Roman"/>
                      </a:endParaRPr>
                    </a:p>
                  </a:txBody>
                  <a:tcPr marL="44450" marR="44450" marT="0" marB="0" anchor="ctr"/>
                </a:tc>
              </a:tr>
              <a:tr h="1075319">
                <a:tc vMerge="1">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a:txBody>
                    <a:bodyPr/>
                    <a:lstStyle/>
                    <a:p>
                      <a:pPr algn="ctr">
                        <a:lnSpc>
                          <a:spcPct val="115000"/>
                        </a:lnSpc>
                        <a:spcAft>
                          <a:spcPts val="1000"/>
                        </a:spcAft>
                      </a:pPr>
                      <a:r>
                        <a:rPr lang="cs-CZ" sz="1600" dirty="0" smtClean="0">
                          <a:effectLst/>
                        </a:rPr>
                        <a:t>Fotball</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2</a:t>
                      </a:r>
                      <a:r>
                        <a:rPr lang="en-US" sz="1600" dirty="0" smtClean="0">
                          <a:effectLst/>
                        </a:rPr>
                        <a:t>,</a:t>
                      </a:r>
                      <a:r>
                        <a:rPr lang="cs-CZ" sz="1600" dirty="0" smtClean="0">
                          <a:effectLst/>
                        </a:rPr>
                        <a:t>1</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0,0</a:t>
                      </a:r>
                      <a:endParaRPr lang="cs-CZ" sz="1600" dirty="0">
                        <a:effectLst/>
                        <a:latin typeface="Calibri"/>
                        <a:ea typeface="Calibri"/>
                        <a:cs typeface="Times New Roman"/>
                      </a:endParaRPr>
                    </a:p>
                  </a:txBody>
                  <a:tcPr marL="44450" marR="44450" marT="0" marB="0" anchor="ctr"/>
                </a:tc>
              </a:tr>
              <a:tr h="1075321">
                <a:tc vMerge="1">
                  <a:txBody>
                    <a:bodyPr/>
                    <a:lstStyle/>
                    <a:p>
                      <a:pPr>
                        <a:lnSpc>
                          <a:spcPct val="115000"/>
                        </a:lnSpc>
                      </a:pPr>
                      <a:endParaRPr lang="cs-CZ" sz="1100" dirty="0">
                        <a:effectLst/>
                        <a:latin typeface="Calibri"/>
                        <a:cs typeface="Times New Roman"/>
                      </a:endParaRPr>
                    </a:p>
                  </a:txBody>
                  <a:tcPr marL="44450" marR="44450" marT="0" marB="0" anchor="b"/>
                </a:tc>
                <a:tc>
                  <a:txBody>
                    <a:bodyPr/>
                    <a:lstStyle/>
                    <a:p>
                      <a:pPr algn="ctr">
                        <a:lnSpc>
                          <a:spcPct val="115000"/>
                        </a:lnSpc>
                        <a:spcAft>
                          <a:spcPts val="1000"/>
                        </a:spcAft>
                      </a:pPr>
                      <a:r>
                        <a:rPr lang="cs-CZ" sz="1600" baseline="0" dirty="0" smtClean="0">
                          <a:effectLst/>
                        </a:rPr>
                        <a:t>Ballet</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0,0</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1</a:t>
                      </a:r>
                      <a:r>
                        <a:rPr lang="en-US" sz="1600" dirty="0" smtClean="0">
                          <a:effectLst/>
                        </a:rPr>
                        <a:t>,</a:t>
                      </a:r>
                      <a:r>
                        <a:rPr lang="cs-CZ" sz="1600" dirty="0" smtClean="0">
                          <a:effectLst/>
                        </a:rPr>
                        <a:t>2</a:t>
                      </a:r>
                      <a:endParaRPr lang="cs-CZ" sz="1600" dirty="0">
                        <a:effectLst/>
                        <a:latin typeface="Calibri"/>
                        <a:ea typeface="Calibri"/>
                        <a:cs typeface="Times New Roman"/>
                      </a:endParaRPr>
                    </a:p>
                  </a:txBody>
                  <a:tcPr marL="44450" marR="44450" marT="0" marB="0" anchor="ctr"/>
                </a:tc>
              </a:tr>
            </a:tbl>
          </a:graphicData>
        </a:graphic>
      </p:graphicFrame>
    </p:spTree>
    <p:extLst>
      <p:ext uri="{BB962C8B-B14F-4D97-AF65-F5344CB8AC3E}">
        <p14:creationId xmlns:p14="http://schemas.microsoft.com/office/powerpoint/2010/main" val="4027696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lnSpcReduction="10000"/>
          </a:bodyPr>
          <a:lstStyle/>
          <a:p>
            <a:r>
              <a:rPr lang="cs-CZ" sz="2800" b="1" dirty="0"/>
              <a:t>Nash </a:t>
            </a:r>
            <a:r>
              <a:rPr lang="cs-CZ" sz="2800" b="1" dirty="0" smtClean="0"/>
              <a:t>Equilibrium:</a:t>
            </a:r>
            <a:r>
              <a:rPr lang="en-US" sz="2800" dirty="0" smtClean="0"/>
              <a:t> </a:t>
            </a:r>
            <a:r>
              <a:rPr lang="en-US" sz="2800" dirty="0">
                <a:solidFill>
                  <a:schemeClr val="tx1"/>
                </a:solidFill>
              </a:rPr>
              <a:t>a set of strategies, one for each player, such that no player has </a:t>
            </a:r>
            <a:r>
              <a:rPr lang="cs-CZ" sz="2800" dirty="0" err="1" smtClean="0">
                <a:solidFill>
                  <a:schemeClr val="tx1"/>
                </a:solidFill>
              </a:rPr>
              <a:t>an</a:t>
            </a:r>
            <a:r>
              <a:rPr lang="cs-CZ" sz="2800" dirty="0" smtClean="0">
                <a:solidFill>
                  <a:schemeClr val="tx1"/>
                </a:solidFill>
              </a:rPr>
              <a:t> </a:t>
            </a:r>
            <a:r>
              <a:rPr lang="en-US" sz="2800" dirty="0" smtClean="0">
                <a:solidFill>
                  <a:schemeClr val="tx1"/>
                </a:solidFill>
              </a:rPr>
              <a:t>incentive </a:t>
            </a:r>
            <a:r>
              <a:rPr lang="en-US" sz="2800" dirty="0">
                <a:solidFill>
                  <a:schemeClr val="tx1"/>
                </a:solidFill>
              </a:rPr>
              <a:t>to unilaterally change </a:t>
            </a:r>
            <a:r>
              <a:rPr lang="en-US" sz="2800" dirty="0" smtClean="0">
                <a:solidFill>
                  <a:schemeClr val="tx1"/>
                </a:solidFill>
              </a:rPr>
              <a:t>h</a:t>
            </a:r>
            <a:r>
              <a:rPr lang="cs-CZ" sz="2800" dirty="0" err="1" smtClean="0">
                <a:solidFill>
                  <a:schemeClr val="tx1"/>
                </a:solidFill>
              </a:rPr>
              <a:t>is</a:t>
            </a:r>
            <a:r>
              <a:rPr lang="cs-CZ" sz="2800" dirty="0" smtClean="0">
                <a:solidFill>
                  <a:schemeClr val="tx1"/>
                </a:solidFill>
              </a:rPr>
              <a:t> </a:t>
            </a:r>
            <a:r>
              <a:rPr lang="en-US" sz="2800" dirty="0" smtClean="0">
                <a:solidFill>
                  <a:schemeClr val="tx1"/>
                </a:solidFill>
              </a:rPr>
              <a:t>action</a:t>
            </a:r>
            <a:r>
              <a:rPr lang="cs-CZ" sz="2800" dirty="0">
                <a:solidFill>
                  <a:schemeClr val="tx1"/>
                </a:solidFill>
              </a:rPr>
              <a:t>,</a:t>
            </a:r>
            <a:r>
              <a:rPr lang="cs-CZ" sz="2800" dirty="0" smtClean="0">
                <a:solidFill>
                  <a:schemeClr val="tx1"/>
                </a:solidFill>
              </a:rPr>
              <a:t>because unilateral change would decrease his utility</a:t>
            </a:r>
          </a:p>
          <a:p>
            <a:pPr marL="0" indent="0">
              <a:buNone/>
            </a:pPr>
            <a:endParaRPr lang="cs-CZ" sz="2800" dirty="0">
              <a:solidFill>
                <a:schemeClr val="tx1"/>
              </a:solidFill>
            </a:endParaRPr>
          </a:p>
          <a:p>
            <a:r>
              <a:rPr lang="cs-CZ" sz="2800" dirty="0" smtClean="0">
                <a:solidFill>
                  <a:schemeClr val="tx1"/>
                </a:solidFill>
              </a:rPr>
              <a:t>How is it with motivation to (not) cooperate in these situations?</a:t>
            </a:r>
          </a:p>
          <a:p>
            <a:pPr lvl="1">
              <a:buFont typeface="Wingdings" panose="05000000000000000000" pitchFamily="2" charset="2"/>
              <a:buChar char="§"/>
            </a:pPr>
            <a:r>
              <a:rPr lang="cs-CZ" sz="2400" dirty="0" smtClean="0">
                <a:solidFill>
                  <a:schemeClr val="tx1"/>
                </a:solidFill>
              </a:rPr>
              <a:t>one shot game</a:t>
            </a:r>
          </a:p>
          <a:p>
            <a:pPr lvl="1">
              <a:buFont typeface="Wingdings" panose="05000000000000000000" pitchFamily="2" charset="2"/>
              <a:buChar char="§"/>
            </a:pPr>
            <a:r>
              <a:rPr lang="cs-CZ" sz="2400" dirty="0" smtClean="0">
                <a:solidFill>
                  <a:schemeClr val="tx1"/>
                </a:solidFill>
              </a:rPr>
              <a:t>finitely repeated game</a:t>
            </a:r>
          </a:p>
          <a:p>
            <a:pPr lvl="1">
              <a:buFont typeface="Wingdings" panose="05000000000000000000" pitchFamily="2" charset="2"/>
              <a:buChar char="§"/>
            </a:pPr>
            <a:r>
              <a:rPr lang="cs-CZ" sz="2400" dirty="0" smtClean="0">
                <a:solidFill>
                  <a:schemeClr val="tx1"/>
                </a:solidFill>
              </a:rPr>
              <a:t>infintely repeated game</a:t>
            </a:r>
            <a:endParaRPr lang="cs-CZ" sz="2400" dirty="0">
              <a:solidFill>
                <a:schemeClr val="tx1"/>
              </a:solidFill>
            </a:endParaRPr>
          </a:p>
        </p:txBody>
      </p:sp>
    </p:spTree>
    <p:extLst>
      <p:ext uri="{BB962C8B-B14F-4D97-AF65-F5344CB8AC3E}">
        <p14:creationId xmlns:p14="http://schemas.microsoft.com/office/powerpoint/2010/main" val="3378400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Hawks and </a:t>
            </a:r>
            <a:r>
              <a:rPr lang="cs-CZ" dirty="0" err="1"/>
              <a:t>T</a:t>
            </a:r>
            <a:r>
              <a:rPr lang="cs-CZ" dirty="0" err="1" smtClean="0"/>
              <a:t>urtle-doves</a:t>
            </a:r>
            <a:endParaRPr lang="cs-CZ" dirty="0"/>
          </a:p>
        </p:txBody>
      </p:sp>
      <p:sp>
        <p:nvSpPr>
          <p:cNvPr id="3" name="Content Placeholder 2"/>
          <p:cNvSpPr>
            <a:spLocks noGrp="1"/>
          </p:cNvSpPr>
          <p:nvPr>
            <p:ph idx="1"/>
          </p:nvPr>
        </p:nvSpPr>
        <p:spPr/>
        <p:txBody>
          <a:bodyPr>
            <a:normAutofit fontScale="92500" lnSpcReduction="20000"/>
          </a:bodyPr>
          <a:lstStyle/>
          <a:p>
            <a:pPr marL="0" indent="0" algn="just">
              <a:buNone/>
            </a:pPr>
            <a:endParaRPr lang="cs-CZ" sz="2800" dirty="0" smtClean="0">
              <a:solidFill>
                <a:schemeClr val="tx1"/>
              </a:solidFill>
            </a:endParaRPr>
          </a:p>
          <a:p>
            <a:pPr marL="0" indent="0" algn="just">
              <a:buNone/>
            </a:pPr>
            <a:r>
              <a:rPr lang="cs-CZ" sz="2800" dirty="0" smtClean="0">
                <a:solidFill>
                  <a:schemeClr val="tx1"/>
                </a:solidFill>
              </a:rPr>
              <a:t>In the population of birds exist only two species: Hawks and Turtle doves. Hawks are very agressive and they always fight to get all the food, even though fighting is very exhausting. Turtle doves prefer sharing and they avoid the fight even if it means, that they would have to leave the spot and they don</a:t>
            </a:r>
            <a:r>
              <a:rPr lang="en-US" sz="2800" dirty="0" smtClean="0">
                <a:solidFill>
                  <a:schemeClr val="tx1"/>
                </a:solidFill>
              </a:rPr>
              <a:t>’</a:t>
            </a:r>
            <a:r>
              <a:rPr lang="cs-CZ" sz="2800" dirty="0" smtClean="0">
                <a:solidFill>
                  <a:schemeClr val="tx1"/>
                </a:solidFill>
              </a:rPr>
              <a:t>t</a:t>
            </a:r>
            <a:r>
              <a:rPr lang="en-US" sz="2800" dirty="0" smtClean="0">
                <a:solidFill>
                  <a:schemeClr val="tx1"/>
                </a:solidFill>
              </a:rPr>
              <a:t> get an</a:t>
            </a:r>
            <a:r>
              <a:rPr lang="cs-CZ" sz="2800" dirty="0" smtClean="0">
                <a:solidFill>
                  <a:schemeClr val="tx1"/>
                </a:solidFill>
              </a:rPr>
              <a:t>ything. </a:t>
            </a:r>
            <a:endParaRPr lang="cs-CZ" sz="2800" dirty="0" smtClean="0">
              <a:solidFill>
                <a:schemeClr val="tx1"/>
              </a:solidFill>
            </a:endParaRPr>
          </a:p>
          <a:p>
            <a:pPr marL="0" indent="0" algn="just">
              <a:buNone/>
            </a:pPr>
            <a:endParaRPr lang="cs-CZ" sz="2800" dirty="0" smtClean="0">
              <a:solidFill>
                <a:schemeClr val="tx1"/>
              </a:solidFill>
            </a:endParaRPr>
          </a:p>
          <a:p>
            <a:pPr marL="0" indent="0" algn="just">
              <a:buNone/>
            </a:pPr>
            <a:r>
              <a:rPr lang="cs-CZ" sz="2800" dirty="0" smtClean="0">
                <a:solidFill>
                  <a:schemeClr val="tx1"/>
                </a:solidFill>
              </a:rPr>
              <a:t>One fight consumes 10 </a:t>
            </a:r>
            <a:r>
              <a:rPr lang="cs-CZ" sz="2800" dirty="0" err="1" smtClean="0">
                <a:solidFill>
                  <a:schemeClr val="tx1"/>
                </a:solidFill>
              </a:rPr>
              <a:t>calories</a:t>
            </a:r>
            <a:r>
              <a:rPr lang="cs-CZ" sz="2800" dirty="0" smtClean="0">
                <a:solidFill>
                  <a:schemeClr val="tx1"/>
                </a:solidFill>
              </a:rPr>
              <a:t> </a:t>
            </a:r>
            <a:r>
              <a:rPr lang="cs-CZ" sz="2800" dirty="0" smtClean="0">
                <a:solidFill>
                  <a:schemeClr val="tx1"/>
                </a:solidFill>
              </a:rPr>
              <a:t>and one portion of the food contains 12 </a:t>
            </a:r>
            <a:r>
              <a:rPr lang="cs-CZ" sz="2800" dirty="0" err="1">
                <a:solidFill>
                  <a:schemeClr val="tx1"/>
                </a:solidFill>
              </a:rPr>
              <a:t>c</a:t>
            </a:r>
            <a:r>
              <a:rPr lang="cs-CZ" sz="2800" dirty="0" err="1" smtClean="0">
                <a:solidFill>
                  <a:schemeClr val="tx1"/>
                </a:solidFill>
              </a:rPr>
              <a:t>alories</a:t>
            </a:r>
            <a:r>
              <a:rPr lang="cs-CZ" sz="2800" dirty="0" smtClean="0">
                <a:solidFill>
                  <a:schemeClr val="tx1"/>
                </a:solidFill>
              </a:rPr>
              <a:t>.</a:t>
            </a:r>
          </a:p>
          <a:p>
            <a:pPr marL="0" indent="0" algn="just">
              <a:buNone/>
            </a:pPr>
            <a:endParaRPr lang="cs-CZ" sz="2800" dirty="0" smtClean="0">
              <a:solidFill>
                <a:schemeClr val="tx1"/>
              </a:solidFill>
            </a:endParaRPr>
          </a:p>
          <a:p>
            <a:pPr marL="0" indent="0" algn="just">
              <a:buNone/>
            </a:pPr>
            <a:r>
              <a:rPr lang="cs-CZ" sz="2800" dirty="0" err="1" smtClean="0">
                <a:solidFill>
                  <a:schemeClr val="tx1"/>
                </a:solidFill>
              </a:rPr>
              <a:t>Which</a:t>
            </a:r>
            <a:r>
              <a:rPr lang="cs-CZ" sz="2800" dirty="0" smtClean="0">
                <a:solidFill>
                  <a:schemeClr val="tx1"/>
                </a:solidFill>
              </a:rPr>
              <a:t> </a:t>
            </a:r>
            <a:r>
              <a:rPr lang="cs-CZ" sz="2800" dirty="0" err="1" smtClean="0">
                <a:solidFill>
                  <a:schemeClr val="tx1"/>
                </a:solidFill>
              </a:rPr>
              <a:t>of</a:t>
            </a:r>
            <a:r>
              <a:rPr lang="cs-CZ" sz="2800" dirty="0" smtClean="0">
                <a:solidFill>
                  <a:schemeClr val="tx1"/>
                </a:solidFill>
              </a:rPr>
              <a:t> </a:t>
            </a:r>
            <a:r>
              <a:rPr lang="cs-CZ" sz="2800" dirty="0" err="1" smtClean="0">
                <a:solidFill>
                  <a:schemeClr val="tx1"/>
                </a:solidFill>
              </a:rPr>
              <a:t>the</a:t>
            </a:r>
            <a:r>
              <a:rPr lang="cs-CZ" sz="2800" dirty="0" smtClean="0">
                <a:solidFill>
                  <a:schemeClr val="tx1"/>
                </a:solidFill>
              </a:rPr>
              <a:t> species </a:t>
            </a:r>
            <a:r>
              <a:rPr lang="cs-CZ" sz="2800" dirty="0" err="1" smtClean="0">
                <a:solidFill>
                  <a:schemeClr val="tx1"/>
                </a:solidFill>
              </a:rPr>
              <a:t>will</a:t>
            </a:r>
            <a:r>
              <a:rPr lang="cs-CZ" sz="2800" dirty="0" smtClean="0">
                <a:solidFill>
                  <a:schemeClr val="tx1"/>
                </a:solidFill>
              </a:rPr>
              <a:t> </a:t>
            </a:r>
            <a:r>
              <a:rPr lang="cs-CZ" sz="2800" dirty="0" err="1" smtClean="0">
                <a:solidFill>
                  <a:schemeClr val="tx1"/>
                </a:solidFill>
              </a:rPr>
              <a:t>survive</a:t>
            </a:r>
            <a:r>
              <a:rPr lang="cs-CZ" sz="2800" dirty="0" smtClean="0">
                <a:solidFill>
                  <a:schemeClr val="tx1"/>
                </a:solidFill>
              </a:rPr>
              <a:t>?</a:t>
            </a:r>
            <a:endParaRPr lang="cs-CZ" sz="2800" dirty="0" smtClean="0">
              <a:solidFill>
                <a:schemeClr val="tx1"/>
              </a:solidFill>
            </a:endParaRP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428688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cs-CZ" dirty="0" smtClean="0"/>
          </a:p>
          <a:p>
            <a:r>
              <a:rPr lang="cs-CZ" dirty="0" smtClean="0"/>
              <a:t>If Turtle dove meets  other Turtle dove, they share the food</a:t>
            </a:r>
          </a:p>
          <a:p>
            <a:endParaRPr lang="cs-CZ" dirty="0" smtClean="0"/>
          </a:p>
          <a:p>
            <a:r>
              <a:rPr lang="cs-CZ" dirty="0" smtClean="0"/>
              <a:t>If Turtle dove meets Hawk, Turtle dove escapes and hawk gets everything.</a:t>
            </a:r>
          </a:p>
          <a:p>
            <a:endParaRPr lang="cs-CZ" dirty="0" smtClean="0"/>
          </a:p>
          <a:p>
            <a:r>
              <a:rPr lang="cs-CZ" dirty="0" smtClean="0"/>
              <a:t>If Hawk meets Hawk, they fight and winner takes it all</a:t>
            </a:r>
            <a:endParaRPr lang="cs-CZ" dirty="0"/>
          </a:p>
        </p:txBody>
      </p:sp>
    </p:spTree>
    <p:extLst>
      <p:ext uri="{BB962C8B-B14F-4D97-AF65-F5344CB8AC3E}">
        <p14:creationId xmlns:p14="http://schemas.microsoft.com/office/powerpoint/2010/main" val="2464640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1265618249"/>
              </p:ext>
            </p:extLst>
          </p:nvPr>
        </p:nvGraphicFramePr>
        <p:xfrm>
          <a:off x="683568" y="2348880"/>
          <a:ext cx="7776864" cy="4032448"/>
        </p:xfrm>
        <a:graphic>
          <a:graphicData uri="http://schemas.openxmlformats.org/drawingml/2006/table">
            <a:tbl>
              <a:tblPr firstRow="1" firstCol="1" bandRow="1">
                <a:tableStyleId>{5940675A-B579-460E-94D1-54222C63F5DA}</a:tableStyleId>
              </a:tblPr>
              <a:tblGrid>
                <a:gridCol w="1944216"/>
                <a:gridCol w="1944216"/>
                <a:gridCol w="1944216"/>
                <a:gridCol w="1944216"/>
              </a:tblGrid>
              <a:tr h="1209734">
                <a:tc>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gridSpan="3">
                  <a:txBody>
                    <a:bodyPr/>
                    <a:lstStyle/>
                    <a:p>
                      <a:pPr algn="ctr">
                        <a:lnSpc>
                          <a:spcPct val="115000"/>
                        </a:lnSpc>
                        <a:spcAft>
                          <a:spcPts val="1000"/>
                        </a:spcAft>
                      </a:pPr>
                      <a:r>
                        <a:rPr lang="cs-CZ" sz="2800" dirty="0" smtClean="0">
                          <a:effectLst/>
                        </a:rPr>
                        <a:t>Bird 1</a:t>
                      </a:r>
                      <a:endParaRPr lang="cs-CZ" sz="1100" dirty="0">
                        <a:effectLst/>
                        <a:latin typeface="Calibri"/>
                        <a:ea typeface="Calibri"/>
                        <a:cs typeface="Times New Roman"/>
                      </a:endParaRPr>
                    </a:p>
                  </a:txBody>
                  <a:tcPr marL="44450" marR="44450" marT="0" marB="0" anchor="ctr"/>
                </a:tc>
                <a:tc hMerge="1">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hMerge="1">
                  <a:txBody>
                    <a:bodyPr/>
                    <a:lstStyle/>
                    <a:p>
                      <a:pPr>
                        <a:lnSpc>
                          <a:spcPct val="115000"/>
                        </a:lnSpc>
                      </a:pPr>
                      <a:endParaRPr lang="cs-CZ" sz="1100" dirty="0">
                        <a:effectLst/>
                        <a:latin typeface="Calibri"/>
                        <a:cs typeface="Times New Roman"/>
                      </a:endParaRPr>
                    </a:p>
                  </a:txBody>
                  <a:tcPr marL="44450" marR="44450" marT="0" marB="0" anchor="b"/>
                </a:tc>
              </a:tr>
              <a:tr h="940904">
                <a:tc rowSpan="3">
                  <a:txBody>
                    <a:bodyPr/>
                    <a:lstStyle/>
                    <a:p>
                      <a:pPr marL="0" algn="ctr" defTabSz="914400" rtl="0" eaLnBrk="1" latinLnBrk="0" hangingPunct="1">
                        <a:lnSpc>
                          <a:spcPct val="115000"/>
                        </a:lnSpc>
                        <a:spcAft>
                          <a:spcPts val="1000"/>
                        </a:spcAft>
                      </a:pPr>
                      <a:r>
                        <a:rPr lang="cs-CZ" sz="2800" kern="1200" dirty="0" smtClean="0">
                          <a:solidFill>
                            <a:schemeClr val="tx1"/>
                          </a:solidFill>
                          <a:effectLst/>
                          <a:latin typeface="+mn-lt"/>
                          <a:ea typeface="+mn-ea"/>
                          <a:cs typeface="+mn-cs"/>
                        </a:rPr>
                        <a:t>Bird 2</a:t>
                      </a:r>
                      <a:endParaRPr lang="cs-CZ" sz="2800" kern="1200" dirty="0">
                        <a:solidFill>
                          <a:schemeClr val="tx1"/>
                        </a:solidFill>
                        <a:effectLst/>
                        <a:latin typeface="+mn-lt"/>
                        <a:ea typeface="+mn-ea"/>
                        <a:cs typeface="+mn-cs"/>
                      </a:endParaRPr>
                    </a:p>
                  </a:txBody>
                  <a:tcPr marL="44450" marR="44450" marT="0" marB="0" anchor="ctr"/>
                </a:tc>
                <a:tc>
                  <a:txBody>
                    <a:bodyPr/>
                    <a:lstStyle/>
                    <a:p>
                      <a:pPr algn="ctr">
                        <a:lnSpc>
                          <a:spcPct val="115000"/>
                        </a:lnSpc>
                      </a:pPr>
                      <a:endParaRPr lang="cs-CZ" sz="1600" dirty="0">
                        <a:effectLst/>
                        <a:latin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Hawk</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baseline="0" dirty="0" smtClean="0">
                          <a:effectLst/>
                        </a:rPr>
                        <a:t>Turtle-dove</a:t>
                      </a:r>
                      <a:endParaRPr lang="cs-CZ" sz="1600" dirty="0">
                        <a:effectLst/>
                        <a:latin typeface="Calibri"/>
                        <a:ea typeface="Calibri"/>
                        <a:cs typeface="Times New Roman"/>
                      </a:endParaRPr>
                    </a:p>
                  </a:txBody>
                  <a:tcPr marL="44450" marR="44450" marT="0" marB="0" anchor="ctr"/>
                </a:tc>
              </a:tr>
              <a:tr h="940904">
                <a:tc vMerge="1">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a:txBody>
                    <a:bodyPr/>
                    <a:lstStyle/>
                    <a:p>
                      <a:pPr algn="ctr">
                        <a:lnSpc>
                          <a:spcPct val="115000"/>
                        </a:lnSpc>
                        <a:spcAft>
                          <a:spcPts val="1000"/>
                        </a:spcAft>
                      </a:pPr>
                      <a:r>
                        <a:rPr lang="cs-CZ" sz="1600" dirty="0" smtClean="0">
                          <a:effectLst/>
                        </a:rPr>
                        <a:t>Hawk</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-4</a:t>
                      </a:r>
                      <a:r>
                        <a:rPr lang="en-US" sz="1600" dirty="0" smtClean="0">
                          <a:effectLst/>
                        </a:rPr>
                        <a:t>,</a:t>
                      </a:r>
                      <a:r>
                        <a:rPr lang="cs-CZ" sz="1600" dirty="0" smtClean="0">
                          <a:effectLst/>
                        </a:rPr>
                        <a:t>-4</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12,0</a:t>
                      </a:r>
                      <a:endParaRPr lang="cs-CZ" sz="1600" dirty="0">
                        <a:effectLst/>
                        <a:latin typeface="Calibri"/>
                        <a:ea typeface="Calibri"/>
                        <a:cs typeface="Times New Roman"/>
                      </a:endParaRPr>
                    </a:p>
                  </a:txBody>
                  <a:tcPr marL="44450" marR="44450" marT="0" marB="0" anchor="ctr"/>
                </a:tc>
              </a:tr>
              <a:tr h="940906">
                <a:tc vMerge="1">
                  <a:txBody>
                    <a:bodyPr/>
                    <a:lstStyle/>
                    <a:p>
                      <a:pPr>
                        <a:lnSpc>
                          <a:spcPct val="115000"/>
                        </a:lnSpc>
                      </a:pPr>
                      <a:endParaRPr lang="cs-CZ" sz="1100" dirty="0">
                        <a:effectLst/>
                        <a:latin typeface="Calibri"/>
                        <a:cs typeface="Times New Roman"/>
                      </a:endParaRPr>
                    </a:p>
                  </a:txBody>
                  <a:tcPr marL="44450" marR="44450" marT="0" marB="0" anchor="b"/>
                </a:tc>
                <a:tc>
                  <a:txBody>
                    <a:bodyPr/>
                    <a:lstStyle/>
                    <a:p>
                      <a:pPr algn="ctr">
                        <a:lnSpc>
                          <a:spcPct val="115000"/>
                        </a:lnSpc>
                        <a:spcAft>
                          <a:spcPts val="1000"/>
                        </a:spcAft>
                      </a:pPr>
                      <a:r>
                        <a:rPr lang="cs-CZ" sz="1600" baseline="0" dirty="0" smtClean="0">
                          <a:effectLst/>
                        </a:rPr>
                        <a:t>Turtle-dove</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0,12</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6</a:t>
                      </a:r>
                      <a:r>
                        <a:rPr lang="en-US" sz="1600" dirty="0" smtClean="0">
                          <a:effectLst/>
                        </a:rPr>
                        <a:t>,</a:t>
                      </a:r>
                      <a:r>
                        <a:rPr lang="cs-CZ" sz="1600" dirty="0" smtClean="0">
                          <a:effectLst/>
                        </a:rPr>
                        <a:t>6</a:t>
                      </a:r>
                      <a:endParaRPr lang="cs-CZ" sz="1600" dirty="0">
                        <a:effectLst/>
                        <a:latin typeface="Calibri"/>
                        <a:ea typeface="Calibri"/>
                        <a:cs typeface="Times New Roman"/>
                      </a:endParaRPr>
                    </a:p>
                  </a:txBody>
                  <a:tcPr marL="44450" marR="44450" marT="0" marB="0" anchor="ctr"/>
                </a:tc>
              </a:tr>
            </a:tbl>
          </a:graphicData>
        </a:graphic>
      </p:graphicFrame>
      <p:sp>
        <p:nvSpPr>
          <p:cNvPr id="2" name="TextovéPole 1"/>
          <p:cNvSpPr txBox="1"/>
          <p:nvPr/>
        </p:nvSpPr>
        <p:spPr>
          <a:xfrm>
            <a:off x="683568" y="1772816"/>
            <a:ext cx="7848872" cy="369332"/>
          </a:xfrm>
          <a:prstGeom prst="rect">
            <a:avLst/>
          </a:prstGeom>
          <a:noFill/>
        </p:spPr>
        <p:txBody>
          <a:bodyPr wrap="square" rtlCol="0">
            <a:spAutoFit/>
          </a:bodyPr>
          <a:lstStyle/>
          <a:p>
            <a:r>
              <a:rPr lang="cs-CZ" dirty="0" err="1" smtClean="0"/>
              <a:t>If</a:t>
            </a:r>
            <a:r>
              <a:rPr lang="cs-CZ" dirty="0" smtClean="0"/>
              <a:t> </a:t>
            </a:r>
            <a:r>
              <a:rPr lang="cs-CZ" dirty="0" err="1" smtClean="0"/>
              <a:t>there</a:t>
            </a:r>
            <a:r>
              <a:rPr lang="cs-CZ" dirty="0" smtClean="0"/>
              <a:t> are </a:t>
            </a:r>
            <a:r>
              <a:rPr lang="cs-CZ" dirty="0" err="1" smtClean="0"/>
              <a:t>only</a:t>
            </a:r>
            <a:r>
              <a:rPr lang="cs-CZ" dirty="0" smtClean="0"/>
              <a:t> 2 </a:t>
            </a:r>
            <a:r>
              <a:rPr lang="cs-CZ" dirty="0" err="1" smtClean="0"/>
              <a:t>birds</a:t>
            </a:r>
            <a:r>
              <a:rPr lang="cs-CZ" dirty="0"/>
              <a:t>:</a:t>
            </a:r>
            <a:endParaRPr lang="en-US" dirty="0"/>
          </a:p>
        </p:txBody>
      </p:sp>
    </p:spTree>
    <p:extLst>
      <p:ext uri="{BB962C8B-B14F-4D97-AF65-F5344CB8AC3E}">
        <p14:creationId xmlns:p14="http://schemas.microsoft.com/office/powerpoint/2010/main" val="2694125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916832"/>
            <a:ext cx="6264696" cy="4365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2245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t>What did we learn in previous economic courses…?</a:t>
            </a:r>
            <a:endParaRPr lang="en-US" sz="4000" dirty="0"/>
          </a:p>
        </p:txBody>
      </p:sp>
      <p:sp>
        <p:nvSpPr>
          <p:cNvPr id="3" name="Zástupný symbol pro obsah 2"/>
          <p:cNvSpPr>
            <a:spLocks noGrp="1"/>
          </p:cNvSpPr>
          <p:nvPr>
            <p:ph idx="1"/>
          </p:nvPr>
        </p:nvSpPr>
        <p:spPr/>
        <p:txBody>
          <a:bodyPr>
            <a:normAutofit fontScale="92500" lnSpcReduction="20000"/>
          </a:bodyPr>
          <a:lstStyle/>
          <a:p>
            <a:endParaRPr lang="cs-CZ" dirty="0" smtClean="0"/>
          </a:p>
          <a:p>
            <a:r>
              <a:rPr lang="cs-CZ" sz="3200" dirty="0" smtClean="0">
                <a:solidFill>
                  <a:schemeClr val="tx1"/>
                </a:solidFill>
              </a:rPr>
              <a:t>Adam Smith – „Invisible hand“</a:t>
            </a:r>
          </a:p>
          <a:p>
            <a:endParaRPr lang="cs-CZ" sz="3200" dirty="0" smtClean="0">
              <a:solidFill>
                <a:schemeClr val="tx1"/>
              </a:solidFill>
            </a:endParaRPr>
          </a:p>
          <a:p>
            <a:r>
              <a:rPr lang="cs-CZ" sz="3200" dirty="0">
                <a:solidFill>
                  <a:schemeClr val="tx1"/>
                </a:solidFill>
              </a:rPr>
              <a:t>„Laissez-faire</a:t>
            </a:r>
            <a:r>
              <a:rPr lang="cs-CZ" sz="3200" dirty="0" smtClean="0">
                <a:solidFill>
                  <a:schemeClr val="tx1"/>
                </a:solidFill>
              </a:rPr>
              <a:t>“</a:t>
            </a:r>
          </a:p>
          <a:p>
            <a:endParaRPr lang="cs-CZ" sz="3200" dirty="0" smtClean="0">
              <a:solidFill>
                <a:schemeClr val="tx1"/>
              </a:solidFill>
            </a:endParaRPr>
          </a:p>
          <a:p>
            <a:r>
              <a:rPr lang="cs-CZ" sz="3200" dirty="0" err="1">
                <a:solidFill>
                  <a:schemeClr val="tx1"/>
                </a:solidFill>
              </a:rPr>
              <a:t>Neoclassical</a:t>
            </a:r>
            <a:r>
              <a:rPr lang="cs-CZ" sz="3200" dirty="0">
                <a:solidFill>
                  <a:schemeClr val="tx1"/>
                </a:solidFill>
              </a:rPr>
              <a:t> </a:t>
            </a:r>
            <a:r>
              <a:rPr lang="cs-CZ" sz="3200" dirty="0" err="1" smtClean="0">
                <a:solidFill>
                  <a:schemeClr val="tx1"/>
                </a:solidFill>
              </a:rPr>
              <a:t>economics</a:t>
            </a:r>
            <a:endParaRPr lang="cs-CZ" sz="3200" dirty="0" smtClean="0">
              <a:solidFill>
                <a:schemeClr val="tx1"/>
              </a:solidFill>
            </a:endParaRPr>
          </a:p>
          <a:p>
            <a:endParaRPr lang="cs-CZ" sz="3200" dirty="0">
              <a:solidFill>
                <a:schemeClr val="tx1"/>
              </a:solidFill>
            </a:endParaRPr>
          </a:p>
          <a:p>
            <a:pPr algn="ctr">
              <a:buFont typeface="Symbol"/>
              <a:buChar char="Þ"/>
            </a:pPr>
            <a:r>
              <a:rPr lang="cs-CZ" sz="3200" dirty="0" smtClean="0">
                <a:solidFill>
                  <a:schemeClr val="tx1"/>
                </a:solidFill>
              </a:rPr>
              <a:t> No </a:t>
            </a:r>
            <a:r>
              <a:rPr lang="cs-CZ" sz="3200" dirty="0" err="1" smtClean="0">
                <a:solidFill>
                  <a:schemeClr val="tx1"/>
                </a:solidFill>
              </a:rPr>
              <a:t>state</a:t>
            </a:r>
            <a:r>
              <a:rPr lang="cs-CZ" sz="3200" dirty="0" smtClean="0">
                <a:solidFill>
                  <a:schemeClr val="tx1"/>
                </a:solidFill>
              </a:rPr>
              <a:t> </a:t>
            </a:r>
            <a:r>
              <a:rPr lang="cs-CZ" sz="3200" dirty="0" err="1" smtClean="0">
                <a:solidFill>
                  <a:schemeClr val="tx1"/>
                </a:solidFill>
              </a:rPr>
              <a:t>interventions</a:t>
            </a:r>
            <a:r>
              <a:rPr lang="cs-CZ" sz="3200" dirty="0" smtClean="0">
                <a:solidFill>
                  <a:schemeClr val="tx1"/>
                </a:solidFill>
              </a:rPr>
              <a:t>…???</a:t>
            </a:r>
          </a:p>
          <a:p>
            <a:pPr marL="0" indent="0">
              <a:buNone/>
            </a:pPr>
            <a:r>
              <a:rPr lang="cs-CZ" dirty="0"/>
              <a:t/>
            </a:r>
            <a:br>
              <a:rPr lang="cs-CZ" dirty="0"/>
            </a:br>
            <a:endParaRPr lang="en-US" dirty="0"/>
          </a:p>
        </p:txBody>
      </p:sp>
    </p:spTree>
    <p:extLst>
      <p:ext uri="{BB962C8B-B14F-4D97-AF65-F5344CB8AC3E}">
        <p14:creationId xmlns:p14="http://schemas.microsoft.com/office/powerpoint/2010/main" val="3449688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Game </a:t>
            </a:r>
            <a:r>
              <a:rPr lang="cs-CZ" dirty="0" err="1" smtClean="0"/>
              <a:t>theory</a:t>
            </a:r>
            <a:endParaRPr lang="en-US" dirty="0"/>
          </a:p>
        </p:txBody>
      </p:sp>
      <p:sp>
        <p:nvSpPr>
          <p:cNvPr id="3" name="Zástupný symbol pro obsah 2"/>
          <p:cNvSpPr>
            <a:spLocks noGrp="1"/>
          </p:cNvSpPr>
          <p:nvPr>
            <p:ph idx="1"/>
          </p:nvPr>
        </p:nvSpPr>
        <p:spPr/>
        <p:txBody>
          <a:bodyPr>
            <a:normAutofit/>
          </a:bodyPr>
          <a:lstStyle/>
          <a:p>
            <a:endParaRPr lang="cs-CZ" dirty="0" smtClean="0"/>
          </a:p>
          <a:p>
            <a:r>
              <a:rPr lang="cs-CZ" dirty="0">
                <a:solidFill>
                  <a:schemeClr val="tx1"/>
                </a:solidFill>
              </a:rPr>
              <a:t>T</a:t>
            </a:r>
            <a:r>
              <a:rPr lang="en-US" dirty="0" smtClean="0">
                <a:solidFill>
                  <a:schemeClr val="tx1"/>
                </a:solidFill>
              </a:rPr>
              <a:t>he </a:t>
            </a:r>
            <a:r>
              <a:rPr lang="en-US" dirty="0">
                <a:solidFill>
                  <a:schemeClr val="tx1"/>
                </a:solidFill>
              </a:rPr>
              <a:t>study of mathematical models of conflict and cooperation between </a:t>
            </a:r>
            <a:r>
              <a:rPr lang="en-US" b="1" dirty="0" smtClean="0">
                <a:solidFill>
                  <a:schemeClr val="tx1"/>
                </a:solidFill>
              </a:rPr>
              <a:t>rational decision-makers</a:t>
            </a:r>
            <a:endParaRPr lang="cs-CZ" b="1" dirty="0" smtClean="0">
              <a:solidFill>
                <a:schemeClr val="tx1"/>
              </a:solidFill>
            </a:endParaRPr>
          </a:p>
          <a:p>
            <a:pPr marL="0" indent="0">
              <a:buNone/>
            </a:pPr>
            <a:endParaRPr lang="cs-CZ" b="1" dirty="0" smtClean="0">
              <a:solidFill>
                <a:schemeClr val="tx1"/>
              </a:solidFill>
            </a:endParaRPr>
          </a:p>
          <a:p>
            <a:r>
              <a:rPr lang="cs-CZ" dirty="0" smtClean="0">
                <a:solidFill>
                  <a:schemeClr val="tx1"/>
                </a:solidFill>
              </a:rPr>
              <a:t>Rational decision-maker</a:t>
            </a:r>
          </a:p>
          <a:p>
            <a:pPr lvl="1">
              <a:buFont typeface="Wingdings" panose="05000000000000000000" pitchFamily="2" charset="2"/>
              <a:buChar char="§"/>
            </a:pPr>
            <a:r>
              <a:rPr lang="cs-CZ" dirty="0" smtClean="0">
                <a:solidFill>
                  <a:schemeClr val="tx1"/>
                </a:solidFill>
              </a:rPr>
              <a:t> has </a:t>
            </a:r>
            <a:r>
              <a:rPr lang="en-US" dirty="0" smtClean="0">
                <a:solidFill>
                  <a:schemeClr val="tx1"/>
                </a:solidFill>
              </a:rPr>
              <a:t>all necessary information</a:t>
            </a:r>
          </a:p>
          <a:p>
            <a:pPr lvl="1">
              <a:buFont typeface="Wingdings" panose="05000000000000000000" pitchFamily="2" charset="2"/>
              <a:buChar char="§"/>
            </a:pPr>
            <a:r>
              <a:rPr lang="en-US" dirty="0" smtClean="0">
                <a:solidFill>
                  <a:schemeClr val="tx1"/>
                </a:solidFill>
              </a:rPr>
              <a:t> has unlimited computational skills</a:t>
            </a:r>
          </a:p>
          <a:p>
            <a:pPr lvl="1">
              <a:buFont typeface="Wingdings" panose="05000000000000000000" pitchFamily="2" charset="2"/>
              <a:buChar char="§"/>
            </a:pPr>
            <a:r>
              <a:rPr lang="en-US" dirty="0" smtClean="0">
                <a:solidFill>
                  <a:schemeClr val="tx1"/>
                </a:solidFill>
              </a:rPr>
              <a:t> has no emotions</a:t>
            </a:r>
          </a:p>
          <a:p>
            <a:pPr lvl="1">
              <a:buFont typeface="Wingdings" panose="05000000000000000000" pitchFamily="2" charset="2"/>
              <a:buChar char="§"/>
            </a:pPr>
            <a:r>
              <a:rPr lang="en-US" dirty="0" smtClean="0">
                <a:solidFill>
                  <a:schemeClr val="tx1"/>
                </a:solidFill>
              </a:rPr>
              <a:t> has only purpose: to maximize his own utility </a:t>
            </a:r>
          </a:p>
        </p:txBody>
      </p:sp>
    </p:spTree>
    <p:extLst>
      <p:ext uri="{BB962C8B-B14F-4D97-AF65-F5344CB8AC3E}">
        <p14:creationId xmlns:p14="http://schemas.microsoft.com/office/powerpoint/2010/main" val="3719669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Prisoner's</a:t>
            </a:r>
            <a:r>
              <a:rPr lang="cs-CZ" b="1" dirty="0"/>
              <a:t> </a:t>
            </a:r>
            <a:r>
              <a:rPr lang="cs-CZ" b="1" dirty="0" err="1"/>
              <a:t>dilemma</a:t>
            </a:r>
            <a:endParaRPr lang="cs-CZ" b="1" dirty="0"/>
          </a:p>
        </p:txBody>
      </p:sp>
      <p:sp>
        <p:nvSpPr>
          <p:cNvPr id="3" name="Zástupný symbol pro obsah 2"/>
          <p:cNvSpPr>
            <a:spLocks noGrp="1"/>
          </p:cNvSpPr>
          <p:nvPr>
            <p:ph idx="1"/>
          </p:nvPr>
        </p:nvSpPr>
        <p:spPr>
          <a:xfrm>
            <a:off x="457200" y="1772816"/>
            <a:ext cx="8229600" cy="4353347"/>
          </a:xfrm>
        </p:spPr>
        <p:txBody>
          <a:bodyPr>
            <a:normAutofit fontScale="92500" lnSpcReduction="20000"/>
          </a:bodyPr>
          <a:lstStyle/>
          <a:p>
            <a:pPr marL="0" indent="0">
              <a:buNone/>
            </a:pPr>
            <a:endParaRPr lang="cs-CZ" dirty="0" smtClean="0">
              <a:solidFill>
                <a:schemeClr val="tx1"/>
              </a:solidFill>
            </a:endParaRPr>
          </a:p>
          <a:p>
            <a:r>
              <a:rPr lang="en-US" dirty="0" smtClean="0">
                <a:solidFill>
                  <a:schemeClr val="tx1"/>
                </a:solidFill>
              </a:rPr>
              <a:t>Bob and Dale have committed a crime. Police arrested them and </a:t>
            </a:r>
            <a:r>
              <a:rPr lang="cs-CZ" dirty="0" smtClean="0">
                <a:solidFill>
                  <a:schemeClr val="tx1"/>
                </a:solidFill>
              </a:rPr>
              <a:t>put them into a separate cells </a:t>
            </a:r>
            <a:r>
              <a:rPr lang="en-US" dirty="0" smtClean="0">
                <a:solidFill>
                  <a:schemeClr val="tx1"/>
                </a:solidFill>
              </a:rPr>
              <a:t>so that they cannot communicate with each other. Both of them are offered a  same deal by the police. The deal is:</a:t>
            </a:r>
          </a:p>
          <a:p>
            <a:pPr marL="0" indent="0">
              <a:buNone/>
            </a:pPr>
            <a:endParaRPr lang="en-US" dirty="0" smtClean="0">
              <a:solidFill>
                <a:schemeClr val="tx1"/>
              </a:solidFill>
            </a:endParaRPr>
          </a:p>
          <a:p>
            <a:pPr lvl="1">
              <a:buFont typeface="Wingdings" panose="05000000000000000000" pitchFamily="2" charset="2"/>
              <a:buChar char="§"/>
            </a:pPr>
            <a:r>
              <a:rPr lang="en-US" sz="2000" b="1" dirty="0" smtClean="0">
                <a:solidFill>
                  <a:schemeClr val="tx1"/>
                </a:solidFill>
              </a:rPr>
              <a:t>If one confess</a:t>
            </a:r>
            <a:r>
              <a:rPr lang="cs-CZ" sz="2000" b="1" dirty="0" smtClean="0">
                <a:solidFill>
                  <a:schemeClr val="tx1"/>
                </a:solidFill>
              </a:rPr>
              <a:t> the crime</a:t>
            </a:r>
            <a:r>
              <a:rPr lang="en-US" sz="2000" b="1" dirty="0" smtClean="0">
                <a:solidFill>
                  <a:schemeClr val="tx1"/>
                </a:solidFill>
              </a:rPr>
              <a:t> and his partner denies </a:t>
            </a:r>
            <a:r>
              <a:rPr lang="en-US" sz="2000" dirty="0" smtClean="0">
                <a:solidFill>
                  <a:schemeClr val="tx1"/>
                </a:solidFill>
              </a:rPr>
              <a:t>taking part in the crime, the one goes free</a:t>
            </a:r>
            <a:r>
              <a:rPr lang="cs-CZ" sz="2000" dirty="0" smtClean="0">
                <a:solidFill>
                  <a:schemeClr val="tx1"/>
                </a:solidFill>
              </a:rPr>
              <a:t> </a:t>
            </a:r>
            <a:r>
              <a:rPr lang="en-US" sz="2000" dirty="0" smtClean="0">
                <a:solidFill>
                  <a:schemeClr val="tx1"/>
                </a:solidFill>
              </a:rPr>
              <a:t>(</a:t>
            </a:r>
            <a:r>
              <a:rPr lang="cs-CZ" sz="2000" dirty="0" smtClean="0">
                <a:solidFill>
                  <a:schemeClr val="tx1"/>
                </a:solidFill>
              </a:rPr>
              <a:t>due to </a:t>
            </a:r>
            <a:r>
              <a:rPr lang="en-US" sz="2000" dirty="0" smtClean="0">
                <a:solidFill>
                  <a:schemeClr val="tx1"/>
                </a:solidFill>
              </a:rPr>
              <a:t>mitigating circumstances ) and his partner goes to </a:t>
            </a:r>
            <a:r>
              <a:rPr lang="cs-CZ" sz="2000" dirty="0" smtClean="0">
                <a:solidFill>
                  <a:schemeClr val="tx1"/>
                </a:solidFill>
              </a:rPr>
              <a:t>a </a:t>
            </a:r>
            <a:r>
              <a:rPr lang="en-US" sz="2000" dirty="0" smtClean="0">
                <a:solidFill>
                  <a:schemeClr val="tx1"/>
                </a:solidFill>
              </a:rPr>
              <a:t>prison for 20 years.</a:t>
            </a:r>
          </a:p>
          <a:p>
            <a:pPr lvl="1">
              <a:buFont typeface="Wingdings" panose="05000000000000000000" pitchFamily="2" charset="2"/>
              <a:buChar char="§"/>
            </a:pPr>
            <a:endParaRPr lang="en-US" sz="2000" dirty="0" smtClean="0">
              <a:solidFill>
                <a:schemeClr val="tx1"/>
              </a:solidFill>
            </a:endParaRPr>
          </a:p>
          <a:p>
            <a:pPr lvl="1">
              <a:buFont typeface="Wingdings" panose="05000000000000000000" pitchFamily="2" charset="2"/>
              <a:buChar char="§"/>
            </a:pPr>
            <a:r>
              <a:rPr lang="en-US" sz="2000" b="1" dirty="0" smtClean="0">
                <a:solidFill>
                  <a:schemeClr val="tx1"/>
                </a:solidFill>
              </a:rPr>
              <a:t>If both confess</a:t>
            </a:r>
            <a:r>
              <a:rPr lang="cs-CZ" sz="2000" b="1" dirty="0" smtClean="0">
                <a:solidFill>
                  <a:schemeClr val="tx1"/>
                </a:solidFill>
              </a:rPr>
              <a:t> the crime</a:t>
            </a:r>
            <a:r>
              <a:rPr lang="en-US" sz="2000" b="1" dirty="0" smtClean="0">
                <a:solidFill>
                  <a:schemeClr val="tx1"/>
                </a:solidFill>
              </a:rPr>
              <a:t> </a:t>
            </a:r>
            <a:r>
              <a:rPr lang="en-US" sz="2000" dirty="0" smtClean="0">
                <a:solidFill>
                  <a:schemeClr val="tx1"/>
                </a:solidFill>
              </a:rPr>
              <a:t>they will serve 5 years each.</a:t>
            </a:r>
          </a:p>
          <a:p>
            <a:pPr lvl="1">
              <a:buFont typeface="Wingdings" panose="05000000000000000000" pitchFamily="2" charset="2"/>
              <a:buChar char="§"/>
            </a:pPr>
            <a:endParaRPr lang="en-US" sz="2000" dirty="0" smtClean="0">
              <a:solidFill>
                <a:schemeClr val="tx1"/>
              </a:solidFill>
            </a:endParaRPr>
          </a:p>
          <a:p>
            <a:pPr lvl="1">
              <a:buFont typeface="Wingdings" panose="05000000000000000000" pitchFamily="2" charset="2"/>
              <a:buChar char="§"/>
            </a:pPr>
            <a:r>
              <a:rPr lang="en-US" sz="2000" b="1" dirty="0" smtClean="0">
                <a:solidFill>
                  <a:schemeClr val="tx1"/>
                </a:solidFill>
              </a:rPr>
              <a:t>If both deny taking part in the crime</a:t>
            </a:r>
            <a:r>
              <a:rPr lang="en-US" sz="2000" dirty="0" smtClean="0">
                <a:solidFill>
                  <a:schemeClr val="tx1"/>
                </a:solidFill>
              </a:rPr>
              <a:t>, the police can only arrest them for some minor crimes and they both go to prison for 1 year.</a:t>
            </a:r>
            <a:endParaRPr lang="en-US" sz="2000" dirty="0">
              <a:solidFill>
                <a:schemeClr val="tx1"/>
              </a:solidFill>
            </a:endParaRPr>
          </a:p>
          <a:p>
            <a:endParaRPr lang="en-US" dirty="0"/>
          </a:p>
        </p:txBody>
      </p:sp>
    </p:spTree>
    <p:extLst>
      <p:ext uri="{BB962C8B-B14F-4D97-AF65-F5344CB8AC3E}">
        <p14:creationId xmlns:p14="http://schemas.microsoft.com/office/powerpoint/2010/main" val="991018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2733796248"/>
              </p:ext>
            </p:extLst>
          </p:nvPr>
        </p:nvGraphicFramePr>
        <p:xfrm>
          <a:off x="683568" y="1772815"/>
          <a:ext cx="7920880" cy="4320480"/>
        </p:xfrm>
        <a:graphic>
          <a:graphicData uri="http://schemas.openxmlformats.org/drawingml/2006/table">
            <a:tbl>
              <a:tblPr firstRow="1" firstCol="1" bandRow="1">
                <a:tableStyleId>{5940675A-B579-460E-94D1-54222C63F5DA}</a:tableStyleId>
              </a:tblPr>
              <a:tblGrid>
                <a:gridCol w="1980220"/>
                <a:gridCol w="1980220"/>
                <a:gridCol w="1980220"/>
                <a:gridCol w="1980220"/>
              </a:tblGrid>
              <a:tr h="1296145">
                <a:tc>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gridSpan="3">
                  <a:txBody>
                    <a:bodyPr/>
                    <a:lstStyle/>
                    <a:p>
                      <a:pPr algn="ctr">
                        <a:lnSpc>
                          <a:spcPct val="115000"/>
                        </a:lnSpc>
                        <a:spcAft>
                          <a:spcPts val="1000"/>
                        </a:spcAft>
                      </a:pPr>
                      <a:r>
                        <a:rPr lang="cs-CZ" sz="2800" dirty="0" smtClean="0">
                          <a:effectLst/>
                        </a:rPr>
                        <a:t>Bob</a:t>
                      </a:r>
                      <a:endParaRPr lang="cs-CZ" sz="1100" dirty="0">
                        <a:effectLst/>
                        <a:latin typeface="Calibri"/>
                        <a:ea typeface="Calibri"/>
                        <a:cs typeface="Times New Roman"/>
                      </a:endParaRPr>
                    </a:p>
                  </a:txBody>
                  <a:tcPr marL="44450" marR="44450" marT="0" marB="0" anchor="ctr"/>
                </a:tc>
                <a:tc hMerge="1">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hMerge="1">
                  <a:txBody>
                    <a:bodyPr/>
                    <a:lstStyle/>
                    <a:p>
                      <a:pPr>
                        <a:lnSpc>
                          <a:spcPct val="115000"/>
                        </a:lnSpc>
                      </a:pPr>
                      <a:endParaRPr lang="cs-CZ" sz="1100" dirty="0">
                        <a:effectLst/>
                        <a:latin typeface="Calibri"/>
                        <a:cs typeface="Times New Roman"/>
                      </a:endParaRPr>
                    </a:p>
                  </a:txBody>
                  <a:tcPr marL="44450" marR="44450" marT="0" marB="0" anchor="b"/>
                </a:tc>
              </a:tr>
              <a:tr h="1008111">
                <a:tc rowSpan="3">
                  <a:txBody>
                    <a:bodyPr/>
                    <a:lstStyle/>
                    <a:p>
                      <a:pPr marL="0" algn="ctr" defTabSz="914400" rtl="0" eaLnBrk="1" latinLnBrk="0" hangingPunct="1">
                        <a:lnSpc>
                          <a:spcPct val="115000"/>
                        </a:lnSpc>
                        <a:spcAft>
                          <a:spcPts val="1000"/>
                        </a:spcAft>
                      </a:pPr>
                      <a:r>
                        <a:rPr lang="cs-CZ" sz="2800" kern="1200" dirty="0" err="1" smtClean="0">
                          <a:solidFill>
                            <a:schemeClr val="tx1"/>
                          </a:solidFill>
                          <a:effectLst/>
                          <a:latin typeface="+mn-lt"/>
                          <a:ea typeface="+mn-ea"/>
                          <a:cs typeface="+mn-cs"/>
                        </a:rPr>
                        <a:t>Dale</a:t>
                      </a:r>
                      <a:endParaRPr lang="cs-CZ" sz="2800" kern="1200" dirty="0">
                        <a:solidFill>
                          <a:schemeClr val="tx1"/>
                        </a:solidFill>
                        <a:effectLst/>
                        <a:latin typeface="+mn-lt"/>
                        <a:ea typeface="+mn-ea"/>
                        <a:cs typeface="+mn-cs"/>
                      </a:endParaRPr>
                    </a:p>
                  </a:txBody>
                  <a:tcPr marL="44450" marR="44450" marT="0" marB="0" anchor="ctr"/>
                </a:tc>
                <a:tc>
                  <a:txBody>
                    <a:bodyPr/>
                    <a:lstStyle/>
                    <a:p>
                      <a:pPr algn="ctr">
                        <a:lnSpc>
                          <a:spcPct val="115000"/>
                        </a:lnSpc>
                      </a:pPr>
                      <a:endParaRPr lang="cs-CZ" sz="1600" dirty="0">
                        <a:effectLst/>
                        <a:latin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Not </a:t>
                      </a:r>
                      <a:r>
                        <a:rPr lang="cs-CZ" sz="1600" dirty="0" err="1" smtClean="0">
                          <a:effectLst/>
                        </a:rPr>
                        <a:t>confess</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err="1" smtClean="0">
                          <a:effectLst/>
                          <a:latin typeface="Calibri"/>
                          <a:ea typeface="Calibri"/>
                          <a:cs typeface="Times New Roman"/>
                        </a:rPr>
                        <a:t>Confess</a:t>
                      </a:r>
                      <a:endParaRPr lang="cs-CZ" sz="1600" dirty="0">
                        <a:effectLst/>
                        <a:latin typeface="Calibri"/>
                        <a:ea typeface="Calibri"/>
                        <a:cs typeface="Times New Roman"/>
                      </a:endParaRPr>
                    </a:p>
                  </a:txBody>
                  <a:tcPr marL="44450" marR="44450" marT="0" marB="0" anchor="ctr"/>
                </a:tc>
              </a:tr>
              <a:tr h="1008111">
                <a:tc vMerge="1">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a:txBody>
                    <a:bodyPr/>
                    <a:lstStyle/>
                    <a:p>
                      <a:pPr algn="ctr">
                        <a:lnSpc>
                          <a:spcPct val="115000"/>
                        </a:lnSpc>
                        <a:spcAft>
                          <a:spcPts val="1000"/>
                        </a:spcAft>
                      </a:pPr>
                      <a:r>
                        <a:rPr lang="cs-CZ" sz="1600" dirty="0" smtClean="0">
                          <a:effectLst/>
                        </a:rPr>
                        <a:t>Not </a:t>
                      </a:r>
                      <a:r>
                        <a:rPr lang="cs-CZ" sz="1600" dirty="0" err="1" smtClean="0">
                          <a:effectLst/>
                        </a:rPr>
                        <a:t>confess</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1</a:t>
                      </a:r>
                      <a:r>
                        <a:rPr lang="en-US" sz="1600" dirty="0" smtClean="0">
                          <a:effectLst/>
                        </a:rPr>
                        <a:t>,</a:t>
                      </a:r>
                      <a:r>
                        <a:rPr lang="cs-CZ" sz="1600" dirty="0" smtClean="0">
                          <a:effectLst/>
                        </a:rPr>
                        <a:t>1</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20</a:t>
                      </a:r>
                      <a:r>
                        <a:rPr lang="en-US" sz="1600" dirty="0" smtClean="0">
                          <a:effectLst/>
                        </a:rPr>
                        <a:t>,</a:t>
                      </a:r>
                      <a:r>
                        <a:rPr lang="cs-CZ" sz="1600" dirty="0" smtClean="0">
                          <a:effectLst/>
                        </a:rPr>
                        <a:t>0</a:t>
                      </a:r>
                      <a:endParaRPr lang="cs-CZ" sz="1600" dirty="0">
                        <a:effectLst/>
                        <a:latin typeface="Calibri"/>
                        <a:ea typeface="Calibri"/>
                        <a:cs typeface="Times New Roman"/>
                      </a:endParaRPr>
                    </a:p>
                  </a:txBody>
                  <a:tcPr marL="44450" marR="44450" marT="0" marB="0" anchor="ctr"/>
                </a:tc>
              </a:tr>
              <a:tr h="1008113">
                <a:tc vMerge="1">
                  <a:txBody>
                    <a:bodyPr/>
                    <a:lstStyle/>
                    <a:p>
                      <a:pPr>
                        <a:lnSpc>
                          <a:spcPct val="115000"/>
                        </a:lnSpc>
                      </a:pPr>
                      <a:endParaRPr lang="cs-CZ" sz="1100" dirty="0">
                        <a:effectLst/>
                        <a:latin typeface="Calibri"/>
                        <a:cs typeface="Times New Roman"/>
                      </a:endParaRPr>
                    </a:p>
                  </a:txBody>
                  <a:tcPr marL="44450" marR="44450" marT="0" marB="0" anchor="b"/>
                </a:tc>
                <a:tc>
                  <a:txBody>
                    <a:bodyPr/>
                    <a:lstStyle/>
                    <a:p>
                      <a:pPr algn="ctr">
                        <a:lnSpc>
                          <a:spcPct val="115000"/>
                        </a:lnSpc>
                        <a:spcAft>
                          <a:spcPts val="1000"/>
                        </a:spcAft>
                      </a:pPr>
                      <a:r>
                        <a:rPr lang="cs-CZ" sz="1600" baseline="0" dirty="0" smtClean="0">
                          <a:effectLst/>
                        </a:rPr>
                        <a:t> </a:t>
                      </a:r>
                      <a:r>
                        <a:rPr lang="cs-CZ" sz="1600" baseline="0" dirty="0" err="1" smtClean="0">
                          <a:effectLst/>
                        </a:rPr>
                        <a:t>Confess</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0</a:t>
                      </a:r>
                      <a:r>
                        <a:rPr lang="en-US" sz="1600" dirty="0" smtClean="0">
                          <a:effectLst/>
                        </a:rPr>
                        <a:t>,2</a:t>
                      </a:r>
                      <a:r>
                        <a:rPr lang="cs-CZ" sz="1600" dirty="0" smtClean="0">
                          <a:effectLst/>
                        </a:rPr>
                        <a:t>0</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10</a:t>
                      </a:r>
                      <a:r>
                        <a:rPr lang="en-US" sz="1600" dirty="0" smtClean="0">
                          <a:effectLst/>
                        </a:rPr>
                        <a:t>,</a:t>
                      </a:r>
                      <a:r>
                        <a:rPr lang="cs-CZ" sz="1600" dirty="0" smtClean="0">
                          <a:effectLst/>
                        </a:rPr>
                        <a:t>10</a:t>
                      </a:r>
                      <a:endParaRPr lang="cs-CZ" sz="1600" dirty="0">
                        <a:effectLst/>
                        <a:latin typeface="Calibri"/>
                        <a:ea typeface="Calibri"/>
                        <a:cs typeface="Times New Roman"/>
                      </a:endParaRPr>
                    </a:p>
                  </a:txBody>
                  <a:tcPr marL="44450" marR="44450" marT="0" marB="0" anchor="ctr"/>
                </a:tc>
              </a:tr>
            </a:tbl>
          </a:graphicData>
        </a:graphic>
      </p:graphicFrame>
    </p:spTree>
    <p:extLst>
      <p:ext uri="{BB962C8B-B14F-4D97-AF65-F5344CB8AC3E}">
        <p14:creationId xmlns:p14="http://schemas.microsoft.com/office/powerpoint/2010/main" val="3239614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cs-CZ" b="1" dirty="0"/>
              <a:t>Dominant strategy</a:t>
            </a:r>
            <a:r>
              <a:rPr lang="cs-CZ" dirty="0"/>
              <a:t>: </a:t>
            </a:r>
            <a:r>
              <a:rPr lang="en-US" dirty="0"/>
              <a:t>if, regardless of what other players do, </a:t>
            </a:r>
            <a:r>
              <a:rPr lang="cs-CZ" dirty="0" smtClean="0"/>
              <a:t>one</a:t>
            </a:r>
            <a:r>
              <a:rPr lang="en-US" dirty="0" smtClean="0"/>
              <a:t> </a:t>
            </a:r>
            <a:r>
              <a:rPr lang="en-US" dirty="0"/>
              <a:t>strategy earns  player a larger </a:t>
            </a:r>
            <a:r>
              <a:rPr lang="cs-CZ" dirty="0"/>
              <a:t>utility</a:t>
            </a:r>
            <a:r>
              <a:rPr lang="en-US" dirty="0"/>
              <a:t> than any other</a:t>
            </a:r>
            <a:r>
              <a:rPr lang="cs-CZ" dirty="0"/>
              <a:t>.</a:t>
            </a:r>
          </a:p>
          <a:p>
            <a:endParaRPr lang="cs-CZ" dirty="0"/>
          </a:p>
          <a:p>
            <a:pPr algn="just"/>
            <a:r>
              <a:rPr lang="en-US" b="1" dirty="0"/>
              <a:t>Pareto improvement</a:t>
            </a:r>
            <a:r>
              <a:rPr lang="cs-CZ" b="1" dirty="0"/>
              <a:t>:</a:t>
            </a:r>
            <a:r>
              <a:rPr lang="en-US" b="1" dirty="0"/>
              <a:t> </a:t>
            </a:r>
            <a:r>
              <a:rPr lang="en-US" dirty="0"/>
              <a:t>a change to a different allocation that makes at least one individual better off without making any other individual worse off</a:t>
            </a:r>
            <a:r>
              <a:rPr lang="cs-CZ" dirty="0"/>
              <a:t>.</a:t>
            </a:r>
          </a:p>
          <a:p>
            <a:pPr algn="just"/>
            <a:endParaRPr lang="cs-CZ" dirty="0"/>
          </a:p>
          <a:p>
            <a:pPr algn="just"/>
            <a:r>
              <a:rPr lang="en-US" b="1" dirty="0"/>
              <a:t>"Pareto efficient" or "Pareto optimal" </a:t>
            </a:r>
            <a:r>
              <a:rPr lang="cs-CZ" dirty="0"/>
              <a:t>if </a:t>
            </a:r>
            <a:r>
              <a:rPr lang="en-US" dirty="0"/>
              <a:t>no further Pareto improvements can be made.</a:t>
            </a:r>
          </a:p>
          <a:p>
            <a:endParaRPr lang="cs-CZ" dirty="0"/>
          </a:p>
        </p:txBody>
      </p:sp>
    </p:spTree>
    <p:extLst>
      <p:ext uri="{BB962C8B-B14F-4D97-AF65-F5344CB8AC3E}">
        <p14:creationId xmlns:p14="http://schemas.microsoft.com/office/powerpoint/2010/main" val="4144298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Asymetric preferences</a:t>
            </a:r>
            <a:endParaRPr lang="cs-CZ" dirty="0"/>
          </a:p>
        </p:txBody>
      </p:sp>
      <p:sp>
        <p:nvSpPr>
          <p:cNvPr id="3" name="Content Placeholder 2"/>
          <p:cNvSpPr>
            <a:spLocks noGrp="1"/>
          </p:cNvSpPr>
          <p:nvPr>
            <p:ph idx="1"/>
          </p:nvPr>
        </p:nvSpPr>
        <p:spPr/>
        <p:txBody>
          <a:bodyPr>
            <a:normAutofit/>
          </a:bodyPr>
          <a:lstStyle/>
          <a:p>
            <a:pPr marL="0" indent="0" algn="just">
              <a:buNone/>
            </a:pPr>
            <a:endParaRPr lang="cs-CZ" dirty="0" smtClean="0"/>
          </a:p>
          <a:p>
            <a:pPr marL="0" indent="0" algn="just">
              <a:buNone/>
            </a:pPr>
            <a:r>
              <a:rPr lang="cs-CZ" dirty="0" smtClean="0"/>
              <a:t>John </a:t>
            </a:r>
            <a:r>
              <a:rPr lang="cs-CZ" dirty="0"/>
              <a:t>and Anna like </a:t>
            </a:r>
            <a:r>
              <a:rPr lang="cs-CZ" dirty="0" smtClean="0"/>
              <a:t>going out to dance. They definitely prefer going dancing </a:t>
            </a:r>
            <a:r>
              <a:rPr lang="cs-CZ" dirty="0"/>
              <a:t>over sitting at home. </a:t>
            </a:r>
            <a:r>
              <a:rPr lang="cs-CZ" dirty="0" smtClean="0"/>
              <a:t>As it sometimes happenes, John </a:t>
            </a:r>
            <a:r>
              <a:rPr lang="cs-CZ" dirty="0"/>
              <a:t>likes Anna, but Anna does not like him at all. That is also the reason why they do not </a:t>
            </a:r>
            <a:r>
              <a:rPr lang="cs-CZ" dirty="0" smtClean="0"/>
              <a:t>arrange the plans in mutual cooperation. John </a:t>
            </a:r>
            <a:r>
              <a:rPr lang="cs-CZ" dirty="0"/>
              <a:t>enjoys </a:t>
            </a:r>
            <a:r>
              <a:rPr lang="cs-CZ" dirty="0" smtClean="0"/>
              <a:t>dancing </a:t>
            </a:r>
            <a:r>
              <a:rPr lang="cs-CZ" dirty="0"/>
              <a:t>the </a:t>
            </a:r>
            <a:r>
              <a:rPr lang="cs-CZ" dirty="0" smtClean="0"/>
              <a:t>best </a:t>
            </a:r>
            <a:r>
              <a:rPr lang="cs-CZ" dirty="0"/>
              <a:t>if Anna is there</a:t>
            </a:r>
            <a:r>
              <a:rPr lang="cs-CZ" dirty="0" smtClean="0"/>
              <a:t>, </a:t>
            </a:r>
            <a:r>
              <a:rPr lang="cs-CZ" dirty="0"/>
              <a:t>however he </a:t>
            </a:r>
            <a:r>
              <a:rPr lang="cs-CZ" dirty="0" smtClean="0"/>
              <a:t>still has fun even if Anna is not coming. Anna, on the other hand, </a:t>
            </a:r>
            <a:r>
              <a:rPr lang="cs-CZ" dirty="0" err="1" smtClean="0"/>
              <a:t>enjoys</a:t>
            </a:r>
            <a:r>
              <a:rPr lang="cs-CZ" dirty="0" smtClean="0"/>
              <a:t> </a:t>
            </a:r>
            <a:r>
              <a:rPr lang="cs-CZ" dirty="0" smtClean="0"/>
              <a:t>dancing only without John and she rather prefers staying at home over dancing with John.</a:t>
            </a:r>
            <a:endParaRPr lang="cs-CZ" dirty="0"/>
          </a:p>
        </p:txBody>
      </p:sp>
    </p:spTree>
    <p:extLst>
      <p:ext uri="{BB962C8B-B14F-4D97-AF65-F5344CB8AC3E}">
        <p14:creationId xmlns:p14="http://schemas.microsoft.com/office/powerpoint/2010/main" val="2090253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1492903960"/>
              </p:ext>
            </p:extLst>
          </p:nvPr>
        </p:nvGraphicFramePr>
        <p:xfrm>
          <a:off x="683568" y="1772816"/>
          <a:ext cx="7776864" cy="4608512"/>
        </p:xfrm>
        <a:graphic>
          <a:graphicData uri="http://schemas.openxmlformats.org/drawingml/2006/table">
            <a:tbl>
              <a:tblPr firstRow="1" firstCol="1" bandRow="1">
                <a:tableStyleId>{5940675A-B579-460E-94D1-54222C63F5DA}</a:tableStyleId>
              </a:tblPr>
              <a:tblGrid>
                <a:gridCol w="1944216"/>
                <a:gridCol w="1944216"/>
                <a:gridCol w="1944216"/>
                <a:gridCol w="1944216"/>
              </a:tblGrid>
              <a:tr h="1382553">
                <a:tc>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gridSpan="3">
                  <a:txBody>
                    <a:bodyPr/>
                    <a:lstStyle/>
                    <a:p>
                      <a:pPr algn="ctr">
                        <a:lnSpc>
                          <a:spcPct val="115000"/>
                        </a:lnSpc>
                        <a:spcAft>
                          <a:spcPts val="1000"/>
                        </a:spcAft>
                      </a:pPr>
                      <a:r>
                        <a:rPr lang="cs-CZ" sz="2800" dirty="0" smtClean="0">
                          <a:effectLst/>
                        </a:rPr>
                        <a:t>John</a:t>
                      </a:r>
                      <a:endParaRPr lang="cs-CZ" sz="1100" dirty="0">
                        <a:effectLst/>
                        <a:latin typeface="Calibri"/>
                        <a:ea typeface="Calibri"/>
                        <a:cs typeface="Times New Roman"/>
                      </a:endParaRPr>
                    </a:p>
                  </a:txBody>
                  <a:tcPr marL="44450" marR="44450" marT="0" marB="0" anchor="ctr"/>
                </a:tc>
                <a:tc hMerge="1">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hMerge="1">
                  <a:txBody>
                    <a:bodyPr/>
                    <a:lstStyle/>
                    <a:p>
                      <a:pPr>
                        <a:lnSpc>
                          <a:spcPct val="115000"/>
                        </a:lnSpc>
                      </a:pPr>
                      <a:endParaRPr lang="cs-CZ" sz="1100" dirty="0">
                        <a:effectLst/>
                        <a:latin typeface="Calibri"/>
                        <a:cs typeface="Times New Roman"/>
                      </a:endParaRPr>
                    </a:p>
                  </a:txBody>
                  <a:tcPr marL="44450" marR="44450" marT="0" marB="0" anchor="b"/>
                </a:tc>
              </a:tr>
              <a:tr h="1075319">
                <a:tc rowSpan="3">
                  <a:txBody>
                    <a:bodyPr/>
                    <a:lstStyle/>
                    <a:p>
                      <a:pPr marL="0" algn="ctr" defTabSz="914400" rtl="0" eaLnBrk="1" latinLnBrk="0" hangingPunct="1">
                        <a:lnSpc>
                          <a:spcPct val="115000"/>
                        </a:lnSpc>
                        <a:spcAft>
                          <a:spcPts val="1000"/>
                        </a:spcAft>
                      </a:pPr>
                      <a:r>
                        <a:rPr lang="cs-CZ" sz="2800" kern="1200" dirty="0" smtClean="0">
                          <a:solidFill>
                            <a:schemeClr val="tx1"/>
                          </a:solidFill>
                          <a:effectLst/>
                          <a:latin typeface="+mn-lt"/>
                          <a:ea typeface="+mn-ea"/>
                          <a:cs typeface="+mn-cs"/>
                        </a:rPr>
                        <a:t>Anna</a:t>
                      </a:r>
                      <a:endParaRPr lang="cs-CZ" sz="2800" kern="1200" dirty="0">
                        <a:solidFill>
                          <a:schemeClr val="tx1"/>
                        </a:solidFill>
                        <a:effectLst/>
                        <a:latin typeface="+mn-lt"/>
                        <a:ea typeface="+mn-ea"/>
                        <a:cs typeface="+mn-cs"/>
                      </a:endParaRPr>
                    </a:p>
                  </a:txBody>
                  <a:tcPr marL="44450" marR="44450" marT="0" marB="0" anchor="ctr"/>
                </a:tc>
                <a:tc>
                  <a:txBody>
                    <a:bodyPr/>
                    <a:lstStyle/>
                    <a:p>
                      <a:pPr algn="ctr">
                        <a:lnSpc>
                          <a:spcPct val="115000"/>
                        </a:lnSpc>
                      </a:pPr>
                      <a:endParaRPr lang="cs-CZ" sz="1600" dirty="0">
                        <a:effectLst/>
                        <a:latin typeface="Calibri"/>
                        <a:cs typeface="Times New Roman"/>
                      </a:endParaRPr>
                    </a:p>
                  </a:txBody>
                  <a:tcPr marL="44450" marR="44450" marT="0" marB="0" anchor="ctr"/>
                </a:tc>
                <a:tc>
                  <a:txBody>
                    <a:bodyPr/>
                    <a:lstStyle/>
                    <a:p>
                      <a:pPr algn="ctr">
                        <a:lnSpc>
                          <a:spcPct val="115000"/>
                        </a:lnSpc>
                        <a:spcAft>
                          <a:spcPts val="1000"/>
                        </a:spcAft>
                      </a:pPr>
                      <a:r>
                        <a:rPr lang="cs-CZ" sz="1600" dirty="0" err="1" smtClean="0">
                          <a:effectLst/>
                        </a:rPr>
                        <a:t>Stay</a:t>
                      </a:r>
                      <a:r>
                        <a:rPr lang="cs-CZ" sz="1600" dirty="0" smtClean="0">
                          <a:effectLst/>
                        </a:rPr>
                        <a:t> </a:t>
                      </a:r>
                      <a:r>
                        <a:rPr lang="cs-CZ" sz="1600" dirty="0" err="1" smtClean="0">
                          <a:effectLst/>
                        </a:rPr>
                        <a:t>at</a:t>
                      </a:r>
                      <a:r>
                        <a:rPr lang="cs-CZ" sz="1600" dirty="0" smtClean="0">
                          <a:effectLst/>
                        </a:rPr>
                        <a:t> </a:t>
                      </a:r>
                      <a:r>
                        <a:rPr lang="cs-CZ" sz="1600" dirty="0" err="1" smtClean="0">
                          <a:effectLst/>
                        </a:rPr>
                        <a:t>home</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baseline="0" dirty="0" smtClean="0">
                          <a:effectLst/>
                        </a:rPr>
                        <a:t> Going to dance</a:t>
                      </a:r>
                      <a:endParaRPr lang="cs-CZ" sz="1600" dirty="0">
                        <a:effectLst/>
                        <a:latin typeface="Calibri"/>
                        <a:ea typeface="Calibri"/>
                        <a:cs typeface="Times New Roman"/>
                      </a:endParaRPr>
                    </a:p>
                  </a:txBody>
                  <a:tcPr marL="44450" marR="44450" marT="0" marB="0" anchor="ctr"/>
                </a:tc>
              </a:tr>
              <a:tr h="1075319">
                <a:tc vMerge="1">
                  <a:txBody>
                    <a:bodyPr/>
                    <a:lstStyle/>
                    <a:p>
                      <a:pPr algn="just">
                        <a:lnSpc>
                          <a:spcPct val="115000"/>
                        </a:lnSpc>
                        <a:spcAft>
                          <a:spcPts val="1000"/>
                        </a:spcAft>
                      </a:pPr>
                      <a:endParaRPr lang="cs-CZ" sz="1100" dirty="0">
                        <a:effectLst/>
                        <a:latin typeface="Calibri"/>
                        <a:ea typeface="Calibri"/>
                        <a:cs typeface="Times New Roman"/>
                      </a:endParaRPr>
                    </a:p>
                  </a:txBody>
                  <a:tcPr marL="44450" marR="44450" marT="0" marB="0" anchor="b"/>
                </a:tc>
                <a:tc>
                  <a:txBody>
                    <a:bodyPr/>
                    <a:lstStyle/>
                    <a:p>
                      <a:pPr algn="ctr">
                        <a:lnSpc>
                          <a:spcPct val="115000"/>
                        </a:lnSpc>
                        <a:spcAft>
                          <a:spcPts val="1000"/>
                        </a:spcAft>
                      </a:pPr>
                      <a:r>
                        <a:rPr lang="cs-CZ" sz="1600" dirty="0" err="1" smtClean="0">
                          <a:effectLst/>
                        </a:rPr>
                        <a:t>Stay</a:t>
                      </a:r>
                      <a:r>
                        <a:rPr lang="cs-CZ" sz="1600" dirty="0" smtClean="0">
                          <a:effectLst/>
                        </a:rPr>
                        <a:t> </a:t>
                      </a:r>
                      <a:r>
                        <a:rPr lang="cs-CZ" sz="1600" dirty="0" err="1" smtClean="0">
                          <a:effectLst/>
                        </a:rPr>
                        <a:t>at</a:t>
                      </a:r>
                      <a:r>
                        <a:rPr lang="cs-CZ" sz="1600" dirty="0" smtClean="0">
                          <a:effectLst/>
                        </a:rPr>
                        <a:t> </a:t>
                      </a:r>
                      <a:r>
                        <a:rPr lang="cs-CZ" sz="1600" dirty="0" err="1" smtClean="0">
                          <a:effectLst/>
                        </a:rPr>
                        <a:t>home</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2</a:t>
                      </a:r>
                      <a:r>
                        <a:rPr lang="en-US" sz="1600" dirty="0" smtClean="0">
                          <a:effectLst/>
                        </a:rPr>
                        <a:t>,</a:t>
                      </a:r>
                      <a:r>
                        <a:rPr lang="cs-CZ" sz="1600" dirty="0" smtClean="0">
                          <a:effectLst/>
                        </a:rPr>
                        <a:t>0</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2</a:t>
                      </a:r>
                      <a:r>
                        <a:rPr lang="en-US" sz="1600" dirty="0" smtClean="0">
                          <a:effectLst/>
                        </a:rPr>
                        <a:t>,</a:t>
                      </a:r>
                      <a:r>
                        <a:rPr lang="cs-CZ" sz="1600" dirty="0" smtClean="0">
                          <a:effectLst/>
                        </a:rPr>
                        <a:t>1</a:t>
                      </a:r>
                      <a:endParaRPr lang="cs-CZ" sz="1600" dirty="0">
                        <a:effectLst/>
                        <a:latin typeface="Calibri"/>
                        <a:ea typeface="Calibri"/>
                        <a:cs typeface="Times New Roman"/>
                      </a:endParaRPr>
                    </a:p>
                  </a:txBody>
                  <a:tcPr marL="44450" marR="44450" marT="0" marB="0" anchor="ctr"/>
                </a:tc>
              </a:tr>
              <a:tr h="1075321">
                <a:tc vMerge="1">
                  <a:txBody>
                    <a:bodyPr/>
                    <a:lstStyle/>
                    <a:p>
                      <a:pPr>
                        <a:lnSpc>
                          <a:spcPct val="115000"/>
                        </a:lnSpc>
                      </a:pPr>
                      <a:endParaRPr lang="cs-CZ" sz="1100" dirty="0">
                        <a:effectLst/>
                        <a:latin typeface="Calibri"/>
                        <a:cs typeface="Times New Roman"/>
                      </a:endParaRPr>
                    </a:p>
                  </a:txBody>
                  <a:tcPr marL="44450" marR="44450" marT="0" marB="0" anchor="b"/>
                </a:tc>
                <a:tc>
                  <a:txBody>
                    <a:bodyPr/>
                    <a:lstStyle/>
                    <a:p>
                      <a:pPr algn="ctr">
                        <a:lnSpc>
                          <a:spcPct val="115000"/>
                        </a:lnSpc>
                        <a:spcAft>
                          <a:spcPts val="1000"/>
                        </a:spcAft>
                      </a:pPr>
                      <a:r>
                        <a:rPr lang="cs-CZ" sz="1600" baseline="0" dirty="0" smtClean="0">
                          <a:effectLst/>
                        </a:rPr>
                        <a:t> Going to dance</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3</a:t>
                      </a:r>
                      <a:r>
                        <a:rPr lang="en-US" sz="1600" dirty="0" smtClean="0">
                          <a:effectLst/>
                        </a:rPr>
                        <a:t>,</a:t>
                      </a:r>
                      <a:r>
                        <a:rPr lang="cs-CZ" sz="1600" dirty="0" smtClean="0">
                          <a:effectLst/>
                        </a:rPr>
                        <a:t>0</a:t>
                      </a:r>
                      <a:endParaRPr lang="cs-CZ" sz="1600"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cs-CZ" sz="1600" dirty="0" smtClean="0">
                          <a:effectLst/>
                        </a:rPr>
                        <a:t>1</a:t>
                      </a:r>
                      <a:r>
                        <a:rPr lang="en-US" sz="1600" dirty="0" smtClean="0">
                          <a:effectLst/>
                        </a:rPr>
                        <a:t>,</a:t>
                      </a:r>
                      <a:r>
                        <a:rPr lang="cs-CZ" sz="1600" dirty="0" smtClean="0">
                          <a:effectLst/>
                        </a:rPr>
                        <a:t>2</a:t>
                      </a:r>
                      <a:endParaRPr lang="cs-CZ" sz="1600" dirty="0">
                        <a:effectLst/>
                        <a:latin typeface="Calibri"/>
                        <a:ea typeface="Calibri"/>
                        <a:cs typeface="Times New Roman"/>
                      </a:endParaRPr>
                    </a:p>
                  </a:txBody>
                  <a:tcPr marL="44450" marR="44450" marT="0" marB="0" anchor="ctr"/>
                </a:tc>
              </a:tr>
            </a:tbl>
          </a:graphicData>
        </a:graphic>
      </p:graphicFrame>
    </p:spTree>
    <p:extLst>
      <p:ext uri="{BB962C8B-B14F-4D97-AF65-F5344CB8AC3E}">
        <p14:creationId xmlns:p14="http://schemas.microsoft.com/office/powerpoint/2010/main" val="2450008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Battle of sexes</a:t>
            </a:r>
            <a:endParaRPr lang="cs-CZ" dirty="0"/>
          </a:p>
        </p:txBody>
      </p:sp>
      <p:sp>
        <p:nvSpPr>
          <p:cNvPr id="3" name="Content Placeholder 2"/>
          <p:cNvSpPr>
            <a:spLocks noGrp="1"/>
          </p:cNvSpPr>
          <p:nvPr>
            <p:ph idx="1"/>
          </p:nvPr>
        </p:nvSpPr>
        <p:spPr/>
        <p:txBody>
          <a:bodyPr/>
          <a:lstStyle/>
          <a:p>
            <a:pPr marL="0" indent="0" algn="just">
              <a:buNone/>
            </a:pPr>
            <a:endParaRPr lang="cs-CZ" dirty="0" smtClean="0"/>
          </a:p>
          <a:p>
            <a:pPr marL="0" indent="0" algn="just">
              <a:buNone/>
            </a:pPr>
            <a:r>
              <a:rPr lang="cs-CZ" dirty="0" smtClean="0"/>
              <a:t>Peter and Jane are dating. Before they went to work, they disccused plans for the evening. Jane wanted to see a balleet but Peter wanted to see a fotball game. They decided to make the final deal during the day, but Jane forgot her mobile phone at home, so they couldnt comunicate with each other. The most important for both of them is to spend the evening together with the other one, even though it wouldn</a:t>
            </a:r>
            <a:r>
              <a:rPr lang="en-US" dirty="0" smtClean="0"/>
              <a:t>’</a:t>
            </a:r>
            <a:r>
              <a:rPr lang="cs-CZ" dirty="0" smtClean="0"/>
              <a:t>t</a:t>
            </a:r>
            <a:r>
              <a:rPr lang="en-US" dirty="0" smtClean="0"/>
              <a:t> </a:t>
            </a:r>
            <a:r>
              <a:rPr lang="cs-CZ" dirty="0" smtClean="0"/>
              <a:t>be at </a:t>
            </a:r>
            <a:r>
              <a:rPr lang="en-US" dirty="0" smtClean="0"/>
              <a:t>the event </a:t>
            </a:r>
            <a:r>
              <a:rPr lang="cs-CZ" dirty="0" smtClean="0"/>
              <a:t>that s/he wanted. If one goes to fotball and the other to ballet, they will not have fun and will rather go home.</a:t>
            </a:r>
            <a:endParaRPr lang="cs-CZ" dirty="0"/>
          </a:p>
        </p:txBody>
      </p:sp>
    </p:spTree>
    <p:extLst>
      <p:ext uri="{BB962C8B-B14F-4D97-AF65-F5344CB8AC3E}">
        <p14:creationId xmlns:p14="http://schemas.microsoft.com/office/powerpoint/2010/main" val="42303744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TC101790490[[fn=Decatur]]</Template>
  <TotalTime>309</TotalTime>
  <Words>754</Words>
  <Application>Microsoft Office PowerPoint</Application>
  <PresentationFormat>Předvádění na obrazovce (4:3)</PresentationFormat>
  <Paragraphs>101</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Decatur</vt:lpstr>
      <vt:lpstr>Game Theory</vt:lpstr>
      <vt:lpstr>What did we learn in previous economic courses…?</vt:lpstr>
      <vt:lpstr>Game theory</vt:lpstr>
      <vt:lpstr>Prisoner's dilemma</vt:lpstr>
      <vt:lpstr>Prezentace aplikace PowerPoint</vt:lpstr>
      <vt:lpstr>Prezentace aplikace PowerPoint</vt:lpstr>
      <vt:lpstr>Asymetric preferences</vt:lpstr>
      <vt:lpstr>Prezentace aplikace PowerPoint</vt:lpstr>
      <vt:lpstr>Battle of sexes</vt:lpstr>
      <vt:lpstr>Prezentace aplikace PowerPoint</vt:lpstr>
      <vt:lpstr>Prezentace aplikace PowerPoint</vt:lpstr>
      <vt:lpstr>Hawks and Turtle-doves</vt:lpstr>
      <vt:lpstr>Prezentace aplikace PowerPoint</vt:lpstr>
      <vt:lpstr>Prezentace aplikace PowerPoint</vt:lpstr>
      <vt:lpstr>Prezentace aplikace PowerPoint</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Game Theory</dc:title>
  <dc:creator>Lenka Kopečková</dc:creator>
  <cp:lastModifiedBy>Lenka Kopeckova</cp:lastModifiedBy>
  <cp:revision>35</cp:revision>
  <dcterms:created xsi:type="dcterms:W3CDTF">2013-09-23T14:15:29Z</dcterms:created>
  <dcterms:modified xsi:type="dcterms:W3CDTF">2013-09-24T10:17:36Z</dcterms:modified>
</cp:coreProperties>
</file>