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sldIdLst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91" r:id="rId12"/>
    <p:sldId id="292" r:id="rId13"/>
    <p:sldId id="307" r:id="rId14"/>
    <p:sldId id="308" r:id="rId15"/>
    <p:sldId id="315" r:id="rId16"/>
    <p:sldId id="316" r:id="rId17"/>
    <p:sldId id="317" r:id="rId18"/>
    <p:sldId id="318" r:id="rId19"/>
    <p:sldId id="300" r:id="rId20"/>
    <p:sldId id="301" r:id="rId21"/>
    <p:sldId id="302" r:id="rId22"/>
    <p:sldId id="303" r:id="rId23"/>
    <p:sldId id="314" r:id="rId24"/>
    <p:sldId id="319" r:id="rId25"/>
    <p:sldId id="289" r:id="rId26"/>
    <p:sldId id="304" r:id="rId27"/>
    <p:sldId id="305" r:id="rId28"/>
    <p:sldId id="310" r:id="rId29"/>
    <p:sldId id="288" r:id="rId30"/>
  </p:sldIdLst>
  <p:sldSz cx="9144000" cy="6858000" type="screen4x3"/>
  <p:notesSz cx="6796088" cy="98567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667" autoAdjust="0"/>
  </p:normalViewPr>
  <p:slideViewPr>
    <p:cSldViewPr>
      <p:cViewPr varScale="1">
        <p:scale>
          <a:sx n="47" d="100"/>
          <a:sy n="47" d="100"/>
        </p:scale>
        <p:origin x="-25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796088" cy="9856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49688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5038" y="739775"/>
            <a:ext cx="4926012" cy="36941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1538"/>
            <a:ext cx="5437188" cy="4433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61488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4E687CA-1F92-470E-8436-7CD2BCB63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93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0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D6E2B8-C535-4ABF-809E-4889381EBAC3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0835CC-B17C-4DD3-8F2F-21EBCBC9CEAC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http://www.econ.muni.cz/studium/bakalarske-a-magisterske/harmonogramy/prezencni-bakalarske/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92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cs-CZ" dirty="0" smtClean="0"/>
              <a:t>Forma: http://www.econ.muni.cz/manual-studenta/radne-ukonceni-studia/zaverecna-bakalarska-diplomova-disertacni-prace/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4E687CA-1F92-470E-8436-7CD2BCB632B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Proč?</a:t>
            </a:r>
          </a:p>
          <a:p>
            <a:r>
              <a:rPr lang="cs-CZ" b="1" smtClean="0"/>
              <a:t>- přebíráme z citovaného zdroje (= z dokumentu, se kterým jsme pracovali) 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Vydání je povinné pouze v případě, že se nejedná o první vydání.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Citování zákonů norma neupravuje, lze ale použít model bibliografické citace pro příspěvky v periodiku (výjimkou je pouze umístění data).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Typ nosiče - [online], citovaný zdroj je ale možné specifikovat, např. [online blog], [online databáze], [online časopis], [podcast] apod. </a:t>
            </a: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58FEAE-910B-4CA3-9BC1-C11A4CC1E2C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Zdroj úryvku:  PEKOVÁ, Jitka. </a:t>
            </a:r>
            <a:r>
              <a:rPr lang="cs-CZ" i="1" smtClean="0"/>
              <a:t>Veřejné finance: úvod do problematiky</a:t>
            </a:r>
            <a:r>
              <a:rPr lang="cs-CZ" smtClean="0"/>
              <a:t>. 3., přeprac. vyd. Praha: ASPI, 2005, 527 s. ISBN 80-735-7049-1. </a:t>
            </a:r>
          </a:p>
          <a:p>
            <a:endParaRPr lang="cs-CZ" smtClean="0"/>
          </a:p>
          <a:p>
            <a:r>
              <a:rPr lang="cs-CZ" smtClean="0"/>
              <a:t>Harvard - více autorů oddělujeme středníkem</a:t>
            </a:r>
          </a:p>
          <a:p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83F149-20E3-437F-B3C1-C92129315D72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2C1F-82E3-47BC-81A2-7E9D1ACCD3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8744-C114-447B-971E-DB91ADBC7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4275" y="2708275"/>
            <a:ext cx="1608138" cy="5538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5187" cy="5538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B928-9C4A-4B75-B83A-9B9C5C6EE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18F5-11CC-42E6-8127-B1C43ABEE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EE68-9B2F-40BF-9E15-FD08DF4DF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498E-F104-470E-A5D2-2F315A17D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BDEA-D217-442A-AF92-A5956A06B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D4E-9CC0-4399-9741-F4EC4A046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6C843-D044-470F-A17E-BC5693EA1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4A90C-2541-43DF-8E1C-040E0D7E2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11CA-9045-41D6-AF05-BEA5F29BA9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42EF-05D9-4252-A468-52DBD0153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77A3-0E01-4F3A-8479-6C1E1D1B6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DD13-CB05-4D81-93F9-3BA4CA511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8938" y="1125538"/>
            <a:ext cx="1946275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8013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130B-B893-4507-8FB0-82CEE1E21B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0813" cy="5016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898525" y="1773238"/>
            <a:ext cx="7772400" cy="43561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4416-D79B-44F6-A173-22366F970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6688" cy="500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860E-04A6-4C20-BF90-1CD1ECE57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197A-3F3A-43C2-8D4A-19817F88E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1663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0D8E-6166-4C77-9E5A-DE428653B6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77027-7BB9-445A-AEAB-4EAFAF9AB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459AE-0899-42A9-955A-8FE9BC7BB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17FF7-0652-43B3-9AA0-7E30415E9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5041-0FBB-4933-8433-F6C8AAF22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883AE-215A-4B2B-AD06-D13076F042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ECECE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06688" y="6438900"/>
            <a:ext cx="4779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769225" y="6438900"/>
            <a:ext cx="915988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1EDD575D-F5F1-491A-B579-5B1CFBA09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74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572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5500" indent="-28575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2pPr>
      <a:lvl3pPr marL="1233488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•"/>
        <a:defRPr sz="800">
          <a:solidFill>
            <a:srgbClr val="000000"/>
          </a:solidFill>
          <a:latin typeface="+mn-lt"/>
        </a:defRPr>
      </a:lvl3pPr>
      <a:lvl4pPr marL="1641475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»"/>
        <a:defRPr sz="8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E0E0"/>
            </a:gs>
            <a:gs pos="100000">
              <a:srgbClr val="EAEAE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08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24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06688" y="6442075"/>
            <a:ext cx="452913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85113" y="6438900"/>
            <a:ext cx="800100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7239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0E169E65-EBA3-4BBB-8A03-41EBE471C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5pPr>
            <a:lvl6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6pPr>
            <a:lvl7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7pPr>
            <a:lvl8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8pPr>
            <a:lvl9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r">
              <a:spcBef>
                <a:spcPts val="750"/>
              </a:spcBef>
              <a:buClr>
                <a:srgbClr val="FFFFFF"/>
              </a:buClr>
              <a:buSzPct val="100000"/>
              <a:buFont typeface="Trebuchet MS" pitchFamily="34" charset="0"/>
              <a:buNone/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3322" name="Picture 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5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3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soubory/csniso690-interpretac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cap="none" smtClean="0">
                <a:latin typeface="Arial" charset="0"/>
              </a:rPr>
              <a:t>Bakalářský seminář</a:t>
            </a:r>
          </a:p>
        </p:txBody>
      </p:sp>
      <p:sp>
        <p:nvSpPr>
          <p:cNvPr id="2867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650" y="4292600"/>
            <a:ext cx="7772400" cy="1500188"/>
          </a:xfrm>
        </p:spPr>
        <p:txBody>
          <a:bodyPr/>
          <a:lstStyle/>
          <a:p>
            <a:pPr algn="r"/>
            <a:r>
              <a:rPr lang="cs-CZ" sz="1800" smtClean="0">
                <a:latin typeface="Arial" charset="0"/>
              </a:rPr>
              <a:t>Jana Godarová</a:t>
            </a:r>
          </a:p>
          <a:p>
            <a:pPr algn="r"/>
            <a:r>
              <a:rPr lang="cs-CZ" sz="1800" smtClean="0">
                <a:latin typeface="Arial" charset="0"/>
              </a:rPr>
              <a:t>Šárka Horáková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a citační norma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356100"/>
          </a:xfrm>
        </p:spPr>
        <p:txBody>
          <a:bodyPr/>
          <a:lstStyle/>
          <a:p>
            <a:r>
              <a:rPr lang="cs-CZ" smtClean="0"/>
              <a:t>ČSN ISO 690 (01 0197) </a:t>
            </a:r>
          </a:p>
          <a:p>
            <a:pPr lvl="1"/>
            <a:r>
              <a:rPr lang="cs-CZ" smtClean="0"/>
              <a:t>platná od 1. dubna 2011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Proč citovat?</a:t>
            </a:r>
          </a:p>
          <a:p>
            <a:r>
              <a:rPr lang="cs-CZ" smtClean="0"/>
              <a:t>Jak citovat?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b="1" smtClean="0">
                <a:solidFill>
                  <a:srgbClr val="990000"/>
                </a:solidFill>
                <a:latin typeface="Arial" charset="0"/>
                <a:cs typeface="Arial" charset="0"/>
                <a:hlinkClick r:id="rId3"/>
              </a:rPr>
              <a:t>www.citace.com</a:t>
            </a:r>
            <a:endParaRPr lang="cs-CZ" b="1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citovat?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213225"/>
          </a:xfrm>
        </p:spPr>
        <p:txBody>
          <a:bodyPr/>
          <a:lstStyle/>
          <a:p>
            <a:pPr algn="just"/>
            <a:r>
              <a:rPr lang="cs-CZ" sz="3200" smtClean="0"/>
              <a:t>co nejpřesněji</a:t>
            </a:r>
          </a:p>
          <a:p>
            <a:pPr lvl="1" algn="just"/>
            <a:r>
              <a:rPr lang="cs-CZ" sz="2800" smtClean="0"/>
              <a:t>chybějící údaj se vynechá</a:t>
            </a:r>
            <a:r>
              <a:rPr lang="cs-CZ" sz="3200" smtClean="0"/>
              <a:t> </a:t>
            </a:r>
          </a:p>
          <a:p>
            <a:pPr algn="just"/>
            <a:r>
              <a:rPr lang="cs-CZ" sz="3200" smtClean="0"/>
              <a:t>údaje se zapisují v jazyce, ve kt. jsou uvedeny v citovaném dokumentu</a:t>
            </a:r>
          </a:p>
          <a:p>
            <a:r>
              <a:rPr lang="cs-CZ" sz="3200" smtClean="0"/>
              <a:t>jednotně v celém dokumentu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Kniha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PEKOVÁ, Jitka. </a:t>
            </a:r>
            <a:r>
              <a:rPr lang="cs-CZ" sz="2400" i="1" smtClean="0"/>
              <a:t>Veřejné finance: úvod do problematiky</a:t>
            </a:r>
            <a:r>
              <a:rPr lang="cs-CZ" sz="2400" smtClean="0"/>
              <a:t>. 3., přeprac. vyd. Praha: ASPI, 2005, 527 s. ISBN 80-735-7049-1.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  <a:endParaRPr lang="cs-CZ" sz="2400" b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Digitalizovaná kniha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US" sz="2400" smtClean="0"/>
              <a:t>RIGGS, Thomas a Mary BONK. </a:t>
            </a:r>
            <a:r>
              <a:rPr lang="en-US" sz="2400" i="1" smtClean="0"/>
              <a:t>Everyday finance: economics, personal money management, and entrepreneurship</a:t>
            </a:r>
            <a:r>
              <a:rPr lang="en-US" sz="2400" smtClean="0"/>
              <a:t> [online]. Detroit: Gale Cengage Learning, c2008, 2 v. [cit. 2012-10-04]. ISBN 14144112432. </a:t>
            </a:r>
            <a:r>
              <a:rPr lang="cs-CZ" sz="2400" b="1" smtClean="0"/>
              <a:t> </a:t>
            </a:r>
            <a:endParaRPr lang="cs-CZ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47075" cy="496887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Příspěvek (článek) v periodiku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GSTOETTNER</a:t>
            </a:r>
            <a:r>
              <a:rPr lang="cs-CZ" sz="2400" dirty="0"/>
              <a:t>, Markus a </a:t>
            </a:r>
            <a:r>
              <a:rPr lang="cs-CZ" sz="2400" dirty="0" err="1"/>
              <a:t>Anders</a:t>
            </a:r>
            <a:r>
              <a:rPr lang="cs-CZ" sz="2400" dirty="0"/>
              <a:t> JENSEN. Aid and Public </a:t>
            </a:r>
            <a:r>
              <a:rPr lang="cs-CZ" sz="2400" dirty="0" smtClean="0"/>
              <a:t>Finance: A </a:t>
            </a:r>
            <a:r>
              <a:rPr lang="cs-CZ" sz="2400" dirty="0" err="1"/>
              <a:t>Missing</a:t>
            </a:r>
            <a:r>
              <a:rPr lang="cs-CZ" sz="2400" dirty="0"/>
              <a:t> Link?. </a:t>
            </a:r>
            <a:r>
              <a:rPr lang="cs-CZ" sz="2400" i="1" dirty="0" err="1"/>
              <a:t>Atlantic</a:t>
            </a:r>
            <a:r>
              <a:rPr lang="cs-CZ" sz="2400" i="1" dirty="0"/>
              <a:t> </a:t>
            </a:r>
            <a:r>
              <a:rPr lang="cs-CZ" sz="2400" i="1" dirty="0" err="1"/>
              <a:t>Economic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: AEJ</a:t>
            </a:r>
            <a:r>
              <a:rPr lang="cs-CZ" sz="2400" dirty="0"/>
              <a:t>. 2010, roč. 38, č. 2, s. 217-235. ISSN 0197-4254. DOI: 10.1007/s11293-010-9225-3. Dostupné z: http://www.springerlink.com/index/10.1007/s11293-010-9225-3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Zákon</a:t>
            </a:r>
          </a:p>
          <a:p>
            <a:pPr marL="36000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ČESKO</a:t>
            </a:r>
            <a:r>
              <a:rPr lang="cs-CZ" sz="2400" dirty="0"/>
              <a:t>. Zákon č. 111 ze dne 22. dubna 1998 o vysokých školách a o změně a doplnění dalších zákonů (zákon o vysokých školách). In: </a:t>
            </a:r>
            <a:r>
              <a:rPr lang="cs-CZ" sz="2400" i="1" dirty="0"/>
              <a:t>Sbírka zákonů České republiky</a:t>
            </a:r>
            <a:r>
              <a:rPr lang="cs-CZ" sz="2400" dirty="0"/>
              <a:t>. 1998, částka 39, s. 5388-5419. Dostupný také z: http://aplikace.mvcr.cz/archiv2008/</a:t>
            </a:r>
            <a:r>
              <a:rPr lang="cs-CZ" sz="2400" dirty="0" err="1"/>
              <a:t>sbirka</a:t>
            </a:r>
            <a:r>
              <a:rPr lang="cs-CZ" sz="2400" dirty="0"/>
              <a:t>/1998/sb039-98.pdf. ISSN 1211-1244. 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131175" cy="3816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El. zdroje/portál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dirty="0"/>
              <a:t>ČESKO. MINISTERSTVO ŠKOLSTVÍ, MLÁDEŽE A TĚLOVÝCHOVY. </a:t>
            </a:r>
            <a:r>
              <a:rPr lang="cs-CZ" i="1" dirty="0"/>
              <a:t>MŠMT: Ministerstvo školství, mládeže a tělovýchovy </a:t>
            </a:r>
            <a:r>
              <a:rPr lang="cs-CZ" dirty="0"/>
              <a:t>[online]. MŠMT, ©2006 [cit. 2010-08-05]. Dostupné z: http://www.msmt.cz/ </a:t>
            </a: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360363" y="4941888"/>
            <a:ext cx="820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>
                <a:solidFill>
                  <a:srgbClr val="800000"/>
                </a:solidFill>
                <a:hlinkClick r:id="rId3"/>
              </a:rPr>
              <a:t>Další příklady </a:t>
            </a:r>
            <a:endParaRPr lang="cs-CZ" sz="240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1363" cy="501650"/>
          </a:xfrm>
        </p:spPr>
        <p:txBody>
          <a:bodyPr/>
          <a:lstStyle/>
          <a:p>
            <a:r>
              <a:rPr lang="cs-CZ" smtClean="0"/>
              <a:t>Metody citování – Harvardský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7075" cy="47513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jméno-datum, popř. strana</a:t>
            </a:r>
            <a:endParaRPr lang="cs-CZ" dirty="0"/>
          </a:p>
          <a:p>
            <a:pPr lvl="1" algn="just">
              <a:defRPr/>
            </a:pPr>
            <a:r>
              <a:rPr lang="cs-CZ" sz="2200" dirty="0" smtClean="0"/>
              <a:t>Nadměrné daňové břemeno je ztráta „</a:t>
            </a:r>
            <a:r>
              <a:rPr lang="cs-CZ" sz="2200" i="1" dirty="0" smtClean="0"/>
              <a:t>čistého blahobytu jedince, neboť přesahuje částku nezbytnou pro financování určitého množství veřejného statku</a:t>
            </a:r>
            <a:r>
              <a:rPr lang="cs-CZ" sz="2200" dirty="0" smtClean="0"/>
              <a:t>“ </a:t>
            </a:r>
            <a:r>
              <a:rPr lang="cs-CZ" sz="2200" b="1" dirty="0" smtClean="0">
                <a:solidFill>
                  <a:srgbClr val="800000"/>
                </a:solidFill>
              </a:rPr>
              <a:t>(</a:t>
            </a:r>
            <a:r>
              <a:rPr lang="cs-CZ" sz="2200" b="1" dirty="0" err="1" smtClean="0">
                <a:solidFill>
                  <a:srgbClr val="800000"/>
                </a:solidFill>
              </a:rPr>
              <a:t>Buchanan</a:t>
            </a:r>
            <a:r>
              <a:rPr lang="cs-CZ" sz="2200" b="1" dirty="0" smtClean="0">
                <a:solidFill>
                  <a:srgbClr val="800000"/>
                </a:solidFill>
              </a:rPr>
              <a:t>, 1998b, s. </a:t>
            </a:r>
            <a:r>
              <a:rPr lang="cs-CZ" sz="2200" b="1" dirty="0">
                <a:solidFill>
                  <a:srgbClr val="800000"/>
                </a:solidFill>
              </a:rPr>
              <a:t>4</a:t>
            </a:r>
            <a:r>
              <a:rPr lang="cs-CZ" sz="2200" b="1" dirty="0" smtClean="0">
                <a:solidFill>
                  <a:srgbClr val="800000"/>
                </a:solidFill>
              </a:rPr>
              <a:t>4). </a:t>
            </a:r>
            <a:r>
              <a:rPr lang="cs-CZ" sz="2200" dirty="0" smtClean="0"/>
              <a:t>Poněvadž kromě paušální daně je každá daň do určité míry distorzní, je nadměrné daňové břemeno v určité výši objektivně nutné.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endParaRPr lang="cs-CZ" sz="2200" dirty="0" smtClean="0"/>
          </a:p>
          <a:p>
            <a:pPr lvl="1" algn="just">
              <a:defRPr/>
            </a:pPr>
            <a:r>
              <a:rPr lang="cs-CZ" dirty="0"/>
              <a:t>BUCHANAN,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16900" cy="501650"/>
          </a:xfrm>
        </p:spPr>
        <p:txBody>
          <a:bodyPr/>
          <a:lstStyle/>
          <a:p>
            <a:r>
              <a:rPr lang="cs-CZ" smtClean="0"/>
              <a:t>Metody citování – číselný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608512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s.44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dirty="0" smtClean="0"/>
              <a:t>134. 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Metody citace – poznámka pod čarou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356100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sz="2200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baseline="30000" dirty="0" smtClean="0"/>
              <a:t>134</a:t>
            </a:r>
            <a:r>
              <a:rPr lang="cs-CZ" dirty="0" smtClean="0"/>
              <a:t> </a:t>
            </a:r>
            <a:r>
              <a:rPr lang="cs-CZ" dirty="0"/>
              <a:t>BUCHANAN, James M</a:t>
            </a:r>
            <a:r>
              <a:rPr lang="cs-CZ" dirty="0" smtClean="0"/>
              <a:t>.: </a:t>
            </a:r>
            <a:r>
              <a:rPr lang="cs-CZ" i="1" dirty="0"/>
              <a:t>Veřejné finance v demokratickém systému</a:t>
            </a:r>
            <a:r>
              <a:rPr lang="cs-CZ" dirty="0"/>
              <a:t>. </a:t>
            </a:r>
            <a:r>
              <a:rPr lang="cs-CZ" dirty="0" smtClean="0"/>
              <a:t>str.44</a:t>
            </a:r>
          </a:p>
          <a:p>
            <a:pPr marL="457200" lvl="1" indent="-457200" algn="just">
              <a:spcBef>
                <a:spcPts val="700"/>
              </a:spcBef>
              <a:defRPr/>
            </a:pPr>
            <a:r>
              <a:rPr lang="cs-CZ" dirty="0" smtClean="0"/>
              <a:t>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Výběr tématu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400" smtClean="0"/>
              <a:t>podle oblasti</a:t>
            </a:r>
          </a:p>
          <a:p>
            <a:pPr lvl="1" algn="just"/>
            <a:r>
              <a:rPr lang="cs-CZ" sz="2200" smtClean="0"/>
              <a:t>co Vás zajímá</a:t>
            </a:r>
          </a:p>
          <a:p>
            <a:pPr algn="just"/>
            <a:r>
              <a:rPr lang="cs-CZ" sz="2400" smtClean="0"/>
              <a:t>podle vedoucího</a:t>
            </a:r>
          </a:p>
          <a:p>
            <a:pPr lvl="1" algn="just"/>
            <a:r>
              <a:rPr lang="cs-CZ" sz="2200" smtClean="0"/>
              <a:t>kdo je Vám sympatický,</a:t>
            </a:r>
          </a:p>
          <a:p>
            <a:pPr lvl="1" algn="just"/>
            <a:r>
              <a:rPr lang="cs-CZ" sz="2200" smtClean="0"/>
              <a:t>s kým se Vám bude dobře spolupracovat</a:t>
            </a:r>
          </a:p>
          <a:p>
            <a:pPr lvl="1" algn="just"/>
            <a:r>
              <a:rPr lang="cs-CZ" sz="2200" smtClean="0"/>
              <a:t>můžete mít vedoucího i mimo ESF (oborníka na danou oblast z kraje, ministerstva apod.) – má to svá úskalí</a:t>
            </a:r>
          </a:p>
          <a:p>
            <a:pPr algn="just"/>
            <a:r>
              <a:rPr lang="cs-CZ" sz="2400" smtClean="0"/>
              <a:t>návaznost na diplomku</a:t>
            </a:r>
          </a:p>
          <a:p>
            <a:r>
              <a:rPr lang="cs-CZ" sz="2400" smtClean="0"/>
              <a:t>využití zkušeností/praxe/stáže/dat/informací</a:t>
            </a:r>
          </a:p>
          <a:p>
            <a:r>
              <a:rPr lang="cs-CZ" sz="2400" smtClean="0"/>
              <a:t>vlastní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Stanovení cíle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773238"/>
            <a:ext cx="7772400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podrobná a co nejkonkrétnější specifikace tématu (minimálně 1/2 strany A4 </a:t>
            </a:r>
            <a:r>
              <a:rPr lang="cs-CZ" sz="2000" i="1" smtClean="0"/>
              <a:t>souvislého textu)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Zdůvodnění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proč má být daný problém řešen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problém stojí za to, aby byl řešen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se jedná o problém řešitelný odbornými / vědeckými metodami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je problém dostatečně složitý, aby splnil požadavky na bakalářskou práci a zároveň řešitelný individuálními silami studenta</a:t>
            </a:r>
          </a:p>
          <a:p>
            <a:pPr lvl="1">
              <a:lnSpc>
                <a:spcPct val="80000"/>
              </a:lnSpc>
            </a:pPr>
            <a:r>
              <a:rPr lang="cs-CZ" sz="2000" b="1" smtClean="0">
                <a:solidFill>
                  <a:srgbClr val="990000"/>
                </a:solidFill>
              </a:rPr>
              <a:t>Každá práce má mít jeden (a pouze jeden) hlavní cíl!</a:t>
            </a:r>
            <a:endParaRPr lang="cs-CZ" sz="2000" smtClean="0">
              <a:solidFill>
                <a:srgbClr val="99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800" smtClean="0"/>
              <a:t> jeho formulace poskytuje odpověď na otázky: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>
              <a:lnSpc>
                <a:spcPct val="80000"/>
              </a:lnSpc>
            </a:pPr>
            <a:r>
              <a:rPr lang="cs-CZ" sz="2000" i="1" smtClean="0"/>
              <a:t>Jaký problém má být vyřešen?</a:t>
            </a:r>
          </a:p>
          <a:p>
            <a:pPr>
              <a:lnSpc>
                <a:spcPct val="80000"/>
              </a:lnSpc>
            </a:pPr>
            <a:r>
              <a:rPr lang="cs-CZ" sz="2000" i="1" smtClean="0"/>
              <a:t>Na jakou výzkumnou otázku chceme dostat odpověď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424863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r>
              <a:rPr lang="cs-CZ" sz="4000" b="1">
                <a:solidFill>
                  <a:srgbClr val="800000"/>
                </a:solidFill>
              </a:rPr>
              <a:t>Obsah: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oficiální věci - termíny, směrnice, co a kde najdeme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citační norma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výběr tématu, stanovení cílů, konzultace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jak by měla a neměla vypadat BP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shrnutí častých chyb</a:t>
            </a:r>
            <a:endParaRPr lang="cs-CZ" i="1">
              <a:solidFill>
                <a:srgbClr val="000000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</a:pPr>
            <a:endParaRPr lang="cs-CZ" sz="24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0813" cy="574675"/>
          </a:xfrm>
        </p:spPr>
        <p:txBody>
          <a:bodyPr/>
          <a:lstStyle/>
          <a:p>
            <a:r>
              <a:rPr lang="cs-CZ" smtClean="0"/>
              <a:t>Jak stanovit problémovou oblast/cíl</a:t>
            </a:r>
            <a:endParaRPr lang="cs-CZ" u="sng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Problém</a:t>
            </a:r>
            <a:r>
              <a:rPr lang="cs-CZ" sz="2400" smtClean="0">
                <a:latin typeface="Arial" charset="0"/>
              </a:rPr>
              <a:t>=</a:t>
            </a:r>
            <a:r>
              <a:rPr lang="cs-CZ" sz="2400" smtClean="0"/>
              <a:t>odchylka</a:t>
            </a:r>
            <a:r>
              <a:rPr lang="cs-CZ" sz="2400" smtClean="0">
                <a:latin typeface="Arial" charset="0"/>
              </a:rPr>
              <a:t>    </a:t>
            </a:r>
            <a:r>
              <a:rPr lang="cs-CZ" sz="2400" smtClean="0"/>
              <a:t>nutná změna</a:t>
            </a:r>
          </a:p>
          <a:p>
            <a:pPr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Změna= </a:t>
            </a:r>
            <a:r>
              <a:rPr lang="cs-CZ" sz="2400" smtClean="0"/>
              <a:t>zkvalitnění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Problém a cíl </a:t>
            </a:r>
            <a:r>
              <a:rPr lang="cs-CZ" sz="2400" smtClean="0">
                <a:latin typeface="Arial" charset="0"/>
              </a:rPr>
              <a:t>= jednoznačná definice,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Pouhý popis nebo analýza situace a stavu nestačí</a:t>
            </a:r>
            <a:r>
              <a:rPr lang="cs-CZ" sz="2400" smtClean="0">
                <a:latin typeface="Arial" charset="0"/>
              </a:rPr>
              <a:t>, </a:t>
            </a:r>
            <a:r>
              <a:rPr lang="cs-CZ" sz="2400" smtClean="0"/>
              <a:t>(už při volbě tématu se vyhněte těm popisným)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Při vytváření cílů a formulaci hypotéz si vytvářejte tvrzení, domněnky o problému, které během práce vyvrátíte nebo potvrdíte</a:t>
            </a: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>
            <a:off x="3851275" y="25654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Konzultace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dle dohody s vedoucím</a:t>
            </a:r>
          </a:p>
          <a:p>
            <a:r>
              <a:rPr lang="cs-CZ" smtClean="0"/>
              <a:t>buďte aktivní, dávejte o sobě vědět, ať víme, že na „něčem“ pracujete</a:t>
            </a:r>
          </a:p>
          <a:p>
            <a:pPr algn="just"/>
            <a:r>
              <a:rPr lang="cs-CZ" smtClean="0"/>
              <a:t>není nutné osobně, stačí mailem, co je Vám příjemnější</a:t>
            </a:r>
          </a:p>
          <a:p>
            <a:r>
              <a:rPr lang="cs-CZ" smtClean="0"/>
              <a:t>choďte s konkrétními dotazy</a:t>
            </a:r>
          </a:p>
          <a:p>
            <a:r>
              <a:rPr lang="cs-CZ" smtClean="0"/>
              <a:t>podle domluvy s vedoucím zasílejte práci </a:t>
            </a:r>
          </a:p>
          <a:p>
            <a:pPr lvl="1"/>
            <a:r>
              <a:rPr lang="cs-CZ" smtClean="0"/>
              <a:t>např.: v celku, s odlišením nového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prezentovat práci</a:t>
            </a:r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Stručně, jasně, výstižně (komise je unavená)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Arial" charset="0"/>
              </a:rPr>
              <a:t>      max. 5 minut</a:t>
            </a:r>
          </a:p>
          <a:p>
            <a:r>
              <a:rPr lang="cs-CZ" smtClean="0">
                <a:latin typeface="Arial" charset="0"/>
              </a:rPr>
              <a:t>Vyhnout se „omáčce“ (struktura práce apod.)</a:t>
            </a:r>
          </a:p>
          <a:p>
            <a:r>
              <a:rPr lang="cs-CZ" smtClean="0">
                <a:latin typeface="Arial" charset="0"/>
              </a:rPr>
              <a:t>Co bylo cílem? </a:t>
            </a:r>
            <a:r>
              <a:rPr lang="cs-CZ" smtClean="0">
                <a:solidFill>
                  <a:srgbClr val="800000"/>
                </a:solidFill>
                <a:latin typeface="Arial" charset="0"/>
              </a:rPr>
              <a:t>Co jste zjistili? </a:t>
            </a:r>
            <a:r>
              <a:rPr lang="cs-CZ" smtClean="0">
                <a:solidFill>
                  <a:schemeClr val="tx1"/>
                </a:solidFill>
                <a:latin typeface="Arial" charset="0"/>
              </a:rPr>
              <a:t>S jakými problémy jste se při zpracování setkali?</a:t>
            </a:r>
          </a:p>
          <a:p>
            <a:r>
              <a:rPr lang="cs-CZ" smtClean="0">
                <a:latin typeface="Arial" charset="0"/>
              </a:rPr>
              <a:t>PPT není povinná, ale pomůže Vám 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8388350" y="20605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>
            <a:off x="1116013" y="24923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125538"/>
            <a:ext cx="7770813" cy="501650"/>
          </a:xfrm>
        </p:spPr>
        <p:txBody>
          <a:bodyPr/>
          <a:lstStyle/>
          <a:p>
            <a:r>
              <a:rPr lang="cs-CZ" smtClean="0"/>
              <a:t>Ukázky prací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„Strategie financování neziskových organizací s využitím marketingových aktivit“</a:t>
            </a:r>
          </a:p>
          <a:p>
            <a:r>
              <a:rPr lang="cs-CZ" smtClean="0"/>
              <a:t>„Rozpočet EU“</a:t>
            </a:r>
            <a:endParaRPr lang="cs-CZ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pPr lvl="1"/>
            <a:r>
              <a:rPr lang="cs-CZ" smtClean="0"/>
              <a:t>Navrhněte cíl</a:t>
            </a:r>
          </a:p>
          <a:p>
            <a:pPr lvl="1"/>
            <a:r>
              <a:rPr lang="cs-CZ" smtClean="0"/>
              <a:t>Navrhněte strukturu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75637" cy="501650"/>
          </a:xfrm>
        </p:spPr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958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100" cap="all" dirty="0" smtClean="0">
                <a:solidFill>
                  <a:srgbClr val="990000"/>
                </a:solidFill>
              </a:rPr>
              <a:t>Zápočet z bakalářského Semináře není automatický </a:t>
            </a:r>
            <a:r>
              <a:rPr lang="cs-CZ" sz="2200" cap="all" dirty="0" smtClean="0">
                <a:solidFill>
                  <a:srgbClr val="990000"/>
                </a:solidFill>
              </a:rPr>
              <a:t>!!!</a:t>
            </a:r>
            <a:r>
              <a:rPr lang="cs-CZ" sz="2200" dirty="0" smtClean="0">
                <a:solidFill>
                  <a:srgbClr val="990000"/>
                </a:solidFill>
              </a:rPr>
              <a:t> 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Vám ho neudělí pokud za Vámi nebude kus odvedené práce a nebudete konzultovat.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Vedoucí práce není autor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nemá psát práci na za Vás, práce je především váš výtvor, vedoucí vás pouze usměrňuje.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Zapracování připomínek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Pokud už vám vedoucí poradí, snažte se jeho připomínky do práce zapracovat, myslí to s vámi dobře a patrně má více zkušeností než Vy.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Kontakt s vedoucím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Nenechte se odradit tím, že vedoucí nereaguje, někdy prostě nestíháme. Napište znovu!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Konzultujte průběžně, opravdu nezvládneme připomínkovat Vaši práci za jeden den, a ještě k tomu jeden den před odevzdáním.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Průběžná kontrola cíle a obsahu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Nejčastější chyby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244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rgbClr val="990000"/>
                </a:solidFill>
              </a:rPr>
              <a:t>NENECHÁVEJTE TO NA POSLEDNÍ CHVÍLI!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Naivní, ale: NENECHÁVEJTE TO NA POSLEDNÍ CHVÍLI, naše zkušené oko to pozná a odrazí se to v hodnocení práce.</a:t>
            </a:r>
          </a:p>
          <a:p>
            <a:pPr>
              <a:defRPr/>
            </a:pPr>
            <a:r>
              <a:rPr lang="cs-CZ" sz="2200" dirty="0" smtClean="0"/>
              <a:t>Citace</a:t>
            </a:r>
          </a:p>
          <a:p>
            <a:pPr lvl="1" algn="just">
              <a:defRPr/>
            </a:pPr>
            <a:r>
              <a:rPr lang="cs-CZ" sz="2000" dirty="0" smtClean="0"/>
              <a:t>Existují nejen přímé ale také nepřímé citace, i ty je potřeba odcitovat. V případě, že necitujete myšlenky někoho jiného dopouštíte se plagiátorství (pozor na překlad).</a:t>
            </a:r>
          </a:p>
          <a:p>
            <a:pPr lvl="1" algn="just">
              <a:defRPr/>
            </a:pPr>
            <a:r>
              <a:rPr lang="cs-CZ" sz="2000" dirty="0" smtClean="0"/>
              <a:t>Citujte průběžně: když to necháte nakonec, může se Vám stát, že zdroj už nedohledáte.</a:t>
            </a:r>
          </a:p>
          <a:p>
            <a:pPr lvl="1" algn="just">
              <a:defRPr/>
            </a:pPr>
            <a:r>
              <a:rPr lang="cs-CZ" sz="2000" dirty="0" smtClean="0"/>
              <a:t>I internetové zdroje musíte odcitovat dle citační normy, nestačí jen odkaz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Vaše názory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Zajímají nás Vaše názory, proto pište svými slovy, neopisujte zbytečně celé podkapitoly, hledejte více zdrojů.</a:t>
            </a:r>
            <a:endParaRPr lang="cs-CZ" sz="22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cs-CZ" sz="2200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200" smtClean="0"/>
              <a:t>Relevantní zdroje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Vyvarujte se: wikipedie.cz, aktualne.cz, cas.sk</a:t>
            </a:r>
            <a:endParaRPr lang="cs-CZ" sz="2000" u="sng" smtClean="0">
              <a:solidFill>
                <a:srgbClr val="FF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Neopisujte zákony.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Seznamte se a využívejte databáze, na které škola má zakoupené licence.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Statistické údaje citujte z prvotních zdrojů.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Čerpejte i ze zahraničních zdrojů.</a:t>
            </a:r>
          </a:p>
          <a:p>
            <a:pPr algn="just">
              <a:lnSpc>
                <a:spcPct val="80000"/>
              </a:lnSpc>
            </a:pPr>
            <a:r>
              <a:rPr lang="cs-CZ" sz="2200" smtClean="0"/>
              <a:t>Formální stránka (směrnice)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Formální stránka je to nejmenší, co můžete zpracovat perfektně (když už nic, tak alespoň formálně to bude pěkné.)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Jazyk práce musí odpovídat vědecké práci.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Obrázky, grafy a tabulky musejí mít uvedený zdroj a popis</a:t>
            </a:r>
            <a:endParaRPr lang="cs-CZ" sz="1300" smtClean="0"/>
          </a:p>
          <a:p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Kontakty – doplnit emaily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2420938"/>
            <a:ext cx="7772400" cy="2232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Jana </a:t>
            </a:r>
            <a:r>
              <a:rPr lang="cs-CZ" dirty="0" smtClean="0"/>
              <a:t>Godarová		</a:t>
            </a:r>
            <a:r>
              <a:rPr lang="cs-CZ" sz="2000" dirty="0" smtClean="0"/>
              <a:t>godarova@mail.muni.cz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Šárka Horáková		</a:t>
            </a:r>
            <a:r>
              <a:rPr lang="cs-CZ" sz="2000" dirty="0" smtClean="0"/>
              <a:t>sarka.horakova@mail.muni.cz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algn="ctr"/>
            <a:r>
              <a:rPr lang="cs-CZ" smtClean="0"/>
              <a:t>Děkujeme za pozornost</a:t>
            </a:r>
            <a:br>
              <a:rPr lang="cs-CZ" smtClean="0"/>
            </a:b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1. Důležitý krok…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342900" indent="-342900" algn="just" defTabSz="914400"/>
            <a:r>
              <a:rPr lang="cs-CZ" b="1" dirty="0" smtClean="0"/>
              <a:t>Směrnice č. 2/2010 k odevzdávání a zveřejňování závěrečných prací</a:t>
            </a:r>
          </a:p>
          <a:p>
            <a:pPr marL="742950" lvl="1" indent="-285750" defTabSz="914400"/>
            <a:r>
              <a:rPr lang="cs-CZ" dirty="0" smtClean="0"/>
              <a:t>důležité termíny</a:t>
            </a:r>
          </a:p>
          <a:p>
            <a:pPr marL="742950" lvl="1" indent="-285750" algn="just" defTabSz="914400"/>
            <a:r>
              <a:rPr lang="cs-CZ" dirty="0" smtClean="0"/>
              <a:t>formát (struktura práce, typ a velikost písma)</a:t>
            </a:r>
          </a:p>
          <a:p>
            <a:pPr marL="742950" lvl="1" indent="-285750" defTabSz="914400"/>
            <a:r>
              <a:rPr lang="cs-CZ" dirty="0" smtClean="0"/>
              <a:t>rozsah</a:t>
            </a:r>
          </a:p>
          <a:p>
            <a:pPr marL="742950" lvl="1" indent="-285750" defTabSz="914400"/>
            <a:r>
              <a:rPr lang="cs-CZ" dirty="0" smtClean="0"/>
              <a:t>odevzdání (způsob vazby a tisku)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a. Důležité termíny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4294967295"/>
          </p:nvPr>
        </p:nvSpPr>
        <p:spPr>
          <a:xfrm>
            <a:off x="898525" y="1800225"/>
            <a:ext cx="7772400" cy="4329113"/>
          </a:xfrm>
        </p:spPr>
        <p:txBody>
          <a:bodyPr lIns="91440" tIns="45720" rIns="91440" bIns="45720"/>
          <a:lstStyle/>
          <a:p>
            <a:pPr marL="342900" indent="-342900" algn="just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Harmonogram akademického roku </a:t>
            </a:r>
          </a:p>
          <a:p>
            <a:pPr marL="0" indent="0" defTabSz="914400">
              <a:buFont typeface="Wingdings" pitchFamily="2" charset="2"/>
              <a:buNone/>
              <a:defRPr/>
            </a:pPr>
            <a:r>
              <a:rPr lang="cs-CZ" sz="1800" i="1" dirty="0" smtClean="0"/>
              <a:t>(econ.muni.cz       Studium       Bakalářské a magisterské       Harmonogramy ekonomického roku)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ypsání témat</a:t>
            </a:r>
          </a:p>
          <a:p>
            <a:pPr marL="742950" lvl="1" indent="-285750" defTabSz="914400">
              <a:defRPr/>
            </a:pPr>
            <a:r>
              <a:rPr lang="cs-CZ" dirty="0"/>
              <a:t>p</a:t>
            </a:r>
            <a:r>
              <a:rPr lang="cs-CZ" dirty="0" smtClean="0"/>
              <a:t>řihlášení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yplnění oficiálního zadání</a:t>
            </a:r>
          </a:p>
          <a:p>
            <a:pPr marL="742950" lvl="1" indent="-285750" defTabSz="914400">
              <a:defRPr/>
            </a:pPr>
            <a:r>
              <a:rPr lang="cs-CZ" dirty="0"/>
              <a:t>o</a:t>
            </a:r>
            <a:r>
              <a:rPr lang="cs-CZ" dirty="0" smtClean="0"/>
              <a:t>devzdání </a:t>
            </a:r>
          </a:p>
          <a:p>
            <a:pPr marL="1144587" lvl="2" indent="-285750" defTabSz="914400">
              <a:defRPr/>
            </a:pPr>
            <a:r>
              <a:rPr lang="cs-CZ" dirty="0" smtClean="0"/>
              <a:t>podle termínu kdy chcete jít k SZZ</a:t>
            </a:r>
          </a:p>
          <a:p>
            <a:pPr marL="742950" lvl="1" indent="-285750" defTabSz="914400">
              <a:defRPr/>
            </a:pPr>
            <a:endParaRPr lang="cs-CZ" dirty="0" smtClean="0"/>
          </a:p>
          <a:p>
            <a:pPr marL="342900" indent="-342900" defTabSz="914400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57463" y="2493963"/>
            <a:ext cx="2889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6875463" y="2495550"/>
            <a:ext cx="358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851275" y="2493963"/>
            <a:ext cx="3619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281488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JEDNOTNÁ GRAFICKÁ ÚPRAVA V CELÉ PRÁCI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b</a:t>
            </a:r>
            <a:r>
              <a:rPr lang="cs-CZ" sz="2300" dirty="0" smtClean="0"/>
              <a:t>ílý papír, A4,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vždy </a:t>
            </a:r>
            <a:r>
              <a:rPr lang="cs-CZ" sz="2300" dirty="0" smtClean="0"/>
              <a:t>oboustranně, </a:t>
            </a:r>
            <a:endParaRPr lang="cs-CZ" sz="2300" dirty="0" smtClean="0"/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patkové písmo (typicky </a:t>
            </a:r>
            <a:r>
              <a:rPr lang="cs-CZ" sz="2300" dirty="0" smtClean="0"/>
              <a:t>TNR</a:t>
            </a:r>
            <a:r>
              <a:rPr lang="cs-CZ" sz="2300" dirty="0"/>
              <a:t>)</a:t>
            </a:r>
            <a:endParaRPr lang="cs-CZ" sz="2300" dirty="0" smtClean="0"/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řádkování 1-1,5 a velikost písma 11, </a:t>
            </a:r>
            <a:r>
              <a:rPr lang="cs-CZ" sz="2300" dirty="0" smtClean="0"/>
              <a:t>12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Okraje listu…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text </a:t>
            </a:r>
            <a:r>
              <a:rPr lang="cs-CZ" sz="2300" dirty="0" smtClean="0"/>
              <a:t>zarovnán na oba okraje (do bloku) v celé práci!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Číslování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itulní strana, zadání, bibliografická identifikace, prohlášení, poděkování a obsah </a:t>
            </a:r>
            <a:r>
              <a:rPr lang="cs-CZ" sz="2300" dirty="0" smtClean="0">
                <a:solidFill>
                  <a:srgbClr val="990000"/>
                </a:solidFill>
              </a:rPr>
              <a:t>SE NEČÍSLUJÍ !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P</a:t>
            </a:r>
            <a:r>
              <a:rPr lang="cs-CZ" sz="2300" dirty="0" smtClean="0"/>
              <a:t>oslední číslovanou stranou je seznam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229600" cy="4425950"/>
          </a:xfrm>
        </p:spPr>
        <p:txBody>
          <a:bodyPr lIns="91440" tIns="45720" rIns="91440" bIns="45720"/>
          <a:lstStyle/>
          <a:p>
            <a:pPr marL="342900" indent="-342900" algn="just" defTabSz="914400"/>
            <a:r>
              <a:rPr lang="cs-CZ" smtClean="0"/>
              <a:t>Kapitoly, Úvod, Závěr, Seznam použitých zdrojů, Seznam příloh se začínají psát na novém listu papíru</a:t>
            </a:r>
          </a:p>
          <a:p>
            <a:pPr marL="342900" indent="-342900" defTabSz="914400"/>
            <a:r>
              <a:rPr lang="cs-CZ" smtClean="0">
                <a:solidFill>
                  <a:srgbClr val="990000"/>
                </a:solidFill>
              </a:rPr>
              <a:t>Nadpisy</a:t>
            </a:r>
          </a:p>
          <a:p>
            <a:pPr marL="742950" lvl="1" indent="-285750" defTabSz="914400"/>
            <a:r>
              <a:rPr lang="cs-CZ" smtClean="0"/>
              <a:t>kapitoly – 16 bodů (i vše velké)</a:t>
            </a:r>
          </a:p>
          <a:p>
            <a:pPr marL="742950" lvl="1" indent="-285750" defTabSz="914400"/>
            <a:r>
              <a:rPr lang="cs-CZ" smtClean="0"/>
              <a:t>podkapitoly – 14 bodů</a:t>
            </a:r>
          </a:p>
          <a:p>
            <a:pPr marL="742950" lvl="1" indent="-285750" defTabSz="914400"/>
            <a:r>
              <a:rPr lang="cs-CZ" smtClean="0"/>
              <a:t>další části - 12 bodů</a:t>
            </a:r>
          </a:p>
          <a:p>
            <a:pPr marL="742950" lvl="1" indent="-285750" defTabSz="914400"/>
            <a:r>
              <a:rPr lang="cs-CZ" smtClean="0"/>
              <a:t>použití desetinných členění (1 – 1.1 – 1.1.1)</a:t>
            </a:r>
          </a:p>
          <a:p>
            <a:pPr marL="742950" lvl="1" indent="-285750" defTabSz="914400"/>
            <a:r>
              <a:rPr lang="cs-CZ" smtClean="0"/>
              <a:t>tabulky, grafy, obrázky…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113"/>
            <a:ext cx="8229600" cy="4465637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defTabSz="914400">
              <a:lnSpc>
                <a:spcPct val="8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Struktura</a:t>
            </a:r>
          </a:p>
          <a:p>
            <a:pPr marL="742950" lvl="1" indent="-285750" algn="just" defTabSz="914400">
              <a:defRPr/>
            </a:pPr>
            <a:r>
              <a:rPr lang="cs-CZ" sz="2300" dirty="0"/>
              <a:t>ú</a:t>
            </a:r>
            <a:r>
              <a:rPr lang="cs-CZ" sz="2300" dirty="0" smtClean="0"/>
              <a:t>vodní strany (desky, titulní strany, </a:t>
            </a:r>
            <a:r>
              <a:rPr lang="cs-CZ" sz="2300" cap="all" dirty="0" smtClean="0">
                <a:solidFill>
                  <a:srgbClr val="990000"/>
                </a:solidFill>
              </a:rPr>
              <a:t>zadání závěrečné práce</a:t>
            </a:r>
            <a:r>
              <a:rPr lang="cs-CZ" sz="2300" dirty="0" smtClean="0"/>
              <a:t>, bibliografické identifikace, prohlášení autora, poděkování)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o</a:t>
            </a:r>
            <a:r>
              <a:rPr lang="cs-CZ" sz="2300" dirty="0" smtClean="0"/>
              <a:t>bsah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ú</a:t>
            </a:r>
            <a:r>
              <a:rPr lang="cs-CZ" sz="2300" dirty="0" smtClean="0"/>
              <a:t>vod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ext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z</a:t>
            </a:r>
            <a:r>
              <a:rPr lang="cs-CZ" sz="2300" dirty="0" smtClean="0"/>
              <a:t>ávěr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zdrojů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eznamy tabulek, grafů, obrázků, schémat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zkratek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c. Rozsah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2060575"/>
            <a:ext cx="7772400" cy="4140200"/>
          </a:xfrm>
        </p:spPr>
        <p:txBody>
          <a:bodyPr lIns="91440" tIns="45720" rIns="91440" bIns="45720"/>
          <a:lstStyle/>
          <a:p>
            <a:pPr marL="342900" indent="-342900" defTabSz="914400"/>
            <a:r>
              <a:rPr lang="cs-CZ" smtClean="0"/>
              <a:t>35-45 stran</a:t>
            </a:r>
          </a:p>
          <a:p>
            <a:pPr marL="342900" indent="-342900" defTabSz="914400"/>
            <a:endParaRPr lang="cs-CZ" smtClean="0"/>
          </a:p>
          <a:p>
            <a:pPr marL="342900" indent="-342900" defTabSz="914400"/>
            <a:r>
              <a:rPr lang="cs-CZ" smtClean="0"/>
              <a:t>jedná se o počet stran „čistého“ textu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cs-CZ" smtClean="0"/>
          </a:p>
          <a:p>
            <a:pPr marL="342900" indent="-342900" defTabSz="914400"/>
            <a:r>
              <a:rPr lang="cs-CZ" smtClean="0"/>
              <a:t>lze překročit počet stran, ovšem ne vždy to je ku prospěchu věci…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d. Odevzdání 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3238"/>
            <a:ext cx="8229600" cy="4352925"/>
          </a:xfrm>
        </p:spPr>
        <p:txBody>
          <a:bodyPr lIns="91440" tIns="45720" rIns="91440" bIns="45720"/>
          <a:lstStyle/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Tištěná verze</a:t>
            </a:r>
          </a:p>
          <a:p>
            <a:pPr marL="742950" lvl="1" indent="-285750" defTabSz="914400">
              <a:defRPr/>
            </a:pPr>
            <a:r>
              <a:rPr lang="cs-CZ" dirty="0"/>
              <a:t>d</a:t>
            </a:r>
            <a:r>
              <a:rPr lang="cs-CZ" dirty="0" smtClean="0"/>
              <a:t>va výtisky  v nerozebíratelné pevné vazbě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e stanovený termín sekretářce katedry</a:t>
            </a:r>
          </a:p>
          <a:p>
            <a:pPr marL="742950" lvl="1" indent="-285750" defTabSz="914400">
              <a:defRPr/>
            </a:pPr>
            <a:r>
              <a:rPr lang="cs-CZ" dirty="0"/>
              <a:t>s</a:t>
            </a:r>
            <a:r>
              <a:rPr lang="cs-CZ" dirty="0" smtClean="0"/>
              <a:t>oučástí je </a:t>
            </a:r>
            <a:r>
              <a:rPr lang="cs-CZ" dirty="0" smtClean="0">
                <a:solidFill>
                  <a:srgbClr val="990000"/>
                </a:solidFill>
              </a:rPr>
              <a:t>Zadání bakalářské práce </a:t>
            </a:r>
          </a:p>
          <a:p>
            <a:pPr marL="457200" lvl="1" indent="0" algn="just" defTabSz="914400">
              <a:buFont typeface="Wingdings" pitchFamily="2" charset="2"/>
              <a:buNone/>
              <a:defRPr/>
            </a:pPr>
            <a:r>
              <a:rPr lang="cs-CZ" sz="2000" i="1" dirty="0" smtClean="0"/>
              <a:t>(IS → Dokumenty → ESF MU → Zadání závěrečných prací → katedra → Bakalářská práce → příslušný akademický rok zadání práce)</a:t>
            </a:r>
          </a:p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Archiv IS MU</a:t>
            </a:r>
          </a:p>
          <a:p>
            <a:pPr marL="742950" lvl="1" indent="-285750" defTabSz="914400">
              <a:defRPr/>
            </a:pPr>
            <a:r>
              <a:rPr lang="cs-CZ" dirty="0"/>
              <a:t>c</a:t>
            </a:r>
            <a:r>
              <a:rPr lang="cs-CZ" dirty="0" smtClean="0"/>
              <a:t>elá práce (bez zadání)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ždy dřív než se odevzdají výtisky na katedru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1295</Words>
  <Application>Microsoft Office PowerPoint</Application>
  <PresentationFormat>Předvádění na obrazovce (4:3)</PresentationFormat>
  <Paragraphs>217</Paragraphs>
  <Slides>28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Výchozí návrh</vt:lpstr>
      <vt:lpstr>Výchozí návrh</vt:lpstr>
      <vt:lpstr>Bakalářský seminář</vt:lpstr>
      <vt:lpstr>Prezentace aplikace PowerPoint</vt:lpstr>
      <vt:lpstr>1. Důležitý krok…</vt:lpstr>
      <vt:lpstr>a. Důležité termíny</vt:lpstr>
      <vt:lpstr>b. Formát</vt:lpstr>
      <vt:lpstr>b. Formát</vt:lpstr>
      <vt:lpstr>b. Formát</vt:lpstr>
      <vt:lpstr>c. Rozsah</vt:lpstr>
      <vt:lpstr>d. Odevzdání </vt:lpstr>
      <vt:lpstr>Citace a citační norma</vt:lpstr>
      <vt:lpstr>Jak citovat?</vt:lpstr>
      <vt:lpstr>Příklady</vt:lpstr>
      <vt:lpstr>Prezentace aplikace PowerPoint</vt:lpstr>
      <vt:lpstr>Prezentace aplikace PowerPoint</vt:lpstr>
      <vt:lpstr>Metody citování – Harvardský styl</vt:lpstr>
      <vt:lpstr>Metody citování – číselný odkaz</vt:lpstr>
      <vt:lpstr>Metody citace – poznámka pod čarou</vt:lpstr>
      <vt:lpstr>Výběr tématu</vt:lpstr>
      <vt:lpstr>Stanovení cíle</vt:lpstr>
      <vt:lpstr>Jak stanovit problémovou oblast/cíl</vt:lpstr>
      <vt:lpstr>Konzultace</vt:lpstr>
      <vt:lpstr>Jak prezentovat práci</vt:lpstr>
      <vt:lpstr>Ukázky prací</vt:lpstr>
      <vt:lpstr>Nejčastější chyby</vt:lpstr>
      <vt:lpstr>Nejčastější chyby </vt:lpstr>
      <vt:lpstr>Nejčastější chyby</vt:lpstr>
      <vt:lpstr>Kontakty – doplnit emaily</vt:lpstr>
      <vt:lpstr>Děkujeme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děkana o činnosti fakulty v roce 2004</dc:title>
  <dc:creator>Roman Horňák</dc:creator>
  <cp:lastModifiedBy>Jana Godarová</cp:lastModifiedBy>
  <cp:revision>79</cp:revision>
  <dcterms:modified xsi:type="dcterms:W3CDTF">2013-09-15T07:35:24Z</dcterms:modified>
</cp:coreProperties>
</file>