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78" r:id="rId3"/>
    <p:sldId id="259" r:id="rId4"/>
    <p:sldId id="276" r:id="rId5"/>
    <p:sldId id="277" r:id="rId6"/>
    <p:sldId id="260" r:id="rId7"/>
    <p:sldId id="262" r:id="rId8"/>
    <p:sldId id="263" r:id="rId9"/>
    <p:sldId id="264" r:id="rId10"/>
    <p:sldId id="265" r:id="rId11"/>
    <p:sldId id="266" r:id="rId12"/>
    <p:sldId id="274" r:id="rId13"/>
    <p:sldId id="275" r:id="rId14"/>
    <p:sldId id="267" r:id="rId15"/>
    <p:sldId id="279" r:id="rId16"/>
    <p:sldId id="280" r:id="rId17"/>
    <p:sldId id="271" r:id="rId18"/>
    <p:sldId id="272" r:id="rId19"/>
    <p:sldId id="273" r:id="rId20"/>
    <p:sldId id="269" r:id="rId21"/>
    <p:sldId id="27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ha" initials="j" lastIdx="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0-07-08T13:15:20.437" idx="4">
    <p:pos x="5438" y="1031"/>
    <p:text>zušlechťování polí (cultura agri) – dovednost zaměřená k maximálnímu užitku a zisku
, který tato soustřžeděná činost o polní hospodářství může přinést. Vyžaduje jak rozumné promyšlené zacházení s půdou, tak i praktickou dovednost.
Duše člověka je úhor, obdělávaný kulturou.
Základem toho, k čemu má být člověk zušlechtěn, je určitý ideální obraz, vzor. Obraz může být humanistický nebo náboženský. Pěstování dobrých vlastností požaduje ale také disciplínu a jasnou představu o postupech, jakými lze prosadit vzory chování v komunitě či společnosti.</p:text>
  </p:cm>
  <p:cm authorId="0" dt="2010-07-08T13:22:27.084" idx="5">
    <p:pos x="5357" y="2361"/>
    <p:text>Počátek lidských dějin je v okamžiku, kdy člověk mezi sebe a přírodu postavil svět obrazů, vzorů, svět významů a morálku. Počátek dějin klade Kant do okamžiku, kdy člověk byl schopen zadržet své žádosti, tedy nevyslyšet hlas své přirozenosti, nejdenat pudově, ale na základě vlastní vůle svobodně.
Kultura je vázána na hodnoty, na to, co je posvátné, nadčasové a zahrnuje také zákazy určité=ho činu. (Mucha, Symboly v jednání.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0-07-08T14:20:48.060" idx="6">
    <p:pos x="5444" y="389"/>
    <p:text>Aby tyto 3 mohly být v jednom celku, musí existovat následující podmínky:
Artefakty – poznané (materiální lidské výtvory)
Kulturní regulativy – sdílené
Ideje a komplexy idejí – trvalé
Pak vzniká transkulturní konflikt
A kulturní relativismus – není vyšší a nižší kultura, ale JINÁ KULTURA,  s jinými artefakty, regulativy a idejemi
Kultura vytváří rámec porozumění tomuto světu, jejím úkolem je spojovat, slučovat části, uvádět do souvislosti smysly sjednocovat. SPojovat dvě časopvé roviny, nadčasovou a časnou. 
Symboly kultury se ztrátou hodnotového vzorce a spolu se zamlžením spojení s kulturou minulosti degenerují v civilizační znaky, snadno rozpoznatelné, bez hlubšího tajemství. Zatímco osvojení kulturních symbolů vyžaduje vnitřní proměnu, symboly civilizace jsou cíle jednání, bez hlubšího významu.Jsou to spíše symboly sociálního statutu.Čověk motivuje své jednání podle znaků momentálního úspěchu, veřejného uznání, sociální prestiže. Je orientací hedonistickou, nikdy nenasycenou.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08-08-29T15:19:36.530" idx="7">
    <p:pos x="4753" y="1990"/>
    <p:text>Problémem indikátorů je, že začnou ovlivňovat chování instituce - např. lístky zdarma či za sníženou cenu.
Kritérium vyprodanosti hlediště.
Problémem také změna situace - když se rozkopala Husova - loni v červenci navštívilo Pražákův palác a UMPr.muzeum 6000 návštěvníků, letos 4500
Srovnávat lze jen srovnatelné</p:tex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1"/>
      </p:bgRef>
    </p:bg>
    <p:spTree>
      <p:nvGrpSpPr>
        <p:cNvPr id="1" name=""/>
        <p:cNvGrpSpPr/>
        <p:nvPr/>
      </p:nvGrpSpPr>
      <p:grpSpPr>
        <a:xfrm>
          <a:off x="0" y="0"/>
          <a:ext cx="0" cy="0"/>
          <a:chOff x="0" y="0"/>
          <a:chExt cx="0" cy="0"/>
        </a:xfrm>
      </p:grpSpPr>
      <p:sp>
        <p:nvSpPr>
          <p:cNvPr id="8" name="Obdélník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Přímá spojnice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Nadpis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cs-CZ" smtClean="0"/>
              <a:t>Kliknutím lze upravit styl.</a:t>
            </a:r>
            <a:endParaRPr kumimoji="0" lang="en-US"/>
          </a:p>
        </p:txBody>
      </p:sp>
      <p:sp>
        <p:nvSpPr>
          <p:cNvPr id="25" name="Podnadpis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sp>
        <p:nvSpPr>
          <p:cNvPr id="31" name="Zástupný symbol pro datum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DB463FC-2BBC-4CFD-9CEF-AF66D74553C0}" type="datetimeFigureOut">
              <a:rPr lang="cs-CZ" smtClean="0"/>
              <a:t>3.12.2013</a:t>
            </a:fld>
            <a:endParaRPr lang="cs-CZ"/>
          </a:p>
        </p:txBody>
      </p:sp>
      <p:sp>
        <p:nvSpPr>
          <p:cNvPr id="18" name="Zástupný symbol pro zápatí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cs-CZ"/>
          </a:p>
        </p:txBody>
      </p:sp>
      <p:sp>
        <p:nvSpPr>
          <p:cNvPr id="29" name="Zástupný symbol pro číslo snímk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BE982F7-0DFD-46FE-A672-160DF1BA1CE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2DB463FC-2BBC-4CFD-9CEF-AF66D74553C0}" type="datetimeFigureOut">
              <a:rPr lang="cs-CZ" smtClean="0"/>
              <a:t>3.12.2013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3BE982F7-0DFD-46FE-A672-160DF1BA1CE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274955"/>
            <a:ext cx="1524000" cy="5851525"/>
          </a:xfrm>
        </p:spPr>
        <p:txBody>
          <a:bodyPr vert="eaVert" ancho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2"/>
            <a:ext cx="6019800" cy="5851525"/>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4242816" y="6557946"/>
            <a:ext cx="2002464" cy="226902"/>
          </a:xfrm>
        </p:spPr>
        <p:txBody>
          <a:bodyPr/>
          <a:lstStyle>
            <a:extLst/>
          </a:lstStyle>
          <a:p>
            <a:fld id="{2DB463FC-2BBC-4CFD-9CEF-AF66D74553C0}" type="datetimeFigureOut">
              <a:rPr lang="cs-CZ" smtClean="0"/>
              <a:t>3.12.2013</a:t>
            </a:fld>
            <a:endParaRPr lang="cs-CZ"/>
          </a:p>
        </p:txBody>
      </p:sp>
      <p:sp>
        <p:nvSpPr>
          <p:cNvPr id="5" name="Zástupný symbol pro zápatí 4"/>
          <p:cNvSpPr>
            <a:spLocks noGrp="1"/>
          </p:cNvSpPr>
          <p:nvPr>
            <p:ph type="ftr" sz="quarter" idx="11"/>
          </p:nvPr>
        </p:nvSpPr>
        <p:spPr>
          <a:xfrm>
            <a:off x="457200" y="6556248"/>
            <a:ext cx="3657600" cy="228600"/>
          </a:xfrm>
        </p:spPr>
        <p:txBody>
          <a:bodyPr/>
          <a:lstStyle>
            <a:extLst/>
          </a:lstStyle>
          <a:p>
            <a:endParaRPr lang="cs-CZ"/>
          </a:p>
        </p:txBody>
      </p:sp>
      <p:sp>
        <p:nvSpPr>
          <p:cNvPr id="6" name="Zástupný symbol pro číslo snímk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BE982F7-0DFD-46FE-A672-160DF1BA1CEB}" type="slidenum">
              <a:rPr lang="cs-CZ" smtClean="0"/>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7813"/>
            <a:ext cx="8229600" cy="585311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p:cNvSpPr>
            <a:spLocks noGrp="1" noChangeArrowheads="1"/>
          </p:cNvSpPr>
          <p:nvPr>
            <p:ph type="sldNum" sz="quarter" idx="12"/>
          </p:nvPr>
        </p:nvSpPr>
        <p:spPr>
          <a:ln/>
        </p:spPr>
        <p:txBody>
          <a:bodyPr/>
          <a:lstStyle>
            <a:lvl1pPr>
              <a:defRPr/>
            </a:lvl1pPr>
          </a:lstStyle>
          <a:p>
            <a:pPr>
              <a:defRPr/>
            </a:pPr>
            <a:fld id="{A6B712E8-D910-42E0-AD61-9E77956A3C39}" type="slidenum">
              <a:rPr lang="cs-CZ" altLang="cs-CZ"/>
              <a:pPr>
                <a:defRPr/>
              </a:pPr>
              <a:t>‹#›</a:t>
            </a:fld>
            <a:endParaRPr lang="cs-CZ" altLang="cs-CZ"/>
          </a:p>
        </p:txBody>
      </p:sp>
    </p:spTree>
    <p:extLst>
      <p:ext uri="{BB962C8B-B14F-4D97-AF65-F5344CB8AC3E}">
        <p14:creationId xmlns:p14="http://schemas.microsoft.com/office/powerpoint/2010/main" val="50153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2DB463FC-2BBC-4CFD-9CEF-AF66D74553C0}" type="datetimeFigureOut">
              <a:rPr lang="cs-CZ" smtClean="0"/>
              <a:t>3.12.2013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3BE982F7-0DFD-46FE-A672-160DF1BA1CE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DB463FC-2BBC-4CFD-9CEF-AF66D74553C0}" type="datetimeFigureOut">
              <a:rPr lang="cs-CZ" smtClean="0"/>
              <a:t>3.12.2013</a:t>
            </a:fld>
            <a:endParaRPr lang="cs-CZ"/>
          </a:p>
        </p:txBody>
      </p:sp>
      <p:sp>
        <p:nvSpPr>
          <p:cNvPr id="5" name="Zástupný symbol pro zápatí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cs-CZ"/>
          </a:p>
        </p:txBody>
      </p:sp>
      <p:sp>
        <p:nvSpPr>
          <p:cNvPr id="6" name="Zástupný symbol pro číslo snímku 5"/>
          <p:cNvSpPr>
            <a:spLocks noGrp="1"/>
          </p:cNvSpPr>
          <p:nvPr>
            <p:ph type="sldNum" sz="quarter" idx="12"/>
          </p:nvPr>
        </p:nvSpPr>
        <p:spPr>
          <a:xfrm>
            <a:off x="6733952" y="6555112"/>
            <a:ext cx="588336" cy="228600"/>
          </a:xfrm>
        </p:spPr>
        <p:txBody>
          <a:bodyPr/>
          <a:lstStyle>
            <a:extLst/>
          </a:lstStyle>
          <a:p>
            <a:fld id="{3BE982F7-0DFD-46FE-A672-160DF1BA1CE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2DB463FC-2BBC-4CFD-9CEF-AF66D74553C0}" type="datetimeFigureOut">
              <a:rPr lang="cs-CZ" smtClean="0"/>
              <a:t>3.12.2013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3BE982F7-0DFD-46FE-A672-160DF1BA1CE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nchor="b"/>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2DB463FC-2BBC-4CFD-9CEF-AF66D74553C0}" type="datetimeFigureOut">
              <a:rPr lang="cs-CZ" smtClean="0"/>
              <a:t>3.12.2013</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3BE982F7-0DFD-46FE-A672-160DF1BA1CE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extLst/>
          </a:lstStyle>
          <a:p>
            <a:fld id="{2DB463FC-2BBC-4CFD-9CEF-AF66D74553C0}" type="datetimeFigureOut">
              <a:rPr lang="cs-CZ" smtClean="0"/>
              <a:t>3.12.2013</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3BE982F7-0DFD-46FE-A672-160DF1BA1CE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solidFill>
                  <a:schemeClr val="tx2"/>
                </a:solidFill>
              </a:defRPr>
            </a:lvl1pPr>
            <a:extLst/>
          </a:lstStyle>
          <a:p>
            <a:fld id="{2DB463FC-2BBC-4CFD-9CEF-AF66D74553C0}" type="datetimeFigureOut">
              <a:rPr lang="cs-CZ" smtClean="0"/>
              <a:t>3.12.2013</a:t>
            </a:fld>
            <a:endParaRPr lang="cs-CZ"/>
          </a:p>
        </p:txBody>
      </p:sp>
      <p:sp>
        <p:nvSpPr>
          <p:cNvPr id="3" name="Zástupný symbol pro zápatí 2"/>
          <p:cNvSpPr>
            <a:spLocks noGrp="1"/>
          </p:cNvSpPr>
          <p:nvPr>
            <p:ph type="ftr" sz="quarter" idx="11"/>
          </p:nvPr>
        </p:nvSpPr>
        <p:spPr/>
        <p:txBody>
          <a:bodyPr/>
          <a:lstStyle>
            <a:lvl1pPr>
              <a:defRPr>
                <a:solidFill>
                  <a:schemeClr val="tx2"/>
                </a:solidFill>
              </a:defRPr>
            </a:lvl1pPr>
            <a:extLst/>
          </a:lstStyle>
          <a:p>
            <a:endParaRPr lang="cs-CZ"/>
          </a:p>
        </p:txBody>
      </p:sp>
      <p:sp>
        <p:nvSpPr>
          <p:cNvPr id="4" name="Zástupný symbol pro číslo snímku 3"/>
          <p:cNvSpPr>
            <a:spLocks noGrp="1"/>
          </p:cNvSpPr>
          <p:nvPr>
            <p:ph type="sldNum" sz="quarter" idx="12"/>
          </p:nvPr>
        </p:nvSpPr>
        <p:spPr/>
        <p:txBody>
          <a:bodyPr/>
          <a:lstStyle>
            <a:extLst/>
          </a:lstStyle>
          <a:p>
            <a:fld id="{3BE982F7-0DFD-46FE-A672-160DF1BA1CE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2DB463FC-2BBC-4CFD-9CEF-AF66D74553C0}" type="datetimeFigureOut">
              <a:rPr lang="cs-CZ" smtClean="0"/>
              <a:t>3.12.2013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3BE982F7-0DFD-46FE-A672-160DF1BA1CE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2"/>
      </p:bgRef>
    </p:bg>
    <p:spTree>
      <p:nvGrpSpPr>
        <p:cNvPr id="1" name=""/>
        <p:cNvGrpSpPr/>
        <p:nvPr/>
      </p:nvGrpSpPr>
      <p:grpSpPr>
        <a:xfrm>
          <a:off x="0" y="0"/>
          <a:ext cx="0" cy="0"/>
          <a:chOff x="0" y="0"/>
          <a:chExt cx="0" cy="0"/>
        </a:xfrm>
      </p:grpSpPr>
      <p:sp>
        <p:nvSpPr>
          <p:cNvPr id="8" name="Obdélní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cs-CZ" smtClean="0"/>
              <a:t>Kliknutím lze upravit styl.</a:t>
            </a:r>
            <a:endParaRPr kumimoji="0" lang="en-US" dirty="0"/>
          </a:p>
        </p:txBody>
      </p:sp>
      <p:sp>
        <p:nvSpPr>
          <p:cNvPr id="4" name="Zástupný symbol pro tex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cs-CZ" smtClean="0"/>
              <a:t>Kliknutím lze upravit styly předlohy textu.</a:t>
            </a:r>
          </a:p>
        </p:txBody>
      </p:sp>
      <p:sp>
        <p:nvSpPr>
          <p:cNvPr id="5" name="Zástupný symbol pro datum 4"/>
          <p:cNvSpPr>
            <a:spLocks noGrp="1"/>
          </p:cNvSpPr>
          <p:nvPr>
            <p:ph type="dt" sz="half" idx="10"/>
          </p:nvPr>
        </p:nvSpPr>
        <p:spPr/>
        <p:txBody>
          <a:bodyPr/>
          <a:lstStyle>
            <a:extLst/>
          </a:lstStyle>
          <a:p>
            <a:fld id="{2DB463FC-2BBC-4CFD-9CEF-AF66D74553C0}" type="datetimeFigureOut">
              <a:rPr lang="cs-CZ" smtClean="0"/>
              <a:t>3.12.2013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3BE982F7-0DFD-46FE-A672-160DF1BA1CEB}" type="slidenum">
              <a:rPr lang="cs-CZ" smtClean="0"/>
              <a:t>‹#›</a:t>
            </a:fld>
            <a:endParaRPr lang="cs-CZ"/>
          </a:p>
        </p:txBody>
      </p:sp>
      <p:sp>
        <p:nvSpPr>
          <p:cNvPr id="10" name="Zástupný symbol pro obrázek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cs-CZ" smtClean="0"/>
              <a:t>Kliknutím na ikonu přidáte obrázek.</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flipH="1">
            <a:off x="8153400" y="0"/>
            <a:ext cx="990600" cy="6858000"/>
          </a:xfrm>
          <a:prstGeom prst="rect">
            <a:avLst/>
          </a:prstGeom>
          <a:blipFill>
            <a:blip r:embed="rId14">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nadpis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cs-CZ" smtClean="0"/>
              <a:t>Kliknutím lze upravit styl.</a:t>
            </a:r>
            <a:endParaRPr kumimoji="0" lang="en-US"/>
          </a:p>
        </p:txBody>
      </p:sp>
      <p:sp>
        <p:nvSpPr>
          <p:cNvPr id="31" name="Zástupný symbol pro tex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7" name="Zástupný symbol pro datum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DB463FC-2BBC-4CFD-9CEF-AF66D74553C0}" type="datetimeFigureOut">
              <a:rPr lang="cs-CZ" smtClean="0"/>
              <a:t>3.12.2013</a:t>
            </a:fld>
            <a:endParaRPr lang="cs-CZ"/>
          </a:p>
        </p:txBody>
      </p:sp>
      <p:sp>
        <p:nvSpPr>
          <p:cNvPr id="4" name="Zástupný symbol pro zápatí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cs-CZ"/>
          </a:p>
        </p:txBody>
      </p:sp>
      <p:sp>
        <p:nvSpPr>
          <p:cNvPr id="16" name="Zástupný symbol pro číslo snímk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BE982F7-0DFD-46FE-A672-160DF1BA1CEB}"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Ekonomika veřejného sektoru </a:t>
            </a:r>
            <a:endParaRPr lang="cs-CZ" dirty="0"/>
          </a:p>
        </p:txBody>
      </p:sp>
      <p:sp>
        <p:nvSpPr>
          <p:cNvPr id="3" name="Podnadpis 2"/>
          <p:cNvSpPr>
            <a:spLocks noGrp="1"/>
          </p:cNvSpPr>
          <p:nvPr>
            <p:ph type="subTitle" idx="1"/>
          </p:nvPr>
        </p:nvSpPr>
        <p:spPr/>
        <p:txBody>
          <a:bodyPr>
            <a:normAutofit fontScale="92500" lnSpcReduction="20000"/>
          </a:bodyPr>
          <a:lstStyle/>
          <a:p>
            <a:r>
              <a:rPr lang="cs-CZ" sz="3500" dirty="0" smtClean="0"/>
              <a:t>Kultura</a:t>
            </a:r>
          </a:p>
          <a:p>
            <a:r>
              <a:rPr lang="cs-CZ" dirty="0" smtClean="0"/>
              <a:t>Mgr. Simona Škarabelová, Ph.D.</a:t>
            </a:r>
          </a:p>
          <a:p>
            <a:r>
              <a:rPr lang="cs-CZ" dirty="0" smtClean="0"/>
              <a:t>4/12/2013</a:t>
            </a:r>
            <a:endParaRPr lang="cs-CZ" dirty="0"/>
          </a:p>
        </p:txBody>
      </p:sp>
    </p:spTree>
    <p:extLst>
      <p:ext uri="{BB962C8B-B14F-4D97-AF65-F5344CB8AC3E}">
        <p14:creationId xmlns:p14="http://schemas.microsoft.com/office/powerpoint/2010/main" val="2965695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altLang="cs-CZ" smtClean="0"/>
              <a:t>Definice umění: </a:t>
            </a:r>
          </a:p>
        </p:txBody>
      </p:sp>
      <p:sp>
        <p:nvSpPr>
          <p:cNvPr id="43011" name="Rectangle 3"/>
          <p:cNvSpPr>
            <a:spLocks noGrp="1" noChangeArrowheads="1"/>
          </p:cNvSpPr>
          <p:nvPr>
            <p:ph idx="1"/>
          </p:nvPr>
        </p:nvSpPr>
        <p:spPr/>
        <p:txBody>
          <a:bodyPr/>
          <a:lstStyle/>
          <a:p>
            <a:pPr eaLnBrk="1" hangingPunct="1">
              <a:lnSpc>
                <a:spcPct val="80000"/>
              </a:lnSpc>
            </a:pPr>
            <a:r>
              <a:rPr lang="cs-CZ" altLang="cs-CZ" sz="2400" smtClean="0"/>
              <a:t>Umění je důležitou součástí lidského života a kultury, spoluvytváří naši identitu a podílí se na tvorbě společností uznávaných a respektovaných hodnot. Umění je považováno za sílu, jež život člověka i společnosti proměňuje, přináší nové ideje, podněty a způsoby myšlení o nás samotných i o společnosti, ve které žijeme, a utváří nové příležitosti pro další osobní i společenský rozvoj. </a:t>
            </a:r>
          </a:p>
          <a:p>
            <a:pPr eaLnBrk="1" hangingPunct="1">
              <a:lnSpc>
                <a:spcPct val="80000"/>
              </a:lnSpc>
            </a:pPr>
            <a:r>
              <a:rPr lang="cs-CZ" altLang="cs-CZ" sz="2400" smtClean="0"/>
              <a:t>Umění </a:t>
            </a:r>
            <a:r>
              <a:rPr lang="cs-CZ" altLang="cs-CZ" sz="2400" b="1" smtClean="0"/>
              <a:t>vytváří naše kulturní dědictví</a:t>
            </a:r>
            <a:r>
              <a:rPr lang="cs-CZ" altLang="cs-CZ" sz="2400" smtClean="0"/>
              <a:t>. Je považováno za vzácný statek, charakterizovaný talentem, kreativitou a osobnostními předpoklady, a jako takové je chráněno, uchováváno a je podporován jeho rozvoj.</a:t>
            </a:r>
          </a:p>
          <a:p>
            <a:pPr eaLnBrk="1" hangingPunct="1">
              <a:lnSpc>
                <a:spcPct val="80000"/>
              </a:lnSpc>
              <a:buFont typeface="Wingdings" pitchFamily="2" charset="2"/>
              <a:buNone/>
            </a:pPr>
            <a:r>
              <a:rPr lang="cs-CZ" altLang="cs-CZ" sz="1800" smtClean="0"/>
              <a:t>                 (Koncepce účinnější podpory umění na léta 2007 – 2013)</a:t>
            </a:r>
          </a:p>
        </p:txBody>
      </p:sp>
    </p:spTree>
    <p:extLst>
      <p:ext uri="{BB962C8B-B14F-4D97-AF65-F5344CB8AC3E}">
        <p14:creationId xmlns:p14="http://schemas.microsoft.com/office/powerpoint/2010/main" val="135643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75" name="Group 3"/>
          <p:cNvGraphicFramePr>
            <a:graphicFrameLocks noGrp="1"/>
          </p:cNvGraphicFramePr>
          <p:nvPr>
            <p:ph/>
          </p:nvPr>
        </p:nvGraphicFramePr>
        <p:xfrm>
          <a:off x="611188" y="1484313"/>
          <a:ext cx="8229600" cy="5278437"/>
        </p:xfrm>
        <a:graphic>
          <a:graphicData uri="http://schemas.openxmlformats.org/drawingml/2006/table">
            <a:tbl>
              <a:tblPr/>
              <a:tblGrid>
                <a:gridCol w="4114800"/>
                <a:gridCol w="4114800"/>
              </a:tblGrid>
              <a:tr h="627070">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400" b="0" i="0" u="none" strike="noStrike" cap="none" normalizeH="0" baseline="0" smtClean="0">
                          <a:ln>
                            <a:noFill/>
                          </a:ln>
                          <a:solidFill>
                            <a:schemeClr val="tx1"/>
                          </a:solidFill>
                          <a:effectLst/>
                          <a:latin typeface="Verdana" pitchFamily="34" charset="0"/>
                        </a:rPr>
                        <a:t>Kritérium </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400" b="0" i="0" u="none" strike="noStrike" cap="none" normalizeH="0" baseline="0" smtClean="0">
                          <a:ln>
                            <a:noFill/>
                          </a:ln>
                          <a:solidFill>
                            <a:schemeClr val="tx1"/>
                          </a:solidFill>
                          <a:effectLst/>
                          <a:latin typeface="Verdana" pitchFamily="34" charset="0"/>
                        </a:rPr>
                        <a:t>Rozdělení</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0926">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400" b="0" i="0" u="none" strike="noStrike" cap="none" normalizeH="0" baseline="0" smtClean="0">
                          <a:ln>
                            <a:noFill/>
                          </a:ln>
                          <a:solidFill>
                            <a:schemeClr val="tx1"/>
                          </a:solidFill>
                          <a:effectLst/>
                          <a:latin typeface="Verdana" pitchFamily="34" charset="0"/>
                        </a:rPr>
                        <a:t>Charakter vlastnictví a způsob rozhodování</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000" b="0" i="0" u="none" strike="noStrike" cap="none" normalizeH="0" baseline="0" smtClean="0">
                          <a:ln>
                            <a:noFill/>
                          </a:ln>
                          <a:solidFill>
                            <a:schemeClr val="tx1"/>
                          </a:solidFill>
                          <a:effectLst/>
                          <a:latin typeface="Verdana" pitchFamily="34" charset="0"/>
                        </a:rPr>
                        <a:t>veřejný (municipální) sektor</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000" b="0" i="0" u="none" strike="noStrike" cap="none" normalizeH="0" baseline="0" smtClean="0">
                          <a:ln>
                            <a:noFill/>
                          </a:ln>
                          <a:solidFill>
                            <a:schemeClr val="tx1"/>
                          </a:solidFill>
                          <a:effectLst/>
                          <a:latin typeface="Verdana" pitchFamily="34" charset="0"/>
                        </a:rPr>
                        <a:t>soukromý ziskový sektor</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000" b="0" i="0" u="none" strike="noStrike" cap="none" normalizeH="0" baseline="0" smtClean="0">
                          <a:ln>
                            <a:noFill/>
                          </a:ln>
                          <a:solidFill>
                            <a:schemeClr val="tx1"/>
                          </a:solidFill>
                          <a:effectLst/>
                          <a:latin typeface="Verdana" pitchFamily="34" charset="0"/>
                        </a:rPr>
                        <a:t>soukromý neziskový sektor</a:t>
                      </a:r>
                      <a:r>
                        <a:rPr kumimoji="0" lang="cs-CZ" altLang="cs-CZ" sz="2400" b="0" i="0" u="none" strike="noStrike" cap="none" normalizeH="0" baseline="0" smtClean="0">
                          <a:ln>
                            <a:noFill/>
                          </a:ln>
                          <a:solidFill>
                            <a:schemeClr val="tx1"/>
                          </a:solidFill>
                          <a:effectLst/>
                          <a:latin typeface="Verdana" pitchFamily="34" charset="0"/>
                        </a:rPr>
                        <a:t> </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2702">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400" b="0" i="0" u="none" strike="noStrike" cap="none" normalizeH="0" baseline="0" smtClean="0">
                          <a:ln>
                            <a:noFill/>
                          </a:ln>
                          <a:solidFill>
                            <a:schemeClr val="tx1"/>
                          </a:solidFill>
                          <a:effectLst/>
                          <a:latin typeface="Verdana" pitchFamily="34" charset="0"/>
                        </a:rPr>
                        <a:t>Způsob financování </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000" b="0" i="0" u="none" strike="noStrike" cap="none" normalizeH="0" baseline="0" smtClean="0">
                          <a:ln>
                            <a:noFill/>
                          </a:ln>
                          <a:solidFill>
                            <a:schemeClr val="tx1"/>
                          </a:solidFill>
                          <a:effectLst/>
                          <a:latin typeface="Verdana" pitchFamily="34" charset="0"/>
                        </a:rPr>
                        <a:t>statky privátní</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000" b="0" i="0" u="none" strike="noStrike" cap="none" normalizeH="0" baseline="0" smtClean="0">
                          <a:ln>
                            <a:noFill/>
                          </a:ln>
                          <a:solidFill>
                            <a:schemeClr val="tx1"/>
                          </a:solidFill>
                          <a:effectLst/>
                          <a:latin typeface="Verdana" pitchFamily="34" charset="0"/>
                        </a:rPr>
                        <a:t>čistě veřejné statky</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000" b="0" i="0" u="none" strike="noStrike" cap="none" normalizeH="0" baseline="0" smtClean="0">
                          <a:ln>
                            <a:noFill/>
                          </a:ln>
                          <a:solidFill>
                            <a:schemeClr val="tx1"/>
                          </a:solidFill>
                          <a:effectLst/>
                          <a:latin typeface="Verdana" pitchFamily="34" charset="0"/>
                        </a:rPr>
                        <a:t>smíšené veřejné statky </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7739">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2400" b="0" i="0" u="none" strike="noStrike" cap="none" normalizeH="0" baseline="0" smtClean="0">
                          <a:ln>
                            <a:noFill/>
                          </a:ln>
                          <a:solidFill>
                            <a:schemeClr val="tx1"/>
                          </a:solidFill>
                          <a:effectLst/>
                          <a:latin typeface="Verdana" pitchFamily="34" charset="0"/>
                        </a:rPr>
                        <a:t>Oblasti kultury a jejich obory </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1800" b="1" i="0" u="none" strike="noStrike" cap="none" normalizeH="0" baseline="0" smtClean="0">
                          <a:ln>
                            <a:noFill/>
                          </a:ln>
                          <a:solidFill>
                            <a:schemeClr val="tx1"/>
                          </a:solidFill>
                          <a:effectLst/>
                          <a:latin typeface="Verdana" pitchFamily="34" charset="0"/>
                        </a:rPr>
                        <a:t>umění </a:t>
                      </a:r>
                      <a:r>
                        <a:rPr kumimoji="0" lang="cs-CZ" altLang="cs-CZ" sz="1800" b="0" i="0" u="none" strike="noStrike" cap="none" normalizeH="0" baseline="0" smtClean="0">
                          <a:ln>
                            <a:noFill/>
                          </a:ln>
                          <a:solidFill>
                            <a:schemeClr val="tx1"/>
                          </a:solidFill>
                          <a:effectLst/>
                          <a:latin typeface="Verdana" pitchFamily="34" charset="0"/>
                        </a:rPr>
                        <a:t>(dramatické, literární, výtvarné, hudební)</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1800" b="1" i="0" u="none" strike="noStrike" cap="none" normalizeH="0" baseline="0" smtClean="0">
                          <a:ln>
                            <a:noFill/>
                          </a:ln>
                          <a:solidFill>
                            <a:schemeClr val="tx1"/>
                          </a:solidFill>
                          <a:effectLst/>
                          <a:latin typeface="Verdana" pitchFamily="34" charset="0"/>
                        </a:rPr>
                        <a:t>ochrana kulturních hodnot</a:t>
                      </a:r>
                      <a:r>
                        <a:rPr kumimoji="0" lang="cs-CZ" altLang="cs-CZ" sz="1800" b="0" i="0" u="none" strike="noStrike" cap="none" normalizeH="0" baseline="0" smtClean="0">
                          <a:ln>
                            <a:noFill/>
                          </a:ln>
                          <a:solidFill>
                            <a:schemeClr val="tx1"/>
                          </a:solidFill>
                          <a:effectLst/>
                          <a:latin typeface="Verdana" pitchFamily="34" charset="0"/>
                        </a:rPr>
                        <a:t> (muzejnictví, památková péče)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1800" b="1" i="0" u="none" strike="noStrike" cap="none" normalizeH="0" baseline="0" smtClean="0">
                          <a:ln>
                            <a:noFill/>
                          </a:ln>
                          <a:solidFill>
                            <a:schemeClr val="tx1"/>
                          </a:solidFill>
                          <a:effectLst/>
                          <a:latin typeface="Verdana" pitchFamily="34" charset="0"/>
                        </a:rPr>
                        <a:t>kulturně výchovná činnost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altLang="cs-CZ" sz="1800" b="1" i="0" u="none" strike="noStrike" cap="none" normalizeH="0" baseline="0" smtClean="0">
                          <a:ln>
                            <a:noFill/>
                          </a:ln>
                          <a:solidFill>
                            <a:schemeClr val="tx1"/>
                          </a:solidFill>
                          <a:effectLst/>
                          <a:latin typeface="Verdana" pitchFamily="34" charset="0"/>
                        </a:rPr>
                        <a:t>odborný management odvětví</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altLang="cs-CZ" sz="2000" b="0" i="0" u="none" strike="noStrike" cap="none" normalizeH="0" baseline="0" smtClean="0">
                        <a:ln>
                          <a:noFill/>
                        </a:ln>
                        <a:solidFill>
                          <a:schemeClr val="tx1"/>
                        </a:solidFill>
                        <a:effectLst/>
                        <a:latin typeface="Verdana" pitchFamily="34"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034" name="Rectangle 2"/>
          <p:cNvSpPr>
            <a:spLocks noGrp="1" noChangeArrowheads="1"/>
          </p:cNvSpPr>
          <p:nvPr>
            <p:ph type="title" idx="4294967295"/>
          </p:nvPr>
        </p:nvSpPr>
        <p:spPr>
          <a:xfrm>
            <a:off x="1008063" y="277813"/>
            <a:ext cx="8135937" cy="1139825"/>
          </a:xfrm>
        </p:spPr>
        <p:txBody>
          <a:bodyPr>
            <a:normAutofit fontScale="90000"/>
          </a:bodyPr>
          <a:lstStyle/>
          <a:p>
            <a:pPr eaLnBrk="1" hangingPunct="1"/>
            <a:r>
              <a:rPr lang="cs-CZ" altLang="cs-CZ" sz="4000" smtClean="0"/>
              <a:t>Členění kulturních činností - dle oborů:</a:t>
            </a:r>
          </a:p>
        </p:txBody>
      </p:sp>
    </p:spTree>
    <p:extLst>
      <p:ext uri="{BB962C8B-B14F-4D97-AF65-F5344CB8AC3E}">
        <p14:creationId xmlns:p14="http://schemas.microsoft.com/office/powerpoint/2010/main" val="3579644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normAutofit fontScale="90000"/>
          </a:bodyPr>
          <a:lstStyle/>
          <a:p>
            <a:pPr eaLnBrk="1" hangingPunct="1">
              <a:defRPr/>
            </a:pPr>
            <a:r>
              <a:rPr lang="cs-CZ" altLang="cs-CZ" smtClean="0"/>
              <a:t>Studie Ekonomika kultury v Evropě (2006)</a:t>
            </a:r>
          </a:p>
        </p:txBody>
      </p:sp>
      <p:sp>
        <p:nvSpPr>
          <p:cNvPr id="3" name="Zástupný symbol pro obsah 2"/>
          <p:cNvSpPr>
            <a:spLocks noGrp="1"/>
          </p:cNvSpPr>
          <p:nvPr>
            <p:ph idx="1"/>
          </p:nvPr>
        </p:nvSpPr>
        <p:spPr/>
        <p:txBody>
          <a:bodyPr/>
          <a:lstStyle/>
          <a:p>
            <a:pPr eaLnBrk="1" hangingPunct="1">
              <a:defRPr/>
            </a:pPr>
            <a:r>
              <a:rPr lang="cs-CZ" dirty="0"/>
              <a:t>p</a:t>
            </a:r>
            <a:r>
              <a:rPr lang="cs-CZ" dirty="0" smtClean="0"/>
              <a:t>rezentována Radě ministrů kultury </a:t>
            </a:r>
            <a:r>
              <a:rPr lang="cs-CZ" dirty="0" err="1" smtClean="0"/>
              <a:t>Evr.Komise</a:t>
            </a:r>
            <a:endParaRPr lang="cs-CZ" dirty="0" smtClean="0"/>
          </a:p>
          <a:p>
            <a:pPr eaLnBrk="1" hangingPunct="1">
              <a:defRPr/>
            </a:pPr>
            <a:r>
              <a:rPr lang="cs-CZ" dirty="0" smtClean="0"/>
              <a:t>zavádí </a:t>
            </a:r>
            <a:r>
              <a:rPr lang="cs-CZ" dirty="0"/>
              <a:t>dva pojmy, </a:t>
            </a:r>
            <a:r>
              <a:rPr lang="cs-CZ" dirty="0" smtClean="0"/>
              <a:t>„</a:t>
            </a:r>
            <a:r>
              <a:rPr lang="cs-CZ" sz="1800" dirty="0" smtClean="0"/>
              <a:t>jež </a:t>
            </a:r>
            <a:r>
              <a:rPr lang="cs-CZ" sz="1800" dirty="0"/>
              <a:t>pomáhají přesněji měřit </a:t>
            </a:r>
            <a:r>
              <a:rPr lang="cs-CZ" sz="1800" dirty="0" smtClean="0"/>
              <a:t>ekonomický a společenský dopad kultury“:</a:t>
            </a:r>
          </a:p>
          <a:p>
            <a:pPr marL="0" indent="0" eaLnBrk="1" hangingPunct="1">
              <a:buFont typeface="Wingdings" pitchFamily="2" charset="2"/>
              <a:buNone/>
              <a:defRPr/>
            </a:pPr>
            <a:endParaRPr lang="cs-CZ" sz="1800" dirty="0" smtClean="0"/>
          </a:p>
          <a:p>
            <a:pPr lvl="1" eaLnBrk="1" hangingPunct="1">
              <a:defRPr/>
            </a:pPr>
            <a:r>
              <a:rPr lang="cs-CZ" sz="1800" b="1" dirty="0"/>
              <a:t>„kulturní </a:t>
            </a:r>
            <a:r>
              <a:rPr lang="cs-CZ" sz="1800" b="1" dirty="0" smtClean="0"/>
              <a:t>průmysly/odvětví</a:t>
            </a:r>
            <a:r>
              <a:rPr lang="cs-CZ" sz="1800" b="1" dirty="0"/>
              <a:t>“ </a:t>
            </a:r>
            <a:r>
              <a:rPr lang="cs-CZ" sz="1800" dirty="0"/>
              <a:t>- neprůmyslová odvětví, která produkují nereprodukovatelné zboží a služby, jež jsou konzumovány na místě. Dále se jedná o průmyslová odvětví, která produkují kulturní produkty určené k masové reprodukci, hromadnému šíření a vývozu (například knihy, film, zvukové nahrávky).</a:t>
            </a:r>
          </a:p>
          <a:p>
            <a:pPr lvl="1" eaLnBrk="1" hangingPunct="1">
              <a:defRPr/>
            </a:pPr>
            <a:r>
              <a:rPr lang="cs-CZ" sz="1800" b="1" dirty="0" smtClean="0"/>
              <a:t>„kreativní průmysly/tvůrčí </a:t>
            </a:r>
            <a:r>
              <a:rPr lang="cs-CZ" sz="1800" b="1" dirty="0"/>
              <a:t>odvětví“ </a:t>
            </a:r>
            <a:r>
              <a:rPr lang="cs-CZ" sz="1800" dirty="0"/>
              <a:t>- kultura se stává tvůrčí investicí do produkce „nekulturního“ zboží. Patří sem takové aktivity jako design, architektura a reklama</a:t>
            </a:r>
            <a:r>
              <a:rPr lang="cs-CZ" sz="1800" dirty="0" smtClean="0"/>
              <a:t>.</a:t>
            </a:r>
            <a:endParaRPr lang="cs-CZ" sz="1800" dirty="0"/>
          </a:p>
        </p:txBody>
      </p:sp>
      <p:sp>
        <p:nvSpPr>
          <p:cNvPr id="35844" name="Zástupný symbol pro zápatí 3"/>
          <p:cNvSpPr>
            <a:spLocks noGrp="1"/>
          </p:cNvSpPr>
          <p:nvPr>
            <p:ph type="ftr" sz="quarter" idx="11"/>
          </p:nvPr>
        </p:nvSpPr>
        <p:spPr bwMode="auto">
          <a:xfrm>
            <a:off x="4246563" y="6557963"/>
            <a:ext cx="2001837" cy="2270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rIns="91440" numCol="1" anchorCtr="0" compatLnSpc="1">
            <a:prstTxWarp prst="textNoShape">
              <a:avLst/>
            </a:prstTxWarp>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l" eaLnBrk="1" hangingPunct="1">
              <a:defRPr/>
            </a:pPr>
            <a:r>
              <a:rPr lang="pl-PL" altLang="cs-CZ" sz="1000" smtClean="0">
                <a:solidFill>
                  <a:schemeClr val="tx2"/>
                </a:solidFill>
              </a:rPr>
              <a:t>Ekonomika kultury, podzim 2013          Simona Škarabelová</a:t>
            </a:r>
            <a:endParaRPr lang="cs-CZ" altLang="cs-CZ" sz="1000" smtClean="0">
              <a:solidFill>
                <a:schemeClr val="tx2"/>
              </a:solidFill>
            </a:endParaRPr>
          </a:p>
        </p:txBody>
      </p:sp>
      <p:sp>
        <p:nvSpPr>
          <p:cNvPr id="35845" name="Zástupný symbol pro číslo snímku 4"/>
          <p:cNvSpPr>
            <a:spLocks noGrp="1"/>
          </p:cNvSpPr>
          <p:nvPr>
            <p:ph type="sldNum" sz="quarter" idx="12"/>
          </p:nvPr>
        </p:nvSpPr>
        <p:spPr bwMode="auto">
          <a:xfrm>
            <a:off x="457200" y="6557963"/>
            <a:ext cx="3657600" cy="22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rIns="91440" numCol="1" anchorCtr="0" compatLnSpc="1">
            <a:prstTxWarp prst="textNoShape">
              <a:avLst/>
            </a:prstTxWarp>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defRPr/>
            </a:pPr>
            <a:fld id="{4391CA5A-6468-4B44-B488-420F57CB93BA}" type="slidenum">
              <a:rPr lang="cs-CZ" altLang="cs-CZ" sz="1000" smtClean="0">
                <a:solidFill>
                  <a:schemeClr val="tx2"/>
                </a:solidFill>
              </a:rPr>
              <a:pPr eaLnBrk="1" hangingPunct="1">
                <a:defRPr/>
              </a:pPr>
              <a:t>12</a:t>
            </a:fld>
            <a:endParaRPr lang="cs-CZ" altLang="cs-CZ" sz="1000" smtClean="0">
              <a:solidFill>
                <a:schemeClr val="tx2"/>
              </a:solidFill>
            </a:endParaRPr>
          </a:p>
        </p:txBody>
      </p:sp>
    </p:spTree>
    <p:extLst>
      <p:ext uri="{BB962C8B-B14F-4D97-AF65-F5344CB8AC3E}">
        <p14:creationId xmlns:p14="http://schemas.microsoft.com/office/powerpoint/2010/main" val="1738253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914400" y="836613"/>
            <a:ext cx="7772400" cy="288925"/>
          </a:xfrm>
        </p:spPr>
        <p:txBody>
          <a:bodyPr/>
          <a:lstStyle/>
          <a:p>
            <a:pPr eaLnBrk="1" hangingPunct="1">
              <a:defRPr/>
            </a:pPr>
            <a:r>
              <a:rPr lang="cs-CZ" altLang="cs-CZ" sz="1800" smtClean="0"/>
              <a:t>Definice kulturních a kreativních průmyslů / tvůrčích odvětví</a:t>
            </a:r>
          </a:p>
        </p:txBody>
      </p:sp>
      <p:sp>
        <p:nvSpPr>
          <p:cNvPr id="26627" name="Zástupný symbol pro obsah 2"/>
          <p:cNvSpPr>
            <a:spLocks noGrp="1"/>
          </p:cNvSpPr>
          <p:nvPr>
            <p:ph idx="1"/>
          </p:nvPr>
        </p:nvSpPr>
        <p:spPr/>
        <p:txBody>
          <a:bodyPr/>
          <a:lstStyle/>
          <a:p>
            <a:pPr eaLnBrk="1" hangingPunct="1"/>
            <a:endParaRPr lang="cs-CZ" altLang="cs-CZ" smtClean="0"/>
          </a:p>
        </p:txBody>
      </p:sp>
      <p:sp>
        <p:nvSpPr>
          <p:cNvPr id="36868" name="Zástupný symbol pro zápatí 3"/>
          <p:cNvSpPr>
            <a:spLocks noGrp="1"/>
          </p:cNvSpPr>
          <p:nvPr>
            <p:ph type="ftr" sz="quarter" idx="11"/>
          </p:nvPr>
        </p:nvSpPr>
        <p:spPr bwMode="auto">
          <a:xfrm>
            <a:off x="2706688" y="6524625"/>
            <a:ext cx="5087937" cy="1809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rIns="91440" numCol="1" anchorCtr="0" compatLnSpc="1">
            <a:prstTxWarp prst="textNoShape">
              <a:avLst/>
            </a:prstTxWarp>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l" eaLnBrk="1" hangingPunct="1">
              <a:defRPr/>
            </a:pPr>
            <a:r>
              <a:rPr lang="pl-PL" altLang="cs-CZ" sz="1000" smtClean="0">
                <a:solidFill>
                  <a:schemeClr val="tx2"/>
                </a:solidFill>
              </a:rPr>
              <a:t>Ekonomika kultury, podzim 2013          Simona Škarabelová</a:t>
            </a:r>
            <a:endParaRPr lang="cs-CZ" altLang="cs-CZ" sz="1000" smtClean="0">
              <a:solidFill>
                <a:schemeClr val="tx2"/>
              </a:solidFill>
            </a:endParaRPr>
          </a:p>
        </p:txBody>
      </p:sp>
      <p:sp>
        <p:nvSpPr>
          <p:cNvPr id="36869" name="Zástupný symbol pro číslo snímku 4"/>
          <p:cNvSpPr>
            <a:spLocks noGrp="1"/>
          </p:cNvSpPr>
          <p:nvPr>
            <p:ph type="sldNum" sz="quarter" idx="12"/>
          </p:nvPr>
        </p:nvSpPr>
        <p:spPr bwMode="auto">
          <a:xfrm>
            <a:off x="457200" y="6557963"/>
            <a:ext cx="3657600" cy="22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rIns="91440" numCol="1" anchorCtr="0" compatLnSpc="1">
            <a:prstTxWarp prst="textNoShape">
              <a:avLst/>
            </a:prstTxWarp>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defRPr/>
            </a:pPr>
            <a:fld id="{EB8117BB-CBB8-45FB-A365-0AE53170B451}" type="slidenum">
              <a:rPr lang="cs-CZ" altLang="cs-CZ" sz="1000" smtClean="0">
                <a:solidFill>
                  <a:schemeClr val="tx2"/>
                </a:solidFill>
              </a:rPr>
              <a:pPr eaLnBrk="1" hangingPunct="1">
                <a:defRPr/>
              </a:pPr>
              <a:t>13</a:t>
            </a:fld>
            <a:endParaRPr lang="cs-CZ" altLang="cs-CZ" sz="1000" smtClean="0">
              <a:solidFill>
                <a:schemeClr val="tx2"/>
              </a:solidFill>
            </a:endParaRPr>
          </a:p>
        </p:txBody>
      </p:sp>
      <p:pic>
        <p:nvPicPr>
          <p:cNvPr id="2663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8" y="1125538"/>
            <a:ext cx="8696325" cy="532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22179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pPr eaLnBrk="1" hangingPunct="1"/>
            <a:r>
              <a:rPr lang="cs-CZ" altLang="cs-CZ" smtClean="0"/>
              <a:t>Problémy vyjadřování efektivnosti:</a:t>
            </a:r>
          </a:p>
        </p:txBody>
      </p:sp>
      <p:sp>
        <p:nvSpPr>
          <p:cNvPr id="45059" name="Rectangle 3"/>
          <p:cNvSpPr>
            <a:spLocks noGrp="1" noChangeArrowheads="1"/>
          </p:cNvSpPr>
          <p:nvPr>
            <p:ph idx="1"/>
          </p:nvPr>
        </p:nvSpPr>
        <p:spPr/>
        <p:txBody>
          <a:bodyPr/>
          <a:lstStyle/>
          <a:p>
            <a:pPr eaLnBrk="1" hangingPunct="1">
              <a:lnSpc>
                <a:spcPct val="80000"/>
              </a:lnSpc>
            </a:pPr>
            <a:r>
              <a:rPr lang="cs-CZ" altLang="cs-CZ" sz="1800" dirty="0"/>
              <a:t>P</a:t>
            </a:r>
            <a:r>
              <a:rPr lang="cs-CZ" altLang="cs-CZ" sz="1800" dirty="0" smtClean="0"/>
              <a:t>říčinou ekonomických obtíží kultury je její tradiční řazení mezi ekonomicky neproduktivní oblasti, v nichž jsou neefektivně využívány veřejné zdroje, navíc za často nespravedlivých podmínek. </a:t>
            </a:r>
          </a:p>
          <a:p>
            <a:pPr eaLnBrk="1" hangingPunct="1">
              <a:lnSpc>
                <a:spcPct val="80000"/>
              </a:lnSpc>
            </a:pPr>
            <a:r>
              <a:rPr lang="cs-CZ" altLang="cs-CZ" sz="1800" dirty="0" smtClean="0"/>
              <a:t>Je totiž jen málo oblastí, v nichž jsou ekonomické zdroje vytvořené většinou občanů skutečně využívány často nepočetnými skupinami, jak je tomu právě v odvětví kultury. </a:t>
            </a:r>
          </a:p>
          <a:p>
            <a:pPr eaLnBrk="1" hangingPunct="1">
              <a:lnSpc>
                <a:spcPct val="80000"/>
              </a:lnSpc>
            </a:pPr>
            <a:r>
              <a:rPr lang="cs-CZ" altLang="cs-CZ" sz="1800" dirty="0" smtClean="0"/>
              <a:t>Přesto se postupně rozvinul kulturní průmysl a trh kulturního zboží a služeb, ve kterém vedle sebe začaly koexistovat tržní i mimotržní vrstvy kulturního života. </a:t>
            </a:r>
          </a:p>
          <a:p>
            <a:pPr eaLnBrk="1" hangingPunct="1">
              <a:lnSpc>
                <a:spcPct val="80000"/>
              </a:lnSpc>
            </a:pPr>
            <a:r>
              <a:rPr lang="cs-CZ" altLang="cs-CZ" sz="1800" dirty="0" smtClean="0"/>
              <a:t>To přispělo k uvědomění ekonomického rozměru a k poznání, že jde o produktivní systém, jehož efekty mají často povahu externalit (jednotlivec si odnáší z kulturních akcí různé zážitky, které ho určitým způsobem motivují nebo ovlivňují a to jak pozitivně, tak negativně, apod.), a že stojí do značné míry mimo trh, ale zároveň jsou na trhu - alespoň v jeho ideální podobě - stále přítomny. </a:t>
            </a:r>
          </a:p>
        </p:txBody>
      </p:sp>
    </p:spTree>
    <p:extLst>
      <p:ext uri="{BB962C8B-B14F-4D97-AF65-F5344CB8AC3E}">
        <p14:creationId xmlns:p14="http://schemas.microsoft.com/office/powerpoint/2010/main" val="3785420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cs-CZ" altLang="cs-CZ" smtClean="0"/>
              <a:t>Kritéria efektivnosti v oblasti kultury</a:t>
            </a:r>
          </a:p>
        </p:txBody>
      </p:sp>
      <p:sp>
        <p:nvSpPr>
          <p:cNvPr id="27651" name="Rectangle 3"/>
          <p:cNvSpPr>
            <a:spLocks noGrp="1" noChangeArrowheads="1"/>
          </p:cNvSpPr>
          <p:nvPr>
            <p:ph type="body" idx="1"/>
          </p:nvPr>
        </p:nvSpPr>
        <p:spPr/>
        <p:txBody>
          <a:bodyPr/>
          <a:lstStyle/>
          <a:p>
            <a:pPr eaLnBrk="1" hangingPunct="1">
              <a:lnSpc>
                <a:spcPct val="90000"/>
              </a:lnSpc>
            </a:pPr>
            <a:r>
              <a:rPr lang="cs-CZ" altLang="cs-CZ" smtClean="0"/>
              <a:t>Hledání výkonnostních ukazatelů</a:t>
            </a:r>
          </a:p>
          <a:p>
            <a:pPr lvl="1" eaLnBrk="1" hangingPunct="1">
              <a:lnSpc>
                <a:spcPct val="90000"/>
              </a:lnSpc>
            </a:pPr>
            <a:r>
              <a:rPr lang="cs-CZ" altLang="cs-CZ" smtClean="0"/>
              <a:t>Nutné jako kritérium rozdělování peněz z veřejných rozpočtů</a:t>
            </a:r>
          </a:p>
          <a:p>
            <a:pPr lvl="1" eaLnBrk="1" hangingPunct="1">
              <a:lnSpc>
                <a:spcPct val="90000"/>
              </a:lnSpc>
            </a:pPr>
            <a:r>
              <a:rPr lang="cs-CZ" altLang="cs-CZ" smtClean="0"/>
              <a:t>Nutné kvůli vzájemnému srovnávání</a:t>
            </a:r>
          </a:p>
          <a:p>
            <a:pPr lvl="1" eaLnBrk="1" hangingPunct="1">
              <a:lnSpc>
                <a:spcPct val="90000"/>
              </a:lnSpc>
            </a:pPr>
            <a:endParaRPr lang="cs-CZ" altLang="cs-CZ" smtClean="0"/>
          </a:p>
          <a:p>
            <a:pPr eaLnBrk="1" hangingPunct="1">
              <a:lnSpc>
                <a:spcPct val="90000"/>
              </a:lnSpc>
            </a:pPr>
            <a:r>
              <a:rPr lang="cs-CZ" altLang="cs-CZ" smtClean="0"/>
              <a:t>Ukazatele absolutní x relativní</a:t>
            </a:r>
          </a:p>
          <a:p>
            <a:pPr lvl="1" eaLnBrk="1" hangingPunct="1">
              <a:lnSpc>
                <a:spcPct val="90000"/>
              </a:lnSpc>
            </a:pPr>
            <a:r>
              <a:rPr lang="cs-CZ" altLang="cs-CZ" smtClean="0"/>
              <a:t>Počet zaměstnanců, počet diváků, počet představení, …</a:t>
            </a:r>
          </a:p>
          <a:p>
            <a:pPr lvl="1" eaLnBrk="1" hangingPunct="1">
              <a:lnSpc>
                <a:spcPct val="90000"/>
              </a:lnSpc>
            </a:pPr>
            <a:r>
              <a:rPr lang="cs-CZ" altLang="cs-CZ" smtClean="0"/>
              <a:t>Náklady na jednoho návštěvníka, poměr veřejného příspěvku k vlastním příjmům organizace, …</a:t>
            </a:r>
          </a:p>
          <a:p>
            <a:pPr lvl="1" eaLnBrk="1" hangingPunct="1">
              <a:lnSpc>
                <a:spcPct val="90000"/>
              </a:lnSpc>
              <a:buFont typeface="Wingdings" pitchFamily="2" charset="2"/>
              <a:buNone/>
            </a:pPr>
            <a:endParaRPr lang="cs-CZ" altLang="cs-CZ" smtClean="0"/>
          </a:p>
          <a:p>
            <a:pPr eaLnBrk="1" hangingPunct="1">
              <a:lnSpc>
                <a:spcPct val="90000"/>
              </a:lnSpc>
            </a:pPr>
            <a:endParaRPr lang="cs-CZ" altLang="cs-CZ" smtClean="0"/>
          </a:p>
        </p:txBody>
      </p:sp>
    </p:spTree>
    <p:extLst>
      <p:ext uri="{BB962C8B-B14F-4D97-AF65-F5344CB8AC3E}">
        <p14:creationId xmlns:p14="http://schemas.microsoft.com/office/powerpoint/2010/main" val="1416459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a:bodyPr>
          <a:lstStyle/>
          <a:p>
            <a:pPr eaLnBrk="1" hangingPunct="1"/>
            <a:r>
              <a:rPr lang="cs-CZ" altLang="cs-CZ" sz="3200" dirty="0" smtClean="0"/>
              <a:t>Příklad z programu Státní podpory profesionálních divadel</a:t>
            </a:r>
          </a:p>
        </p:txBody>
      </p:sp>
      <p:sp>
        <p:nvSpPr>
          <p:cNvPr id="29699" name="Rectangle 3"/>
          <p:cNvSpPr>
            <a:spLocks noGrp="1" noChangeArrowheads="1"/>
          </p:cNvSpPr>
          <p:nvPr>
            <p:ph type="body" idx="1"/>
          </p:nvPr>
        </p:nvSpPr>
        <p:spPr/>
        <p:txBody>
          <a:bodyPr/>
          <a:lstStyle/>
          <a:p>
            <a:pPr eaLnBrk="1" hangingPunct="1"/>
            <a:r>
              <a:rPr lang="cs-CZ" altLang="cs-CZ" dirty="0" smtClean="0"/>
              <a:t>Počet vlastních představení celkem </a:t>
            </a:r>
          </a:p>
          <a:p>
            <a:pPr eaLnBrk="1" hangingPunct="1"/>
            <a:r>
              <a:rPr lang="cs-CZ" altLang="cs-CZ" dirty="0" smtClean="0"/>
              <a:t>Procento návštěvnosti </a:t>
            </a:r>
          </a:p>
          <a:p>
            <a:pPr eaLnBrk="1" hangingPunct="1"/>
            <a:r>
              <a:rPr lang="cs-CZ" altLang="cs-CZ" dirty="0" smtClean="0"/>
              <a:t>Procento soběstačnosti (Vlastní výnosy + další zdroje/ neinvestiční náklady)</a:t>
            </a:r>
          </a:p>
          <a:p>
            <a:pPr eaLnBrk="1" hangingPunct="1"/>
            <a:r>
              <a:rPr lang="cs-CZ" altLang="cs-CZ" dirty="0" smtClean="0"/>
              <a:t>Podíl veřejných rozpočtů na průměrné hodnotě vstupenky v korunách celkem </a:t>
            </a:r>
          </a:p>
          <a:p>
            <a:pPr eaLnBrk="1" hangingPunct="1"/>
            <a:endParaRPr lang="cs-CZ" altLang="cs-CZ" dirty="0" smtClean="0"/>
          </a:p>
          <a:p>
            <a:pPr eaLnBrk="1" hangingPunct="1"/>
            <a:r>
              <a:rPr lang="cs-CZ" altLang="cs-CZ" dirty="0" smtClean="0"/>
              <a:t>Jaké ukazatele byste zvolili pro hodnocení galerií?</a:t>
            </a:r>
          </a:p>
          <a:p>
            <a:pPr eaLnBrk="1" hangingPunct="1"/>
            <a:endParaRPr lang="cs-CZ" altLang="cs-CZ" dirty="0" smtClean="0"/>
          </a:p>
        </p:txBody>
      </p:sp>
    </p:spTree>
    <p:extLst>
      <p:ext uri="{BB962C8B-B14F-4D97-AF65-F5344CB8AC3E}">
        <p14:creationId xmlns:p14="http://schemas.microsoft.com/office/powerpoint/2010/main" val="858692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pPr eaLnBrk="1" hangingPunct="1"/>
            <a:r>
              <a:rPr lang="cs-CZ" altLang="cs-CZ" sz="3600" b="1" smtClean="0"/>
              <a:t>Ekonomické a sociální přínosy kultury:</a:t>
            </a:r>
          </a:p>
        </p:txBody>
      </p:sp>
      <p:sp>
        <p:nvSpPr>
          <p:cNvPr id="34819" name="Rectangle 3"/>
          <p:cNvSpPr>
            <a:spLocks noGrp="1" noChangeArrowheads="1"/>
          </p:cNvSpPr>
          <p:nvPr>
            <p:ph idx="1"/>
          </p:nvPr>
        </p:nvSpPr>
        <p:spPr/>
        <p:txBody>
          <a:bodyPr>
            <a:normAutofit/>
          </a:bodyPr>
          <a:lstStyle/>
          <a:p>
            <a:pPr eaLnBrk="1" hangingPunct="1">
              <a:lnSpc>
                <a:spcPct val="90000"/>
              </a:lnSpc>
            </a:pPr>
            <a:r>
              <a:rPr lang="cs-CZ" altLang="cs-CZ" sz="2400" smtClean="0"/>
              <a:t>Přímé příjmy vynaložené spotřebiteli na kulturní zboží a služby.</a:t>
            </a:r>
          </a:p>
          <a:p>
            <a:pPr eaLnBrk="1" hangingPunct="1">
              <a:lnSpc>
                <a:spcPct val="90000"/>
              </a:lnSpc>
            </a:pPr>
            <a:r>
              <a:rPr lang="cs-CZ" altLang="cs-CZ" sz="2400" smtClean="0"/>
              <a:t>Nepřímé výnosy ze souvisejících služeb a ekonomických činností (tzv. multiplikační efekt).</a:t>
            </a:r>
          </a:p>
          <a:p>
            <a:pPr eaLnBrk="1" hangingPunct="1">
              <a:lnSpc>
                <a:spcPct val="90000"/>
              </a:lnSpc>
            </a:pPr>
            <a:r>
              <a:rPr lang="cs-CZ" altLang="cs-CZ" sz="2400" smtClean="0"/>
              <a:t>Vytváření pracovních míst a dopad na zaměstnanost.</a:t>
            </a:r>
          </a:p>
          <a:p>
            <a:pPr eaLnBrk="1" hangingPunct="1">
              <a:lnSpc>
                <a:spcPct val="90000"/>
              </a:lnSpc>
            </a:pPr>
            <a:r>
              <a:rPr lang="cs-CZ" altLang="cs-CZ" sz="2400" smtClean="0"/>
              <a:t>Nepřímé ekonomické dopady v podobě budování identity a image daného místa. Vytváření zájmu o dané prostředí a zvyšování atraktivity lokality pro investory. </a:t>
            </a:r>
          </a:p>
          <a:p>
            <a:pPr eaLnBrk="1" hangingPunct="1">
              <a:lnSpc>
                <a:spcPct val="90000"/>
              </a:lnSpc>
            </a:pPr>
            <a:r>
              <a:rPr lang="cs-CZ" altLang="cs-CZ" sz="2400" smtClean="0"/>
              <a:t>Budování sociálního kapitálu – sebevědomí, vlastní identita, sociální soudržnost komunit, aj.</a:t>
            </a:r>
          </a:p>
        </p:txBody>
      </p:sp>
    </p:spTree>
    <p:extLst>
      <p:ext uri="{BB962C8B-B14F-4D97-AF65-F5344CB8AC3E}">
        <p14:creationId xmlns:p14="http://schemas.microsoft.com/office/powerpoint/2010/main" val="3109286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cs-CZ" altLang="cs-CZ" sz="3600" b="1" smtClean="0"/>
              <a:t>Ekonomické a sociální přínosy kultury:</a:t>
            </a:r>
          </a:p>
        </p:txBody>
      </p:sp>
      <p:sp>
        <p:nvSpPr>
          <p:cNvPr id="35843" name="Rectangle 3"/>
          <p:cNvSpPr>
            <a:spLocks noGrp="1" noChangeArrowheads="1"/>
          </p:cNvSpPr>
          <p:nvPr>
            <p:ph idx="1"/>
          </p:nvPr>
        </p:nvSpPr>
        <p:spPr/>
        <p:txBody>
          <a:bodyPr>
            <a:normAutofit/>
          </a:bodyPr>
          <a:lstStyle/>
          <a:p>
            <a:pPr eaLnBrk="1" hangingPunct="1"/>
            <a:r>
              <a:rPr lang="cs-CZ" altLang="cs-CZ" smtClean="0"/>
              <a:t>Budování lidského kapitálu:</a:t>
            </a:r>
          </a:p>
          <a:p>
            <a:pPr lvl="1" eaLnBrk="1" hangingPunct="1"/>
            <a:r>
              <a:rPr lang="cs-CZ" altLang="cs-CZ" smtClean="0"/>
              <a:t>Participace na kultuře jako faktor vzdělání a růstu produktivity pracovní síly. Vytváření zásoby kvalifikované a kreativní pracovní síly a z toho plynoucí rozvoj ekonomických odvětví.</a:t>
            </a:r>
          </a:p>
          <a:p>
            <a:pPr lvl="1" eaLnBrk="1" hangingPunct="1"/>
            <a:r>
              <a:rPr lang="cs-CZ" altLang="cs-CZ" smtClean="0"/>
              <a:t>Produktivita práce v „kreativních oborech“ s „kulturní“ složkou je nesmírně vysoká a je tahounem růstu produktivity ekonomiky jako celku, kulturní průmysl je jedním z primárních zdrojů inovací pro jiné oblasti. </a:t>
            </a:r>
          </a:p>
        </p:txBody>
      </p:sp>
    </p:spTree>
    <p:extLst>
      <p:ext uri="{BB962C8B-B14F-4D97-AF65-F5344CB8AC3E}">
        <p14:creationId xmlns:p14="http://schemas.microsoft.com/office/powerpoint/2010/main" val="885067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altLang="cs-CZ" sz="3600" b="1" smtClean="0"/>
              <a:t>Ekonomické a sociální přínosy kultury:</a:t>
            </a:r>
          </a:p>
        </p:txBody>
      </p:sp>
      <p:sp>
        <p:nvSpPr>
          <p:cNvPr id="46083" name="Rectangle 3"/>
          <p:cNvSpPr>
            <a:spLocks noGrp="1" noChangeArrowheads="1"/>
          </p:cNvSpPr>
          <p:nvPr>
            <p:ph idx="1"/>
          </p:nvPr>
        </p:nvSpPr>
        <p:spPr/>
        <p:txBody>
          <a:bodyPr/>
          <a:lstStyle/>
          <a:p>
            <a:pPr eaLnBrk="1" hangingPunct="1"/>
            <a:r>
              <a:rPr lang="cs-CZ" altLang="cs-CZ" smtClean="0"/>
              <a:t>Dle The Arts and Public Purpose, 1997 definovány 4 hlavní veřejné účely kultury:</a:t>
            </a:r>
          </a:p>
          <a:p>
            <a:pPr lvl="1" eaLnBrk="1" hangingPunct="1"/>
            <a:endParaRPr lang="cs-CZ" altLang="cs-CZ" smtClean="0"/>
          </a:p>
          <a:p>
            <a:pPr lvl="1" eaLnBrk="1" hangingPunct="1"/>
            <a:r>
              <a:rPr lang="cs-CZ" altLang="cs-CZ" smtClean="0"/>
              <a:t>Napomáhá definovat národní identitu,</a:t>
            </a:r>
          </a:p>
          <a:p>
            <a:pPr lvl="1" eaLnBrk="1" hangingPunct="1"/>
            <a:r>
              <a:rPr lang="cs-CZ" altLang="cs-CZ" smtClean="0"/>
              <a:t>Přispívá ke kvalitě života a ekonomické prosperitě.</a:t>
            </a:r>
          </a:p>
          <a:p>
            <a:pPr lvl="1" eaLnBrk="1" hangingPunct="1"/>
            <a:r>
              <a:rPr lang="cs-CZ" altLang="cs-CZ" smtClean="0"/>
              <a:t>Napomáhá utváření vzdělaného a uvědomělého občana.</a:t>
            </a:r>
          </a:p>
          <a:p>
            <a:pPr lvl="1" eaLnBrk="1" hangingPunct="1"/>
            <a:r>
              <a:rPr lang="cs-CZ" altLang="cs-CZ" smtClean="0"/>
              <a:t>Zvyšuje kvalitu individuálního života.</a:t>
            </a:r>
          </a:p>
        </p:txBody>
      </p:sp>
    </p:spTree>
    <p:extLst>
      <p:ext uri="{BB962C8B-B14F-4D97-AF65-F5344CB8AC3E}">
        <p14:creationId xmlns:p14="http://schemas.microsoft.com/office/powerpoint/2010/main" val="261982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eaLnBrk="1" hangingPunct="1"/>
            <a:r>
              <a:rPr lang="cs-CZ" altLang="cs-CZ" sz="3200" smtClean="0"/>
              <a:t>Tematické </a:t>
            </a:r>
            <a:r>
              <a:rPr lang="cs-CZ" altLang="cs-CZ" sz="3200" dirty="0" smtClean="0"/>
              <a:t>okruhy:</a:t>
            </a:r>
          </a:p>
        </p:txBody>
      </p:sp>
      <p:sp>
        <p:nvSpPr>
          <p:cNvPr id="38915" name="Rectangle 3"/>
          <p:cNvSpPr>
            <a:spLocks noGrp="1" noChangeArrowheads="1"/>
          </p:cNvSpPr>
          <p:nvPr>
            <p:ph idx="1"/>
          </p:nvPr>
        </p:nvSpPr>
        <p:spPr/>
        <p:txBody>
          <a:bodyPr>
            <a:normAutofit/>
          </a:bodyPr>
          <a:lstStyle/>
          <a:p>
            <a:pPr eaLnBrk="1" hangingPunct="1"/>
            <a:r>
              <a:rPr lang="cs-CZ" altLang="cs-CZ" dirty="0" smtClean="0"/>
              <a:t>Různé definice pojmu „kultura“</a:t>
            </a:r>
          </a:p>
          <a:p>
            <a:pPr eaLnBrk="1" hangingPunct="1"/>
            <a:r>
              <a:rPr lang="cs-CZ" altLang="cs-CZ" dirty="0" smtClean="0"/>
              <a:t>Dělení kultury</a:t>
            </a:r>
          </a:p>
          <a:p>
            <a:pPr eaLnBrk="1" hangingPunct="1"/>
            <a:r>
              <a:rPr lang="cs-CZ" altLang="cs-CZ" dirty="0" smtClean="0"/>
              <a:t>Kulturní procesy, instituce a produkty</a:t>
            </a:r>
          </a:p>
          <a:p>
            <a:pPr eaLnBrk="1" hangingPunct="1"/>
            <a:r>
              <a:rPr lang="cs-CZ" altLang="cs-CZ" dirty="0" smtClean="0"/>
              <a:t>Členění kulturních činností</a:t>
            </a:r>
          </a:p>
          <a:p>
            <a:pPr eaLnBrk="1" hangingPunct="1"/>
            <a:r>
              <a:rPr lang="cs-CZ" altLang="cs-CZ" dirty="0" smtClean="0"/>
              <a:t>Efektivnost v odvětví kultury</a:t>
            </a:r>
          </a:p>
          <a:p>
            <a:pPr eaLnBrk="1" hangingPunct="1"/>
            <a:r>
              <a:rPr lang="cs-CZ" altLang="cs-CZ" dirty="0" smtClean="0"/>
              <a:t>Ekonomické a sociální přínosy kultury</a:t>
            </a:r>
          </a:p>
          <a:p>
            <a:pPr eaLnBrk="1" hangingPunct="1"/>
            <a:r>
              <a:rPr lang="cs-CZ" altLang="cs-CZ" dirty="0" smtClean="0"/>
              <a:t>Kulturní turistika</a:t>
            </a:r>
          </a:p>
          <a:p>
            <a:pPr eaLnBrk="1" hangingPunct="1"/>
            <a:r>
              <a:rPr lang="cs-CZ" altLang="cs-CZ" dirty="0" smtClean="0"/>
              <a:t>Masmédia a jejich budoucnost</a:t>
            </a:r>
          </a:p>
        </p:txBody>
      </p:sp>
    </p:spTree>
    <p:extLst>
      <p:ext uri="{BB962C8B-B14F-4D97-AF65-F5344CB8AC3E}">
        <p14:creationId xmlns:p14="http://schemas.microsoft.com/office/powerpoint/2010/main" val="649366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cs-CZ" altLang="cs-CZ" smtClean="0"/>
              <a:t>Kulturní turistika:</a:t>
            </a:r>
          </a:p>
        </p:txBody>
      </p:sp>
      <p:sp>
        <p:nvSpPr>
          <p:cNvPr id="47107" name="Rectangle 3"/>
          <p:cNvSpPr>
            <a:spLocks noGrp="1" noChangeArrowheads="1"/>
          </p:cNvSpPr>
          <p:nvPr>
            <p:ph idx="1"/>
          </p:nvPr>
        </p:nvSpPr>
        <p:spPr/>
        <p:txBody>
          <a:bodyPr/>
          <a:lstStyle/>
          <a:p>
            <a:pPr eaLnBrk="1" hangingPunct="1"/>
            <a:r>
              <a:rPr lang="cs-CZ" altLang="cs-CZ" smtClean="0"/>
              <a:t>Cestování zaměřené na prožitek kulturních prostředí, zahrnujících i krajinu, výtvarná a performativní umění, životní styly, tradice, hodnoty a události. </a:t>
            </a:r>
          </a:p>
          <a:p>
            <a:pPr eaLnBrk="1" hangingPunct="1"/>
            <a:r>
              <a:rPr lang="cs-CZ" altLang="cs-CZ" smtClean="0"/>
              <a:t>Je pohybem osob ke kulturním atrakcím mimo jejich trvalé místo pobytu, se záměrem získat nové informace a prožitky  k uspokojení jejich kulturních potřeb. </a:t>
            </a:r>
          </a:p>
        </p:txBody>
      </p:sp>
    </p:spTree>
    <p:extLst>
      <p:ext uri="{BB962C8B-B14F-4D97-AF65-F5344CB8AC3E}">
        <p14:creationId xmlns:p14="http://schemas.microsoft.com/office/powerpoint/2010/main" val="69485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pPr eaLnBrk="1" hangingPunct="1"/>
            <a:r>
              <a:rPr lang="cs-CZ" altLang="cs-CZ" dirty="0" smtClean="0"/>
              <a:t>Důvody návštěvy ČR cizinci</a:t>
            </a:r>
          </a:p>
        </p:txBody>
      </p:sp>
      <p:sp>
        <p:nvSpPr>
          <p:cNvPr id="48131" name="Rectangle 3"/>
          <p:cNvSpPr>
            <a:spLocks noGrp="1" noChangeArrowheads="1"/>
          </p:cNvSpPr>
          <p:nvPr>
            <p:ph idx="1"/>
          </p:nvPr>
        </p:nvSpPr>
        <p:spPr/>
        <p:txBody>
          <a:bodyPr/>
          <a:lstStyle/>
          <a:p>
            <a:pPr eaLnBrk="1" hangingPunct="1"/>
            <a:r>
              <a:rPr lang="cs-CZ" altLang="cs-CZ" smtClean="0"/>
              <a:t>Historická města (72,8 %)</a:t>
            </a:r>
          </a:p>
          <a:p>
            <a:pPr eaLnBrk="1" hangingPunct="1"/>
            <a:r>
              <a:rPr lang="cs-CZ" altLang="cs-CZ" smtClean="0"/>
              <a:t>Poznávání života a mentality země (66 %)</a:t>
            </a:r>
          </a:p>
          <a:p>
            <a:pPr eaLnBrk="1" hangingPunct="1"/>
            <a:r>
              <a:rPr lang="cs-CZ" altLang="cs-CZ" smtClean="0"/>
              <a:t>Hrady a zámky (64,4 %)</a:t>
            </a:r>
          </a:p>
          <a:p>
            <a:pPr eaLnBrk="1" hangingPunct="1"/>
            <a:r>
              <a:rPr lang="cs-CZ" altLang="cs-CZ" smtClean="0"/>
              <a:t>Krajina  a příroda (62,1 %)</a:t>
            </a:r>
          </a:p>
          <a:p>
            <a:pPr eaLnBrk="1" hangingPunct="1"/>
            <a:r>
              <a:rPr lang="cs-CZ" altLang="cs-CZ" smtClean="0"/>
              <a:t>Kontakty s lidmi (60,3 %)</a:t>
            </a:r>
          </a:p>
          <a:p>
            <a:pPr eaLnBrk="1" hangingPunct="1"/>
            <a:r>
              <a:rPr lang="cs-CZ" altLang="cs-CZ" smtClean="0"/>
              <a:t>Příležitost k zábavě (58,4 %)</a:t>
            </a:r>
          </a:p>
          <a:p>
            <a:pPr eaLnBrk="1" hangingPunct="1"/>
            <a:r>
              <a:rPr lang="cs-CZ" altLang="cs-CZ" smtClean="0"/>
              <a:t>Kulturní nabídka (52,8 %)</a:t>
            </a:r>
          </a:p>
          <a:p>
            <a:pPr eaLnBrk="1" hangingPunct="1"/>
            <a:r>
              <a:rPr lang="cs-CZ" altLang="cs-CZ" smtClean="0"/>
              <a:t>Česká kuchyně (41,5 %)</a:t>
            </a:r>
          </a:p>
          <a:p>
            <a:pPr eaLnBrk="1" hangingPunct="1"/>
            <a:endParaRPr lang="cs-CZ" altLang="cs-CZ" smtClean="0"/>
          </a:p>
          <a:p>
            <a:pPr eaLnBrk="1" hangingPunct="1"/>
            <a:endParaRPr lang="cs-CZ" altLang="cs-CZ" smtClean="0"/>
          </a:p>
        </p:txBody>
      </p:sp>
    </p:spTree>
    <p:extLst>
      <p:ext uri="{BB962C8B-B14F-4D97-AF65-F5344CB8AC3E}">
        <p14:creationId xmlns:p14="http://schemas.microsoft.com/office/powerpoint/2010/main" val="1186306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793289" y="4372168"/>
            <a:ext cx="6512511" cy="1143000"/>
          </a:xfrm>
        </p:spPr>
        <p:txBody>
          <a:bodyPr/>
          <a:lstStyle/>
          <a:p>
            <a:pPr marL="320040" indent="-320040" eaLnBrk="1" fontAlgn="auto" hangingPunct="1">
              <a:spcAft>
                <a:spcPts val="0"/>
              </a:spcAft>
              <a:buClr>
                <a:schemeClr val="accent6">
                  <a:lumMod val="75000"/>
                </a:schemeClr>
              </a:buClr>
              <a:defRPr/>
            </a:pPr>
            <a:r>
              <a:rPr lang="cs-CZ"/>
              <a:t>Masmédia</a:t>
            </a:r>
          </a:p>
        </p:txBody>
      </p:sp>
      <p:sp>
        <p:nvSpPr>
          <p:cNvPr id="8195" name="Rectangle 3"/>
          <p:cNvSpPr>
            <a:spLocks noGrp="1" noChangeArrowheads="1"/>
          </p:cNvSpPr>
          <p:nvPr>
            <p:ph sz="quarter" idx="4294967295"/>
          </p:nvPr>
        </p:nvSpPr>
        <p:spPr>
          <a:xfrm>
            <a:off x="1143000" y="731838"/>
            <a:ext cx="6400800" cy="3475037"/>
          </a:xfrm>
          <a:prstGeom prst="rect">
            <a:avLst/>
          </a:prstGeom>
        </p:spPr>
        <p:txBody>
          <a:bodyPr/>
          <a:lstStyle/>
          <a:p>
            <a:pPr eaLnBrk="1" hangingPunct="1">
              <a:lnSpc>
                <a:spcPct val="90000"/>
              </a:lnSpc>
            </a:pPr>
            <a:r>
              <a:rPr lang="cs-CZ" altLang="cs-CZ" b="1" smtClean="0"/>
              <a:t>masová média </a:t>
            </a:r>
          </a:p>
          <a:p>
            <a:pPr eaLnBrk="1" hangingPunct="1">
              <a:lnSpc>
                <a:spcPct val="90000"/>
              </a:lnSpc>
            </a:pPr>
            <a:r>
              <a:rPr lang="cs-CZ" altLang="cs-CZ" b="1" smtClean="0"/>
              <a:t>hromadné sdělovací prostředky</a:t>
            </a:r>
          </a:p>
          <a:p>
            <a:pPr eaLnBrk="1" hangingPunct="1">
              <a:lnSpc>
                <a:spcPct val="90000"/>
              </a:lnSpc>
            </a:pPr>
            <a:r>
              <a:rPr lang="cs-CZ" altLang="cs-CZ" b="1" smtClean="0"/>
              <a:t>prostředky komunikace, které jsou schopny oslovit velký počet lidí na velké ploše v jednom okamžiku</a:t>
            </a:r>
          </a:p>
          <a:p>
            <a:pPr eaLnBrk="1" hangingPunct="1">
              <a:lnSpc>
                <a:spcPct val="90000"/>
              </a:lnSpc>
            </a:pPr>
            <a:r>
              <a:rPr lang="cs-CZ" altLang="cs-CZ" b="1" smtClean="0"/>
              <a:t>dělíme  na subsystémy televize, rozhlasu, tisku, internetu (sociálních sítí)</a:t>
            </a:r>
          </a:p>
        </p:txBody>
      </p:sp>
    </p:spTree>
    <p:extLst>
      <p:ext uri="{BB962C8B-B14F-4D97-AF65-F5344CB8AC3E}">
        <p14:creationId xmlns:p14="http://schemas.microsoft.com/office/powerpoint/2010/main" val="3780501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93289" y="4372168"/>
            <a:ext cx="6512511" cy="1143000"/>
          </a:xfrm>
        </p:spPr>
        <p:txBody>
          <a:bodyPr/>
          <a:lstStyle/>
          <a:p>
            <a:pPr marL="320040" indent="-320040" eaLnBrk="1" fontAlgn="auto" hangingPunct="1">
              <a:spcAft>
                <a:spcPts val="0"/>
              </a:spcAft>
              <a:buClr>
                <a:schemeClr val="accent6">
                  <a:lumMod val="75000"/>
                </a:schemeClr>
              </a:buClr>
              <a:defRPr/>
            </a:pPr>
            <a:r>
              <a:rPr lang="cs-CZ"/>
              <a:t>Funkce masmédií</a:t>
            </a:r>
          </a:p>
        </p:txBody>
      </p:sp>
      <p:sp>
        <p:nvSpPr>
          <p:cNvPr id="10243" name="Rectangle 3"/>
          <p:cNvSpPr>
            <a:spLocks noGrp="1" noChangeArrowheads="1"/>
          </p:cNvSpPr>
          <p:nvPr>
            <p:ph sz="quarter" idx="4294967295"/>
          </p:nvPr>
        </p:nvSpPr>
        <p:spPr>
          <a:xfrm>
            <a:off x="1143000" y="731838"/>
            <a:ext cx="6400800" cy="3475037"/>
          </a:xfrm>
          <a:prstGeom prst="rect">
            <a:avLst/>
          </a:prstGeom>
        </p:spPr>
        <p:txBody>
          <a:bodyPr rtlCol="0">
            <a:normAutofit fontScale="92500" lnSpcReduction="20000"/>
          </a:bodyPr>
          <a:lstStyle/>
          <a:p>
            <a:pPr indent="-182880" eaLnBrk="1" fontAlgn="auto" hangingPunct="1">
              <a:buClr>
                <a:schemeClr val="accent6">
                  <a:lumMod val="75000"/>
                </a:schemeClr>
              </a:buClr>
              <a:defRPr/>
            </a:pPr>
            <a:r>
              <a:rPr lang="cs-CZ" sz="2800" b="1" dirty="0">
                <a:solidFill>
                  <a:schemeClr val="tx1">
                    <a:lumMod val="75000"/>
                    <a:lumOff val="25000"/>
                  </a:schemeClr>
                </a:solidFill>
              </a:rPr>
              <a:t>osvětová</a:t>
            </a:r>
          </a:p>
          <a:p>
            <a:pPr indent="-182880" eaLnBrk="1" fontAlgn="auto" hangingPunct="1">
              <a:buClr>
                <a:schemeClr val="accent6">
                  <a:lumMod val="75000"/>
                </a:schemeClr>
              </a:buClr>
              <a:defRPr/>
            </a:pPr>
            <a:r>
              <a:rPr lang="cs-CZ" sz="2800" b="1" dirty="0">
                <a:solidFill>
                  <a:schemeClr val="tx1">
                    <a:lumMod val="75000"/>
                    <a:lumOff val="25000"/>
                  </a:schemeClr>
                </a:solidFill>
              </a:rPr>
              <a:t>informační</a:t>
            </a:r>
          </a:p>
          <a:p>
            <a:pPr indent="-182880" eaLnBrk="1" fontAlgn="auto" hangingPunct="1">
              <a:buClr>
                <a:schemeClr val="accent6">
                  <a:lumMod val="75000"/>
                </a:schemeClr>
              </a:buClr>
              <a:defRPr/>
            </a:pPr>
            <a:r>
              <a:rPr lang="cs-CZ" sz="2800" b="1" dirty="0">
                <a:solidFill>
                  <a:schemeClr val="tx1">
                    <a:lumMod val="75000"/>
                    <a:lumOff val="25000"/>
                  </a:schemeClr>
                </a:solidFill>
              </a:rPr>
              <a:t>vzdělávací</a:t>
            </a:r>
          </a:p>
          <a:p>
            <a:pPr indent="-182880" eaLnBrk="1" fontAlgn="auto" hangingPunct="1">
              <a:buClr>
                <a:schemeClr val="accent6">
                  <a:lumMod val="75000"/>
                </a:schemeClr>
              </a:buClr>
              <a:defRPr/>
            </a:pPr>
            <a:r>
              <a:rPr lang="cs-CZ" sz="2800" b="1" dirty="0">
                <a:solidFill>
                  <a:schemeClr val="tx1">
                    <a:lumMod val="75000"/>
                    <a:lumOff val="25000"/>
                  </a:schemeClr>
                </a:solidFill>
              </a:rPr>
              <a:t>výchovná</a:t>
            </a:r>
          </a:p>
          <a:p>
            <a:pPr indent="-182880" eaLnBrk="1" fontAlgn="auto" hangingPunct="1">
              <a:buClr>
                <a:schemeClr val="accent6">
                  <a:lumMod val="75000"/>
                </a:schemeClr>
              </a:buClr>
              <a:defRPr/>
            </a:pPr>
            <a:r>
              <a:rPr lang="cs-CZ" sz="2800" b="1" dirty="0">
                <a:solidFill>
                  <a:schemeClr val="tx1">
                    <a:lumMod val="75000"/>
                    <a:lumOff val="25000"/>
                  </a:schemeClr>
                </a:solidFill>
              </a:rPr>
              <a:t>regulační</a:t>
            </a:r>
          </a:p>
          <a:p>
            <a:pPr indent="-182880" eaLnBrk="1" fontAlgn="auto" hangingPunct="1">
              <a:buClr>
                <a:schemeClr val="accent6">
                  <a:lumMod val="75000"/>
                </a:schemeClr>
              </a:buClr>
              <a:defRPr/>
            </a:pPr>
            <a:r>
              <a:rPr lang="cs-CZ" sz="2800" b="1" dirty="0">
                <a:solidFill>
                  <a:schemeClr val="tx1">
                    <a:lumMod val="75000"/>
                    <a:lumOff val="25000"/>
                  </a:schemeClr>
                </a:solidFill>
              </a:rPr>
              <a:t>kulturní  </a:t>
            </a:r>
          </a:p>
          <a:p>
            <a:pPr indent="-182880" eaLnBrk="1" fontAlgn="auto" hangingPunct="1">
              <a:buClr>
                <a:schemeClr val="accent6">
                  <a:lumMod val="75000"/>
                </a:schemeClr>
              </a:buClr>
              <a:defRPr/>
            </a:pPr>
            <a:r>
              <a:rPr lang="cs-CZ" sz="2800" b="1" dirty="0">
                <a:solidFill>
                  <a:schemeClr val="tx1">
                    <a:lumMod val="75000"/>
                    <a:lumOff val="25000"/>
                  </a:schemeClr>
                </a:solidFill>
              </a:rPr>
              <a:t>z</a:t>
            </a:r>
            <a:r>
              <a:rPr lang="cs-CZ" sz="2800" b="1" dirty="0" smtClean="0">
                <a:solidFill>
                  <a:schemeClr val="tx1">
                    <a:lumMod val="75000"/>
                    <a:lumOff val="25000"/>
                  </a:schemeClr>
                </a:solidFill>
              </a:rPr>
              <a:t>ábavní</a:t>
            </a:r>
          </a:p>
          <a:p>
            <a:pPr indent="-182880" eaLnBrk="1" fontAlgn="auto" hangingPunct="1">
              <a:buClr>
                <a:schemeClr val="accent6">
                  <a:lumMod val="75000"/>
                </a:schemeClr>
              </a:buClr>
              <a:defRPr/>
            </a:pPr>
            <a:r>
              <a:rPr lang="cs-CZ" sz="2800" b="1" dirty="0" smtClean="0">
                <a:solidFill>
                  <a:schemeClr val="tx1">
                    <a:lumMod val="75000"/>
                    <a:lumOff val="25000"/>
                  </a:schemeClr>
                </a:solidFill>
              </a:rPr>
              <a:t>???</a:t>
            </a:r>
            <a:r>
              <a:rPr lang="cs-CZ" sz="2800" dirty="0" smtClean="0">
                <a:solidFill>
                  <a:schemeClr val="tx1">
                    <a:lumMod val="75000"/>
                    <a:lumOff val="25000"/>
                  </a:schemeClr>
                </a:solidFill>
              </a:rPr>
              <a:t> </a:t>
            </a:r>
            <a:endParaRPr lang="cs-CZ" sz="2800" dirty="0">
              <a:solidFill>
                <a:schemeClr val="tx1">
                  <a:lumMod val="75000"/>
                  <a:lumOff val="25000"/>
                </a:schemeClr>
              </a:solidFill>
            </a:endParaRPr>
          </a:p>
        </p:txBody>
      </p:sp>
    </p:spTree>
    <p:extLst>
      <p:ext uri="{BB962C8B-B14F-4D97-AF65-F5344CB8AC3E}">
        <p14:creationId xmlns:p14="http://schemas.microsoft.com/office/powerpoint/2010/main" val="38357814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93289" y="4372168"/>
            <a:ext cx="6512511" cy="1143000"/>
          </a:xfrm>
        </p:spPr>
        <p:txBody>
          <a:bodyPr/>
          <a:lstStyle/>
          <a:p>
            <a:pPr marL="320040" indent="-320040" eaLnBrk="1" fontAlgn="auto" hangingPunct="1">
              <a:spcAft>
                <a:spcPts val="0"/>
              </a:spcAft>
              <a:buClr>
                <a:schemeClr val="accent6">
                  <a:lumMod val="75000"/>
                </a:schemeClr>
              </a:buClr>
              <a:defRPr/>
            </a:pPr>
            <a:r>
              <a:rPr lang="cs-CZ" dirty="0"/>
              <a:t>Subsystémy masmédií</a:t>
            </a:r>
          </a:p>
        </p:txBody>
      </p:sp>
      <p:sp>
        <p:nvSpPr>
          <p:cNvPr id="11267" name="Rectangle 3"/>
          <p:cNvSpPr>
            <a:spLocks noGrp="1" noChangeArrowheads="1"/>
          </p:cNvSpPr>
          <p:nvPr>
            <p:ph sz="quarter" idx="4294967295"/>
          </p:nvPr>
        </p:nvSpPr>
        <p:spPr>
          <a:xfrm>
            <a:off x="1143000" y="731838"/>
            <a:ext cx="6400800" cy="3475037"/>
          </a:xfrm>
          <a:prstGeom prst="rect">
            <a:avLst/>
          </a:prstGeom>
        </p:spPr>
        <p:txBody>
          <a:bodyPr/>
          <a:lstStyle/>
          <a:p>
            <a:pPr eaLnBrk="1" hangingPunct="1"/>
            <a:r>
              <a:rPr lang="cs-CZ" altLang="cs-CZ" smtClean="0"/>
              <a:t>Televize</a:t>
            </a:r>
          </a:p>
          <a:p>
            <a:pPr eaLnBrk="1" hangingPunct="1"/>
            <a:r>
              <a:rPr lang="cs-CZ" altLang="cs-CZ" smtClean="0"/>
              <a:t>Rozhlas</a:t>
            </a:r>
          </a:p>
          <a:p>
            <a:pPr eaLnBrk="1" hangingPunct="1"/>
            <a:r>
              <a:rPr lang="cs-CZ" altLang="cs-CZ" smtClean="0"/>
              <a:t>Tisk </a:t>
            </a:r>
          </a:p>
          <a:p>
            <a:pPr eaLnBrk="1" hangingPunct="1"/>
            <a:r>
              <a:rPr lang="cs-CZ" altLang="cs-CZ" smtClean="0"/>
              <a:t>Internet</a:t>
            </a:r>
          </a:p>
          <a:p>
            <a:pPr eaLnBrk="1" hangingPunct="1">
              <a:buFontTx/>
              <a:buNone/>
            </a:pPr>
            <a:endParaRPr lang="cs-CZ" altLang="cs-CZ" smtClean="0"/>
          </a:p>
        </p:txBody>
      </p:sp>
    </p:spTree>
    <p:extLst>
      <p:ext uri="{BB962C8B-B14F-4D97-AF65-F5344CB8AC3E}">
        <p14:creationId xmlns:p14="http://schemas.microsoft.com/office/powerpoint/2010/main" val="3555560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93289" y="4372168"/>
            <a:ext cx="6512511" cy="1143000"/>
          </a:xfrm>
        </p:spPr>
        <p:txBody>
          <a:bodyPr>
            <a:normAutofit fontScale="90000"/>
          </a:bodyPr>
          <a:lstStyle/>
          <a:p>
            <a:pPr marL="320040" indent="-320040" eaLnBrk="1" fontAlgn="auto" hangingPunct="1">
              <a:spcAft>
                <a:spcPts val="0"/>
              </a:spcAft>
              <a:buClr>
                <a:schemeClr val="accent6">
                  <a:lumMod val="75000"/>
                </a:schemeClr>
              </a:buClr>
              <a:defRPr/>
            </a:pPr>
            <a:r>
              <a:rPr lang="cs-CZ"/>
              <a:t>Podle způsobů chování jednotlivých institucí</a:t>
            </a:r>
          </a:p>
        </p:txBody>
      </p:sp>
      <p:sp>
        <p:nvSpPr>
          <p:cNvPr id="16387" name="Rectangle 3"/>
          <p:cNvSpPr>
            <a:spLocks noGrp="1" noChangeArrowheads="1"/>
          </p:cNvSpPr>
          <p:nvPr>
            <p:ph sz="quarter" idx="4294967295"/>
          </p:nvPr>
        </p:nvSpPr>
        <p:spPr>
          <a:xfrm>
            <a:off x="1143000" y="731838"/>
            <a:ext cx="6400800" cy="3475037"/>
          </a:xfrm>
          <a:prstGeom prst="rect">
            <a:avLst/>
          </a:prstGeom>
        </p:spPr>
        <p:txBody>
          <a:bodyPr/>
          <a:lstStyle/>
          <a:p>
            <a:pPr eaLnBrk="1" hangingPunct="1"/>
            <a:endParaRPr lang="cs-CZ" altLang="cs-CZ" b="1" smtClean="0"/>
          </a:p>
          <a:p>
            <a:pPr eaLnBrk="1" hangingPunct="1"/>
            <a:r>
              <a:rPr lang="cs-CZ" altLang="cs-CZ" b="1" smtClean="0"/>
              <a:t>rozlišujeme:</a:t>
            </a:r>
          </a:p>
          <a:p>
            <a:pPr lvl="1" eaLnBrk="1" hangingPunct="1"/>
            <a:r>
              <a:rPr lang="cs-CZ" altLang="cs-CZ" b="1" smtClean="0"/>
              <a:t>masmédia na komerční bázi </a:t>
            </a:r>
          </a:p>
          <a:p>
            <a:pPr lvl="1" eaLnBrk="1" hangingPunct="1"/>
            <a:r>
              <a:rPr lang="cs-CZ" altLang="cs-CZ" b="1" smtClean="0"/>
              <a:t>masmédia na nekomerční bázi </a:t>
            </a:r>
          </a:p>
          <a:p>
            <a:pPr lvl="2" eaLnBrk="1" hangingPunct="1"/>
            <a:r>
              <a:rPr lang="cs-CZ" altLang="cs-CZ" b="1" u="sng" smtClean="0"/>
              <a:t>média veřejné služby,</a:t>
            </a:r>
            <a:r>
              <a:rPr lang="cs-CZ" altLang="cs-CZ" b="1" smtClean="0"/>
              <a:t> </a:t>
            </a:r>
          </a:p>
          <a:p>
            <a:pPr lvl="2" eaLnBrk="1" hangingPunct="1"/>
            <a:r>
              <a:rPr lang="cs-CZ" altLang="cs-CZ" b="1" smtClean="0"/>
              <a:t>tj. veřejnoprávní média</a:t>
            </a:r>
            <a:r>
              <a:rPr lang="cs-CZ" altLang="cs-CZ" smtClean="0"/>
              <a:t>  </a:t>
            </a:r>
          </a:p>
          <a:p>
            <a:pPr lvl="2" eaLnBrk="1" hangingPunct="1"/>
            <a:r>
              <a:rPr lang="en-US" altLang="cs-CZ" i="1" smtClean="0"/>
              <a:t>public broadcast media</a:t>
            </a:r>
          </a:p>
        </p:txBody>
      </p:sp>
    </p:spTree>
    <p:extLst>
      <p:ext uri="{BB962C8B-B14F-4D97-AF65-F5344CB8AC3E}">
        <p14:creationId xmlns:p14="http://schemas.microsoft.com/office/powerpoint/2010/main" val="34231484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93289" y="4372168"/>
            <a:ext cx="6512511" cy="1143000"/>
          </a:xfrm>
        </p:spPr>
        <p:txBody>
          <a:bodyPr/>
          <a:lstStyle/>
          <a:p>
            <a:pPr marL="320040" indent="-320040" eaLnBrk="1" fontAlgn="auto" hangingPunct="1">
              <a:spcAft>
                <a:spcPts val="0"/>
              </a:spcAft>
              <a:buClr>
                <a:schemeClr val="accent6">
                  <a:lumMod val="75000"/>
                </a:schemeClr>
              </a:buClr>
              <a:defRPr/>
            </a:pPr>
            <a:r>
              <a:rPr lang="cs-CZ"/>
              <a:t>Duální systém</a:t>
            </a:r>
          </a:p>
        </p:txBody>
      </p:sp>
      <p:sp>
        <p:nvSpPr>
          <p:cNvPr id="13315" name="Rectangle 3"/>
          <p:cNvSpPr>
            <a:spLocks noGrp="1" noChangeArrowheads="1"/>
          </p:cNvSpPr>
          <p:nvPr>
            <p:ph sz="quarter" idx="4294967295"/>
          </p:nvPr>
        </p:nvSpPr>
        <p:spPr>
          <a:xfrm>
            <a:off x="1143000" y="731838"/>
            <a:ext cx="6400800" cy="3475037"/>
          </a:xfrm>
          <a:prstGeom prst="rect">
            <a:avLst/>
          </a:prstGeom>
        </p:spPr>
        <p:txBody>
          <a:bodyPr rtlCol="0">
            <a:normAutofit fontScale="92500" lnSpcReduction="10000"/>
          </a:bodyPr>
          <a:lstStyle/>
          <a:p>
            <a:pPr indent="-182880" eaLnBrk="1" fontAlgn="auto" hangingPunct="1">
              <a:buClr>
                <a:schemeClr val="accent6">
                  <a:lumMod val="75000"/>
                </a:schemeClr>
              </a:buClr>
              <a:defRPr/>
            </a:pPr>
            <a:r>
              <a:rPr lang="cs-CZ" sz="2800">
                <a:solidFill>
                  <a:schemeClr val="tx1">
                    <a:lumMod val="75000"/>
                    <a:lumOff val="25000"/>
                  </a:schemeClr>
                </a:solidFill>
              </a:rPr>
              <a:t>Koexistence veřejnoprávních a soukromých provozovatelů na základě státem udělených a kontrolovaných vysílacích licencí</a:t>
            </a:r>
          </a:p>
          <a:p>
            <a:pPr indent="-182880" eaLnBrk="1" fontAlgn="auto" hangingPunct="1">
              <a:buClr>
                <a:schemeClr val="accent6">
                  <a:lumMod val="75000"/>
                </a:schemeClr>
              </a:buClr>
              <a:defRPr/>
            </a:pPr>
            <a:r>
              <a:rPr lang="cs-CZ" sz="2800">
                <a:solidFill>
                  <a:schemeClr val="tx1">
                    <a:lumMod val="75000"/>
                    <a:lumOff val="25000"/>
                  </a:schemeClr>
                </a:solidFill>
              </a:rPr>
              <a:t>Licence uděluje Rada České republiky pro rozhlasové a televizní vysílání</a:t>
            </a:r>
          </a:p>
          <a:p>
            <a:pPr marL="548640" lvl="1" indent="-182880" eaLnBrk="1" fontAlgn="auto" hangingPunct="1">
              <a:buClr>
                <a:schemeClr val="accent6">
                  <a:lumMod val="75000"/>
                </a:schemeClr>
              </a:buClr>
              <a:defRPr/>
            </a:pPr>
            <a:r>
              <a:rPr lang="cs-CZ" sz="2400">
                <a:solidFill>
                  <a:schemeClr val="tx1">
                    <a:lumMod val="75000"/>
                    <a:lumOff val="25000"/>
                  </a:schemeClr>
                </a:solidFill>
              </a:rPr>
              <a:t>A to na základě zák. č. 231/2001 Sb. O provozování rozhlasového a televizního vysílání</a:t>
            </a:r>
          </a:p>
        </p:txBody>
      </p:sp>
    </p:spTree>
    <p:extLst>
      <p:ext uri="{BB962C8B-B14F-4D97-AF65-F5344CB8AC3E}">
        <p14:creationId xmlns:p14="http://schemas.microsoft.com/office/powerpoint/2010/main" val="5788661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793289" y="4372168"/>
            <a:ext cx="6512511" cy="1143000"/>
          </a:xfrm>
        </p:spPr>
        <p:txBody>
          <a:bodyPr>
            <a:normAutofit fontScale="90000"/>
          </a:bodyPr>
          <a:lstStyle/>
          <a:p>
            <a:pPr marL="320040" indent="-320040" eaLnBrk="1" fontAlgn="auto" hangingPunct="1">
              <a:spcAft>
                <a:spcPts val="0"/>
              </a:spcAft>
              <a:buClr>
                <a:schemeClr val="accent6">
                  <a:lumMod val="75000"/>
                </a:schemeClr>
              </a:buClr>
              <a:defRPr/>
            </a:pPr>
            <a:r>
              <a:rPr lang="cs-CZ"/>
              <a:t>Veřejná služba v oblasti médií </a:t>
            </a:r>
          </a:p>
        </p:txBody>
      </p:sp>
      <p:sp>
        <p:nvSpPr>
          <p:cNvPr id="14339" name="Rectangle 3"/>
          <p:cNvSpPr>
            <a:spLocks noGrp="1" noChangeArrowheads="1"/>
          </p:cNvSpPr>
          <p:nvPr>
            <p:ph sz="quarter" idx="4294967295"/>
          </p:nvPr>
        </p:nvSpPr>
        <p:spPr>
          <a:xfrm>
            <a:off x="1143000" y="731838"/>
            <a:ext cx="6400800" cy="3475037"/>
          </a:xfrm>
          <a:prstGeom prst="rect">
            <a:avLst/>
          </a:prstGeom>
        </p:spPr>
        <p:txBody>
          <a:bodyPr rtlCol="0">
            <a:normAutofit fontScale="92500" lnSpcReduction="10000"/>
          </a:bodyPr>
          <a:lstStyle/>
          <a:p>
            <a:pPr indent="-182880" eaLnBrk="1" fontAlgn="auto" hangingPunct="1">
              <a:lnSpc>
                <a:spcPct val="80000"/>
              </a:lnSpc>
              <a:buClr>
                <a:schemeClr val="accent6">
                  <a:lumMod val="75000"/>
                </a:schemeClr>
              </a:buClr>
              <a:defRPr/>
            </a:pPr>
            <a:r>
              <a:rPr lang="cs-CZ" sz="2800" dirty="0">
                <a:solidFill>
                  <a:schemeClr val="tx1">
                    <a:lumMod val="75000"/>
                    <a:lumOff val="25000"/>
                  </a:schemeClr>
                </a:solidFill>
              </a:rPr>
              <a:t>média jsou tak mocnou silou v ovlivňování veřejného mínění, že by měla být využita k prospěchu co největšího množství lidí (tzn. k prospěchu, nikoli pro uspokojení nebo pro zvětšení možnosti </a:t>
            </a:r>
            <a:r>
              <a:rPr lang="cs-CZ" sz="2800" dirty="0" smtClean="0">
                <a:solidFill>
                  <a:schemeClr val="tx1">
                    <a:lumMod val="75000"/>
                    <a:lumOff val="25000"/>
                  </a:schemeClr>
                </a:solidFill>
              </a:rPr>
              <a:t>výběru)</a:t>
            </a:r>
            <a:endParaRPr lang="cs-CZ" sz="2800" dirty="0">
              <a:solidFill>
                <a:schemeClr val="tx1">
                  <a:lumMod val="75000"/>
                  <a:lumOff val="25000"/>
                </a:schemeClr>
              </a:solidFill>
            </a:endParaRPr>
          </a:p>
          <a:p>
            <a:pPr indent="-182880" eaLnBrk="1" fontAlgn="auto" hangingPunct="1">
              <a:lnSpc>
                <a:spcPct val="80000"/>
              </a:lnSpc>
              <a:buClr>
                <a:schemeClr val="accent6">
                  <a:lumMod val="75000"/>
                </a:schemeClr>
              </a:buClr>
              <a:defRPr/>
            </a:pPr>
            <a:r>
              <a:rPr lang="cs-CZ" sz="2800" dirty="0">
                <a:solidFill>
                  <a:schemeClr val="tx1">
                    <a:lumMod val="75000"/>
                    <a:lumOff val="25000"/>
                  </a:schemeClr>
                </a:solidFill>
              </a:rPr>
              <a:t>stát jako majitel frekvenčního a kmitočtového spektra sice jeho část může pronajímat formou licencí soukromým subjektům, neměl by se však vzdávat zodpovědnosti za něj. </a:t>
            </a:r>
          </a:p>
        </p:txBody>
      </p:sp>
    </p:spTree>
    <p:extLst>
      <p:ext uri="{BB962C8B-B14F-4D97-AF65-F5344CB8AC3E}">
        <p14:creationId xmlns:p14="http://schemas.microsoft.com/office/powerpoint/2010/main" val="18130708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93289" y="4372168"/>
            <a:ext cx="6512511" cy="1143000"/>
          </a:xfrm>
        </p:spPr>
        <p:txBody>
          <a:bodyPr>
            <a:normAutofit fontScale="90000"/>
          </a:bodyPr>
          <a:lstStyle/>
          <a:p>
            <a:pPr marL="320040" indent="-320040" eaLnBrk="1" fontAlgn="auto" hangingPunct="1">
              <a:spcAft>
                <a:spcPts val="0"/>
              </a:spcAft>
              <a:buClr>
                <a:schemeClr val="accent6">
                  <a:lumMod val="75000"/>
                </a:schemeClr>
              </a:buClr>
              <a:defRPr/>
            </a:pPr>
            <a:r>
              <a:rPr lang="cs-CZ"/>
              <a:t>Od médií veřejné služby se dnes očekává </a:t>
            </a:r>
          </a:p>
        </p:txBody>
      </p:sp>
      <p:sp>
        <p:nvSpPr>
          <p:cNvPr id="18435" name="Rectangle 3"/>
          <p:cNvSpPr>
            <a:spLocks noGrp="1" noChangeArrowheads="1"/>
          </p:cNvSpPr>
          <p:nvPr>
            <p:ph sz="quarter" idx="4294967295"/>
          </p:nvPr>
        </p:nvSpPr>
        <p:spPr>
          <a:xfrm>
            <a:off x="1143000" y="731838"/>
            <a:ext cx="6400800" cy="3475037"/>
          </a:xfrm>
          <a:prstGeom prst="rect">
            <a:avLst/>
          </a:prstGeom>
        </p:spPr>
        <p:txBody>
          <a:bodyPr rtlCol="0">
            <a:normAutofit lnSpcReduction="10000"/>
          </a:bodyPr>
          <a:lstStyle/>
          <a:p>
            <a:pPr indent="-182880" eaLnBrk="1" fontAlgn="auto" hangingPunct="1">
              <a:lnSpc>
                <a:spcPct val="90000"/>
              </a:lnSpc>
              <a:buClr>
                <a:schemeClr val="accent6">
                  <a:lumMod val="75000"/>
                </a:schemeClr>
              </a:buClr>
              <a:defRPr/>
            </a:pPr>
            <a:r>
              <a:rPr lang="cs-CZ" sz="2400" b="1">
                <a:solidFill>
                  <a:schemeClr val="tx1">
                    <a:lumMod val="75000"/>
                    <a:lumOff val="25000"/>
                  </a:schemeClr>
                </a:solidFill>
              </a:rPr>
              <a:t>mají publikum vychovávat, informovat, ale také bavit,</a:t>
            </a:r>
          </a:p>
          <a:p>
            <a:pPr indent="-182880" eaLnBrk="1" fontAlgn="auto" hangingPunct="1">
              <a:lnSpc>
                <a:spcPct val="90000"/>
              </a:lnSpc>
              <a:buClr>
                <a:schemeClr val="accent6">
                  <a:lumMod val="75000"/>
                </a:schemeClr>
              </a:buClr>
              <a:defRPr/>
            </a:pPr>
            <a:r>
              <a:rPr lang="cs-CZ" sz="2400" b="1">
                <a:solidFill>
                  <a:schemeClr val="tx1">
                    <a:lumMod val="75000"/>
                    <a:lumOff val="25000"/>
                  </a:schemeClr>
                </a:solidFill>
              </a:rPr>
              <a:t>musí sloužit rozdílnému vkusu, intelektuálnímu i lidovějšímu,</a:t>
            </a:r>
          </a:p>
          <a:p>
            <a:pPr indent="-182880" eaLnBrk="1" fontAlgn="auto" hangingPunct="1">
              <a:lnSpc>
                <a:spcPct val="90000"/>
              </a:lnSpc>
              <a:buClr>
                <a:schemeClr val="accent6">
                  <a:lumMod val="75000"/>
                </a:schemeClr>
              </a:buClr>
              <a:defRPr/>
            </a:pPr>
            <a:r>
              <a:rPr lang="cs-CZ" sz="2400" b="1">
                <a:solidFill>
                  <a:schemeClr val="tx1">
                    <a:lumMod val="75000"/>
                    <a:lumOff val="25000"/>
                  </a:schemeClr>
                </a:solidFill>
              </a:rPr>
              <a:t>mají pokrývat svými službami celou zemi a pokud to technologie dovoluje, nabízet přijatelnou kvalitu příjmu,</a:t>
            </a:r>
          </a:p>
          <a:p>
            <a:pPr indent="-182880" eaLnBrk="1" fontAlgn="auto" hangingPunct="1">
              <a:lnSpc>
                <a:spcPct val="90000"/>
              </a:lnSpc>
              <a:buClr>
                <a:schemeClr val="accent6">
                  <a:lumMod val="75000"/>
                </a:schemeClr>
              </a:buClr>
              <a:defRPr/>
            </a:pPr>
            <a:r>
              <a:rPr lang="cs-CZ" sz="2400" b="1">
                <a:solidFill>
                  <a:schemeClr val="tx1">
                    <a:lumMod val="75000"/>
                    <a:lumOff val="25000"/>
                  </a:schemeClr>
                </a:solidFill>
              </a:rPr>
              <a:t>jsou povinny vytvářet programy pro menšiny (regionální, etnické, jazykové, náboženské i generační).</a:t>
            </a:r>
          </a:p>
        </p:txBody>
      </p:sp>
    </p:spTree>
    <p:extLst>
      <p:ext uri="{BB962C8B-B14F-4D97-AF65-F5344CB8AC3E}">
        <p14:creationId xmlns:p14="http://schemas.microsoft.com/office/powerpoint/2010/main" val="27158190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sz="quarter" idx="4294967295"/>
          </p:nvPr>
        </p:nvSpPr>
        <p:spPr>
          <a:xfrm>
            <a:off x="684213" y="1125538"/>
            <a:ext cx="7696200" cy="4433887"/>
          </a:xfrm>
          <a:prstGeom prst="rect">
            <a:avLst/>
          </a:prstGeom>
        </p:spPr>
        <p:txBody>
          <a:bodyPr/>
          <a:lstStyle/>
          <a:p>
            <a:pPr eaLnBrk="1" hangingPunct="1">
              <a:buFontTx/>
              <a:buNone/>
            </a:pPr>
            <a:endParaRPr lang="cs-CZ" altLang="cs-CZ" b="1" smtClean="0"/>
          </a:p>
          <a:p>
            <a:pPr eaLnBrk="1" hangingPunct="1">
              <a:buFontTx/>
              <a:buNone/>
            </a:pPr>
            <a:r>
              <a:rPr lang="cs-CZ" altLang="cs-CZ" b="1" smtClean="0"/>
              <a:t>prožívají etapu vývoje, </a:t>
            </a:r>
          </a:p>
          <a:p>
            <a:pPr eaLnBrk="1" hangingPunct="1">
              <a:buFontTx/>
              <a:buNone/>
            </a:pPr>
            <a:r>
              <a:rPr lang="cs-CZ" altLang="cs-CZ" b="1" smtClean="0"/>
              <a:t>pro niž je příznačná </a:t>
            </a:r>
            <a:r>
              <a:rPr lang="cs-CZ" altLang="cs-CZ" sz="2400" b="1" smtClean="0"/>
              <a:t>vysoká míra </a:t>
            </a:r>
          </a:p>
          <a:p>
            <a:pPr eaLnBrk="1" hangingPunct="1">
              <a:buFontTx/>
              <a:buNone/>
            </a:pPr>
            <a:r>
              <a:rPr lang="cs-CZ" altLang="cs-CZ" sz="2400" b="1" smtClean="0"/>
              <a:t>závislosti</a:t>
            </a:r>
            <a:r>
              <a:rPr lang="cs-CZ" altLang="cs-CZ" b="1" smtClean="0"/>
              <a:t> na jejich tržní úspěšnosti, </a:t>
            </a:r>
          </a:p>
          <a:p>
            <a:pPr eaLnBrk="1" hangingPunct="1">
              <a:buFontTx/>
              <a:buNone/>
            </a:pPr>
            <a:r>
              <a:rPr lang="cs-CZ" altLang="cs-CZ" b="1" smtClean="0"/>
              <a:t>tedy </a:t>
            </a:r>
            <a:r>
              <a:rPr lang="cs-CZ" altLang="cs-CZ" sz="2400" b="1" smtClean="0"/>
              <a:t>na schopnosti generovat zisk.</a:t>
            </a:r>
            <a:r>
              <a:rPr lang="cs-CZ" altLang="cs-CZ" sz="2400" smtClean="0"/>
              <a:t> </a:t>
            </a:r>
          </a:p>
        </p:txBody>
      </p:sp>
      <p:sp>
        <p:nvSpPr>
          <p:cNvPr id="2" name="Nadpis 1"/>
          <p:cNvSpPr>
            <a:spLocks noGrp="1"/>
          </p:cNvSpPr>
          <p:nvPr>
            <p:ph type="title"/>
          </p:nvPr>
        </p:nvSpPr>
        <p:spPr>
          <a:xfrm>
            <a:off x="1793289" y="4372168"/>
            <a:ext cx="6512511" cy="1143000"/>
          </a:xfrm>
        </p:spPr>
        <p:txBody>
          <a:bodyPr/>
          <a:lstStyle/>
          <a:p>
            <a:pPr marL="320040" indent="-320040" eaLnBrk="1" fontAlgn="auto" hangingPunct="1">
              <a:spcAft>
                <a:spcPts val="0"/>
              </a:spcAft>
              <a:buClr>
                <a:schemeClr val="accent6">
                  <a:lumMod val="75000"/>
                </a:schemeClr>
              </a:buClr>
              <a:defRPr/>
            </a:pPr>
            <a:r>
              <a:rPr lang="cs-CZ" dirty="0" smtClean="0"/>
              <a:t>Masová média dnes</a:t>
            </a:r>
            <a:endParaRPr lang="cs-CZ" dirty="0"/>
          </a:p>
        </p:txBody>
      </p:sp>
    </p:spTree>
    <p:extLst>
      <p:ext uri="{BB962C8B-B14F-4D97-AF65-F5344CB8AC3E}">
        <p14:creationId xmlns:p14="http://schemas.microsoft.com/office/powerpoint/2010/main" val="2521086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altLang="cs-CZ" smtClean="0"/>
              <a:t>Definice kultury</a:t>
            </a:r>
          </a:p>
        </p:txBody>
      </p:sp>
      <p:sp>
        <p:nvSpPr>
          <p:cNvPr id="36867" name="Rectangle 3"/>
          <p:cNvSpPr>
            <a:spLocks noGrp="1" noChangeArrowheads="1"/>
          </p:cNvSpPr>
          <p:nvPr>
            <p:ph idx="1"/>
          </p:nvPr>
        </p:nvSpPr>
        <p:spPr/>
        <p:txBody>
          <a:bodyPr>
            <a:normAutofit/>
          </a:bodyPr>
          <a:lstStyle/>
          <a:p>
            <a:pPr eaLnBrk="1" hangingPunct="1">
              <a:lnSpc>
                <a:spcPct val="90000"/>
              </a:lnSpc>
            </a:pPr>
            <a:r>
              <a:rPr lang="cs-CZ" altLang="cs-CZ" sz="2400" dirty="0" smtClean="0"/>
              <a:t>„Naučím Vás říkat větu – JÁ NEVÍM“</a:t>
            </a:r>
          </a:p>
          <a:p>
            <a:pPr eaLnBrk="1" hangingPunct="1">
              <a:lnSpc>
                <a:spcPct val="90000"/>
              </a:lnSpc>
              <a:buFont typeface="Wingdings" pitchFamily="2" charset="2"/>
              <a:buNone/>
            </a:pPr>
            <a:r>
              <a:rPr lang="cs-CZ" altLang="cs-CZ" sz="2400" dirty="0" smtClean="0"/>
              <a:t>						(Karl R. </a:t>
            </a:r>
            <a:r>
              <a:rPr lang="cs-CZ" altLang="cs-CZ" sz="2400" dirty="0" err="1" smtClean="0"/>
              <a:t>Popper</a:t>
            </a:r>
            <a:r>
              <a:rPr lang="cs-CZ" altLang="cs-CZ" sz="2400" dirty="0" smtClean="0"/>
              <a:t>)</a:t>
            </a:r>
          </a:p>
          <a:p>
            <a:pPr eaLnBrk="1" hangingPunct="1">
              <a:lnSpc>
                <a:spcPct val="90000"/>
              </a:lnSpc>
              <a:buFont typeface="Wingdings" pitchFamily="2" charset="2"/>
              <a:buNone/>
            </a:pPr>
            <a:endParaRPr lang="cs-CZ" altLang="cs-CZ" sz="2400" dirty="0" smtClean="0"/>
          </a:p>
          <a:p>
            <a:pPr eaLnBrk="1" hangingPunct="1">
              <a:lnSpc>
                <a:spcPct val="90000"/>
              </a:lnSpc>
            </a:pPr>
            <a:r>
              <a:rPr lang="cs-CZ" altLang="cs-CZ" sz="2400" dirty="0" smtClean="0"/>
              <a:t>Pády paradigmat</a:t>
            </a:r>
          </a:p>
          <a:p>
            <a:pPr eaLnBrk="1" hangingPunct="1">
              <a:lnSpc>
                <a:spcPct val="90000"/>
              </a:lnSpc>
            </a:pPr>
            <a:r>
              <a:rPr lang="cs-CZ" altLang="cs-CZ" sz="2400" dirty="0" smtClean="0"/>
              <a:t> = základní myšlenka postmodernismu</a:t>
            </a:r>
          </a:p>
          <a:p>
            <a:pPr eaLnBrk="1" hangingPunct="1">
              <a:lnSpc>
                <a:spcPct val="90000"/>
              </a:lnSpc>
            </a:pPr>
            <a:r>
              <a:rPr lang="cs-CZ" altLang="cs-CZ" sz="2400" dirty="0" smtClean="0"/>
              <a:t>Tzn. dualitu myšlení a vysvětlování</a:t>
            </a:r>
          </a:p>
          <a:p>
            <a:pPr eaLnBrk="1" hangingPunct="1">
              <a:lnSpc>
                <a:spcPct val="90000"/>
              </a:lnSpc>
            </a:pPr>
            <a:r>
              <a:rPr lang="cs-CZ" altLang="cs-CZ" sz="2400" dirty="0" smtClean="0"/>
              <a:t>Zájem zkoumat věci z různých pohledů, věd, snaha o komunikaci sociálních, společenských a přírodních věd</a:t>
            </a:r>
          </a:p>
          <a:p>
            <a:pPr eaLnBrk="1" hangingPunct="1">
              <a:lnSpc>
                <a:spcPct val="90000"/>
              </a:lnSpc>
            </a:pPr>
            <a:r>
              <a:rPr lang="cs-CZ" altLang="cs-CZ" sz="2400" dirty="0" smtClean="0"/>
              <a:t>Proto i různé, nejednotné chápání pojmu „kultura“</a:t>
            </a:r>
          </a:p>
          <a:p>
            <a:pPr lvl="4" eaLnBrk="1" hangingPunct="1">
              <a:lnSpc>
                <a:spcPct val="90000"/>
              </a:lnSpc>
              <a:buFont typeface="Wingdings" pitchFamily="2" charset="2"/>
              <a:buNone/>
            </a:pPr>
            <a:r>
              <a:rPr lang="cs-CZ" altLang="cs-CZ" sz="1600" dirty="0" smtClean="0"/>
              <a:t>				</a:t>
            </a:r>
          </a:p>
        </p:txBody>
      </p:sp>
    </p:spTree>
    <p:extLst>
      <p:ext uri="{BB962C8B-B14F-4D97-AF65-F5344CB8AC3E}">
        <p14:creationId xmlns:p14="http://schemas.microsoft.com/office/powerpoint/2010/main" val="21156350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793289" y="4221088"/>
            <a:ext cx="6512511" cy="1368152"/>
          </a:xfrm>
        </p:spPr>
        <p:txBody>
          <a:bodyPr/>
          <a:lstStyle/>
          <a:p>
            <a:pPr marL="320040" indent="-320040" eaLnBrk="1" fontAlgn="auto" hangingPunct="1">
              <a:spcAft>
                <a:spcPts val="0"/>
              </a:spcAft>
              <a:buClr>
                <a:schemeClr val="accent6">
                  <a:lumMod val="75000"/>
                </a:schemeClr>
              </a:buClr>
              <a:defRPr/>
            </a:pPr>
            <a:r>
              <a:rPr lang="cs-CZ" dirty="0"/>
              <a:t>V</a:t>
            </a:r>
            <a:r>
              <a:rPr lang="cs-CZ" dirty="0" smtClean="0"/>
              <a:t> této souvislosti hovoříme o: </a:t>
            </a:r>
            <a:endParaRPr lang="cs-CZ" dirty="0"/>
          </a:p>
        </p:txBody>
      </p:sp>
      <p:sp>
        <p:nvSpPr>
          <p:cNvPr id="33795" name="Rectangle 3"/>
          <p:cNvSpPr>
            <a:spLocks noGrp="1" noChangeArrowheads="1"/>
          </p:cNvSpPr>
          <p:nvPr>
            <p:ph sz="quarter" idx="4294967295"/>
          </p:nvPr>
        </p:nvSpPr>
        <p:spPr>
          <a:xfrm>
            <a:off x="684213" y="981075"/>
            <a:ext cx="7696200" cy="4449763"/>
          </a:xfrm>
          <a:prstGeom prst="rect">
            <a:avLst/>
          </a:prstGeom>
        </p:spPr>
        <p:txBody>
          <a:bodyPr rtlCol="0">
            <a:normAutofit/>
          </a:bodyPr>
          <a:lstStyle/>
          <a:p>
            <a:pPr indent="-182880" eaLnBrk="1" fontAlgn="auto" hangingPunct="1">
              <a:lnSpc>
                <a:spcPct val="90000"/>
              </a:lnSpc>
              <a:buClr>
                <a:schemeClr val="accent6">
                  <a:lumMod val="75000"/>
                </a:schemeClr>
              </a:buClr>
              <a:defRPr/>
            </a:pPr>
            <a:r>
              <a:rPr lang="cs-CZ" sz="2800" b="1" dirty="0" err="1" smtClean="0">
                <a:solidFill>
                  <a:schemeClr val="tx1">
                    <a:lumMod val="75000"/>
                    <a:lumOff val="25000"/>
                  </a:schemeClr>
                </a:solidFill>
              </a:rPr>
              <a:t>Komodifikací</a:t>
            </a:r>
            <a:r>
              <a:rPr lang="cs-CZ" sz="2800" b="1" dirty="0" smtClean="0">
                <a:solidFill>
                  <a:schemeClr val="tx1">
                    <a:lumMod val="75000"/>
                    <a:lumOff val="25000"/>
                  </a:schemeClr>
                </a:solidFill>
              </a:rPr>
              <a:t> </a:t>
            </a:r>
            <a:r>
              <a:rPr lang="cs-CZ" sz="2800" b="1" dirty="0">
                <a:solidFill>
                  <a:schemeClr val="tx1">
                    <a:lumMod val="75000"/>
                    <a:lumOff val="25000"/>
                  </a:schemeClr>
                </a:solidFill>
              </a:rPr>
              <a:t>médií - </a:t>
            </a:r>
            <a:r>
              <a:rPr lang="cs-CZ" sz="2800" dirty="0">
                <a:solidFill>
                  <a:schemeClr val="tx1">
                    <a:lumMod val="75000"/>
                    <a:lumOff val="25000"/>
                  </a:schemeClr>
                </a:solidFill>
              </a:rPr>
              <a:t>média se stále více a více sama stávají zbožím</a:t>
            </a:r>
          </a:p>
          <a:p>
            <a:pPr indent="-182880" eaLnBrk="1" fontAlgn="auto" hangingPunct="1">
              <a:lnSpc>
                <a:spcPct val="90000"/>
              </a:lnSpc>
              <a:buClr>
                <a:schemeClr val="accent6">
                  <a:lumMod val="75000"/>
                </a:schemeClr>
              </a:buClr>
              <a:defRPr/>
            </a:pPr>
            <a:r>
              <a:rPr lang="cs-CZ" sz="2800" b="1" dirty="0" smtClean="0">
                <a:solidFill>
                  <a:schemeClr val="tx1">
                    <a:lumMod val="75000"/>
                    <a:lumOff val="25000"/>
                  </a:schemeClr>
                </a:solidFill>
              </a:rPr>
              <a:t>Komercionalizací </a:t>
            </a:r>
            <a:r>
              <a:rPr lang="cs-CZ" sz="2800" b="1" dirty="0">
                <a:solidFill>
                  <a:schemeClr val="tx1">
                    <a:lumMod val="75000"/>
                    <a:lumOff val="25000"/>
                  </a:schemeClr>
                </a:solidFill>
              </a:rPr>
              <a:t>médií - Důsledky této skutečnosti jsou stejné </a:t>
            </a:r>
            <a:r>
              <a:rPr lang="cs-CZ" sz="2800" dirty="0">
                <a:solidFill>
                  <a:schemeClr val="tx1">
                    <a:lumMod val="75000"/>
                    <a:lumOff val="25000"/>
                  </a:schemeClr>
                </a:solidFill>
              </a:rPr>
              <a:t>mediální produkty (zpravodajství, publicistika, komentáře či zábava) jsou svým charakterem stále více podřízeny tomu, aby byly tržně úspěšné.</a:t>
            </a:r>
          </a:p>
          <a:p>
            <a:pPr marL="45720" indent="0" eaLnBrk="1" fontAlgn="auto" hangingPunct="1">
              <a:lnSpc>
                <a:spcPct val="90000"/>
              </a:lnSpc>
              <a:buClr>
                <a:schemeClr val="accent6">
                  <a:lumMod val="75000"/>
                </a:schemeClr>
              </a:buClr>
              <a:buFont typeface="Georgia" pitchFamily="18" charset="0"/>
              <a:buNone/>
              <a:defRPr/>
            </a:pPr>
            <a:endParaRPr lang="cs-CZ" sz="2800" b="1" dirty="0">
              <a:solidFill>
                <a:schemeClr val="tx1">
                  <a:lumMod val="75000"/>
                  <a:lumOff val="25000"/>
                </a:schemeClr>
              </a:solidFill>
            </a:endParaRPr>
          </a:p>
        </p:txBody>
      </p:sp>
    </p:spTree>
    <p:extLst>
      <p:ext uri="{BB962C8B-B14F-4D97-AF65-F5344CB8AC3E}">
        <p14:creationId xmlns:p14="http://schemas.microsoft.com/office/powerpoint/2010/main" val="41405031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793289" y="4372168"/>
            <a:ext cx="6512511" cy="1143000"/>
          </a:xfrm>
        </p:spPr>
        <p:txBody>
          <a:bodyPr>
            <a:normAutofit fontScale="90000"/>
          </a:bodyPr>
          <a:lstStyle/>
          <a:p>
            <a:pPr marL="320040" indent="-320040" eaLnBrk="1" fontAlgn="auto" hangingPunct="1">
              <a:spcAft>
                <a:spcPts val="0"/>
              </a:spcAft>
              <a:buClr>
                <a:schemeClr val="accent6">
                  <a:lumMod val="75000"/>
                </a:schemeClr>
              </a:buClr>
              <a:defRPr/>
            </a:pPr>
            <a:r>
              <a:rPr lang="cs-CZ" sz="4000" dirty="0" smtClean="0"/>
              <a:t>Hluboká </a:t>
            </a:r>
            <a:r>
              <a:rPr lang="cs-CZ" sz="4000" dirty="0"/>
              <a:t>existencionální krize médií veřejné služby</a:t>
            </a:r>
            <a:endParaRPr lang="cs-CZ" dirty="0"/>
          </a:p>
        </p:txBody>
      </p:sp>
      <p:sp>
        <p:nvSpPr>
          <p:cNvPr id="32771" name="Rectangle 3"/>
          <p:cNvSpPr>
            <a:spLocks noGrp="1" noChangeArrowheads="1"/>
          </p:cNvSpPr>
          <p:nvPr>
            <p:ph sz="quarter" idx="4294967295"/>
          </p:nvPr>
        </p:nvSpPr>
        <p:spPr>
          <a:xfrm>
            <a:off x="1143000" y="731838"/>
            <a:ext cx="6400800" cy="3475037"/>
          </a:xfrm>
          <a:prstGeom prst="rect">
            <a:avLst/>
          </a:prstGeom>
        </p:spPr>
        <p:txBody>
          <a:bodyPr/>
          <a:lstStyle/>
          <a:p>
            <a:pPr eaLnBrk="1" hangingPunct="1"/>
            <a:r>
              <a:rPr lang="cs-CZ" altLang="cs-CZ" sz="2400" b="1" smtClean="0"/>
              <a:t>Má tři hlavní rysy:</a:t>
            </a:r>
          </a:p>
          <a:p>
            <a:pPr marL="822325" lvl="1" indent="-457200" eaLnBrk="1" hangingPunct="1">
              <a:buFont typeface="Trebuchet MS" pitchFamily="34" charset="0"/>
              <a:buAutoNum type="arabicPeriod"/>
            </a:pPr>
            <a:r>
              <a:rPr lang="cs-CZ" altLang="cs-CZ" sz="2400" b="1" smtClean="0"/>
              <a:t>krize identity - k čemu vlastně jsou?</a:t>
            </a:r>
          </a:p>
          <a:p>
            <a:pPr marL="822325" lvl="1" indent="-457200" eaLnBrk="1" hangingPunct="1">
              <a:buFont typeface="Trebuchet MS" pitchFamily="34" charset="0"/>
              <a:buAutoNum type="arabicPeriod"/>
            </a:pPr>
            <a:r>
              <a:rPr lang="cs-CZ" altLang="cs-CZ" sz="2400" b="1" smtClean="0"/>
              <a:t>krize organizace - proč jsou tak obrovská?</a:t>
            </a:r>
          </a:p>
          <a:p>
            <a:pPr marL="822325" lvl="1" indent="-457200" eaLnBrk="1" hangingPunct="1">
              <a:buFont typeface="Trebuchet MS" pitchFamily="34" charset="0"/>
              <a:buAutoNum type="arabicPeriod"/>
            </a:pPr>
            <a:r>
              <a:rPr lang="cs-CZ" altLang="cs-CZ" sz="2400" b="1" smtClean="0"/>
              <a:t>krize financování - proč mají mít zaručený příjem z poplatků?</a:t>
            </a:r>
          </a:p>
        </p:txBody>
      </p:sp>
    </p:spTree>
    <p:extLst>
      <p:ext uri="{BB962C8B-B14F-4D97-AF65-F5344CB8AC3E}">
        <p14:creationId xmlns:p14="http://schemas.microsoft.com/office/powerpoint/2010/main" val="21663915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3875" y="4371974"/>
            <a:ext cx="6511925" cy="2009353"/>
          </a:xfrm>
        </p:spPr>
        <p:txBody>
          <a:bodyPr/>
          <a:lstStyle/>
          <a:p>
            <a:pPr>
              <a:defRPr/>
            </a:pPr>
            <a:r>
              <a:rPr lang="cs-CZ" sz="3200" dirty="0" smtClean="0"/>
              <a:t>Objevuje se i krize soukromých (kabelových TV) – důvody:</a:t>
            </a:r>
            <a:endParaRPr lang="cs-CZ" sz="3200" dirty="0"/>
          </a:p>
        </p:txBody>
      </p:sp>
      <p:sp>
        <p:nvSpPr>
          <p:cNvPr id="3" name="Zástupný symbol pro obsah 2"/>
          <p:cNvSpPr>
            <a:spLocks noGrp="1"/>
          </p:cNvSpPr>
          <p:nvPr>
            <p:ph sz="quarter" idx="4294967295"/>
          </p:nvPr>
        </p:nvSpPr>
        <p:spPr>
          <a:xfrm>
            <a:off x="1143000" y="731838"/>
            <a:ext cx="6400800" cy="3475037"/>
          </a:xfrm>
          <a:prstGeom prst="rect">
            <a:avLst/>
          </a:prstGeom>
        </p:spPr>
        <p:txBody>
          <a:bodyPr/>
          <a:lstStyle/>
          <a:p>
            <a:pPr>
              <a:defRPr/>
            </a:pPr>
            <a:r>
              <a:rPr lang="cs-CZ" dirty="0" smtClean="0"/>
              <a:t>Růst zájmu o seriál (oproti klasické kinematografii)</a:t>
            </a:r>
          </a:p>
          <a:p>
            <a:pPr>
              <a:defRPr/>
            </a:pPr>
            <a:r>
              <a:rPr lang="cs-CZ" dirty="0" smtClean="0"/>
              <a:t>Nezájem o klasické vysílací schéma</a:t>
            </a:r>
          </a:p>
          <a:p>
            <a:pPr>
              <a:defRPr/>
            </a:pPr>
            <a:r>
              <a:rPr lang="cs-CZ" dirty="0" smtClean="0"/>
              <a:t>Možnost sledovat oblíbené pořady na médiu, které je právě po ruce </a:t>
            </a:r>
          </a:p>
          <a:p>
            <a:pPr lvl="1">
              <a:defRPr/>
            </a:pPr>
            <a:r>
              <a:rPr lang="cs-CZ" dirty="0" smtClean="0"/>
              <a:t>Počítač</a:t>
            </a:r>
          </a:p>
          <a:p>
            <a:pPr lvl="1">
              <a:defRPr/>
            </a:pPr>
            <a:r>
              <a:rPr lang="cs-CZ" dirty="0" smtClean="0"/>
              <a:t>Tablet</a:t>
            </a:r>
          </a:p>
          <a:p>
            <a:pPr lvl="1">
              <a:defRPr/>
            </a:pPr>
            <a:r>
              <a:rPr lang="cs-CZ" dirty="0" smtClean="0"/>
              <a:t>Telefon</a:t>
            </a:r>
          </a:p>
          <a:p>
            <a:pPr marL="365125" lvl="1" indent="0">
              <a:buFont typeface="Georgia" pitchFamily="18" charset="0"/>
              <a:buNone/>
              <a:defRPr/>
            </a:pPr>
            <a:endParaRPr lang="cs-CZ" dirty="0" smtClean="0"/>
          </a:p>
        </p:txBody>
      </p:sp>
    </p:spTree>
    <p:extLst>
      <p:ext uri="{BB962C8B-B14F-4D97-AF65-F5344CB8AC3E}">
        <p14:creationId xmlns:p14="http://schemas.microsoft.com/office/powerpoint/2010/main" val="4070840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12976"/>
            <a:ext cx="7239000" cy="2088232"/>
          </a:xfrm>
        </p:spPr>
        <p:txBody>
          <a:bodyPr>
            <a:normAutofit/>
          </a:bodyPr>
          <a:lstStyle/>
          <a:p>
            <a:pPr algn="r">
              <a:defRPr/>
            </a:pPr>
            <a:r>
              <a:rPr lang="cs-CZ" dirty="0" smtClean="0"/>
              <a:t>důsledky</a:t>
            </a:r>
            <a:endParaRPr lang="cs-CZ" dirty="0"/>
          </a:p>
        </p:txBody>
      </p:sp>
      <p:sp>
        <p:nvSpPr>
          <p:cNvPr id="34819" name="Zástupný symbol pro obsah 2"/>
          <p:cNvSpPr>
            <a:spLocks noGrp="1"/>
          </p:cNvSpPr>
          <p:nvPr>
            <p:ph sz="quarter" idx="4294967295"/>
          </p:nvPr>
        </p:nvSpPr>
        <p:spPr>
          <a:xfrm>
            <a:off x="1143000" y="731838"/>
            <a:ext cx="6400800" cy="3475037"/>
          </a:xfrm>
          <a:prstGeom prst="rect">
            <a:avLst/>
          </a:prstGeom>
        </p:spPr>
        <p:txBody>
          <a:bodyPr/>
          <a:lstStyle/>
          <a:p>
            <a:r>
              <a:rPr lang="cs-CZ" altLang="cs-CZ" dirty="0" smtClean="0"/>
              <a:t>Internetové videotéky, které umožňují přehrát daný pořad na jakémkoli počítači s webovým prohlížečem</a:t>
            </a:r>
          </a:p>
          <a:p>
            <a:r>
              <a:rPr lang="cs-CZ" altLang="cs-CZ" dirty="0" smtClean="0"/>
              <a:t>USA  - </a:t>
            </a:r>
            <a:r>
              <a:rPr lang="cs-CZ" altLang="cs-CZ" dirty="0" err="1" smtClean="0"/>
              <a:t>Netflix</a:t>
            </a:r>
            <a:endParaRPr lang="cs-CZ" altLang="cs-CZ" dirty="0" smtClean="0"/>
          </a:p>
          <a:p>
            <a:r>
              <a:rPr lang="cs-CZ" altLang="cs-CZ" dirty="0" smtClean="0"/>
              <a:t>ČR – </a:t>
            </a:r>
            <a:r>
              <a:rPr lang="cs-CZ" altLang="cs-CZ" dirty="0" err="1" smtClean="0"/>
              <a:t>iVysílání</a:t>
            </a:r>
            <a:r>
              <a:rPr lang="cs-CZ" altLang="cs-CZ" dirty="0" smtClean="0"/>
              <a:t> ČT +  </a:t>
            </a:r>
            <a:r>
              <a:rPr lang="cs-CZ" altLang="cs-CZ" dirty="0" err="1" smtClean="0"/>
              <a:t>Voyo</a:t>
            </a:r>
            <a:r>
              <a:rPr lang="cs-CZ" altLang="cs-CZ" dirty="0" smtClean="0"/>
              <a:t> (Nova)</a:t>
            </a:r>
          </a:p>
          <a:p>
            <a:r>
              <a:rPr lang="cs-CZ" altLang="cs-CZ" dirty="0" smtClean="0"/>
              <a:t>Ve světě se – zvláště u mladých lidí -  projevuje ochota platit za filmy a seriály, nikoli však klasickým televizím </a:t>
            </a:r>
          </a:p>
        </p:txBody>
      </p:sp>
    </p:spTree>
    <p:extLst>
      <p:ext uri="{BB962C8B-B14F-4D97-AF65-F5344CB8AC3E}">
        <p14:creationId xmlns:p14="http://schemas.microsoft.com/office/powerpoint/2010/main" val="23328569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4941168"/>
            <a:ext cx="6940624" cy="1224136"/>
          </a:xfrm>
        </p:spPr>
        <p:txBody>
          <a:bodyPr/>
          <a:lstStyle/>
          <a:p>
            <a:pPr algn="r">
              <a:defRPr/>
            </a:pPr>
            <a:r>
              <a:rPr lang="cs-CZ" dirty="0" smtClean="0"/>
              <a:t>důsledky</a:t>
            </a:r>
            <a:endParaRPr lang="cs-CZ" dirty="0"/>
          </a:p>
        </p:txBody>
      </p:sp>
      <p:sp>
        <p:nvSpPr>
          <p:cNvPr id="35843" name="Zástupný symbol pro obsah 2"/>
          <p:cNvSpPr>
            <a:spLocks noGrp="1"/>
          </p:cNvSpPr>
          <p:nvPr>
            <p:ph sz="quarter" idx="4294967295"/>
          </p:nvPr>
        </p:nvSpPr>
        <p:spPr>
          <a:xfrm>
            <a:off x="1143000" y="731838"/>
            <a:ext cx="6400800" cy="3776662"/>
          </a:xfrm>
          <a:prstGeom prst="rect">
            <a:avLst/>
          </a:prstGeom>
        </p:spPr>
        <p:txBody>
          <a:bodyPr/>
          <a:lstStyle/>
          <a:p>
            <a:r>
              <a:rPr lang="cs-CZ" altLang="cs-CZ" dirty="0" smtClean="0"/>
              <a:t>Oslabení vlivu kabelových televizí  - HBO vlivem výše uvedeného má vlastní filmotéku GO (funguje i v ČR)</a:t>
            </a:r>
          </a:p>
          <a:p>
            <a:r>
              <a:rPr lang="cs-CZ" altLang="cs-CZ" dirty="0" smtClean="0"/>
              <a:t>Kabelové TV jsou tak často na půl cesty: divák si může určit pořad i čas vysílání, ale k tomu musí na prvním místě platit za tradiční kabelový program (ale z toho vlastní tvorba, často seriály </a:t>
            </a:r>
            <a:r>
              <a:rPr lang="cs-CZ" altLang="cs-CZ" dirty="0" smtClean="0">
                <a:sym typeface="Wingdings" pitchFamily="2" charset="2"/>
              </a:rPr>
              <a:t>)</a:t>
            </a:r>
          </a:p>
          <a:p>
            <a:r>
              <a:rPr lang="cs-CZ" altLang="cs-CZ" dirty="0" smtClean="0">
                <a:sym typeface="Wingdings" pitchFamily="2" charset="2"/>
              </a:rPr>
              <a:t>Internetové videotéky (</a:t>
            </a:r>
            <a:r>
              <a:rPr lang="cs-CZ" altLang="cs-CZ" dirty="0" err="1" smtClean="0">
                <a:sym typeface="Wingdings" pitchFamily="2" charset="2"/>
              </a:rPr>
              <a:t>Netflix</a:t>
            </a:r>
            <a:r>
              <a:rPr lang="cs-CZ" altLang="cs-CZ" dirty="0" smtClean="0">
                <a:sym typeface="Wingdings" pitchFamily="2" charset="2"/>
              </a:rPr>
              <a:t>) začínají vytvářet vlastní díla (House </a:t>
            </a:r>
            <a:r>
              <a:rPr lang="cs-CZ" altLang="cs-CZ" dirty="0" err="1" smtClean="0">
                <a:sym typeface="Wingdings" pitchFamily="2" charset="2"/>
              </a:rPr>
              <a:t>of</a:t>
            </a:r>
            <a:r>
              <a:rPr lang="cs-CZ" altLang="cs-CZ" dirty="0" smtClean="0">
                <a:sym typeface="Wingdings" pitchFamily="2" charset="2"/>
              </a:rPr>
              <a:t> </a:t>
            </a:r>
            <a:r>
              <a:rPr lang="cs-CZ" altLang="cs-CZ" dirty="0" err="1" smtClean="0">
                <a:sym typeface="Wingdings" pitchFamily="2" charset="2"/>
              </a:rPr>
              <a:t>Cards</a:t>
            </a:r>
            <a:r>
              <a:rPr lang="cs-CZ" altLang="cs-CZ" dirty="0" smtClean="0">
                <a:sym typeface="Wingdings" pitchFamily="2" charset="2"/>
              </a:rPr>
              <a:t>/Dům z karet)</a:t>
            </a:r>
            <a:endParaRPr lang="cs-CZ" altLang="cs-CZ" dirty="0" smtClean="0"/>
          </a:p>
        </p:txBody>
      </p:sp>
    </p:spTree>
    <p:extLst>
      <p:ext uri="{BB962C8B-B14F-4D97-AF65-F5344CB8AC3E}">
        <p14:creationId xmlns:p14="http://schemas.microsoft.com/office/powerpoint/2010/main" val="1319760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013176"/>
            <a:ext cx="7211144" cy="1368152"/>
          </a:xfrm>
        </p:spPr>
        <p:txBody>
          <a:bodyPr/>
          <a:lstStyle/>
          <a:p>
            <a:pPr algn="r">
              <a:defRPr/>
            </a:pPr>
            <a:r>
              <a:rPr lang="cs-CZ" dirty="0" smtClean="0"/>
              <a:t>Přesto vše</a:t>
            </a:r>
            <a:endParaRPr lang="cs-CZ" dirty="0"/>
          </a:p>
        </p:txBody>
      </p:sp>
      <p:sp>
        <p:nvSpPr>
          <p:cNvPr id="36867" name="Zástupný symbol pro obsah 2"/>
          <p:cNvSpPr>
            <a:spLocks noGrp="1"/>
          </p:cNvSpPr>
          <p:nvPr>
            <p:ph sz="quarter" idx="4294967295"/>
          </p:nvPr>
        </p:nvSpPr>
        <p:spPr>
          <a:xfrm>
            <a:off x="1143000" y="731838"/>
            <a:ext cx="6400800" cy="3475037"/>
          </a:xfrm>
          <a:prstGeom prst="rect">
            <a:avLst/>
          </a:prstGeom>
        </p:spPr>
        <p:txBody>
          <a:bodyPr/>
          <a:lstStyle/>
          <a:p>
            <a:r>
              <a:rPr lang="cs-CZ" altLang="cs-CZ" smtClean="0"/>
              <a:t>Televizní stanice mají stále převahu</a:t>
            </a:r>
          </a:p>
          <a:p>
            <a:r>
              <a:rPr lang="cs-CZ" altLang="cs-CZ" smtClean="0"/>
              <a:t>Využívají jí tak, že prodávají „internetové konkurenci“ práva k vlastním dílům s výrazným zpožděním</a:t>
            </a:r>
          </a:p>
          <a:p>
            <a:r>
              <a:rPr lang="cs-CZ" altLang="cs-CZ" smtClean="0"/>
              <a:t>Tím podporují pirátského stahování (z úložišť)</a:t>
            </a:r>
          </a:p>
          <a:p>
            <a:r>
              <a:rPr lang="cs-CZ" altLang="cs-CZ" smtClean="0"/>
              <a:t>Jak televizní stanice, tak internetové videotéky sledují pirátské žebříčky – sondují s jejich pomocí, jaká díla se vyplatí koupit</a:t>
            </a:r>
          </a:p>
        </p:txBody>
      </p:sp>
    </p:spTree>
    <p:extLst>
      <p:ext uri="{BB962C8B-B14F-4D97-AF65-F5344CB8AC3E}">
        <p14:creationId xmlns:p14="http://schemas.microsoft.com/office/powerpoint/2010/main" val="27235176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157192"/>
            <a:ext cx="7239000" cy="1224136"/>
          </a:xfrm>
        </p:spPr>
        <p:txBody>
          <a:bodyPr/>
          <a:lstStyle/>
          <a:p>
            <a:pPr algn="r">
              <a:defRPr/>
            </a:pPr>
            <a:r>
              <a:rPr lang="cs-CZ" dirty="0" smtClean="0"/>
              <a:t>Jak to dopadne?</a:t>
            </a:r>
            <a:endParaRPr lang="cs-CZ" dirty="0"/>
          </a:p>
        </p:txBody>
      </p:sp>
      <p:sp>
        <p:nvSpPr>
          <p:cNvPr id="37891" name="Zástupný symbol pro obsah 2"/>
          <p:cNvSpPr>
            <a:spLocks noGrp="1"/>
          </p:cNvSpPr>
          <p:nvPr>
            <p:ph sz="quarter" idx="4294967295"/>
          </p:nvPr>
        </p:nvSpPr>
        <p:spPr>
          <a:xfrm>
            <a:off x="1143000" y="731838"/>
            <a:ext cx="6400800" cy="3475037"/>
          </a:xfrm>
          <a:prstGeom prst="rect">
            <a:avLst/>
          </a:prstGeom>
        </p:spPr>
        <p:txBody>
          <a:bodyPr/>
          <a:lstStyle/>
          <a:p>
            <a:r>
              <a:rPr lang="cs-CZ" altLang="cs-CZ" dirty="0" err="1" smtClean="0"/>
              <a:t>Netflix</a:t>
            </a:r>
            <a:r>
              <a:rPr lang="cs-CZ" altLang="cs-CZ" dirty="0" smtClean="0"/>
              <a:t> je přesvědčen, že jeho služba pomáhá nelegální stahování omezit – od doby, kdy vstoupil na kanadský trh, poklesl zájem o hlavní zdroj pirátského obsahu o polovinu</a:t>
            </a:r>
          </a:p>
          <a:p>
            <a:r>
              <a:rPr lang="cs-CZ" altLang="cs-CZ" dirty="0" smtClean="0"/>
              <a:t>Bude ochota platit za internetové videotéky???</a:t>
            </a:r>
          </a:p>
          <a:p>
            <a:pPr lvl="1"/>
            <a:r>
              <a:rPr lang="cs-CZ" altLang="cs-CZ" dirty="0" smtClean="0"/>
              <a:t>Průzkum mezi uživateli </a:t>
            </a:r>
            <a:r>
              <a:rPr lang="cs-CZ" altLang="cs-CZ" dirty="0" err="1" smtClean="0"/>
              <a:t>servedu</a:t>
            </a:r>
            <a:r>
              <a:rPr lang="cs-CZ" altLang="cs-CZ" dirty="0" smtClean="0"/>
              <a:t> Edna.cz existuje určitá ochota  platit za obsah (místo pirátského stahování) i v ČR – např. seriály by si mohla kupovat necelá polovina lidí, kteří se na ně chtějí dívat.</a:t>
            </a:r>
          </a:p>
        </p:txBody>
      </p:sp>
    </p:spTree>
    <p:extLst>
      <p:ext uri="{BB962C8B-B14F-4D97-AF65-F5344CB8AC3E}">
        <p14:creationId xmlns:p14="http://schemas.microsoft.com/office/powerpoint/2010/main" val="2934434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smtClean="0"/>
              <a:t>Kultura		</a:t>
            </a:r>
          </a:p>
        </p:txBody>
      </p:sp>
      <p:sp>
        <p:nvSpPr>
          <p:cNvPr id="8195" name="Rectangle 3"/>
          <p:cNvSpPr>
            <a:spLocks noGrp="1" noChangeArrowheads="1"/>
          </p:cNvSpPr>
          <p:nvPr>
            <p:ph type="body" idx="1"/>
          </p:nvPr>
        </p:nvSpPr>
        <p:spPr/>
        <p:txBody>
          <a:bodyPr/>
          <a:lstStyle/>
          <a:p>
            <a:pPr eaLnBrk="1" hangingPunct="1"/>
            <a:r>
              <a:rPr lang="cs-CZ" altLang="cs-CZ" sz="2400" smtClean="0"/>
              <a:t>Cicero – zušlechťování polí (cultura agri) – dovednost zaměřená k maximálnímu užitku a zisku</a:t>
            </a:r>
          </a:p>
          <a:p>
            <a:pPr lvl="1" eaLnBrk="1" hangingPunct="1">
              <a:buFont typeface="Wingdings" pitchFamily="2" charset="2"/>
              <a:buNone/>
            </a:pPr>
            <a:r>
              <a:rPr lang="cs-CZ" altLang="cs-CZ" sz="2000" smtClean="0"/>
              <a:t>		      - v přeneseném smyslu se pojem zušlechťování uplatnil i při úvahách o člověku a pěstování jeho dobrých vlastností.</a:t>
            </a:r>
          </a:p>
          <a:p>
            <a:pPr eaLnBrk="1" hangingPunct="1"/>
            <a:r>
              <a:rPr lang="cs-CZ" altLang="cs-CZ" sz="2400" smtClean="0"/>
              <a:t>I. Kant – O domnělém počátku lidských dějin </a:t>
            </a:r>
          </a:p>
          <a:p>
            <a:pPr eaLnBrk="1" hangingPunct="1">
              <a:buFont typeface="Wingdings" pitchFamily="2" charset="2"/>
              <a:buNone/>
            </a:pPr>
            <a:r>
              <a:rPr lang="cs-CZ" altLang="cs-CZ" sz="2400" smtClean="0"/>
              <a:t>      	      </a:t>
            </a:r>
            <a:r>
              <a:rPr lang="cs-CZ" altLang="cs-CZ" sz="2000" smtClean="0"/>
              <a:t>- Kultura je výrazem podřízení se určitému kultu, vzoru, ideál. Úsilí směřuje k jiným cílům, než jsou cíle spjaté s požadavky okamžiku.</a:t>
            </a:r>
          </a:p>
          <a:p>
            <a:pPr eaLnBrk="1" hangingPunct="1">
              <a:buFont typeface="Wingdings" pitchFamily="2" charset="2"/>
              <a:buNone/>
            </a:pPr>
            <a:endParaRPr lang="cs-CZ" altLang="cs-CZ" sz="2000" smtClean="0"/>
          </a:p>
        </p:txBody>
      </p:sp>
    </p:spTree>
    <p:extLst>
      <p:ext uri="{BB962C8B-B14F-4D97-AF65-F5344CB8AC3E}">
        <p14:creationId xmlns:p14="http://schemas.microsoft.com/office/powerpoint/2010/main" val="239999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smtClean="0"/>
              <a:t>Kultura II.</a:t>
            </a:r>
          </a:p>
        </p:txBody>
      </p:sp>
      <p:sp>
        <p:nvSpPr>
          <p:cNvPr id="9219" name="Rectangle 3"/>
          <p:cNvSpPr>
            <a:spLocks noGrp="1" noChangeArrowheads="1"/>
          </p:cNvSpPr>
          <p:nvPr>
            <p:ph type="body" idx="1"/>
          </p:nvPr>
        </p:nvSpPr>
        <p:spPr/>
        <p:txBody>
          <a:bodyPr/>
          <a:lstStyle/>
          <a:p>
            <a:pPr eaLnBrk="1" hangingPunct="1">
              <a:lnSpc>
                <a:spcPct val="80000"/>
              </a:lnSpc>
            </a:pPr>
            <a:r>
              <a:rPr lang="cs-CZ" altLang="cs-CZ" sz="2400" smtClean="0"/>
              <a:t>Kultura je naučená</a:t>
            </a:r>
          </a:p>
          <a:p>
            <a:pPr eaLnBrk="1" hangingPunct="1">
              <a:lnSpc>
                <a:spcPct val="80000"/>
              </a:lnSpc>
            </a:pPr>
            <a:endParaRPr lang="cs-CZ" altLang="cs-CZ" sz="2400" smtClean="0"/>
          </a:p>
          <a:p>
            <a:pPr eaLnBrk="1" hangingPunct="1">
              <a:lnSpc>
                <a:spcPct val="80000"/>
              </a:lnSpc>
            </a:pPr>
            <a:r>
              <a:rPr lang="cs-CZ" altLang="cs-CZ" sz="2400" smtClean="0"/>
              <a:t>Kultura jako nebiologická adaptace </a:t>
            </a:r>
          </a:p>
          <a:p>
            <a:pPr eaLnBrk="1" hangingPunct="1">
              <a:lnSpc>
                <a:spcPct val="80000"/>
              </a:lnSpc>
              <a:buFont typeface="Wingdings" pitchFamily="2" charset="2"/>
              <a:buNone/>
            </a:pPr>
            <a:r>
              <a:rPr lang="cs-CZ" altLang="cs-CZ" sz="2400" smtClean="0"/>
              <a:t>člověka jako biologického druhu, kde se setkáváme s:</a:t>
            </a:r>
          </a:p>
          <a:p>
            <a:pPr lvl="1" eaLnBrk="1" hangingPunct="1">
              <a:lnSpc>
                <a:spcPct val="80000"/>
              </a:lnSpc>
            </a:pPr>
            <a:r>
              <a:rPr lang="cs-CZ" altLang="cs-CZ" sz="2000" smtClean="0"/>
              <a:t>Artefakty – věci a znaky, svědčící o tom, že jsme se adaptovali </a:t>
            </a:r>
          </a:p>
          <a:p>
            <a:pPr lvl="1" eaLnBrk="1" hangingPunct="1">
              <a:lnSpc>
                <a:spcPct val="80000"/>
              </a:lnSpc>
            </a:pPr>
            <a:r>
              <a:rPr lang="cs-CZ" altLang="cs-CZ" sz="2000" smtClean="0"/>
              <a:t>Kulturní regulativy – chování se podle norem</a:t>
            </a:r>
          </a:p>
          <a:p>
            <a:pPr lvl="1" eaLnBrk="1" hangingPunct="1">
              <a:lnSpc>
                <a:spcPct val="80000"/>
              </a:lnSpc>
            </a:pPr>
            <a:r>
              <a:rPr lang="cs-CZ" altLang="cs-CZ" sz="2000" smtClean="0"/>
              <a:t>Ideje a komplexy idejí – pohádky, mýty, teorie</a:t>
            </a:r>
          </a:p>
          <a:p>
            <a:pPr eaLnBrk="1" hangingPunct="1">
              <a:lnSpc>
                <a:spcPct val="80000"/>
              </a:lnSpc>
            </a:pPr>
            <a:endParaRPr lang="cs-CZ" altLang="cs-CZ" sz="2400" smtClean="0"/>
          </a:p>
          <a:p>
            <a:pPr eaLnBrk="1" hangingPunct="1">
              <a:lnSpc>
                <a:spcPct val="80000"/>
              </a:lnSpc>
            </a:pPr>
            <a:r>
              <a:rPr lang="cs-CZ" altLang="cs-CZ" sz="2400" smtClean="0"/>
              <a:t>Symboly kultury jsou základem důvěry v to, že tento časný svět není jediným světem, ve kterém se člověk pohybuje.</a:t>
            </a:r>
          </a:p>
          <a:p>
            <a:pPr lvl="1" eaLnBrk="1" hangingPunct="1">
              <a:lnSpc>
                <a:spcPct val="80000"/>
              </a:lnSpc>
              <a:buFont typeface="Wingdings" pitchFamily="2" charset="2"/>
              <a:buNone/>
            </a:pPr>
            <a:endParaRPr lang="cs-CZ" altLang="cs-CZ" sz="2000" smtClean="0"/>
          </a:p>
          <a:p>
            <a:pPr lvl="1" eaLnBrk="1" hangingPunct="1">
              <a:lnSpc>
                <a:spcPct val="80000"/>
              </a:lnSpc>
              <a:buFont typeface="Wingdings" pitchFamily="2" charset="2"/>
              <a:buNone/>
            </a:pPr>
            <a:endParaRPr lang="cs-CZ" altLang="cs-CZ" sz="2000" smtClean="0"/>
          </a:p>
          <a:p>
            <a:pPr lvl="1" eaLnBrk="1" hangingPunct="1">
              <a:lnSpc>
                <a:spcPct val="80000"/>
              </a:lnSpc>
              <a:buFont typeface="Wingdings" pitchFamily="2" charset="2"/>
              <a:buNone/>
            </a:pPr>
            <a:endParaRPr lang="cs-CZ" altLang="cs-CZ" sz="2000" smtClean="0"/>
          </a:p>
        </p:txBody>
      </p:sp>
    </p:spTree>
    <p:extLst>
      <p:ext uri="{BB962C8B-B14F-4D97-AF65-F5344CB8AC3E}">
        <p14:creationId xmlns:p14="http://schemas.microsoft.com/office/powerpoint/2010/main" val="2308372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pPr eaLnBrk="1" hangingPunct="1"/>
            <a:r>
              <a:rPr lang="cs-CZ" altLang="cs-CZ" sz="3200" dirty="0" smtClean="0"/>
              <a:t>Angloamerické členění připisuje</a:t>
            </a:r>
            <a:br>
              <a:rPr lang="cs-CZ" altLang="cs-CZ" sz="3200" dirty="0" smtClean="0"/>
            </a:br>
            <a:r>
              <a:rPr lang="cs-CZ" altLang="cs-CZ" sz="3200" dirty="0" smtClean="0"/>
              <a:t>kultuře 3 významy:</a:t>
            </a:r>
          </a:p>
        </p:txBody>
      </p:sp>
      <p:sp>
        <p:nvSpPr>
          <p:cNvPr id="37891" name="Rectangle 3"/>
          <p:cNvSpPr>
            <a:spLocks noGrp="1" noChangeArrowheads="1"/>
          </p:cNvSpPr>
          <p:nvPr>
            <p:ph idx="1"/>
          </p:nvPr>
        </p:nvSpPr>
        <p:spPr/>
        <p:txBody>
          <a:bodyPr>
            <a:normAutofit/>
          </a:bodyPr>
          <a:lstStyle/>
          <a:p>
            <a:pPr marL="533400" indent="-533400" eaLnBrk="1" hangingPunct="1">
              <a:lnSpc>
                <a:spcPct val="90000"/>
              </a:lnSpc>
              <a:buFont typeface="Wingdings" pitchFamily="2" charset="2"/>
              <a:buAutoNum type="arabicPeriod"/>
            </a:pPr>
            <a:r>
              <a:rPr lang="cs-CZ" altLang="cs-CZ" smtClean="0"/>
              <a:t>Hodnotící pojetí </a:t>
            </a:r>
          </a:p>
          <a:p>
            <a:pPr marL="914400" lvl="1" indent="-457200" eaLnBrk="1" hangingPunct="1">
              <a:lnSpc>
                <a:spcPct val="90000"/>
              </a:lnSpc>
            </a:pPr>
            <a:r>
              <a:rPr lang="cs-CZ" altLang="cs-CZ" smtClean="0"/>
              <a:t>bere v úvahu jen pozitivní hodnoty, jako je umění, humanizující člověka</a:t>
            </a:r>
          </a:p>
          <a:p>
            <a:pPr marL="533400" indent="-533400" eaLnBrk="1" hangingPunct="1">
              <a:lnSpc>
                <a:spcPct val="90000"/>
              </a:lnSpc>
              <a:buFont typeface="Wingdings" pitchFamily="2" charset="2"/>
              <a:buAutoNum type="arabicPeriod"/>
            </a:pPr>
            <a:r>
              <a:rPr lang="cs-CZ" altLang="cs-CZ" smtClean="0"/>
              <a:t>Globální (antropologické) pojetí </a:t>
            </a:r>
          </a:p>
          <a:p>
            <a:pPr marL="914400" lvl="1" indent="-457200" eaLnBrk="1" hangingPunct="1">
              <a:lnSpc>
                <a:spcPct val="90000"/>
              </a:lnSpc>
            </a:pPr>
            <a:r>
              <a:rPr lang="cs-CZ" altLang="cs-CZ" smtClean="0"/>
              <a:t>vše, co člověk vytvořil neinstinktivní cestou (tzv. kumulativním chováním x chování v kruhu, člověk x šimpanz) – obyčeje</a:t>
            </a:r>
          </a:p>
          <a:p>
            <a:pPr marL="533400" indent="-533400" eaLnBrk="1" hangingPunct="1">
              <a:lnSpc>
                <a:spcPct val="90000"/>
              </a:lnSpc>
              <a:buFont typeface="Wingdings" pitchFamily="2" charset="2"/>
              <a:buAutoNum type="arabicPeriod"/>
            </a:pPr>
            <a:r>
              <a:rPr lang="cs-CZ" altLang="cs-CZ" smtClean="0"/>
              <a:t>Dedukcionistická pojetí </a:t>
            </a:r>
          </a:p>
          <a:p>
            <a:pPr marL="914400" lvl="1" indent="-457200" eaLnBrk="1" hangingPunct="1">
              <a:lnSpc>
                <a:spcPct val="90000"/>
              </a:lnSpc>
            </a:pPr>
            <a:r>
              <a:rPr lang="cs-CZ" altLang="cs-CZ" smtClean="0"/>
              <a:t>různé individuální, aplikované přístupy, např. organizační kultura, kultura bydlení, politická kultura, atp.</a:t>
            </a:r>
          </a:p>
        </p:txBody>
      </p:sp>
    </p:spTree>
    <p:extLst>
      <p:ext uri="{BB962C8B-B14F-4D97-AF65-F5344CB8AC3E}">
        <p14:creationId xmlns:p14="http://schemas.microsoft.com/office/powerpoint/2010/main" val="2340070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eaLnBrk="1" hangingPunct="1"/>
            <a:r>
              <a:rPr lang="cs-CZ" altLang="cs-CZ" sz="2800" smtClean="0"/>
              <a:t>Osobnost člověka = chování + prožívání, které opět ovlivňují poznané artefakty. Na člověka pak působí:</a:t>
            </a:r>
          </a:p>
        </p:txBody>
      </p:sp>
      <p:sp>
        <p:nvSpPr>
          <p:cNvPr id="39939" name="Rectangle 3"/>
          <p:cNvSpPr>
            <a:spLocks noGrp="1" noChangeArrowheads="1"/>
          </p:cNvSpPr>
          <p:nvPr>
            <p:ph sz="half" idx="1"/>
          </p:nvPr>
        </p:nvSpPr>
        <p:spPr/>
        <p:txBody>
          <a:bodyPr>
            <a:normAutofit/>
          </a:bodyPr>
          <a:lstStyle/>
          <a:p>
            <a:pPr eaLnBrk="1" hangingPunct="1"/>
            <a:r>
              <a:rPr lang="cs-CZ" altLang="cs-CZ" sz="2400" smtClean="0"/>
              <a:t>Biologický determinismus (sdílejí i zvířata):</a:t>
            </a:r>
          </a:p>
          <a:p>
            <a:pPr lvl="1" eaLnBrk="1" hangingPunct="1"/>
            <a:r>
              <a:rPr lang="cs-CZ" altLang="cs-CZ" sz="2000" smtClean="0"/>
              <a:t>Stav osobnosti</a:t>
            </a:r>
          </a:p>
          <a:p>
            <a:pPr lvl="1" eaLnBrk="1" hangingPunct="1"/>
            <a:r>
              <a:rPr lang="cs-CZ" altLang="cs-CZ" sz="2000" smtClean="0"/>
              <a:t>Endokrinní systém</a:t>
            </a:r>
          </a:p>
          <a:p>
            <a:pPr lvl="1" eaLnBrk="1" hangingPunct="1"/>
            <a:r>
              <a:rPr lang="cs-CZ" altLang="cs-CZ" sz="2000" smtClean="0"/>
              <a:t>CNS</a:t>
            </a:r>
          </a:p>
          <a:p>
            <a:pPr lvl="1" eaLnBrk="1" hangingPunct="1"/>
            <a:r>
              <a:rPr lang="cs-CZ" altLang="cs-CZ" sz="2000" smtClean="0"/>
              <a:t>Geny</a:t>
            </a:r>
          </a:p>
          <a:p>
            <a:pPr lvl="1" eaLnBrk="1" hangingPunct="1"/>
            <a:r>
              <a:rPr lang="cs-CZ" altLang="cs-CZ" sz="2000" smtClean="0"/>
              <a:t>Vegetativní systém</a:t>
            </a:r>
          </a:p>
        </p:txBody>
      </p:sp>
      <p:sp>
        <p:nvSpPr>
          <p:cNvPr id="39940" name="Rectangle 4"/>
          <p:cNvSpPr>
            <a:spLocks noGrp="1" noChangeArrowheads="1"/>
          </p:cNvSpPr>
          <p:nvPr>
            <p:ph sz="half" idx="2"/>
          </p:nvPr>
        </p:nvSpPr>
        <p:spPr/>
        <p:txBody>
          <a:bodyPr>
            <a:normAutofit/>
          </a:bodyPr>
          <a:lstStyle/>
          <a:p>
            <a:pPr eaLnBrk="1" hangingPunct="1"/>
            <a:r>
              <a:rPr lang="cs-CZ" altLang="cs-CZ" sz="2400" smtClean="0"/>
              <a:t>Kulturní vzorce (typické pro člověka):</a:t>
            </a:r>
          </a:p>
          <a:p>
            <a:pPr lvl="1" eaLnBrk="1" hangingPunct="1"/>
            <a:r>
              <a:rPr lang="cs-CZ" altLang="cs-CZ" sz="2000" smtClean="0"/>
              <a:t>Obyčeje (ne/slušné)</a:t>
            </a:r>
          </a:p>
          <a:p>
            <a:pPr lvl="1" eaLnBrk="1" hangingPunct="1"/>
            <a:r>
              <a:rPr lang="cs-CZ" altLang="cs-CZ" sz="2000" smtClean="0"/>
              <a:t>Mravy (ne/mravné)</a:t>
            </a:r>
          </a:p>
          <a:p>
            <a:pPr lvl="1" eaLnBrk="1" hangingPunct="1"/>
            <a:r>
              <a:rPr lang="cs-CZ" altLang="cs-CZ" sz="2000" smtClean="0"/>
              <a:t>Zákony (ne/zákonné)</a:t>
            </a:r>
          </a:p>
          <a:p>
            <a:pPr lvl="1" eaLnBrk="1" hangingPunct="1"/>
            <a:r>
              <a:rPr lang="cs-CZ" altLang="cs-CZ" sz="2000" smtClean="0"/>
              <a:t>Tabu (ne/přirozené)</a:t>
            </a:r>
          </a:p>
          <a:p>
            <a:pPr lvl="2" eaLnBrk="1" hangingPunct="1"/>
            <a:r>
              <a:rPr lang="cs-CZ" altLang="cs-CZ" sz="1800" smtClean="0"/>
              <a:t>Při jejich nedodržení se počítá se sankcemi</a:t>
            </a:r>
          </a:p>
        </p:txBody>
      </p:sp>
    </p:spTree>
    <p:extLst>
      <p:ext uri="{BB962C8B-B14F-4D97-AF65-F5344CB8AC3E}">
        <p14:creationId xmlns:p14="http://schemas.microsoft.com/office/powerpoint/2010/main" val="2619879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eaLnBrk="1" hangingPunct="1"/>
            <a:r>
              <a:rPr lang="cs-CZ" altLang="cs-CZ" smtClean="0"/>
              <a:t>Definice kultury dle UNESCO:</a:t>
            </a:r>
          </a:p>
        </p:txBody>
      </p:sp>
      <p:sp>
        <p:nvSpPr>
          <p:cNvPr id="40963" name="Rectangle 3"/>
          <p:cNvSpPr>
            <a:spLocks noGrp="1" noChangeArrowheads="1"/>
          </p:cNvSpPr>
          <p:nvPr>
            <p:ph idx="1"/>
          </p:nvPr>
        </p:nvSpPr>
        <p:spPr/>
        <p:txBody>
          <a:bodyPr/>
          <a:lstStyle/>
          <a:p>
            <a:pPr eaLnBrk="1" hangingPunct="1"/>
            <a:r>
              <a:rPr lang="cs-CZ" altLang="cs-CZ" smtClean="0"/>
              <a:t>„Kultura musí být považována za soubor distinktivních duchovních a hmotných, intelektuálních i citových rysů, které charakterizují společnost nebo společenskou skupinu,  kultura zahrnuje vedle umění a písemnictví také způsoby života, způsoby soužití, hodnotové systémy, tradice a přesvědčení“ </a:t>
            </a:r>
          </a:p>
        </p:txBody>
      </p:sp>
    </p:spTree>
    <p:extLst>
      <p:ext uri="{BB962C8B-B14F-4D97-AF65-F5344CB8AC3E}">
        <p14:creationId xmlns:p14="http://schemas.microsoft.com/office/powerpoint/2010/main" val="1980444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a:bodyPr>
          <a:lstStyle/>
          <a:p>
            <a:pPr eaLnBrk="1" hangingPunct="1"/>
            <a:r>
              <a:rPr lang="cs-CZ" altLang="cs-CZ" sz="3200" b="1" dirty="0" smtClean="0"/>
              <a:t>Základní prvky ekonomického systému kultury:</a:t>
            </a:r>
          </a:p>
        </p:txBody>
      </p:sp>
      <p:sp>
        <p:nvSpPr>
          <p:cNvPr id="41987" name="Rectangle 3"/>
          <p:cNvSpPr>
            <a:spLocks noGrp="1" noChangeArrowheads="1"/>
          </p:cNvSpPr>
          <p:nvPr>
            <p:ph idx="1"/>
          </p:nvPr>
        </p:nvSpPr>
        <p:spPr/>
        <p:txBody>
          <a:bodyPr/>
          <a:lstStyle/>
          <a:p>
            <a:pPr eaLnBrk="1" hangingPunct="1"/>
            <a:r>
              <a:rPr lang="cs-CZ" altLang="cs-CZ" sz="2400" dirty="0" smtClean="0"/>
              <a:t>kulturní procesy</a:t>
            </a:r>
          </a:p>
          <a:p>
            <a:pPr lvl="1" eaLnBrk="1" hangingPunct="1"/>
            <a:r>
              <a:rPr lang="cs-CZ" altLang="cs-CZ" sz="2000" dirty="0" smtClean="0"/>
              <a:t>tvorba</a:t>
            </a:r>
          </a:p>
          <a:p>
            <a:pPr lvl="1" eaLnBrk="1" hangingPunct="1"/>
            <a:r>
              <a:rPr lang="cs-CZ" altLang="cs-CZ" sz="2000" dirty="0" smtClean="0"/>
              <a:t>produkce</a:t>
            </a:r>
          </a:p>
          <a:p>
            <a:pPr lvl="1" eaLnBrk="1" hangingPunct="1"/>
            <a:r>
              <a:rPr lang="cs-CZ" altLang="cs-CZ" sz="2000" dirty="0" smtClean="0"/>
              <a:t>zprostředkování a distribuce </a:t>
            </a:r>
          </a:p>
          <a:p>
            <a:pPr lvl="1" eaLnBrk="1" hangingPunct="1"/>
            <a:r>
              <a:rPr lang="cs-CZ" altLang="cs-CZ" sz="2000" dirty="0" smtClean="0"/>
              <a:t>spotřeba</a:t>
            </a:r>
          </a:p>
          <a:p>
            <a:pPr lvl="1" eaLnBrk="1" hangingPunct="1"/>
            <a:r>
              <a:rPr lang="cs-CZ" altLang="cs-CZ" sz="2000" dirty="0" smtClean="0"/>
              <a:t>ochrana a udržování kulturních hodnot </a:t>
            </a:r>
          </a:p>
          <a:p>
            <a:pPr eaLnBrk="1" hangingPunct="1"/>
            <a:r>
              <a:rPr lang="cs-CZ" altLang="cs-CZ" sz="2400" dirty="0" smtClean="0"/>
              <a:t>kulturní instituce</a:t>
            </a:r>
          </a:p>
          <a:p>
            <a:pPr lvl="1" eaLnBrk="1" hangingPunct="1"/>
            <a:r>
              <a:rPr lang="cs-CZ" altLang="cs-CZ" sz="2000" dirty="0" smtClean="0"/>
              <a:t>Místo realizace kulturních procesů a produkce kulturních produktů</a:t>
            </a:r>
          </a:p>
          <a:p>
            <a:pPr eaLnBrk="1" hangingPunct="1"/>
            <a:r>
              <a:rPr lang="cs-CZ" altLang="cs-CZ" sz="2400" dirty="0" smtClean="0"/>
              <a:t>kulturní produkty</a:t>
            </a:r>
          </a:p>
          <a:p>
            <a:pPr lvl="1" eaLnBrk="1" hangingPunct="1"/>
            <a:r>
              <a:rPr lang="cs-CZ" altLang="cs-CZ" sz="2000" dirty="0" smtClean="0"/>
              <a:t>Tj. realizace kulturních statků a služeb</a:t>
            </a:r>
          </a:p>
        </p:txBody>
      </p:sp>
    </p:spTree>
    <p:extLst>
      <p:ext uri="{BB962C8B-B14F-4D97-AF65-F5344CB8AC3E}">
        <p14:creationId xmlns:p14="http://schemas.microsoft.com/office/powerpoint/2010/main" val="20340313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hatý">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hat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ohat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TotalTime>
  <Words>1672</Words>
  <Application>Microsoft Office PowerPoint</Application>
  <PresentationFormat>Předvádění na obrazovce (4:3)</PresentationFormat>
  <Paragraphs>230</Paragraphs>
  <Slides>36</Slides>
  <Notes>0</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Bohatý</vt:lpstr>
      <vt:lpstr>Ekonomika veřejného sektoru </vt:lpstr>
      <vt:lpstr>Tematické okruhy:</vt:lpstr>
      <vt:lpstr>Definice kultury</vt:lpstr>
      <vt:lpstr>Kultura  </vt:lpstr>
      <vt:lpstr>Kultura II.</vt:lpstr>
      <vt:lpstr>Angloamerické členění připisuje kultuře 3 významy:</vt:lpstr>
      <vt:lpstr>Osobnost člověka = chování + prožívání, které opět ovlivňují poznané artefakty. Na člověka pak působí:</vt:lpstr>
      <vt:lpstr>Definice kultury dle UNESCO:</vt:lpstr>
      <vt:lpstr>Základní prvky ekonomického systému kultury:</vt:lpstr>
      <vt:lpstr>Definice umění: </vt:lpstr>
      <vt:lpstr>Členění kulturních činností - dle oborů:</vt:lpstr>
      <vt:lpstr>Studie Ekonomika kultury v Evropě (2006)</vt:lpstr>
      <vt:lpstr>Definice kulturních a kreativních průmyslů / tvůrčích odvětví</vt:lpstr>
      <vt:lpstr>Problémy vyjadřování efektivnosti:</vt:lpstr>
      <vt:lpstr>Kritéria efektivnosti v oblasti kultury</vt:lpstr>
      <vt:lpstr>Příklad z programu Státní podpory profesionálních divadel</vt:lpstr>
      <vt:lpstr>Ekonomické a sociální přínosy kultury:</vt:lpstr>
      <vt:lpstr>Ekonomické a sociální přínosy kultury:</vt:lpstr>
      <vt:lpstr>Ekonomické a sociální přínosy kultury:</vt:lpstr>
      <vt:lpstr>Kulturní turistika:</vt:lpstr>
      <vt:lpstr>Důvody návštěvy ČR cizinci</vt:lpstr>
      <vt:lpstr>Masmédia</vt:lpstr>
      <vt:lpstr>Funkce masmédií</vt:lpstr>
      <vt:lpstr>Subsystémy masmédií</vt:lpstr>
      <vt:lpstr>Podle způsobů chování jednotlivých institucí</vt:lpstr>
      <vt:lpstr>Duální systém</vt:lpstr>
      <vt:lpstr>Veřejná služba v oblasti médií </vt:lpstr>
      <vt:lpstr>Od médií veřejné služby se dnes očekává </vt:lpstr>
      <vt:lpstr>Masová média dnes</vt:lpstr>
      <vt:lpstr>V této souvislosti hovoříme o: </vt:lpstr>
      <vt:lpstr>Hluboká existencionální krize médií veřejné služby</vt:lpstr>
      <vt:lpstr>Objevuje se i krize soukromých (kabelových TV) – důvody:</vt:lpstr>
      <vt:lpstr>důsledky</vt:lpstr>
      <vt:lpstr>důsledky</vt:lpstr>
      <vt:lpstr>Přesto vše</vt:lpstr>
      <vt:lpstr>Jak to dopadne?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Ekonomika veřejného sektoru</dc:title>
  <dc:creator>Škarabelová</dc:creator>
  <cp:lastModifiedBy>Simona</cp:lastModifiedBy>
  <cp:revision>3</cp:revision>
  <dcterms:created xsi:type="dcterms:W3CDTF">2013-11-28T22:12:36Z</dcterms:created>
  <dcterms:modified xsi:type="dcterms:W3CDTF">2013-12-03T21:56:31Z</dcterms:modified>
</cp:coreProperties>
</file>