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325" r:id="rId6"/>
    <p:sldId id="327" r:id="rId7"/>
    <p:sldId id="311" r:id="rId8"/>
    <p:sldId id="331" r:id="rId9"/>
    <p:sldId id="312" r:id="rId10"/>
    <p:sldId id="313" r:id="rId11"/>
    <p:sldId id="314" r:id="rId12"/>
    <p:sldId id="316" r:id="rId13"/>
    <p:sldId id="317" r:id="rId14"/>
    <p:sldId id="318" r:id="rId15"/>
    <p:sldId id="319" r:id="rId16"/>
    <p:sldId id="324" r:id="rId17"/>
    <p:sldId id="295" r:id="rId18"/>
    <p:sldId id="306" r:id="rId19"/>
    <p:sldId id="297" r:id="rId20"/>
    <p:sldId id="298" r:id="rId21"/>
    <p:sldId id="332" r:id="rId22"/>
    <p:sldId id="333" r:id="rId23"/>
    <p:sldId id="334" r:id="rId24"/>
    <p:sldId id="299" r:id="rId25"/>
    <p:sldId id="300" r:id="rId26"/>
    <p:sldId id="303" r:id="rId27"/>
    <p:sldId id="304" r:id="rId28"/>
    <p:sldId id="307" r:id="rId29"/>
    <p:sldId id="308" r:id="rId30"/>
    <p:sldId id="263" r:id="rId31"/>
    <p:sldId id="335" r:id="rId32"/>
  </p:sldIdLst>
  <p:sldSz cx="9144000" cy="6858000" type="screen4x3"/>
  <p:notesSz cx="9918700" cy="67849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95D"/>
    <a:srgbClr val="55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8418" cy="338866"/>
          </a:xfrm>
          <a:prstGeom prst="rect">
            <a:avLst/>
          </a:prstGeom>
        </p:spPr>
        <p:txBody>
          <a:bodyPr vert="horz" lIns="92605" tIns="46303" rIns="92605" bIns="46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17923" y="0"/>
            <a:ext cx="4298418" cy="338866"/>
          </a:xfrm>
          <a:prstGeom prst="rect">
            <a:avLst/>
          </a:prstGeom>
        </p:spPr>
        <p:txBody>
          <a:bodyPr vert="horz" lIns="92605" tIns="46303" rIns="92605" bIns="46303" rtlCol="0"/>
          <a:lstStyle>
            <a:lvl1pPr algn="r">
              <a:defRPr sz="1300"/>
            </a:lvl1pPr>
          </a:lstStyle>
          <a:p>
            <a:fld id="{60DBCC42-7A97-4250-AEE5-A4E8176EE26E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45014"/>
            <a:ext cx="4298418" cy="338865"/>
          </a:xfrm>
          <a:prstGeom prst="rect">
            <a:avLst/>
          </a:prstGeom>
        </p:spPr>
        <p:txBody>
          <a:bodyPr vert="horz" lIns="92605" tIns="46303" rIns="92605" bIns="46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17923" y="6445014"/>
            <a:ext cx="4298418" cy="338865"/>
          </a:xfrm>
          <a:prstGeom prst="rect">
            <a:avLst/>
          </a:prstGeom>
        </p:spPr>
        <p:txBody>
          <a:bodyPr vert="horz" lIns="92605" tIns="46303" rIns="92605" bIns="46303" rtlCol="0" anchor="b"/>
          <a:lstStyle>
            <a:lvl1pPr algn="r">
              <a:defRPr sz="1300"/>
            </a:lvl1pPr>
          </a:lstStyle>
          <a:p>
            <a:fld id="{B7E51C84-9418-4C23-9715-9325F641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4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09625" y="2214563"/>
            <a:ext cx="7958138" cy="3881437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04D7-D198-4394-979D-89ABE27D28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25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49865F5-2EAC-47DD-9144-692063286394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BBC02C-C979-4633-B257-7E59D8F2AE8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Pracovn__h_rok_programu_Microsoft_Excel_97-20031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rb.cz/" TargetMode="External"/><Relationship Id="rId2" Type="http://schemas.openxmlformats.org/officeDocument/2006/relationships/hyperlink" Target="http://www.mm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zso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58200" cy="1470025"/>
          </a:xfrm>
        </p:spPr>
        <p:txBody>
          <a:bodyPr/>
          <a:lstStyle/>
          <a:p>
            <a:r>
              <a:rPr lang="cs-CZ" dirty="0" smtClean="0"/>
              <a:t>Bydlení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39480" y="4437112"/>
            <a:ext cx="4953000" cy="1752600"/>
          </a:xfrm>
        </p:spPr>
        <p:txBody>
          <a:bodyPr>
            <a:normAutofit/>
          </a:bodyPr>
          <a:lstStyle/>
          <a:p>
            <a:pPr marL="63500" algn="r"/>
            <a:endParaRPr lang="cs-CZ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1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Nástroje bytové politiky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209800"/>
            <a:ext cx="8305800" cy="4419600"/>
          </a:xfrm>
        </p:spPr>
        <p:txBody>
          <a:bodyPr/>
          <a:lstStyle/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cs-CZ" sz="2800" dirty="0" smtClean="0">
                <a:latin typeface="Bookman Old Style" pitchFamily="18" charset="0"/>
              </a:rPr>
              <a:t>Makroekonomická opatření</a:t>
            </a:r>
          </a:p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AutoNum type="arabicPeriod"/>
            </a:pPr>
            <a:endParaRPr lang="cs-CZ" sz="2800" dirty="0" smtClean="0">
              <a:latin typeface="Bookman Old Style" pitchFamily="18" charset="0"/>
            </a:endParaRPr>
          </a:p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cs-CZ" sz="2800" dirty="0" smtClean="0">
                <a:latin typeface="Bookman Old Style" pitchFamily="18" charset="0"/>
              </a:rPr>
              <a:t>Opatření v oblasti bydlení:</a:t>
            </a:r>
          </a:p>
          <a:p>
            <a:pPr marL="990600" lvl="1" indent="-533400" eaLnBrk="1" hangingPunct="1"/>
            <a:r>
              <a:rPr lang="cs-CZ" sz="2400" dirty="0" smtClean="0">
                <a:latin typeface="Bookman Old Style" pitchFamily="18" charset="0"/>
              </a:rPr>
              <a:t>regulace </a:t>
            </a:r>
          </a:p>
          <a:p>
            <a:pPr marL="990600" lvl="1" indent="-533400" eaLnBrk="1" hangingPunct="1"/>
            <a:r>
              <a:rPr lang="cs-CZ" sz="2400" dirty="0" smtClean="0">
                <a:latin typeface="Bookman Old Style" pitchFamily="18" charset="0"/>
              </a:rPr>
              <a:t>podpora výzkumu a poskytování informací </a:t>
            </a:r>
          </a:p>
          <a:p>
            <a:pPr marL="990600" lvl="1" indent="-533400" eaLnBrk="1" hangingPunct="1"/>
            <a:r>
              <a:rPr lang="cs-CZ" sz="2400" dirty="0" smtClean="0">
                <a:latin typeface="Bookman Old Style" pitchFamily="18" charset="0"/>
              </a:rPr>
              <a:t>posilování konkurence</a:t>
            </a:r>
          </a:p>
          <a:p>
            <a:pPr marL="990600" lvl="1" indent="-533400" eaLnBrk="1" hangingPunct="1"/>
            <a:r>
              <a:rPr lang="cs-CZ" sz="2400" dirty="0" smtClean="0">
                <a:latin typeface="Bookman Old Style" pitchFamily="18" charset="0"/>
              </a:rPr>
              <a:t>subvencování</a:t>
            </a: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3A447C-215E-4129-AAC1-28A46944FD37}" type="slidenum">
              <a:rPr lang="cs-CZ" sz="1400" smtClean="0">
                <a:solidFill>
                  <a:schemeClr val="tx2"/>
                </a:solidFill>
              </a:rPr>
              <a:pPr eaLnBrk="1" hangingPunct="1"/>
              <a:t>10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507413" cy="990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Subjekty v bytové </a:t>
            </a: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politice - </a:t>
            </a:r>
            <a:r>
              <a:rPr lang="cs-CZ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dělba působností</a:t>
            </a:r>
          </a:p>
        </p:txBody>
      </p:sp>
      <p:graphicFrame>
        <p:nvGraphicFramePr>
          <p:cNvPr id="271397" name="Group 3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601387"/>
              </p:ext>
            </p:extLst>
          </p:nvPr>
        </p:nvGraphicFramePr>
        <p:xfrm>
          <a:off x="467544" y="1772816"/>
          <a:ext cx="7958138" cy="4737101"/>
        </p:xfrm>
        <a:graphic>
          <a:graphicData uri="http://schemas.openxmlformats.org/drawingml/2006/table">
            <a:tbl>
              <a:tblPr/>
              <a:tblGrid>
                <a:gridCol w="1890712"/>
                <a:gridCol w="6067426"/>
              </a:tblGrid>
              <a:tr h="1335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Stát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koncepce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právní a ekonom. rámec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vytváření a realizace nástrojů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Region (kraj)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územní rozvoj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koncepce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kontrolní činnost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Obce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realizace bytové politiky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územní rozvoj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rozdělování dotací 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ost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. výdělečné a nevýdělečné organizace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0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EB97D0-F01B-4003-8922-824DF4010D34}" type="slidenum">
              <a:rPr lang="cs-CZ" sz="1400" smtClean="0">
                <a:solidFill>
                  <a:schemeClr val="tx2"/>
                </a:solidFill>
              </a:rPr>
              <a:pPr eaLnBrk="1" hangingPunct="1"/>
              <a:t>11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0362"/>
            <a:ext cx="8642350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3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Koncepce bytové </a:t>
            </a:r>
            <a:r>
              <a:rPr lang="cs-CZ" sz="3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politiky ČR do roku 2020</a:t>
            </a:r>
            <a:endParaRPr lang="cs-CZ" sz="3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898684-CC86-4389-9BC0-58AF325DB2CD}" type="slidenum">
              <a:rPr lang="cs-CZ" sz="1400" smtClean="0">
                <a:solidFill>
                  <a:schemeClr val="tx2"/>
                </a:solidFill>
              </a:rPr>
              <a:pPr eaLnBrk="1" hangingPunct="1"/>
              <a:t>12</a:t>
            </a:fld>
            <a:endParaRPr lang="cs-CZ" sz="1400" smtClean="0">
              <a:solidFill>
                <a:schemeClr val="tx2"/>
              </a:solidFill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412875"/>
            <a:ext cx="85185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59788" cy="1143001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Podpora rozvoje bydlení v roce </a:t>
            </a:r>
            <a:r>
              <a:rPr lang="cs-CZ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2013</a:t>
            </a:r>
            <a:endParaRPr lang="cs-CZ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916113"/>
            <a:ext cx="7700963" cy="38814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cs-CZ" sz="3200" b="1" dirty="0" smtClean="0">
                <a:solidFill>
                  <a:srgbClr val="002060"/>
                </a:solidFill>
                <a:latin typeface="Bookman Old Style" pitchFamily="18" charset="0"/>
              </a:rPr>
              <a:t>MMR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cs-CZ" sz="2200" dirty="0" smtClean="0">
                <a:latin typeface="Bookman Old Style" pitchFamily="18" charset="0"/>
              </a:rPr>
              <a:t>podpora regenerace panelových sídlišť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cs-CZ" sz="2200" dirty="0" smtClean="0">
                <a:latin typeface="Bookman Old Style" pitchFamily="18" charset="0"/>
              </a:rPr>
              <a:t>podpora výstavby technické infrastruktury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cs-CZ" sz="2200" dirty="0" smtClean="0">
                <a:latin typeface="Bookman Old Style" pitchFamily="18" charset="0"/>
              </a:rPr>
              <a:t>podpora výstavby podporovaných bytů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cs-CZ" sz="2200" dirty="0" smtClean="0">
                <a:latin typeface="Bookman Old Style" pitchFamily="18" charset="0"/>
              </a:rPr>
              <a:t>podpora oprav domovních olověných rozvodů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cs-CZ" b="1" dirty="0" smtClean="0">
                <a:solidFill>
                  <a:srgbClr val="002060"/>
                </a:solidFill>
                <a:latin typeface="Bookman Old Style" pitchFamily="18" charset="0"/>
              </a:rPr>
              <a:t>Podpory poskytované jinými resorty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300" b="1" dirty="0" smtClean="0">
                <a:solidFill>
                  <a:schemeClr val="accent2"/>
                </a:solidFill>
                <a:latin typeface="Bookman Old Style" pitchFamily="18" charset="0"/>
              </a:rPr>
              <a:t>podpora stavebního spoření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Bookman Old Style" pitchFamily="18" charset="0"/>
              </a:rPr>
              <a:t>úhrada majetkové újmy bankám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Bookman Old Style" pitchFamily="18" charset="0"/>
              </a:rPr>
              <a:t>příspěvek na bydlení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Bookman Old Style" pitchFamily="18" charset="0"/>
              </a:rPr>
              <a:t>dávky sociální péče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B050"/>
                </a:solidFill>
                <a:latin typeface="Bookman Old Style" pitchFamily="18" charset="0"/>
              </a:rPr>
              <a:t>Zelená úsporám</a:t>
            </a:r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3E7E1F-C930-4741-85D6-7324DE044E6C}" type="slidenum">
              <a:rPr lang="cs-CZ" sz="1400" smtClean="0">
                <a:solidFill>
                  <a:schemeClr val="tx2"/>
                </a:solidFill>
              </a:rPr>
              <a:pPr eaLnBrk="1" hangingPunct="1"/>
              <a:t>13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869560" cy="1066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ookman Old Style" pitchFamily="18" charset="0"/>
              </a:rPr>
              <a:t>SFRB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39552" y="1487487"/>
            <a:ext cx="8353425" cy="4492625"/>
          </a:xfrm>
        </p:spPr>
        <p:txBody>
          <a:bodyPr>
            <a:normAutofit/>
          </a:bodyPr>
          <a:lstStyle/>
          <a:p>
            <a:pPr marL="548640" lvl="1" indent="-274320" eaLnBrk="1" fontAlgn="auto" hangingPunct="1">
              <a:lnSpc>
                <a:spcPct val="75000"/>
              </a:lnSpc>
              <a:spcAft>
                <a:spcPts val="0"/>
              </a:spcAft>
              <a:buSzPct val="70000"/>
              <a:buFont typeface="Wingdings" pitchFamily="2" charset="2"/>
              <a:buNone/>
              <a:tabLst>
                <a:tab pos="3048000" algn="l"/>
              </a:tabLst>
              <a:defRPr/>
            </a:pPr>
            <a:endParaRPr lang="cs-CZ" sz="22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r>
              <a:rPr lang="cs-CZ" sz="2200" dirty="0" smtClean="0">
                <a:solidFill>
                  <a:schemeClr val="tx1"/>
                </a:solidFill>
                <a:latin typeface="Bookman Old Style" pitchFamily="18" charset="0"/>
              </a:rPr>
              <a:t>Úvěry na výstavbu nájemních bytů</a:t>
            </a: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endParaRPr lang="cs-CZ" sz="22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r>
              <a:rPr lang="cs-CZ" sz="2200" dirty="0" smtClean="0">
                <a:solidFill>
                  <a:schemeClr val="tx1"/>
                </a:solidFill>
                <a:latin typeface="Bookman Old Style" pitchFamily="18" charset="0"/>
              </a:rPr>
              <a:t>Záruky za splácení úvěrů na výstavbu nájemních bytů</a:t>
            </a: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endParaRPr lang="cs-CZ" sz="22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r>
              <a:rPr lang="cs-CZ" sz="2200" dirty="0" smtClean="0">
                <a:solidFill>
                  <a:schemeClr val="tx1"/>
                </a:solidFill>
                <a:latin typeface="Bookman Old Style" pitchFamily="18" charset="0"/>
              </a:rPr>
              <a:t>Úvěry na modernizaci bytů pro obce</a:t>
            </a: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endParaRPr lang="cs-CZ" sz="22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536575" lvl="1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endParaRPr lang="cs-CZ" sz="22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r>
              <a:rPr lang="cs-CZ" sz="2200" dirty="0">
                <a:solidFill>
                  <a:schemeClr val="tx1"/>
                </a:solidFill>
                <a:latin typeface="Bookman Old Style" pitchFamily="18" charset="0"/>
              </a:rPr>
              <a:t>Povodňové </a:t>
            </a:r>
            <a:r>
              <a:rPr lang="cs-CZ" sz="2200" dirty="0" smtClean="0">
                <a:solidFill>
                  <a:schemeClr val="tx1"/>
                </a:solidFill>
                <a:latin typeface="Bookman Old Style" pitchFamily="18" charset="0"/>
              </a:rPr>
              <a:t>programy</a:t>
            </a: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endParaRPr lang="cs-CZ" sz="3500" dirty="0" smtClean="0">
              <a:solidFill>
                <a:schemeClr val="tx1"/>
              </a:solidFill>
              <a:latin typeface="+mj-lt"/>
            </a:endParaRPr>
          </a:p>
          <a:p>
            <a:pPr marL="54864" indent="0">
              <a:spcBef>
                <a:spcPct val="0"/>
              </a:spcBef>
              <a:buNone/>
              <a:defRPr/>
            </a:pPr>
            <a:r>
              <a:rPr lang="cs-CZ" sz="35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Nepřímé formy podpory:</a:t>
            </a:r>
          </a:p>
          <a:p>
            <a:pPr marL="548640" lvl="1" indent="-274320">
              <a:lnSpc>
                <a:spcPct val="75000"/>
              </a:lnSpc>
              <a:buSzPct val="70000"/>
              <a:buNone/>
              <a:tabLst>
                <a:tab pos="3048000" algn="l"/>
              </a:tabLst>
              <a:defRPr/>
            </a:pPr>
            <a:endParaRPr lang="cs-CZ" sz="22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lvl="1" indent="-342900">
              <a:lnSpc>
                <a:spcPct val="75000"/>
              </a:lnSpc>
              <a:spcBef>
                <a:spcPts val="0"/>
              </a:spcBef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r>
              <a:rPr lang="cs-CZ" sz="2200" dirty="0">
                <a:solidFill>
                  <a:schemeClr val="tx1"/>
                </a:solidFill>
                <a:latin typeface="Bookman Old Style" pitchFamily="18" charset="0"/>
              </a:rPr>
              <a:t>daňové úlevy vázané na daň z </a:t>
            </a:r>
            <a:r>
              <a:rPr lang="cs-CZ" sz="2200" dirty="0" smtClean="0">
                <a:solidFill>
                  <a:schemeClr val="tx1"/>
                </a:solidFill>
                <a:latin typeface="Bookman Old Style" pitchFamily="18" charset="0"/>
              </a:rPr>
              <a:t>příjmu</a:t>
            </a:r>
          </a:p>
          <a:p>
            <a:pPr marL="342900" lvl="1" indent="-342900">
              <a:lnSpc>
                <a:spcPct val="75000"/>
              </a:lnSpc>
              <a:spcBef>
                <a:spcPts val="0"/>
              </a:spcBef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endParaRPr lang="cs-CZ" sz="22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lvl="1" indent="-342900">
              <a:lnSpc>
                <a:spcPct val="85000"/>
              </a:lnSpc>
              <a:spcBef>
                <a:spcPts val="0"/>
              </a:spcBef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r>
              <a:rPr lang="cs-CZ" sz="2200" dirty="0" smtClean="0">
                <a:solidFill>
                  <a:schemeClr val="tx1"/>
                </a:solidFill>
                <a:latin typeface="Bookman Old Style" pitchFamily="18" charset="0"/>
              </a:rPr>
              <a:t>daňové </a:t>
            </a:r>
            <a:r>
              <a:rPr lang="cs-CZ" sz="2200" dirty="0">
                <a:solidFill>
                  <a:schemeClr val="tx1"/>
                </a:solidFill>
                <a:latin typeface="Bookman Old Style" pitchFamily="18" charset="0"/>
              </a:rPr>
              <a:t>úlevy vázané na </a:t>
            </a:r>
            <a:r>
              <a:rPr lang="cs-CZ" sz="2200" dirty="0" smtClean="0">
                <a:solidFill>
                  <a:schemeClr val="tx1"/>
                </a:solidFill>
                <a:latin typeface="Bookman Old Style" pitchFamily="18" charset="0"/>
              </a:rPr>
              <a:t>DPH</a:t>
            </a:r>
            <a:endParaRPr lang="cs-CZ" sz="22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lvl="1" indent="-342900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 3"/>
              <a:buChar char=""/>
              <a:tabLst>
                <a:tab pos="3048000" algn="l"/>
              </a:tabLst>
              <a:defRPr/>
            </a:pPr>
            <a:endParaRPr lang="cs-CZ" sz="2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FD0C74-E949-4C06-B416-AD0983B2953B}" type="slidenum">
              <a:rPr lang="cs-CZ" sz="1400" smtClean="0">
                <a:solidFill>
                  <a:schemeClr val="tx2"/>
                </a:solidFill>
              </a:rPr>
              <a:pPr eaLnBrk="1" hangingPunct="1"/>
              <a:t>14</a:t>
            </a:fld>
            <a:endParaRPr lang="cs-CZ" sz="1400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96952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066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Výdaje státu na bydlení na ČR </a:t>
            </a: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(v mil. Kč)</a:t>
            </a:r>
          </a:p>
        </p:txBody>
      </p:sp>
      <p:graphicFrame>
        <p:nvGraphicFramePr>
          <p:cNvPr id="251150" name="Group 2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21570214"/>
              </p:ext>
            </p:extLst>
          </p:nvPr>
        </p:nvGraphicFramePr>
        <p:xfrm>
          <a:off x="107504" y="1556792"/>
          <a:ext cx="8856982" cy="4829493"/>
        </p:xfrm>
        <a:graphic>
          <a:graphicData uri="http://schemas.openxmlformats.org/drawingml/2006/table">
            <a:tbl>
              <a:tblPr/>
              <a:tblGrid>
                <a:gridCol w="1816734"/>
                <a:gridCol w="928847"/>
                <a:gridCol w="897211"/>
                <a:gridCol w="857127"/>
                <a:gridCol w="857127"/>
                <a:gridCol w="857127"/>
                <a:gridCol w="857127"/>
                <a:gridCol w="857127"/>
                <a:gridCol w="928555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MMR ČR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1 898,3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2 060,1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1 280,1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964,1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 ČR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z toho st. spoření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15 337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16 696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16 086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16 310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15 772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15 261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14 976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14 220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13 541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11 975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11 743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10 929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MPSV ČR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2 548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2 531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2 362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2 160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2 167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SFRB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3 760,8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3 791,5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3 949,4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4 106,1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2 772,3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2 005,3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1 902,0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MV </a:t>
                      </a: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SFŽP – zelená úsporám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1 998,8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8 601,3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Podpora bydlení celkem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24 174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25 092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23 917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22 504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20 003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26 954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HDP (mld. Kč, b.c.)</a:t>
                      </a:r>
                      <a:endParaRPr kumimoji="0" 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2 929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3 116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3 353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3 663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3 848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3 739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3 775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HDP (v %)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0,71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Ukazatele bytového fondu</a:t>
            </a: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1772816"/>
            <a:ext cx="7632848" cy="43924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3200" dirty="0" smtClean="0"/>
              <a:t>Obydlenost BF a vybavenost obyvatelstva byty</a:t>
            </a:r>
          </a:p>
          <a:p>
            <a:pPr marL="742950" indent="-7429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3200" dirty="0" smtClean="0"/>
              <a:t>Počet domácností vs. počet bytů</a:t>
            </a:r>
          </a:p>
          <a:p>
            <a:pPr marL="742950" indent="-7429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3200" dirty="0" smtClean="0"/>
              <a:t>Úroveň BF</a:t>
            </a:r>
          </a:p>
          <a:p>
            <a:pPr marL="742950" indent="-7429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3200" dirty="0" smtClean="0"/>
              <a:t>Objem bytové výstavby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858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10550" cy="1143001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41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Obydlenost bytového fondu v ČR</a:t>
            </a:r>
          </a:p>
        </p:txBody>
      </p:sp>
      <p:graphicFrame>
        <p:nvGraphicFramePr>
          <p:cNvPr id="155688" name="Group 4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32406722"/>
              </p:ext>
            </p:extLst>
          </p:nvPr>
        </p:nvGraphicFramePr>
        <p:xfrm>
          <a:off x="809625" y="1773238"/>
          <a:ext cx="7958138" cy="4379913"/>
        </p:xfrm>
        <a:graphic>
          <a:graphicData uri="http://schemas.openxmlformats.org/drawingml/2006/table">
            <a:tbl>
              <a:tblPr/>
              <a:tblGrid>
                <a:gridCol w="1079500"/>
                <a:gridCol w="1362075"/>
                <a:gridCol w="1101725"/>
                <a:gridCol w="884238"/>
                <a:gridCol w="1384300"/>
                <a:gridCol w="1263650"/>
                <a:gridCol w="882650"/>
              </a:tblGrid>
              <a:tr h="4983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Rok sčítání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Domy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Byty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229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celkem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(v tis.)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z toho neobydlené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celkem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(v tis.)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z toho neobydlené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52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 tis.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 %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 tis.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 %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1970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1 765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137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7,8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3 217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128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4,0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1 830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196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10,7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3 781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287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7,6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1991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1 868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271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14,5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4 077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372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9,1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1 969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338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17,2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4 366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539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2 158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119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16,6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4756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652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Arial" charset="0"/>
                        </a:rPr>
                        <a:t>13,7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9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6E7CF3-B655-4AEA-B466-A87EA78A3F90}" type="slidenum">
              <a:rPr lang="cs-CZ" sz="1400" smtClean="0">
                <a:solidFill>
                  <a:schemeClr val="tx2"/>
                </a:solidFill>
              </a:rPr>
              <a:pPr eaLnBrk="1" hangingPunct="1"/>
              <a:t>17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35280" cy="10698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Neobydlené byty podle důvodu </a:t>
            </a:r>
            <a:r>
              <a:rPr lang="cs-CZ" sz="2800" dirty="0" err="1" smtClean="0"/>
              <a:t>neobydlenosti</a:t>
            </a:r>
            <a:r>
              <a:rPr lang="cs-CZ" sz="2800" dirty="0" smtClean="0"/>
              <a:t> 2011</a:t>
            </a:r>
            <a:endParaRPr lang="cs-CZ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2436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Vybavenost obyvatelstva byty</a:t>
            </a:r>
          </a:p>
        </p:txBody>
      </p:sp>
      <p:graphicFrame>
        <p:nvGraphicFramePr>
          <p:cNvPr id="156705" name="Group 3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0476159"/>
              </p:ext>
            </p:extLst>
          </p:nvPr>
        </p:nvGraphicFramePr>
        <p:xfrm>
          <a:off x="539750" y="1844675"/>
          <a:ext cx="8153400" cy="4464052"/>
        </p:xfrm>
        <a:graphic>
          <a:graphicData uri="http://schemas.openxmlformats.org/drawingml/2006/table">
            <a:tbl>
              <a:tblPr/>
              <a:tblGrid>
                <a:gridCol w="1844675"/>
                <a:gridCol w="2909888"/>
                <a:gridCol w="3398837"/>
              </a:tblGrid>
              <a:tr h="573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Rok</a:t>
                      </a:r>
                      <a:endParaRPr kumimoji="0" lang="cs-CZ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Úhrnný počet bytů na 1 000 obyvatel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2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trvale obydlených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1970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328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315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367</a:t>
                      </a:r>
                      <a:endParaRPr kumimoji="0" lang="cs-CZ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340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1991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396</a:t>
                      </a:r>
                      <a:endParaRPr kumimoji="0" lang="cs-CZ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360</a:t>
                      </a:r>
                      <a:endParaRPr kumimoji="0" 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cs-CZ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456</a:t>
                      </a:r>
                      <a:endParaRPr kumimoji="0" lang="cs-CZ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393</a:t>
                      </a:r>
                      <a:endParaRPr kumimoji="0" lang="cs-CZ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870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5BBE36-4572-4BDB-B345-54976967CEFD}" type="slidenum">
              <a:rPr lang="cs-CZ" sz="1400" smtClean="0">
                <a:solidFill>
                  <a:schemeClr val="tx2"/>
                </a:solidFill>
              </a:rPr>
              <a:pPr eaLnBrk="1" hangingPunct="1"/>
              <a:t>19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Struktura přednášky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Clr>
                <a:schemeClr val="accent2"/>
              </a:buClr>
            </a:pPr>
            <a:r>
              <a:rPr lang="cs-CZ" dirty="0" smtClean="0">
                <a:solidFill>
                  <a:schemeClr val="bg1"/>
                </a:solidFill>
              </a:rPr>
              <a:t>Pojem bydlení</a:t>
            </a:r>
          </a:p>
          <a:p>
            <a:pPr>
              <a:spcBef>
                <a:spcPts val="2400"/>
              </a:spcBef>
              <a:buClr>
                <a:schemeClr val="accent2"/>
              </a:buClr>
            </a:pPr>
            <a:r>
              <a:rPr lang="cs-CZ" dirty="0" smtClean="0">
                <a:solidFill>
                  <a:schemeClr val="bg1"/>
                </a:solidFill>
              </a:rPr>
              <a:t>Základní sektory bydlení</a:t>
            </a:r>
          </a:p>
          <a:p>
            <a:pPr>
              <a:spcBef>
                <a:spcPts val="2400"/>
              </a:spcBef>
              <a:buClr>
                <a:schemeClr val="accent2"/>
              </a:buClr>
            </a:pPr>
            <a:r>
              <a:rPr lang="cs-CZ" dirty="0">
                <a:solidFill>
                  <a:schemeClr val="bg1"/>
                </a:solidFill>
              </a:rPr>
              <a:t>Bytová politika – financování ….</a:t>
            </a:r>
          </a:p>
          <a:p>
            <a:pPr>
              <a:spcBef>
                <a:spcPts val="2400"/>
              </a:spcBef>
              <a:buClr>
                <a:schemeClr val="accent2"/>
              </a:buClr>
            </a:pPr>
            <a:r>
              <a:rPr lang="cs-CZ" dirty="0" smtClean="0">
                <a:solidFill>
                  <a:schemeClr val="bg1"/>
                </a:solidFill>
              </a:rPr>
              <a:t>Bytový fond</a:t>
            </a:r>
          </a:p>
          <a:p>
            <a:pPr>
              <a:buClr>
                <a:schemeClr val="accent2"/>
              </a:buClr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528" y="548680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dirty="0" smtClean="0">
                <a:solidFill>
                  <a:schemeClr val="tx2"/>
                </a:solidFill>
                <a:effectLst/>
              </a:rPr>
              <a:t>Formy bydlení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1676400"/>
            <a:ext cx="7620000" cy="486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mtClean="0"/>
              <a:t>vlastnické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mtClean="0"/>
              <a:t>nájemní - soukromé a obecní byty, ad.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mtClean="0"/>
              <a:t>družstevní</a:t>
            </a:r>
          </a:p>
        </p:txBody>
      </p:sp>
      <p:sp>
        <p:nvSpPr>
          <p:cNvPr id="19460" name="TextovéPole 1"/>
          <p:cNvSpPr txBox="1">
            <a:spLocks noChangeArrowheads="1"/>
          </p:cNvSpPr>
          <p:nvPr/>
        </p:nvSpPr>
        <p:spPr bwMode="auto">
          <a:xfrm>
            <a:off x="2411760" y="3140968"/>
            <a:ext cx="5741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/>
            <a:r>
              <a:rPr lang="cs-CZ" sz="2000" dirty="0">
                <a:solidFill>
                  <a:schemeClr val="tx2"/>
                </a:solidFill>
              </a:rPr>
              <a:t>Obydlené byty dle právního důvodu užívání - 2011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717032"/>
            <a:ext cx="5974875" cy="300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72928"/>
            <a:ext cx="8934450" cy="11430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500" dirty="0" smtClean="0"/>
              <a:t>Obydlené byty dle právního důvodu užívání 1991-2001-2011</a:t>
            </a:r>
            <a:endParaRPr lang="cs-CZ" sz="25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495425"/>
            <a:ext cx="72421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9" y="1196752"/>
            <a:ext cx="83089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6353744"/>
            <a:ext cx="540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http://epp.eurostat.ec.europa.eu/statistics_explained/index.php/Housing_statistics</a:t>
            </a:r>
          </a:p>
        </p:txBody>
      </p:sp>
    </p:spTree>
    <p:extLst>
      <p:ext uri="{BB962C8B-B14F-4D97-AF65-F5344CB8AC3E}">
        <p14:creationId xmlns:p14="http://schemas.microsoft.com/office/powerpoint/2010/main" val="26940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55650" y="2420938"/>
            <a:ext cx="7456488" cy="3529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>
                <a:latin typeface="Bookman Old Style" pitchFamily="18" charset="0"/>
              </a:rPr>
              <a:t>Cenzových domácností – 4 270 717	</a:t>
            </a:r>
            <a:endParaRPr lang="cs-CZ" sz="2200" dirty="0" smtClean="0">
              <a:solidFill>
                <a:srgbClr val="008000"/>
              </a:solidFill>
              <a:latin typeface="Bookman Old Style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Char char="-"/>
            </a:pPr>
            <a:r>
              <a:rPr lang="cs-CZ" sz="2200" dirty="0" smtClean="0">
                <a:latin typeface="Bookman Old Style" pitchFamily="18" charset="0"/>
              </a:rPr>
              <a:t>rodinné:     úplné 2 333 592</a:t>
            </a:r>
          </a:p>
          <a:p>
            <a:pPr algn="r" eaLnBrk="1" hangingPunct="1">
              <a:lnSpc>
                <a:spcPct val="90000"/>
              </a:lnSpc>
              <a:buFontTx/>
              <a:buChar char="-"/>
            </a:pPr>
            <a:r>
              <a:rPr lang="cs-CZ" sz="2200" dirty="0" smtClean="0">
                <a:latin typeface="Bookman Old Style" pitchFamily="18" charset="0"/>
              </a:rPr>
              <a:t>dom. jednotlivce 1 276 176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2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>
                <a:latin typeface="Bookman Old Style" pitchFamily="18" charset="0"/>
              </a:rPr>
              <a:t>Celkem bytů – 4 366 293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>
                <a:latin typeface="Bookman Old Style" pitchFamily="18" charset="0"/>
              </a:rPr>
              <a:t>Trvale obydlených bytů = bytové dom.      3 827 678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2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>
                <a:latin typeface="Bookman Old Style" pitchFamily="18" charset="0"/>
              </a:rPr>
              <a:t>2+ CD v bytě – 371 389 (8,7 % ze všech CD)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755650" y="503238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defRPr/>
            </a:pPr>
            <a:r>
              <a:rPr lang="cs-CZ" sz="3900" dirty="0">
                <a:latin typeface="+mj-lt"/>
              </a:rPr>
              <a:t>SLDB 2001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81100"/>
            <a:ext cx="1800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4683E9-B9A3-4567-BFA6-FA161D668A01}" type="slidenum">
              <a:rPr lang="cs-CZ" sz="1400" smtClean="0">
                <a:solidFill>
                  <a:schemeClr val="tx2"/>
                </a:solidFill>
              </a:rPr>
              <a:pPr eaLnBrk="1" hangingPunct="1"/>
              <a:t>24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Úroveň </a:t>
            </a: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bytového fondu</a:t>
            </a:r>
          </a:p>
        </p:txBody>
      </p:sp>
      <p:graphicFrame>
        <p:nvGraphicFramePr>
          <p:cNvPr id="1628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81542"/>
              </p:ext>
            </p:extLst>
          </p:nvPr>
        </p:nvGraphicFramePr>
        <p:xfrm>
          <a:off x="395536" y="1772816"/>
          <a:ext cx="7848872" cy="4633761"/>
        </p:xfrm>
        <a:graphic>
          <a:graphicData uri="http://schemas.openxmlformats.org/drawingml/2006/table">
            <a:tbl>
              <a:tblPr/>
              <a:tblGrid>
                <a:gridCol w="3213863"/>
                <a:gridCol w="890593"/>
                <a:gridCol w="936104"/>
                <a:gridCol w="936104"/>
                <a:gridCol w="936104"/>
                <a:gridCol w="936104"/>
              </a:tblGrid>
              <a:tr h="582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1970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1991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2011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84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ů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ě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rná obytná plocha (m</a:t>
                      </a:r>
                      <a:r>
                        <a:rPr kumimoji="0" lang="cs-CZ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  na byt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39,1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45,9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65,3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49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  na obytnou místnost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18,6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17,7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17,2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18,2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  na osobu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18,6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32,5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9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ů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ě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rný po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č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et osob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  na byt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3,15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2,92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2,76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2,64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  na obytnou místnost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1,50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1,21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1,04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č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et obytných místností na byt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2,10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2,41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2,66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2,72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3,7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ů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ě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rné stá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ř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í byt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ů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50,1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39,4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41,2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488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B2A510-D0E7-4451-B70B-7E34C39E5F94}" type="slidenum">
              <a:rPr lang="cs-CZ" sz="1400" smtClean="0">
                <a:solidFill>
                  <a:schemeClr val="tx2"/>
                </a:solidFill>
              </a:rPr>
              <a:pPr eaLnBrk="1" hangingPunct="1"/>
              <a:t>25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08964" y="692696"/>
            <a:ext cx="6781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cs-CZ" sz="4000" dirty="0">
                <a:solidFill>
                  <a:schemeClr val="tx2"/>
                </a:solidFill>
                <a:latin typeface="Gill Sans MT" pitchFamily="34" charset="-18"/>
              </a:rPr>
              <a:t>Bytová výstavba </a:t>
            </a:r>
            <a:r>
              <a:rPr lang="cs-CZ" sz="4000" dirty="0" smtClean="0">
                <a:solidFill>
                  <a:schemeClr val="tx2"/>
                </a:solidFill>
                <a:latin typeface="Gill Sans MT" pitchFamily="34" charset="-18"/>
              </a:rPr>
              <a:t>1990-2011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dirty="0" smtClean="0">
                <a:solidFill>
                  <a:schemeClr val="tx2"/>
                </a:solidFill>
                <a:latin typeface="Gill Sans MT" pitchFamily="34" charset="-18"/>
              </a:rPr>
              <a:t>byty zahájené – rozestavěné - dokončené</a:t>
            </a:r>
            <a:endParaRPr lang="cs-CZ" dirty="0">
              <a:solidFill>
                <a:schemeClr val="tx2"/>
              </a:solidFill>
              <a:latin typeface="Gill Sans MT" pitchFamily="34" charset="-18"/>
            </a:endParaRPr>
          </a:p>
        </p:txBody>
      </p:sp>
      <p:graphicFrame>
        <p:nvGraphicFramePr>
          <p:cNvPr id="38915" name="Obj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90121193"/>
              </p:ext>
            </p:extLst>
          </p:nvPr>
        </p:nvGraphicFramePr>
        <p:xfrm>
          <a:off x="215900" y="2492896"/>
          <a:ext cx="89281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List" r:id="rId4" imgW="9753664" imgH="4162412" progId="Excel.Sheet.8">
                  <p:embed/>
                </p:oleObj>
              </mc:Choice>
              <mc:Fallback>
                <p:oleObj name="List" r:id="rId4" imgW="9753664" imgH="4162412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492896"/>
                        <a:ext cx="89281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F011A7-EF53-4974-B717-706678704D3C}" type="slidenum">
              <a:rPr lang="cs-CZ" sz="1400" smtClean="0">
                <a:solidFill>
                  <a:schemeClr val="tx2"/>
                </a:solidFill>
              </a:rPr>
              <a:pPr eaLnBrk="1" hangingPunct="1"/>
              <a:t>26</a:t>
            </a:fld>
            <a:endParaRPr lang="cs-CZ" sz="1400" dirty="0" smtClean="0">
              <a:solidFill>
                <a:schemeClr val="tx2"/>
              </a:solidFill>
            </a:endParaRP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60360"/>
            <a:ext cx="1655639" cy="145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20432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47"/>
            <a:ext cx="7647186" cy="560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3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548679"/>
            <a:ext cx="9094305" cy="626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7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528" y="476672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dirty="0" smtClean="0">
                <a:solidFill>
                  <a:schemeClr val="tx2"/>
                </a:solidFill>
                <a:effectLst/>
              </a:rPr>
              <a:t>Pojem obydlí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827584" y="1484784"/>
            <a:ext cx="749935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z="2800" dirty="0" smtClean="0"/>
              <a:t>prostor, v němž člověk prožívá většinu svého života</a:t>
            </a:r>
          </a:p>
          <a:p>
            <a:pPr algn="just">
              <a:buClr>
                <a:schemeClr val="tx2"/>
              </a:buClr>
              <a:buFont typeface="Wingdings 2" pitchFamily="18" charset="2"/>
              <a:buNone/>
            </a:pPr>
            <a:endParaRPr lang="cs-CZ" sz="2400" dirty="0" smtClean="0"/>
          </a:p>
          <a:p>
            <a:pPr algn="just"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z="2800" dirty="0" smtClean="0">
                <a:cs typeface="Times New Roman" pitchFamily="18" charset="0"/>
              </a:rPr>
              <a:t>pro v</a:t>
            </a:r>
            <a:r>
              <a:rPr lang="cs-CZ" sz="2800" dirty="0" smtClean="0"/>
              <a:t>ě</a:t>
            </a:r>
            <a:r>
              <a:rPr lang="cs-CZ" sz="2800" dirty="0" smtClean="0">
                <a:cs typeface="Times New Roman" pitchFamily="18" charset="0"/>
              </a:rPr>
              <a:t>tšinu lidí spojeno s pocitem osobní svobody, seberealizace a s vnímáním domova</a:t>
            </a:r>
          </a:p>
          <a:p>
            <a:pPr algn="just">
              <a:buClr>
                <a:schemeClr val="tx2"/>
              </a:buClr>
              <a:buFont typeface="Wingdings 2" pitchFamily="18" charset="2"/>
              <a:buNone/>
            </a:pPr>
            <a:endParaRPr lang="cs-CZ" sz="2800" dirty="0" smtClean="0"/>
          </a:p>
          <a:p>
            <a:pPr algn="just"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z="2800" dirty="0" smtClean="0"/>
              <a:t>prostor chráněný proti nepříznivým vlivům přírody a proti nežádoucím kontaktům s lidmi.</a:t>
            </a:r>
            <a:endParaRPr lang="cs-CZ" sz="28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cs-CZ" sz="2800" dirty="0" smtClean="0"/>
          </a:p>
        </p:txBody>
      </p:sp>
      <p:pic>
        <p:nvPicPr>
          <p:cNvPr id="16388" name="Picture 4" descr="spáne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0200"/>
            <a:ext cx="2447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1520" y="692696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4000" b="1" dirty="0" smtClean="0">
                <a:solidFill>
                  <a:schemeClr val="tx2"/>
                </a:solidFill>
                <a:effectLst/>
              </a:rPr>
              <a:t>Zdroje informací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066800" y="1981200"/>
            <a:ext cx="7543800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Clr>
                <a:schemeClr val="tx2"/>
              </a:buClr>
              <a:buSzTx/>
              <a:buFontTx/>
              <a:buAutoNum type="arabicPeriod"/>
            </a:pPr>
            <a:r>
              <a:rPr lang="cs-CZ" sz="2800" dirty="0" smtClean="0"/>
              <a:t>Periodická statistická šetření</a:t>
            </a:r>
          </a:p>
          <a:p>
            <a:pPr marL="1371600" lvl="2" indent="-457200">
              <a:buClr>
                <a:schemeClr val="tx2"/>
              </a:buClr>
              <a:buFontTx/>
              <a:buChar char="•"/>
            </a:pPr>
            <a:r>
              <a:rPr lang="cs-CZ" sz="2000" b="1" dirty="0" smtClean="0"/>
              <a:t>Sčítání lidu, domů a bytů (SLDB)</a:t>
            </a:r>
          </a:p>
          <a:p>
            <a:pPr marL="1371600" lvl="2" indent="-457200">
              <a:buClr>
                <a:schemeClr val="tx2"/>
              </a:buClr>
              <a:buFontTx/>
              <a:buChar char="•"/>
            </a:pPr>
            <a:r>
              <a:rPr lang="cs-CZ" sz="2000" dirty="0" smtClean="0"/>
              <a:t>Statistika rodinných účtů (SRÚ)</a:t>
            </a:r>
          </a:p>
          <a:p>
            <a:pPr marL="1371600" lvl="2" indent="-457200">
              <a:buClr>
                <a:schemeClr val="tx2"/>
              </a:buClr>
              <a:buFontTx/>
              <a:buChar char="•"/>
            </a:pPr>
            <a:r>
              <a:rPr lang="cs-CZ" sz="2000" dirty="0" smtClean="0"/>
              <a:t>Životní podmínky domácností (EU-SILC) </a:t>
            </a:r>
          </a:p>
          <a:p>
            <a:pPr marL="1371600" lvl="2" indent="-457200">
              <a:buClr>
                <a:schemeClr val="tx2"/>
              </a:buClr>
              <a:buFontTx/>
              <a:buChar char="•"/>
            </a:pPr>
            <a:r>
              <a:rPr lang="cs-CZ" sz="2000" dirty="0" err="1" smtClean="0"/>
              <a:t>Mikrocenzus</a:t>
            </a:r>
            <a:r>
              <a:rPr lang="cs-CZ" sz="2000" dirty="0" smtClean="0"/>
              <a:t> (1996, 2002)</a:t>
            </a:r>
          </a:p>
          <a:p>
            <a:pPr marL="609600" indent="-609600">
              <a:lnSpc>
                <a:spcPct val="125000"/>
              </a:lnSpc>
              <a:buClr>
                <a:schemeClr val="tx2"/>
              </a:buClr>
              <a:buSzTx/>
              <a:buFontTx/>
              <a:buAutoNum type="arabicPeriod"/>
            </a:pPr>
            <a:r>
              <a:rPr lang="cs-CZ" sz="2800" dirty="0" smtClean="0"/>
              <a:t>Statistická zjišťování</a:t>
            </a:r>
          </a:p>
          <a:p>
            <a:pPr marL="609600" indent="-609600">
              <a:lnSpc>
                <a:spcPct val="125000"/>
              </a:lnSpc>
              <a:buClr>
                <a:schemeClr val="tx2"/>
              </a:buClr>
              <a:buSzTx/>
              <a:buFontTx/>
              <a:buAutoNum type="arabicPeriod"/>
            </a:pPr>
            <a:r>
              <a:rPr lang="cs-CZ" sz="2800" dirty="0" smtClean="0"/>
              <a:t>Neperiodická výběrová šetření a ankety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03927"/>
            <a:ext cx="1979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49424"/>
            <a:ext cx="8568952" cy="4325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Web Ministerstva pro místní rozvoj – </a:t>
            </a:r>
            <a:r>
              <a:rPr lang="cs-CZ" dirty="0" smtClean="0">
                <a:hlinkClick r:id="rId2"/>
              </a:rPr>
              <a:t>www.mmr.cz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Web Státního fondu rozvoje bydlení – </a:t>
            </a:r>
            <a:r>
              <a:rPr lang="cs-CZ" dirty="0" smtClean="0">
                <a:hlinkClick r:id="rId3"/>
              </a:rPr>
              <a:t>www.sfrb.cz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Web Českého statistického úřadu – </a:t>
            </a:r>
            <a:r>
              <a:rPr lang="cs-CZ" dirty="0" smtClean="0">
                <a:hlinkClick r:id="rId4"/>
              </a:rPr>
              <a:t>www.czso.cz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Poláková, O. a kol. (2006) Bydlení a bytová politika.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1520" y="548680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dirty="0" smtClean="0">
                <a:solidFill>
                  <a:schemeClr val="tx2"/>
                </a:solidFill>
                <a:effectLst/>
              </a:rPr>
              <a:t>Pojem bydlení 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15616" y="1556792"/>
            <a:ext cx="749935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z="2400" dirty="0" smtClean="0"/>
              <a:t>soubor činností, které souvisí s užíváním obydlí</a:t>
            </a:r>
          </a:p>
          <a:p>
            <a:pPr algn="just">
              <a:buFont typeface="Wingdings 2" pitchFamily="18" charset="2"/>
              <a:buNone/>
            </a:pPr>
            <a:endParaRPr lang="cs-CZ" sz="2400" dirty="0" smtClean="0"/>
          </a:p>
          <a:p>
            <a:pPr algn="just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</a:rPr>
              <a:t>Potřeba bydlení</a:t>
            </a:r>
            <a:endParaRPr lang="cs-CZ" sz="4000" b="1" dirty="0" smtClean="0">
              <a:solidFill>
                <a:schemeClr val="tx2"/>
              </a:solidFill>
            </a:endParaRPr>
          </a:p>
          <a:p>
            <a:pPr algn="just"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z="2400" dirty="0" smtClean="0"/>
              <a:t>základní lidskou potřebou, kterou je třeba chápat jako určitý proces, jako soubor určitých činností obyvatel bytu, kterými do značné míry realizují reprodukci svého života.</a:t>
            </a:r>
            <a:endParaRPr lang="cs-CZ" sz="2400" dirty="0" smtClean="0">
              <a:cs typeface="Times New Roman" pitchFamily="18" charset="0"/>
            </a:endParaRPr>
          </a:p>
          <a:p>
            <a:pPr algn="just">
              <a:buClr>
                <a:schemeClr val="tx2"/>
              </a:buClr>
              <a:buFont typeface="Wingdings 2" pitchFamily="18" charset="2"/>
              <a:buChar char=""/>
            </a:pPr>
            <a:r>
              <a:rPr lang="cs-CZ" sz="2400" dirty="0" smtClean="0"/>
              <a:t>nelze zaměnit pouze s potřebou bytu</a:t>
            </a:r>
          </a:p>
          <a:p>
            <a:pPr algn="just">
              <a:buFont typeface="Wingdings 2" pitchFamily="18" charset="2"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823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57263"/>
            <a:ext cx="86677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6381328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http://halek.info/www/prezentace/management-cviceni3/obrazky/maslowova_hierarchie_potreb_a_hodnot.png</a:t>
            </a:r>
          </a:p>
        </p:txBody>
      </p:sp>
    </p:spTree>
    <p:extLst>
      <p:ext uri="{BB962C8B-B14F-4D97-AF65-F5344CB8AC3E}">
        <p14:creationId xmlns:p14="http://schemas.microsoft.com/office/powerpoint/2010/main" val="5268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na bydlení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cs-CZ" sz="2600" dirty="0" smtClean="0"/>
              <a:t>- nevymahatelné a nenárokové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cs-CZ" sz="2600" dirty="0" smtClean="0"/>
              <a:t>= závazek vlád zajistit právo na tzv. přiměřené bydlení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sz="2400" dirty="0" smtClean="0"/>
              <a:t>„právo každého jednotlivce na přiměřenou životní úroveň pro sebe i svou rodinu, včetně přiměřené výživy, ošacení a bydlení a na trvalé zlepšování životních podmínek“ </a:t>
            </a:r>
          </a:p>
          <a:p>
            <a:pPr marL="109728" indent="0">
              <a:buNone/>
            </a:pPr>
            <a:endParaRPr lang="cs-CZ" sz="2400" dirty="0"/>
          </a:p>
          <a:p>
            <a:pPr marL="109728" indent="0">
              <a:buNone/>
            </a:pPr>
            <a:r>
              <a:rPr lang="cs-CZ" sz="2000" dirty="0" smtClean="0"/>
              <a:t>(Mezinárodní pakt o hospodářských, sociálních a kulturních právech, OSN 1966)</a:t>
            </a:r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1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Role státu v bytové politice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286000"/>
            <a:ext cx="7958138" cy="3881438"/>
          </a:xfrm>
        </p:spPr>
        <p:txBody>
          <a:bodyPr/>
          <a:lstStyle/>
          <a:p>
            <a:pPr marL="590550" indent="-590550" eaLnBrk="1" hangingPunct="1">
              <a:buFont typeface="Wingdings" pitchFamily="2" charset="2"/>
              <a:buNone/>
            </a:pPr>
            <a:r>
              <a:rPr lang="cs-CZ" dirty="0" smtClean="0">
                <a:latin typeface="Bookman Old Style" pitchFamily="18" charset="0"/>
              </a:rPr>
              <a:t>= formulovat konkrétní bytovou politiku, její cíle, nástroje a vytvářet legislativní rámec</a:t>
            </a:r>
          </a:p>
          <a:p>
            <a:pPr marL="590550" indent="-590550" eaLnBrk="1" hangingPunct="1"/>
            <a:endParaRPr lang="cs-CZ" dirty="0" smtClean="0">
              <a:latin typeface="Bookman Old Style" pitchFamily="18" charset="0"/>
            </a:endParaRPr>
          </a:p>
          <a:p>
            <a:pPr marL="0" indent="0" eaLnBrk="1" hangingPunct="1">
              <a:buNone/>
            </a:pPr>
            <a:r>
              <a:rPr lang="cs-CZ" dirty="0" smtClean="0">
                <a:latin typeface="Bookman Old Style" pitchFamily="18" charset="0"/>
              </a:rPr>
              <a:t>Udržovat rovnováhu mezi ekonomickou výkonností trhu s byty a sociální spravedlností !!!!!     </a:t>
            </a:r>
          </a:p>
          <a:p>
            <a:pPr marL="590550" indent="-590550" eaLnBrk="1" hangingPunct="1">
              <a:lnSpc>
                <a:spcPct val="90000"/>
              </a:lnSpc>
              <a:buClr>
                <a:srgbClr val="008000"/>
              </a:buClr>
            </a:pPr>
            <a:endParaRPr lang="cs-CZ" sz="2900" dirty="0" smtClean="0">
              <a:latin typeface="Bookman Old Style" pitchFamily="18" charset="0"/>
            </a:endParaRPr>
          </a:p>
        </p:txBody>
      </p:sp>
      <p:pic>
        <p:nvPicPr>
          <p:cNvPr id="13316" name="Picture 4" descr="váhy_bar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876800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FB6D60-2830-450B-B91F-120C49F4EBC7}" type="slidenum">
              <a:rPr lang="cs-CZ" sz="1400" smtClean="0">
                <a:solidFill>
                  <a:schemeClr val="tx2"/>
                </a:solidFill>
              </a:rPr>
              <a:pPr eaLnBrk="1" hangingPunct="1"/>
              <a:t>7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rgbClr val="002060"/>
                </a:solidFill>
              </a:rPr>
              <a:t>Historie </a:t>
            </a:r>
            <a:r>
              <a:rPr lang="cs-CZ" sz="4000" dirty="0" smtClean="0">
                <a:solidFill>
                  <a:srgbClr val="002060"/>
                </a:solidFill>
              </a:rPr>
              <a:t>bytové </a:t>
            </a:r>
            <a:r>
              <a:rPr lang="cs-CZ" sz="4000" dirty="0">
                <a:solidFill>
                  <a:srgbClr val="002060"/>
                </a:solidFill>
              </a:rPr>
              <a:t>politiky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628800"/>
            <a:ext cx="7958138" cy="4643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cs-CZ" sz="16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SzPct val="50000"/>
              <a:buFont typeface="Bookman Old Style" pitchFamily="18" charset="0"/>
              <a:buChar char="►"/>
            </a:pPr>
            <a:r>
              <a:rPr lang="cs-CZ" sz="2000" dirty="0" smtClean="0">
                <a:latin typeface="Bookman Old Style" pitchFamily="18" charset="0"/>
              </a:rPr>
              <a:t>uvolnění feudálních nevolnických vztahů + průmyslová revoluce </a:t>
            </a:r>
            <a:r>
              <a:rPr lang="cs-CZ" sz="2000" b="1" dirty="0" smtClean="0">
                <a:latin typeface="Bookman Old Style" pitchFamily="18" charset="0"/>
                <a:sym typeface="Symbol" pitchFamily="18" charset="2"/>
              </a:rPr>
              <a:t> </a:t>
            </a:r>
            <a:r>
              <a:rPr lang="cs-CZ" sz="2000" dirty="0" smtClean="0">
                <a:latin typeface="Bookman Old Style" pitchFamily="18" charset="0"/>
              </a:rPr>
              <a:t>stěhování do měst </a:t>
            </a:r>
            <a:r>
              <a:rPr lang="cs-CZ" sz="2000" dirty="0" smtClean="0">
                <a:latin typeface="Bookman Old Style" pitchFamily="18" charset="0"/>
                <a:sym typeface="Symbol" pitchFamily="18" charset="2"/>
              </a:rPr>
              <a:t> nedostatek bytů   </a:t>
            </a:r>
            <a:r>
              <a:rPr lang="cs-CZ" sz="2000" dirty="0" smtClean="0">
                <a:latin typeface="Bookman Old Style" pitchFamily="18" charset="0"/>
              </a:rPr>
              <a:t>↑ nájemného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SzPct val="50000"/>
              <a:buFont typeface="Bookman Old Style" pitchFamily="18" charset="0"/>
              <a:buChar char="►"/>
            </a:pPr>
            <a:endParaRPr lang="cs-CZ" sz="20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SzPct val="50000"/>
              <a:buFont typeface="Bookman Old Style" pitchFamily="18" charset="0"/>
              <a:buChar char="►"/>
            </a:pPr>
            <a:r>
              <a:rPr lang="cs-CZ" sz="2000" dirty="0" smtClean="0">
                <a:latin typeface="Bookman Old Style" pitchFamily="18" charset="0"/>
              </a:rPr>
              <a:t>zhoršení úrovně bydlení + hrozba radikalizace nemajetných vrstev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cs-CZ" sz="20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Symbol" pitchFamily="18" charset="2"/>
              <a:buChar char="Þ"/>
            </a:pPr>
            <a:r>
              <a:rPr lang="cs-CZ" sz="2000" dirty="0" smtClean="0">
                <a:latin typeface="Bookman Old Style" pitchFamily="18" charset="0"/>
              </a:rPr>
              <a:t> pol. 19. století - počátek omezených státních zásahů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Symbol" pitchFamily="18" charset="2"/>
              <a:buNone/>
            </a:pPr>
            <a:endParaRPr lang="cs-CZ" sz="20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Symbol" pitchFamily="18" charset="2"/>
              <a:buChar char="Þ"/>
            </a:pPr>
            <a:r>
              <a:rPr lang="cs-CZ" sz="2000" dirty="0" smtClean="0">
                <a:latin typeface="Bookman Old Style" pitchFamily="18" charset="0"/>
              </a:rPr>
              <a:t> poč. 20. st. přechod k přímým </a:t>
            </a:r>
          </a:p>
          <a:p>
            <a:pPr marL="109728" indent="0" eaLnBrk="1" hangingPunct="1">
              <a:lnSpc>
                <a:spcPct val="80000"/>
              </a:lnSpc>
              <a:spcBef>
                <a:spcPct val="10000"/>
              </a:spcBef>
              <a:buNone/>
            </a:pPr>
            <a:r>
              <a:rPr lang="cs-CZ" sz="2000" dirty="0" smtClean="0">
                <a:latin typeface="Bookman Old Style" pitchFamily="18" charset="0"/>
              </a:rPr>
              <a:t>státním zásahům</a:t>
            </a:r>
          </a:p>
          <a:p>
            <a:pPr marL="109728" indent="0" eaLnBrk="1" hangingPunct="1">
              <a:lnSpc>
                <a:spcPct val="80000"/>
              </a:lnSpc>
              <a:spcBef>
                <a:spcPct val="10000"/>
              </a:spcBef>
              <a:buNone/>
            </a:pPr>
            <a:r>
              <a:rPr lang="cs-CZ" sz="2000" dirty="0" smtClean="0">
                <a:latin typeface="Bookman Old Style" pitchFamily="18" charset="0"/>
              </a:rPr>
              <a:t>(např. </a:t>
            </a:r>
            <a:r>
              <a:rPr lang="cs-CZ" sz="1800" dirty="0" smtClean="0">
                <a:latin typeface="Bookman Old Style" pitchFamily="18" charset="0"/>
              </a:rPr>
              <a:t>zřízeno Ministerstvo veřejných prací)</a:t>
            </a: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52E79A-0388-4464-8A0D-4EFD1F4CEB09}" type="slidenum">
              <a:rPr lang="cs-CZ" sz="1400" smtClean="0">
                <a:solidFill>
                  <a:schemeClr val="tx2"/>
                </a:solidFill>
              </a:rPr>
              <a:pPr eaLnBrk="1" hangingPunct="1"/>
              <a:t>8</a:t>
            </a:fld>
            <a:endParaRPr lang="cs-CZ" sz="140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65" y="4221088"/>
            <a:ext cx="19018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3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Cíle státní bytové politiky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057400"/>
            <a:ext cx="7924800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b="1" dirty="0">
                <a:latin typeface="Bookman Old Style" pitchFamily="18" charset="0"/>
              </a:rPr>
              <a:t>Obecný cíl:</a:t>
            </a:r>
            <a:r>
              <a:rPr lang="cs-CZ" sz="2000" dirty="0">
                <a:latin typeface="Bookman Old Style" pitchFamily="18" charset="0"/>
              </a:rPr>
              <a:t> dosažení uspokojivé úrovně bydlení jednotlivých 		občanů dané země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>
              <a:latin typeface="Bookman Old Style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Bookman Old Style" pitchFamily="18" charset="0"/>
              </a:rPr>
              <a:t>		- celková a finanční dostupnost bydlení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cs-CZ" sz="2000" dirty="0">
              <a:latin typeface="Bookman Old Style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>
                <a:latin typeface="Bookman Old Style" pitchFamily="18" charset="0"/>
              </a:rPr>
              <a:t>Další cíle: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Bookman Old Style" pitchFamily="18" charset="0"/>
              <a:buChar char="►"/>
              <a:defRPr/>
            </a:pPr>
            <a:r>
              <a:rPr lang="cs-CZ" sz="2000" dirty="0">
                <a:latin typeface="Bookman Old Style" pitchFamily="18" charset="0"/>
              </a:rPr>
              <a:t>péče o existující bytový fond a jeho optimální využívání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Bookman Old Style" pitchFamily="18" charset="0"/>
              <a:buChar char="►"/>
              <a:defRPr/>
            </a:pPr>
            <a:r>
              <a:rPr lang="cs-CZ" sz="2000" dirty="0">
                <a:latin typeface="Bookman Old Style" pitchFamily="18" charset="0"/>
              </a:rPr>
              <a:t>podpora vybraných skupin obyvatelstva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Bookman Old Style" pitchFamily="18" charset="0"/>
              <a:buChar char="►"/>
              <a:defRPr/>
            </a:pPr>
            <a:r>
              <a:rPr lang="cs-CZ" sz="2000" dirty="0">
                <a:latin typeface="Bookman Old Style" pitchFamily="18" charset="0"/>
              </a:rPr>
              <a:t>regulace nájemného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Bookman Old Style" pitchFamily="18" charset="0"/>
              <a:buChar char="►"/>
              <a:defRPr/>
            </a:pPr>
            <a:r>
              <a:rPr lang="cs-CZ" sz="2000" dirty="0">
                <a:latin typeface="Bookman Old Style" pitchFamily="18" charset="0"/>
              </a:rPr>
              <a:t>podpora nejen nové výstavby, ale i pořízení staršího bydlení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Bookman Old Style" pitchFamily="18" charset="0"/>
              <a:buChar char="►"/>
              <a:defRPr/>
            </a:pPr>
            <a:r>
              <a:rPr lang="cs-CZ" sz="2000" dirty="0">
                <a:latin typeface="Bookman Old Style" pitchFamily="18" charset="0"/>
              </a:rPr>
              <a:t>legislativní rámec</a:t>
            </a:r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A3608D-4FEB-4989-B68A-965F4300AF2F}" type="slidenum">
              <a:rPr lang="cs-CZ" sz="1400" smtClean="0">
                <a:solidFill>
                  <a:schemeClr val="tx2"/>
                </a:solidFill>
              </a:rPr>
              <a:pPr eaLnBrk="1" hangingPunct="1"/>
              <a:t>9</a:t>
            </a:fld>
            <a:endParaRPr lang="cs-CZ" sz="1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500</TotalTime>
  <Words>870</Words>
  <Application>Microsoft Office PowerPoint</Application>
  <PresentationFormat>Prezentácia na obrazovke (4:3)</PresentationFormat>
  <Paragraphs>370</Paragraphs>
  <Slides>31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3" baseType="lpstr">
      <vt:lpstr>Urbanistický</vt:lpstr>
      <vt:lpstr>List</vt:lpstr>
      <vt:lpstr>Bydlení</vt:lpstr>
      <vt:lpstr>Struktura přednášky</vt:lpstr>
      <vt:lpstr>Pojem obydlí</vt:lpstr>
      <vt:lpstr>Pojem bydlení </vt:lpstr>
      <vt:lpstr>Prezentácia programu PowerPoint</vt:lpstr>
      <vt:lpstr>Právo na bydlení</vt:lpstr>
      <vt:lpstr>Role státu v bytové politice</vt:lpstr>
      <vt:lpstr>Historie bytové politiky</vt:lpstr>
      <vt:lpstr>Cíle státní bytové politiky</vt:lpstr>
      <vt:lpstr>Nástroje bytové politiky</vt:lpstr>
      <vt:lpstr>Subjekty v bytové politice - dělba působností</vt:lpstr>
      <vt:lpstr>Koncepce bytové politiky ČR do roku 2020</vt:lpstr>
      <vt:lpstr>Podpora rozvoje bydlení v roce 2013</vt:lpstr>
      <vt:lpstr>SFRB</vt:lpstr>
      <vt:lpstr>Výdaje státu na bydlení na ČR  (v mil. Kč)</vt:lpstr>
      <vt:lpstr>Ukazatele bytového fondu</vt:lpstr>
      <vt:lpstr>Obydlenost bytového fondu v ČR</vt:lpstr>
      <vt:lpstr>Neobydlené byty podle důvodu neobydlenosti 2011</vt:lpstr>
      <vt:lpstr>Vybavenost obyvatelstva byty</vt:lpstr>
      <vt:lpstr>Prezentácia programu PowerPoint</vt:lpstr>
      <vt:lpstr>Formy bydlení</vt:lpstr>
      <vt:lpstr>Obydlené byty dle právního důvodu užívání 1991-2001-2011</vt:lpstr>
      <vt:lpstr>Prezentácia programu PowerPoint</vt:lpstr>
      <vt:lpstr>Prezentácia programu PowerPoint</vt:lpstr>
      <vt:lpstr>Úroveň bytového fondu</vt:lpstr>
      <vt:lpstr>Prezentácia programu PowerPoint</vt:lpstr>
      <vt:lpstr>Prezentácia programu PowerPoint</vt:lpstr>
      <vt:lpstr>Prezentácia programu PowerPoint</vt:lpstr>
      <vt:lpstr>Prezentácia programu PowerPoint</vt:lpstr>
      <vt:lpstr>Zdroje informací</vt:lpstr>
      <vt:lpstr>Doporučené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Bydlení</dc:title>
  <dc:creator>Spalkova Dagmar</dc:creator>
  <cp:lastModifiedBy>Igor</cp:lastModifiedBy>
  <cp:revision>41</cp:revision>
  <cp:lastPrinted>2013-10-08T18:38:41Z</cp:lastPrinted>
  <dcterms:created xsi:type="dcterms:W3CDTF">2012-11-08T09:33:47Z</dcterms:created>
  <dcterms:modified xsi:type="dcterms:W3CDTF">2013-10-21T16:55:16Z</dcterms:modified>
</cp:coreProperties>
</file>