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31"/>
  </p:handoutMasterIdLst>
  <p:sldIdLst>
    <p:sldId id="256" r:id="rId2"/>
    <p:sldId id="297" r:id="rId3"/>
    <p:sldId id="293" r:id="rId4"/>
    <p:sldId id="296" r:id="rId5"/>
    <p:sldId id="259" r:id="rId6"/>
    <p:sldId id="260" r:id="rId7"/>
    <p:sldId id="261" r:id="rId8"/>
    <p:sldId id="262" r:id="rId9"/>
    <p:sldId id="264" r:id="rId10"/>
    <p:sldId id="265" r:id="rId11"/>
    <p:sldId id="299" r:id="rId12"/>
    <p:sldId id="270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9" r:id="rId27"/>
    <p:sldId id="290" r:id="rId28"/>
    <p:sldId id="291" r:id="rId29"/>
    <p:sldId id="272" r:id="rId30"/>
  </p:sldIdLst>
  <p:sldSz cx="9144000" cy="6858000" type="screen4x3"/>
  <p:notesSz cx="666273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4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77D75A-1AA1-40CA-8E9B-FB792E0E3943}" type="datetimeFigureOut">
              <a:rPr lang="cs-CZ" smtClean="0"/>
              <a:pPr/>
              <a:t>30.10.2013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92E0A-762D-4100-A751-48A12EBA61A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079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3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74855EA-B588-44EE-A36E-6D7ECC04FEA5}" type="datetimeFigureOut">
              <a:rPr lang="cs-CZ" smtClean="0"/>
              <a:pPr/>
              <a:t>30.10.2013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6CB512B-E59C-42CE-8218-E483A1914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55EA-B588-44EE-A36E-6D7ECC04FEA5}" type="datetimeFigureOut">
              <a:rPr lang="cs-CZ" smtClean="0"/>
              <a:pPr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512B-E59C-42CE-8218-E483A1914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55EA-B588-44EE-A36E-6D7ECC04FEA5}" type="datetimeFigureOut">
              <a:rPr lang="cs-CZ" smtClean="0"/>
              <a:pPr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512B-E59C-42CE-8218-E483A1914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55EA-B588-44EE-A36E-6D7ECC04FEA5}" type="datetimeFigureOut">
              <a:rPr lang="cs-CZ" smtClean="0"/>
              <a:pPr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512B-E59C-42CE-8218-E483A1914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55EA-B588-44EE-A36E-6D7ECC04FEA5}" type="datetimeFigureOut">
              <a:rPr lang="cs-CZ" smtClean="0"/>
              <a:pPr/>
              <a:t>30.10.2013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512B-E59C-42CE-8218-E483A1914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55EA-B588-44EE-A36E-6D7ECC04FEA5}" type="datetimeFigureOut">
              <a:rPr lang="cs-CZ" smtClean="0"/>
              <a:pPr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512B-E59C-42CE-8218-E483A1914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6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4855EA-B588-44EE-A36E-6D7ECC04FEA5}" type="datetimeFigureOut">
              <a:rPr lang="cs-CZ" smtClean="0"/>
              <a:pPr/>
              <a:t>30.10.2013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6CB512B-E59C-42CE-8218-E483A1914E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74855EA-B588-44EE-A36E-6D7ECC04FEA5}" type="datetimeFigureOut">
              <a:rPr lang="cs-CZ" smtClean="0"/>
              <a:pPr/>
              <a:t>30.10.2013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6CB512B-E59C-42CE-8218-E483A1914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55EA-B588-44EE-A36E-6D7ECC04FEA5}" type="datetimeFigureOut">
              <a:rPr lang="cs-CZ" smtClean="0"/>
              <a:pPr/>
              <a:t>30.10.2013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512B-E59C-42CE-8218-E483A1914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55EA-B588-44EE-A36E-6D7ECC04FEA5}" type="datetimeFigureOut">
              <a:rPr lang="cs-CZ" smtClean="0"/>
              <a:pPr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512B-E59C-42CE-8218-E483A1914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855EA-B588-44EE-A36E-6D7ECC04FEA5}" type="datetimeFigureOut">
              <a:rPr lang="cs-CZ" smtClean="0"/>
              <a:pPr/>
              <a:t>30.10.2013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B512B-E59C-42CE-8218-E483A1914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3" y="360247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74855EA-B588-44EE-A36E-6D7ECC04FEA5}" type="datetimeFigureOut">
              <a:rPr lang="cs-CZ" smtClean="0"/>
              <a:pPr/>
              <a:t>30.10.2013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6CB512B-E59C-42CE-8218-E483A1914E2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zso.cz/csu/2012edicniplan.nsf/t/3A001B1DD1/$File/33011224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so.cz/csu/2012edicniplan.nsf/t/3A001B1DDD/$File/33011231.pdf" TargetMode="External"/><Relationship Id="rId2" Type="http://schemas.openxmlformats.org/officeDocument/2006/relationships/hyperlink" Target="http://www.czso.cz/csu/2012edicniplan.nsf/t/3A001B1DDB/$File/33011232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ekonomika-skolstvi/rozpis-rozpoctu-vysokych-skol-na-rok-2013" TargetMode="External"/><Relationship Id="rId2" Type="http://schemas.openxmlformats.org/officeDocument/2006/relationships/hyperlink" Target="http://www.msmt.cz/vzdelavani/vysoke-skolstvi/rozpis-rozpoctu-vysokych-skol-na-rok-201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smt.cz/ekonomika-skolstvi/pravidla-pro-poskytovani-prispevku-a-dotaci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(EKONOMIKA) VZDĚLÁVÁNÍ V 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EVSE 30. 10. 2013</a:t>
            </a:r>
          </a:p>
          <a:p>
            <a:r>
              <a:rPr lang="cs-CZ" dirty="0" err="1" smtClean="0"/>
              <a:t>zuzana.berna</a:t>
            </a:r>
            <a:r>
              <a:rPr lang="cs-CZ" dirty="0" smtClean="0"/>
              <a:t>@</a:t>
            </a:r>
            <a:r>
              <a:rPr lang="cs-CZ" dirty="0" err="1" smtClean="0"/>
              <a:t>econ.muni.cz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Struktura vzdělávací soustavy v ČR (III)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cs-CZ" b="1" dirty="0" smtClean="0"/>
              <a:t>Terciární vzdělávání (ISCED 5 + 6)</a:t>
            </a:r>
          </a:p>
          <a:p>
            <a:r>
              <a:rPr lang="cs-CZ" dirty="0" smtClean="0"/>
              <a:t>VOŠ poskytují vyšší odborné vzdělání (ISCED 5B) ukončené absolutoriem (titul </a:t>
            </a:r>
            <a:r>
              <a:rPr lang="cs-CZ" dirty="0" err="1" smtClean="0"/>
              <a:t>DiS</a:t>
            </a:r>
            <a:r>
              <a:rPr lang="cs-CZ" dirty="0" smtClean="0"/>
              <a:t>.).</a:t>
            </a:r>
          </a:p>
          <a:p>
            <a:r>
              <a:rPr lang="cs-CZ" dirty="0" smtClean="0"/>
              <a:t>VŠ poskytují vzdělání v bakalářských, magisterských (oba ISCED 5A) a doktorských programech (ISCED 6)</a:t>
            </a:r>
          </a:p>
          <a:p>
            <a:r>
              <a:rPr lang="cs-CZ" dirty="0" smtClean="0"/>
              <a:t>prezenční, nebo distanční forma (případě v kombinaci) 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Další školy a školská zařízení</a:t>
            </a:r>
          </a:p>
          <a:p>
            <a:r>
              <a:rPr lang="cs-CZ" dirty="0" smtClean="0"/>
              <a:t>Školy nespadající do klasifikace ISCED (ZUŠ, JŠ s právem státní jazykové zkoušky)</a:t>
            </a:r>
          </a:p>
          <a:p>
            <a:endParaRPr lang="cs-CZ" dirty="0" smtClean="0"/>
          </a:p>
          <a:p>
            <a:r>
              <a:rPr lang="cs-CZ" dirty="0" smtClean="0"/>
              <a:t>Školská zařízení (zařízení pro další vzdělávání pedagogických pracovníků, školská poradenská zařízení, </a:t>
            </a:r>
            <a:r>
              <a:rPr lang="cs-CZ" dirty="0" err="1" smtClean="0"/>
              <a:t>zařízení</a:t>
            </a:r>
            <a:r>
              <a:rPr lang="cs-CZ" dirty="0" smtClean="0"/>
              <a:t> školního stravování, školská účelová zařízení…)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Všeobecná správa ve školství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24078" indent="-514350">
              <a:buAutoNum type="alphaLcParenR"/>
            </a:pPr>
            <a:r>
              <a:rPr lang="cs-CZ" b="1" dirty="0" smtClean="0"/>
              <a:t>dle školského zákona</a:t>
            </a:r>
          </a:p>
          <a:p>
            <a:pPr marL="624078" indent="-514350"/>
            <a:r>
              <a:rPr lang="cs-CZ" dirty="0" smtClean="0"/>
              <a:t>státní správa - zejména MŠMT, dále Česká školní inspekce, KÚ, OÚ obcí s rozšířenou působností, ředitelé škol a školských zařízení</a:t>
            </a:r>
          </a:p>
          <a:p>
            <a:pPr marL="624078" indent="-514350"/>
            <a:r>
              <a:rPr lang="cs-CZ" dirty="0" smtClean="0"/>
              <a:t>samospráva -  kraje, obce a školské rady</a:t>
            </a:r>
          </a:p>
          <a:p>
            <a:pPr marL="624078" indent="-514350"/>
            <a:r>
              <a:rPr lang="cs-CZ" dirty="0" smtClean="0"/>
              <a:t>financování  odlišné od VŠ (státní finanční politika MŠMT) </a:t>
            </a:r>
          </a:p>
          <a:p>
            <a:pPr marL="916686" lvl="1" indent="-514350"/>
            <a:r>
              <a:rPr lang="cs-CZ" dirty="0" smtClean="0"/>
              <a:t>ZŠ + MŠ – obec, SŠ + VOŠ –kraje</a:t>
            </a:r>
          </a:p>
          <a:p>
            <a:pPr marL="916686" lvl="1" indent="-514350">
              <a:buNone/>
            </a:pPr>
            <a:endParaRPr lang="cs-CZ" dirty="0" smtClean="0"/>
          </a:p>
          <a:p>
            <a:pPr marL="624078" indent="-514350">
              <a:buFont typeface="+mj-lt"/>
              <a:buAutoNum type="alphaLcParenR" startAt="2"/>
            </a:pPr>
            <a:r>
              <a:rPr lang="cs-CZ" b="1" dirty="0" smtClean="0"/>
              <a:t>dle zákona o VŠ</a:t>
            </a:r>
          </a:p>
          <a:p>
            <a:pPr marL="624078" indent="-514350"/>
            <a:r>
              <a:rPr lang="cs-CZ" dirty="0" smtClean="0"/>
              <a:t>VŠ právnickými osobami (kromě státních VŠ) - mnohem vyšší stupeň autonomie</a:t>
            </a:r>
          </a:p>
          <a:p>
            <a:pPr marL="624078" indent="-514350"/>
            <a:r>
              <a:rPr lang="cs-CZ" dirty="0" smtClean="0"/>
              <a:t>státní správa - MŠMT (příp. MO / MV – státní VŠ)</a:t>
            </a:r>
          </a:p>
          <a:p>
            <a:pPr marL="624078" indent="-514350"/>
            <a:r>
              <a:rPr lang="cs-CZ" dirty="0" smtClean="0"/>
              <a:t>samospráva – vnitřní samosprávné orgány 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/>
            <a:endParaRPr lang="cs-CZ" dirty="0" smtClean="0"/>
          </a:p>
          <a:p>
            <a:pPr marL="624078" indent="-514350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Instituce ve vzdělávání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24078" indent="-514350">
              <a:buAutoNum type="alphaLcParenR"/>
            </a:pPr>
            <a:r>
              <a:rPr lang="cs-CZ" b="1" dirty="0" smtClean="0"/>
              <a:t>dle školského zákona</a:t>
            </a:r>
          </a:p>
          <a:p>
            <a:r>
              <a:rPr lang="cs-CZ" dirty="0" smtClean="0"/>
              <a:t>právní formy </a:t>
            </a:r>
            <a:r>
              <a:rPr lang="cs-CZ" b="1" dirty="0" smtClean="0"/>
              <a:t>veřejných</a:t>
            </a:r>
            <a:r>
              <a:rPr lang="cs-CZ" dirty="0" smtClean="0"/>
              <a:t> škol:</a:t>
            </a:r>
          </a:p>
          <a:p>
            <a:pPr lvl="1"/>
            <a:r>
              <a:rPr lang="cs-CZ" dirty="0" smtClean="0"/>
              <a:t>nejčastěji </a:t>
            </a:r>
            <a:r>
              <a:rPr lang="cs-CZ" u="sng" dirty="0" smtClean="0"/>
              <a:t>příspěvkové organizace </a:t>
            </a:r>
            <a:r>
              <a:rPr lang="cs-CZ" dirty="0" smtClean="0"/>
              <a:t>– spravují majetek svěřený zřizovatelem (stát, kraj, obec), zpravidla neziskové</a:t>
            </a:r>
          </a:p>
          <a:p>
            <a:pPr lvl="1"/>
            <a:r>
              <a:rPr lang="cs-CZ" u="sng" dirty="0" smtClean="0"/>
              <a:t>školská právnická osoba </a:t>
            </a:r>
            <a:r>
              <a:rPr lang="cs-CZ" dirty="0" smtClean="0"/>
              <a:t>(např. církevní školy)</a:t>
            </a:r>
          </a:p>
          <a:p>
            <a:pPr lvl="1"/>
            <a:r>
              <a:rPr lang="cs-CZ" u="sng" dirty="0" smtClean="0"/>
              <a:t>organizační </a:t>
            </a:r>
            <a:r>
              <a:rPr lang="cs-CZ" u="sng" dirty="0"/>
              <a:t>složky státu </a:t>
            </a:r>
            <a:r>
              <a:rPr lang="cs-CZ" dirty="0" smtClean="0"/>
              <a:t>(zřizuje MO, MV nebo MS)</a:t>
            </a:r>
          </a:p>
          <a:p>
            <a:r>
              <a:rPr lang="cs-CZ" b="1" dirty="0" smtClean="0"/>
              <a:t>soukromé</a:t>
            </a:r>
            <a:r>
              <a:rPr lang="cs-CZ" dirty="0" smtClean="0"/>
              <a:t> školy – zřizují právnické osoby (odlišné od výše uvedených) nebo FO</a:t>
            </a:r>
          </a:p>
          <a:p>
            <a:pPr lvl="1"/>
            <a:r>
              <a:rPr lang="cs-CZ" dirty="0" smtClean="0"/>
              <a:t>upravuje obchodní zákoník (s.r.o., a.s.)</a:t>
            </a:r>
          </a:p>
          <a:p>
            <a:pPr lvl="1"/>
            <a:r>
              <a:rPr lang="cs-CZ" dirty="0" smtClean="0"/>
              <a:t>mohou využívat </a:t>
            </a:r>
            <a:r>
              <a:rPr lang="cs-CZ" dirty="0"/>
              <a:t>i formy obecně prospěšné společnosti </a:t>
            </a:r>
            <a:r>
              <a:rPr lang="cs-CZ" dirty="0" smtClean="0"/>
              <a:t>nebo školské </a:t>
            </a:r>
            <a:r>
              <a:rPr lang="cs-CZ" dirty="0"/>
              <a:t>právnické osoby</a:t>
            </a:r>
            <a:r>
              <a:rPr lang="cs-CZ" dirty="0" smtClean="0"/>
              <a:t> </a:t>
            </a:r>
          </a:p>
          <a:p>
            <a:r>
              <a:rPr lang="cs-CZ" dirty="0" smtClean="0"/>
              <a:t>nutnost zápisu do </a:t>
            </a:r>
            <a:r>
              <a:rPr lang="cs-CZ" dirty="0"/>
              <a:t>rejstříku škol a školských </a:t>
            </a:r>
            <a:r>
              <a:rPr lang="cs-CZ" dirty="0" smtClean="0"/>
              <a:t>zařízení</a:t>
            </a:r>
          </a:p>
          <a:p>
            <a:endParaRPr lang="cs-CZ" dirty="0" smtClean="0"/>
          </a:p>
          <a:p>
            <a:pPr marL="624078" indent="-514350">
              <a:buFont typeface="+mj-lt"/>
              <a:buAutoNum type="alphaLcParenR" startAt="2"/>
            </a:pPr>
            <a:r>
              <a:rPr lang="cs-CZ" b="1" dirty="0" smtClean="0"/>
              <a:t>dle zákona o VŠ</a:t>
            </a:r>
          </a:p>
          <a:p>
            <a:pPr marL="624078" indent="-514350"/>
            <a:r>
              <a:rPr lang="cs-CZ" dirty="0" smtClean="0"/>
              <a:t>VŠ právnickými osobami, státní VŠ součástí rozpočtové organizace MO / MV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Terciární vzdělávání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Vysokoškolské (ISCED 5A a ISCED 6)  a vyšší odborné (ISCED 5B)</a:t>
            </a:r>
          </a:p>
          <a:p>
            <a:r>
              <a:rPr lang="cs-CZ" dirty="0" smtClean="0"/>
              <a:t>Legislativní rámec: </a:t>
            </a:r>
          </a:p>
          <a:p>
            <a:pPr lvl="1"/>
            <a:r>
              <a:rPr lang="cs-CZ" dirty="0" smtClean="0"/>
              <a:t>Školský zákon (VOŠ) a zákon o VŠ </a:t>
            </a:r>
          </a:p>
          <a:p>
            <a:pPr lvl="1"/>
            <a:r>
              <a:rPr lang="cs-CZ" dirty="0" smtClean="0"/>
              <a:t>Vnitřní předpisy (VŠ) – povinně 8 vnitřních předpisů pro každou VŠ </a:t>
            </a:r>
          </a:p>
          <a:p>
            <a:pPr marL="704088" lvl="2" indent="0">
              <a:buNone/>
            </a:pPr>
            <a:r>
              <a:rPr lang="cs-CZ" dirty="0" smtClean="0"/>
              <a:t>(Statut, Volební </a:t>
            </a:r>
            <a:r>
              <a:rPr lang="cs-CZ" dirty="0"/>
              <a:t>a jednací řád akademického </a:t>
            </a:r>
            <a:r>
              <a:rPr lang="cs-CZ" dirty="0" smtClean="0"/>
              <a:t>senátu, Vnitřní </a:t>
            </a:r>
            <a:r>
              <a:rPr lang="cs-CZ" dirty="0"/>
              <a:t>mzdový </a:t>
            </a:r>
            <a:r>
              <a:rPr lang="cs-CZ" dirty="0" smtClean="0"/>
              <a:t>předpis,  Jednací </a:t>
            </a:r>
            <a:r>
              <a:rPr lang="cs-CZ" dirty="0"/>
              <a:t>řád vědecké </a:t>
            </a:r>
            <a:r>
              <a:rPr lang="cs-CZ" dirty="0" smtClean="0"/>
              <a:t>rady, Řád </a:t>
            </a:r>
            <a:r>
              <a:rPr lang="cs-CZ" dirty="0"/>
              <a:t>výběrového </a:t>
            </a:r>
            <a:r>
              <a:rPr lang="cs-CZ" dirty="0" smtClean="0"/>
              <a:t>řízení, Studijní </a:t>
            </a:r>
            <a:r>
              <a:rPr lang="cs-CZ" dirty="0"/>
              <a:t>a zkušební </a:t>
            </a:r>
            <a:r>
              <a:rPr lang="cs-CZ" dirty="0" smtClean="0"/>
              <a:t>řád, Stipendijní řád, Disciplinární řád)</a:t>
            </a:r>
            <a:endParaRPr lang="cs-CZ" dirty="0"/>
          </a:p>
          <a:p>
            <a:r>
              <a:rPr lang="cs-CZ" dirty="0" smtClean="0"/>
              <a:t>Třístupňová struktura vysokoškolského vzdělávání (novela z r. 2001, v praxi od 2004)</a:t>
            </a:r>
          </a:p>
          <a:p>
            <a:pPr lvl="1"/>
            <a:r>
              <a:rPr lang="cs-CZ" dirty="0" smtClean="0"/>
              <a:t>Bc. (ISCED 5A)</a:t>
            </a:r>
          </a:p>
          <a:p>
            <a:pPr lvl="1"/>
            <a:r>
              <a:rPr lang="cs-CZ" dirty="0" smtClean="0"/>
              <a:t>Mgr. (ISCED 5A)</a:t>
            </a:r>
          </a:p>
          <a:p>
            <a:pPr lvl="1"/>
            <a:r>
              <a:rPr lang="cs-CZ" dirty="0" smtClean="0"/>
              <a:t>Ph.D. (ISCED 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14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historie po současnost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VOŠ relativně </a:t>
            </a:r>
            <a:r>
              <a:rPr lang="cs-CZ" dirty="0"/>
              <a:t>nový typ postsekundárního </a:t>
            </a:r>
            <a:r>
              <a:rPr lang="cs-CZ" dirty="0" smtClean="0"/>
              <a:t>vzdělávání </a:t>
            </a:r>
          </a:p>
          <a:p>
            <a:pPr lvl="1"/>
            <a:r>
              <a:rPr lang="cs-CZ" dirty="0" smtClean="0"/>
              <a:t>experimentálně </a:t>
            </a:r>
            <a:r>
              <a:rPr lang="cs-CZ" dirty="0"/>
              <a:t>ověřovány od školního roku </a:t>
            </a:r>
            <a:r>
              <a:rPr lang="cs-CZ" dirty="0" smtClean="0"/>
              <a:t>1992/93</a:t>
            </a:r>
          </a:p>
          <a:p>
            <a:pPr lvl="1"/>
            <a:r>
              <a:rPr lang="cs-CZ" dirty="0" smtClean="0"/>
              <a:t>nová součást vzdělávacího systému od </a:t>
            </a:r>
            <a:r>
              <a:rPr lang="cs-CZ" dirty="0"/>
              <a:t>školního roku 1995/96 </a:t>
            </a:r>
            <a:r>
              <a:rPr lang="cs-CZ" dirty="0" smtClean="0"/>
              <a:t> (novela ŠZ z r. 1995)</a:t>
            </a:r>
          </a:p>
          <a:p>
            <a:pPr lvl="1"/>
            <a:r>
              <a:rPr lang="cs-CZ" dirty="0" smtClean="0"/>
              <a:t>komplexní úprava VOŠ v novém ŠZ z r. 2004</a:t>
            </a:r>
          </a:p>
          <a:p>
            <a:endParaRPr lang="cs-CZ" dirty="0" smtClean="0"/>
          </a:p>
          <a:p>
            <a:r>
              <a:rPr lang="cs-CZ" dirty="0" smtClean="0"/>
              <a:t>Vysoké školství – více než šestisetletá tradice</a:t>
            </a:r>
          </a:p>
          <a:p>
            <a:pPr lvl="1"/>
            <a:r>
              <a:rPr lang="cs-CZ" dirty="0" smtClean="0"/>
              <a:t>1348 - 1. univerzita v Praze</a:t>
            </a:r>
          </a:p>
          <a:p>
            <a:pPr lvl="1"/>
            <a:r>
              <a:rPr lang="cs-CZ" dirty="0" smtClean="0"/>
              <a:t>1573 – univerzita v Olomouci</a:t>
            </a:r>
          </a:p>
          <a:p>
            <a:pPr lvl="1"/>
            <a:r>
              <a:rPr lang="cs-CZ" dirty="0" smtClean="0"/>
              <a:t>1707 - </a:t>
            </a:r>
            <a:r>
              <a:rPr lang="cs-CZ" dirty="0"/>
              <a:t>Česká stavovská inženýrská škola </a:t>
            </a:r>
            <a:r>
              <a:rPr lang="cs-CZ" dirty="0" smtClean="0"/>
              <a:t>v Praze (od r. 1920 ČVUT)</a:t>
            </a:r>
          </a:p>
          <a:p>
            <a:pPr lvl="1"/>
            <a:r>
              <a:rPr lang="cs-CZ" dirty="0" smtClean="0"/>
              <a:t>1811 – konzervatoř (od r. 1946 AMU)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47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historie po </a:t>
            </a:r>
            <a:r>
              <a:rPr lang="cs-CZ" dirty="0" smtClean="0"/>
              <a:t>současnost II (VŠ)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 r. 1918</a:t>
            </a:r>
          </a:p>
          <a:p>
            <a:pPr lvl="1"/>
            <a:r>
              <a:rPr lang="cs-CZ" dirty="0" smtClean="0"/>
              <a:t>vznik univerzity v Brně, zemědělské a veterinární VŠ</a:t>
            </a:r>
          </a:p>
          <a:p>
            <a:pPr lvl="1"/>
            <a:r>
              <a:rPr lang="cs-CZ" dirty="0" smtClean="0"/>
              <a:t>VŠ financované státem, zákonem </a:t>
            </a:r>
            <a:r>
              <a:rPr lang="cs-CZ" dirty="0"/>
              <a:t>zaručena autonomie a tradiční akademické </a:t>
            </a:r>
            <a:r>
              <a:rPr lang="cs-CZ" dirty="0" smtClean="0"/>
              <a:t>svobody</a:t>
            </a:r>
          </a:p>
          <a:p>
            <a:pPr lvl="1"/>
            <a:r>
              <a:rPr lang="cs-CZ" dirty="0" smtClean="0"/>
              <a:t>VŠ uzavřeny během okupace </a:t>
            </a:r>
          </a:p>
          <a:p>
            <a:r>
              <a:rPr lang="cs-CZ" dirty="0" smtClean="0"/>
              <a:t>1948</a:t>
            </a:r>
          </a:p>
          <a:p>
            <a:pPr lvl="1"/>
            <a:r>
              <a:rPr lang="cs-CZ" dirty="0" smtClean="0"/>
              <a:t>zánik akademických svobod a samosprávy</a:t>
            </a:r>
          </a:p>
          <a:p>
            <a:pPr lvl="1"/>
            <a:r>
              <a:rPr lang="cs-CZ" dirty="0" smtClean="0"/>
              <a:t>přístup na VŠ podřízen ideologii</a:t>
            </a:r>
          </a:p>
          <a:p>
            <a:pPr lvl="1"/>
            <a:r>
              <a:rPr lang="cs-CZ" dirty="0" smtClean="0"/>
              <a:t>po r. 1950 založeno 5 technických VŠ</a:t>
            </a:r>
          </a:p>
          <a:p>
            <a:r>
              <a:rPr lang="cs-CZ" dirty="0" smtClean="0"/>
              <a:t>1989</a:t>
            </a:r>
          </a:p>
          <a:p>
            <a:pPr lvl="1"/>
            <a:r>
              <a:rPr lang="cs-CZ" dirty="0" smtClean="0"/>
              <a:t>navrácení autonomie, samosprávy </a:t>
            </a:r>
            <a:r>
              <a:rPr lang="cs-CZ" dirty="0"/>
              <a:t>a </a:t>
            </a:r>
            <a:r>
              <a:rPr lang="cs-CZ" dirty="0" smtClean="0"/>
              <a:t>akademických práv </a:t>
            </a:r>
            <a:r>
              <a:rPr lang="cs-CZ" dirty="0"/>
              <a:t>a </a:t>
            </a:r>
            <a:r>
              <a:rPr lang="cs-CZ" dirty="0" smtClean="0"/>
              <a:t>svobod</a:t>
            </a:r>
          </a:p>
          <a:p>
            <a:pPr lvl="1"/>
            <a:r>
              <a:rPr lang="cs-CZ" dirty="0" smtClean="0"/>
              <a:t>Akreditační komise</a:t>
            </a:r>
          </a:p>
          <a:p>
            <a:pPr lvl="1"/>
            <a:r>
              <a:rPr lang="cs-CZ" dirty="0" smtClean="0"/>
              <a:t>na VŠ navrácen výzkum a vývoj</a:t>
            </a:r>
          </a:p>
          <a:p>
            <a:pPr lvl="1"/>
            <a:r>
              <a:rPr lang="cs-CZ" dirty="0" smtClean="0"/>
              <a:t>vznik regionálních univerzit</a:t>
            </a:r>
          </a:p>
          <a:p>
            <a:pPr lvl="1"/>
            <a:r>
              <a:rPr lang="cs-CZ" dirty="0" smtClean="0"/>
              <a:t>vznik Bc. studia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27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historie po současnost </a:t>
            </a:r>
            <a:r>
              <a:rPr lang="cs-CZ" dirty="0" smtClean="0"/>
              <a:t>III (VŠ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1998 – nový zákon o VŠ</a:t>
            </a:r>
          </a:p>
          <a:p>
            <a:pPr lvl="1"/>
            <a:r>
              <a:rPr lang="cs-CZ" dirty="0" smtClean="0"/>
              <a:t>VŠ veřejnoprávními institucemi – majetek ve vlastnictví</a:t>
            </a:r>
          </a:p>
          <a:p>
            <a:pPr lvl="1"/>
            <a:r>
              <a:rPr lang="cs-CZ" dirty="0" smtClean="0"/>
              <a:t>VŠ univerzitní a neuniverzitní</a:t>
            </a:r>
          </a:p>
          <a:p>
            <a:pPr lvl="1"/>
            <a:r>
              <a:rPr lang="cs-CZ" dirty="0" smtClean="0"/>
              <a:t>vznik soukromých VŠ</a:t>
            </a:r>
          </a:p>
          <a:p>
            <a:pPr lvl="1"/>
            <a:r>
              <a:rPr lang="cs-CZ" dirty="0" smtClean="0"/>
              <a:t>posílení pozice Akreditační komise</a:t>
            </a:r>
          </a:p>
          <a:p>
            <a:pPr lvl="1"/>
            <a:r>
              <a:rPr lang="cs-CZ" dirty="0" smtClean="0"/>
              <a:t>vznik správních rad</a:t>
            </a:r>
          </a:p>
          <a:p>
            <a:r>
              <a:rPr lang="cs-CZ" dirty="0" smtClean="0"/>
              <a:t>v novém tisíciletí…</a:t>
            </a:r>
          </a:p>
          <a:p>
            <a:pPr lvl="1"/>
            <a:r>
              <a:rPr lang="cs-CZ" dirty="0" smtClean="0"/>
              <a:t>zavedeno CŽV</a:t>
            </a:r>
          </a:p>
          <a:p>
            <a:pPr lvl="1"/>
            <a:r>
              <a:rPr lang="cs-CZ" dirty="0" smtClean="0"/>
              <a:t>sociální stipendia pro studenty</a:t>
            </a:r>
          </a:p>
          <a:p>
            <a:pPr lvl="1"/>
            <a:r>
              <a:rPr lang="cs-CZ" dirty="0" smtClean="0"/>
              <a:t>v r. 2001 zavedena třístupňová struktura (Boloňský proces)</a:t>
            </a:r>
          </a:p>
          <a:p>
            <a:pPr lvl="1"/>
            <a:r>
              <a:rPr lang="cs-CZ" dirty="0" smtClean="0"/>
              <a:t>od r. 2006 Ph.D. studium v délce 3-4 let; </a:t>
            </a:r>
            <a:r>
              <a:rPr lang="cs-CZ" dirty="0" err="1" smtClean="0"/>
              <a:t>diploma</a:t>
            </a:r>
            <a:r>
              <a:rPr lang="cs-CZ" dirty="0" smtClean="0"/>
              <a:t> </a:t>
            </a:r>
            <a:r>
              <a:rPr lang="cs-CZ" dirty="0" err="1" smtClean="0"/>
              <a:t>supplement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693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historie po současnost </a:t>
            </a:r>
            <a:r>
              <a:rPr lang="cs-CZ" dirty="0" smtClean="0"/>
              <a:t>IV (VŠ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 r. 2003 rozsáhlý průzkum terciárního vzdělávání OECD - vypracována </a:t>
            </a:r>
            <a:r>
              <a:rPr lang="cs-CZ" dirty="0"/>
              <a:t>zpráva o stavu terciárního vzdělávání v </a:t>
            </a:r>
            <a:r>
              <a:rPr lang="cs-CZ" dirty="0" smtClean="0"/>
              <a:t>ČR – Country </a:t>
            </a:r>
            <a:r>
              <a:rPr lang="cs-CZ" dirty="0" err="1" smtClean="0"/>
              <a:t>Note</a:t>
            </a:r>
            <a:endParaRPr lang="cs-CZ" dirty="0"/>
          </a:p>
          <a:p>
            <a:r>
              <a:rPr lang="cs-CZ" dirty="0" smtClean="0"/>
              <a:t>v návaznosti </a:t>
            </a:r>
            <a:r>
              <a:rPr lang="cs-CZ" b="1" dirty="0" smtClean="0"/>
              <a:t>Bílá kniha </a:t>
            </a:r>
            <a:r>
              <a:rPr lang="cs-CZ" b="1" dirty="0"/>
              <a:t>terciárního </a:t>
            </a:r>
            <a:r>
              <a:rPr lang="cs-CZ" b="1" dirty="0" smtClean="0"/>
              <a:t>vzdělávání </a:t>
            </a:r>
            <a:r>
              <a:rPr lang="cs-CZ" dirty="0" smtClean="0"/>
              <a:t>(MŠMT, 1. </a:t>
            </a:r>
            <a:r>
              <a:rPr lang="cs-CZ" dirty="0"/>
              <a:t>verze 05/2008) </a:t>
            </a:r>
            <a:r>
              <a:rPr lang="cs-CZ" dirty="0" smtClean="0"/>
              <a:t>– východisko pro </a:t>
            </a:r>
            <a:r>
              <a:rPr lang="cs-CZ" dirty="0"/>
              <a:t>reformu českého vysokého </a:t>
            </a:r>
            <a:r>
              <a:rPr lang="cs-CZ" dirty="0" smtClean="0"/>
              <a:t>školství</a:t>
            </a:r>
          </a:p>
          <a:p>
            <a:pPr lvl="1"/>
            <a:r>
              <a:rPr lang="cs-CZ" dirty="0"/>
              <a:t>silný důraz na potřebu zaměřit se směrem ven (zaměstnavatelé, regiony a trh práce, partnerství  v R</a:t>
            </a:r>
            <a:r>
              <a:rPr lang="en-US" dirty="0"/>
              <a:t>&amp;</a:t>
            </a:r>
            <a:r>
              <a:rPr lang="cs-CZ" dirty="0"/>
              <a:t>D s podniky, průmyslem a jinými VŠ… otevřenost i vůči EU a světu)</a:t>
            </a:r>
          </a:p>
          <a:p>
            <a:pPr lvl="1"/>
            <a:r>
              <a:rPr lang="cs-CZ" dirty="0"/>
              <a:t>financování VŠ dle kvality, spoluúčast studentů, soukromé VŠ by měly mít nárok na příspěvek </a:t>
            </a:r>
            <a:r>
              <a:rPr lang="cs-CZ" dirty="0" smtClean="0"/>
              <a:t>na </a:t>
            </a:r>
            <a:r>
              <a:rPr lang="cs-CZ" dirty="0"/>
              <a:t>vzdělávací činnost </a:t>
            </a:r>
            <a:endParaRPr lang="cs-CZ" dirty="0" smtClean="0"/>
          </a:p>
          <a:p>
            <a:r>
              <a:rPr lang="cs-CZ" dirty="0" smtClean="0"/>
              <a:t>Reforma</a:t>
            </a:r>
            <a:r>
              <a:rPr lang="cs-CZ" dirty="0"/>
              <a:t> </a:t>
            </a:r>
            <a:r>
              <a:rPr lang="cs-CZ" dirty="0" smtClean="0"/>
              <a:t>řešena </a:t>
            </a:r>
            <a:r>
              <a:rPr lang="cs-CZ" dirty="0"/>
              <a:t>v rámci Individuálního projektu národního - Reforma terciárního </a:t>
            </a:r>
            <a:r>
              <a:rPr lang="cs-CZ" dirty="0" smtClean="0"/>
              <a:t>vzdělávání</a:t>
            </a:r>
          </a:p>
          <a:p>
            <a:pPr lvl="1"/>
            <a:r>
              <a:rPr lang="cs-CZ" dirty="0" smtClean="0"/>
              <a:t>projekt má </a:t>
            </a:r>
            <a:r>
              <a:rPr lang="cs-CZ" dirty="0"/>
              <a:t>navrhnout optimální systém řízení a financování terciárního vzdělávání v České republice </a:t>
            </a:r>
            <a:endParaRPr lang="cs-CZ" dirty="0" smtClean="0"/>
          </a:p>
          <a:p>
            <a:pPr lvl="1"/>
            <a:r>
              <a:rPr lang="cs-CZ" dirty="0"/>
              <a:t>Hlavním cílem </a:t>
            </a:r>
            <a:r>
              <a:rPr lang="cs-CZ" dirty="0" smtClean="0"/>
              <a:t>předložit věcný záměru zákona  (1) o </a:t>
            </a:r>
            <a:r>
              <a:rPr lang="cs-CZ" dirty="0"/>
              <a:t>terciárním vzdělávání a </a:t>
            </a:r>
            <a:r>
              <a:rPr lang="cs-CZ" dirty="0" smtClean="0"/>
              <a:t>(2) o </a:t>
            </a:r>
            <a:r>
              <a:rPr lang="cs-CZ" dirty="0"/>
              <a:t>finanční pomoci studentům</a:t>
            </a:r>
          </a:p>
        </p:txBody>
      </p:sp>
    </p:spTree>
    <p:extLst>
      <p:ext uri="{BB962C8B-B14F-4D97-AF65-F5344CB8AC3E}">
        <p14:creationId xmlns:p14="http://schemas.microsoft.com/office/powerpoint/2010/main" val="429178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institucí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VOŠ - veřejné (zřizuje kraj), státní, soukromé nebo církevní (se státním souhlasem k působení)</a:t>
            </a:r>
          </a:p>
          <a:p>
            <a:pPr lvl="1"/>
            <a:r>
              <a:rPr lang="cs-CZ" dirty="0" smtClean="0"/>
              <a:t>zřizovateli fyzické osoby, a.s., s.r.o., </a:t>
            </a:r>
            <a:r>
              <a:rPr lang="cs-CZ" dirty="0" err="1" smtClean="0"/>
              <a:t>o.s</a:t>
            </a:r>
            <a:r>
              <a:rPr lang="cs-CZ" dirty="0" smtClean="0"/>
              <a:t>., nadace…</a:t>
            </a:r>
          </a:p>
          <a:p>
            <a:pPr lvl="1"/>
            <a:r>
              <a:rPr lang="cs-CZ" dirty="0" smtClean="0">
                <a:hlinkClick r:id="rId2"/>
              </a:rPr>
              <a:t>počty studentů na VOŠ v ČR (09/2011)</a:t>
            </a:r>
            <a:endParaRPr lang="cs-CZ" dirty="0" smtClean="0"/>
          </a:p>
          <a:p>
            <a:r>
              <a:rPr lang="cs-CZ" dirty="0" smtClean="0"/>
              <a:t>VŠ – veřejné (zřizované zákonem), soukromé a státní (vojenské a policejní)</a:t>
            </a:r>
          </a:p>
          <a:p>
            <a:r>
              <a:rPr lang="cs-CZ" dirty="0" smtClean="0"/>
              <a:t>VŠ univerzitní a neuniverzitní (typ uveden ve statutu)</a:t>
            </a:r>
          </a:p>
          <a:p>
            <a:pPr lvl="1"/>
            <a:r>
              <a:rPr lang="cs-CZ" dirty="0" smtClean="0"/>
              <a:t>univerzitní VŠ se mohou členit na fakulty, ústavy a pracoviště, součástí i účelová zařízení</a:t>
            </a:r>
          </a:p>
          <a:p>
            <a:pPr lvl="1"/>
            <a:r>
              <a:rPr lang="cs-CZ" dirty="0" smtClean="0"/>
              <a:t>neuniverzitní VŠ – v ČR 2: VŠ polytechnická v Jihlavě (transformací z VOŠ) a VŠ technická a ekonomická v ČB</a:t>
            </a:r>
          </a:p>
          <a:p>
            <a:pPr lvl="1"/>
            <a:r>
              <a:rPr lang="cs-CZ" dirty="0" smtClean="0"/>
              <a:t>soukromé VŠ nemají statut univerzity – 3 výjimky: UJAK, MUP, o.p.s. a VŠFS, o.p.s.</a:t>
            </a:r>
          </a:p>
          <a:p>
            <a:r>
              <a:rPr lang="cs-CZ" dirty="0" smtClean="0"/>
              <a:t>státní VŠ: Univerzita obrany (sloučením 3 vojenských škol v r. 2004)  a policejní akademie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76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</a:t>
            </a:r>
            <a:r>
              <a:rPr lang="cs-CZ" dirty="0" smtClean="0"/>
              <a:t>institucí (II)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Soukromé VŠ</a:t>
            </a:r>
          </a:p>
          <a:p>
            <a:pPr lvl="1"/>
            <a:r>
              <a:rPr lang="cs-CZ" dirty="0" smtClean="0"/>
              <a:t>umožněno zákonem o VŠ z r. 1998</a:t>
            </a:r>
          </a:p>
          <a:p>
            <a:pPr lvl="1"/>
            <a:r>
              <a:rPr lang="cs-CZ" dirty="0" smtClean="0"/>
              <a:t>dnes počet převyšuje počet VVŠ</a:t>
            </a:r>
          </a:p>
          <a:p>
            <a:pPr lvl="2"/>
            <a:r>
              <a:rPr lang="cs-CZ" dirty="0">
                <a:hlinkClick r:id="rId2"/>
              </a:rPr>
              <a:t>přehled soukromých VŠ (</a:t>
            </a:r>
            <a:r>
              <a:rPr lang="cs-CZ" dirty="0" smtClean="0">
                <a:hlinkClick r:id="rId2"/>
              </a:rPr>
              <a:t>02/2012</a:t>
            </a:r>
            <a:r>
              <a:rPr lang="cs-CZ" dirty="0">
                <a:hlinkClick r:id="rId2"/>
              </a:rPr>
              <a:t>)</a:t>
            </a:r>
            <a:endParaRPr lang="cs-CZ" dirty="0"/>
          </a:p>
          <a:p>
            <a:pPr lvl="2"/>
            <a:r>
              <a:rPr lang="cs-CZ" dirty="0">
                <a:hlinkClick r:id="rId3"/>
              </a:rPr>
              <a:t>přehled VVŠ (</a:t>
            </a:r>
            <a:r>
              <a:rPr lang="cs-CZ" dirty="0" smtClean="0">
                <a:hlinkClick r:id="rId3"/>
              </a:rPr>
              <a:t>02/2012</a:t>
            </a:r>
            <a:r>
              <a:rPr lang="cs-CZ" dirty="0">
                <a:hlinkClick r:id="rId3"/>
              </a:rPr>
              <a:t>)</a:t>
            </a:r>
            <a:endParaRPr lang="cs-CZ" dirty="0"/>
          </a:p>
          <a:p>
            <a:pPr lvl="1"/>
            <a:r>
              <a:rPr lang="cs-CZ" dirty="0" smtClean="0"/>
              <a:t>působení na základě státního souhlasu (MŠMT + stanovisko AK)</a:t>
            </a:r>
          </a:p>
          <a:p>
            <a:pPr lvl="1"/>
            <a:r>
              <a:rPr lang="cs-CZ" dirty="0" smtClean="0"/>
              <a:t>statut a.s., s.r.o. a o.p.s.</a:t>
            </a:r>
          </a:p>
          <a:p>
            <a:pPr lvl="1"/>
            <a:r>
              <a:rPr lang="cs-CZ" dirty="0" smtClean="0"/>
              <a:t>povinnost zajištění finančních prostředků (v případě o.p.s. možnost dotace z MŠMT)</a:t>
            </a:r>
          </a:p>
          <a:p>
            <a:pPr lvl="1"/>
            <a:r>
              <a:rPr lang="cs-CZ" dirty="0" smtClean="0"/>
              <a:t>všechny </a:t>
            </a:r>
            <a:r>
              <a:rPr lang="cs-CZ" dirty="0" err="1" smtClean="0"/>
              <a:t>SoVŠ</a:t>
            </a:r>
            <a:r>
              <a:rPr lang="cs-CZ" dirty="0" smtClean="0"/>
              <a:t> možnost dotace sociálních stipendií</a:t>
            </a:r>
          </a:p>
          <a:p>
            <a:pPr lvl="1"/>
            <a:r>
              <a:rPr lang="cs-CZ" dirty="0" smtClean="0"/>
              <a:t>poplatky za studium si stanovuje </a:t>
            </a:r>
            <a:r>
              <a:rPr lang="cs-CZ" dirty="0" err="1" smtClean="0"/>
              <a:t>SoVŠ</a:t>
            </a:r>
            <a:r>
              <a:rPr lang="cs-CZ" dirty="0" smtClean="0"/>
              <a:t> sama</a:t>
            </a:r>
          </a:p>
        </p:txBody>
      </p:sp>
    </p:spTree>
    <p:extLst>
      <p:ext uri="{BB962C8B-B14F-4D97-AF65-F5344CB8AC3E}">
        <p14:creationId xmlns:p14="http://schemas.microsoft.com/office/powerpoint/2010/main" val="11549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teoretická východiska</a:t>
            </a:r>
          </a:p>
          <a:p>
            <a:r>
              <a:rPr lang="cs-CZ" dirty="0" smtClean="0"/>
              <a:t>struktura vzdělávací soustavy v ČR</a:t>
            </a:r>
          </a:p>
          <a:p>
            <a:r>
              <a:rPr lang="cs-CZ" dirty="0" smtClean="0"/>
              <a:t>správa a financování školství</a:t>
            </a:r>
          </a:p>
          <a:p>
            <a:r>
              <a:rPr lang="cs-CZ" dirty="0" smtClean="0"/>
              <a:t>terciární vzdělávání v ČR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Samospráva 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zaručení akademických svobod a práv (zákon o VŠ)</a:t>
            </a:r>
          </a:p>
          <a:p>
            <a:pPr lvl="1"/>
            <a:r>
              <a:rPr lang="cs-CZ" dirty="0" smtClean="0"/>
              <a:t>svoboda </a:t>
            </a:r>
            <a:r>
              <a:rPr lang="cs-CZ" dirty="0"/>
              <a:t>vědy, výzkumu a umělecké tvorby a zveřejňování jejich výsledků</a:t>
            </a:r>
            <a:r>
              <a:rPr lang="cs-CZ" dirty="0" smtClean="0"/>
              <a:t>, svoboda výuky,  právo </a:t>
            </a:r>
            <a:r>
              <a:rPr lang="cs-CZ" dirty="0"/>
              <a:t>učit </a:t>
            </a:r>
            <a:r>
              <a:rPr lang="cs-CZ" dirty="0" smtClean="0"/>
              <a:t> se, právo </a:t>
            </a:r>
            <a:r>
              <a:rPr lang="cs-CZ" dirty="0"/>
              <a:t>členů akademické obce volit zastupitelské akademické orgány, </a:t>
            </a:r>
            <a:r>
              <a:rPr lang="cs-CZ" dirty="0" smtClean="0"/>
              <a:t>právo </a:t>
            </a:r>
            <a:r>
              <a:rPr lang="cs-CZ" dirty="0"/>
              <a:t>používat akademické insignie a konat akademické </a:t>
            </a:r>
            <a:r>
              <a:rPr lang="cs-CZ" dirty="0" smtClean="0"/>
              <a:t>obřady</a:t>
            </a:r>
          </a:p>
          <a:p>
            <a:r>
              <a:rPr lang="cs-CZ" dirty="0" smtClean="0"/>
              <a:t>nepřípustnost zakládání a organizování činnosti </a:t>
            </a:r>
            <a:r>
              <a:rPr lang="cs-CZ" dirty="0"/>
              <a:t>politických stran a politických </a:t>
            </a:r>
            <a:r>
              <a:rPr lang="cs-CZ" dirty="0" smtClean="0"/>
              <a:t>hnutí</a:t>
            </a:r>
          </a:p>
          <a:p>
            <a:r>
              <a:rPr lang="cs-CZ" dirty="0" smtClean="0"/>
              <a:t>rozdílné pojetí samosprávy pro </a:t>
            </a:r>
            <a:r>
              <a:rPr lang="cs-CZ" dirty="0" err="1" smtClean="0"/>
              <a:t>SoVŠ</a:t>
            </a:r>
            <a:r>
              <a:rPr lang="cs-CZ" dirty="0" smtClean="0"/>
              <a:t> a VVŠ</a:t>
            </a:r>
          </a:p>
          <a:p>
            <a:r>
              <a:rPr lang="cs-CZ" dirty="0" smtClean="0"/>
              <a:t>řada samosprávných působností VVŠ </a:t>
            </a:r>
          </a:p>
          <a:p>
            <a:pPr lvl="1"/>
            <a:r>
              <a:rPr lang="cs-CZ" dirty="0" smtClean="0"/>
              <a:t>rozhodnutí </a:t>
            </a:r>
            <a:r>
              <a:rPr lang="cs-CZ" dirty="0"/>
              <a:t>o </a:t>
            </a:r>
            <a:r>
              <a:rPr lang="cs-CZ" dirty="0" smtClean="0"/>
              <a:t>vnitřní organizaci, určení </a:t>
            </a:r>
            <a:r>
              <a:rPr lang="cs-CZ" dirty="0"/>
              <a:t>počtu přijímaných studentů, podmínek jejich přijetí a přijímacího řízení</a:t>
            </a:r>
            <a:r>
              <a:rPr lang="cs-CZ" dirty="0" smtClean="0"/>
              <a:t>, tvorba </a:t>
            </a:r>
            <a:r>
              <a:rPr lang="cs-CZ" dirty="0"/>
              <a:t>a uskutečňování studijních programů</a:t>
            </a:r>
            <a:r>
              <a:rPr lang="cs-CZ" dirty="0" smtClean="0"/>
              <a:t>, organizace studia…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96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Samosprávné orgány VVŠ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Akademický senát </a:t>
            </a:r>
          </a:p>
          <a:p>
            <a:pPr lvl="1"/>
            <a:r>
              <a:rPr lang="cs-CZ" dirty="0"/>
              <a:t>volení členové akademické obce (studenti tvoří 1/3 – 1/2), funkční </a:t>
            </a:r>
            <a:r>
              <a:rPr lang="cs-CZ" dirty="0" err="1"/>
              <a:t>obd</a:t>
            </a:r>
            <a:r>
              <a:rPr lang="cs-CZ" dirty="0"/>
              <a:t>. </a:t>
            </a:r>
            <a:r>
              <a:rPr lang="cs-CZ" dirty="0" err="1"/>
              <a:t>max</a:t>
            </a:r>
            <a:r>
              <a:rPr lang="cs-CZ" dirty="0"/>
              <a:t> 3 roky</a:t>
            </a:r>
          </a:p>
          <a:p>
            <a:pPr lvl="1"/>
            <a:r>
              <a:rPr lang="cs-CZ" dirty="0"/>
              <a:t>pravomoci vymezené zákonem o VŠ  (rozhoduje o zřízení, organizaci a zrušení součástí VŠ, schvaluje rozpočet VŠ a kontroluje využívání finančních prostředků, usnáší se o návrhu na jmenování rektora, popř. navrhuje jeho odvolání z funkce…)</a:t>
            </a:r>
          </a:p>
          <a:p>
            <a:r>
              <a:rPr lang="cs-CZ" dirty="0"/>
              <a:t>Rektor</a:t>
            </a:r>
          </a:p>
          <a:p>
            <a:pPr lvl="1"/>
            <a:r>
              <a:rPr lang="cs-CZ" dirty="0"/>
              <a:t>v čele VŠ, jedná a rozhoduje ve věcech školy, předseda vědecké rady</a:t>
            </a:r>
          </a:p>
          <a:p>
            <a:pPr lvl="1"/>
            <a:r>
              <a:rPr lang="cs-CZ" dirty="0"/>
              <a:t>jmenován prezidentem republiky na 4 roky (max. 2x po sobě)</a:t>
            </a:r>
          </a:p>
          <a:p>
            <a:r>
              <a:rPr lang="cs-CZ" dirty="0"/>
              <a:t>Vědecká rada</a:t>
            </a:r>
          </a:p>
          <a:p>
            <a:pPr lvl="1"/>
            <a:r>
              <a:rPr lang="cs-CZ" dirty="0"/>
              <a:t>jmenuje a odvolává rektor, členy odborníci, alespoň 1/3 externisté</a:t>
            </a:r>
          </a:p>
          <a:p>
            <a:pPr lvl="1"/>
            <a:r>
              <a:rPr lang="cs-CZ" dirty="0"/>
              <a:t>projednává dlouhodobý záměr VŠ, schvaluje studijní programy, které nespadají do kompetence vědecké rady fakulty, působí při habilitačním řízení a při řízení ke jmenování </a:t>
            </a:r>
            <a:r>
              <a:rPr lang="cs-CZ" dirty="0" smtClean="0"/>
              <a:t>profesorem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0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Samosprávné orgány </a:t>
            </a:r>
            <a:r>
              <a:rPr lang="cs-CZ" dirty="0" smtClean="0"/>
              <a:t>VVŠ (II)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Disciplinární komise</a:t>
            </a:r>
          </a:p>
          <a:p>
            <a:pPr lvl="1"/>
            <a:r>
              <a:rPr lang="cs-CZ" sz="2000" dirty="0"/>
              <a:t>předsedu a členy jmenuje rektor na max. 2 roky, ½ tvoří studenti</a:t>
            </a:r>
          </a:p>
          <a:p>
            <a:pPr lvl="1"/>
            <a:r>
              <a:rPr lang="cs-CZ" sz="2000" dirty="0"/>
              <a:t>projednává disciplinární přestupky studentů mimo fakulty VŠ (jinak DK fakulty)</a:t>
            </a:r>
          </a:p>
          <a:p>
            <a:r>
              <a:rPr lang="cs-CZ" sz="2400" dirty="0"/>
              <a:t>Správní rada</a:t>
            </a:r>
          </a:p>
          <a:p>
            <a:pPr lvl="1"/>
            <a:r>
              <a:rPr lang="cs-CZ" sz="2000" dirty="0"/>
              <a:t>členy (významné představitele mimo VŠ) jmenuje ministr školství na 6 let</a:t>
            </a:r>
          </a:p>
          <a:p>
            <a:pPr lvl="1"/>
            <a:r>
              <a:rPr lang="cs-CZ" sz="2000" dirty="0"/>
              <a:t>dohlíží na zachování účelu VŠ a zohlednění veřejného zájmu, dává souhlas k vybraným právním úkonům, publikuje stanoviska k rozpočtu, hospodaření a hodnocení VŠ</a:t>
            </a:r>
          </a:p>
          <a:p>
            <a:r>
              <a:rPr lang="cs-CZ" sz="2400" dirty="0"/>
              <a:t>Kvestor</a:t>
            </a:r>
          </a:p>
          <a:p>
            <a:pPr lvl="1"/>
            <a:r>
              <a:rPr lang="cs-CZ" sz="2000" dirty="0"/>
              <a:t>jmenuje a odvolává rektor</a:t>
            </a:r>
          </a:p>
          <a:p>
            <a:pPr lvl="1"/>
            <a:r>
              <a:rPr lang="cs-CZ" sz="2000" dirty="0"/>
              <a:t>řídí hospodaření a vnitřní správu VŠ</a:t>
            </a:r>
            <a:endParaRPr lang="en-US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935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Samosprávné orgány VVŠ (</a:t>
            </a:r>
            <a:r>
              <a:rPr lang="cs-CZ" dirty="0" smtClean="0"/>
              <a:t>III)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řídí se </a:t>
            </a:r>
            <a:r>
              <a:rPr lang="cs-CZ" dirty="0"/>
              <a:t>obecně závaznými právními </a:t>
            </a:r>
            <a:r>
              <a:rPr lang="cs-CZ" dirty="0" smtClean="0"/>
              <a:t>předpisy a vnitřními předpisy VŠ – nejdůležitější statut</a:t>
            </a:r>
          </a:p>
          <a:p>
            <a:pPr lvl="1"/>
            <a:r>
              <a:rPr lang="cs-CZ" dirty="0" smtClean="0"/>
              <a:t>dále volební </a:t>
            </a:r>
            <a:r>
              <a:rPr lang="cs-CZ" dirty="0"/>
              <a:t>a jednací řád akademického senátu, vnitřní mzdový předpis, jednací řád vědecké rady, řád výběrového řízení k obsazování míst akademických pracovníků, studijní a zkušební řád, stipendijní řád, disciplinární řád pro </a:t>
            </a:r>
            <a:r>
              <a:rPr lang="cs-CZ" dirty="0" smtClean="0"/>
              <a:t>studenty, příp. další předpisy</a:t>
            </a:r>
          </a:p>
          <a:p>
            <a:endParaRPr lang="cs-CZ" dirty="0" smtClean="0"/>
          </a:p>
          <a:p>
            <a:r>
              <a:rPr lang="cs-CZ" dirty="0" smtClean="0"/>
              <a:t>člení-li se VVŠ na institucionální součásti (např. fakulty), dochází k dělbě samosprávy </a:t>
            </a:r>
          </a:p>
          <a:p>
            <a:pPr lvl="1"/>
            <a:r>
              <a:rPr lang="cs-CZ" dirty="0" smtClean="0"/>
              <a:t>senát fakulty, děkan (proděkani), vědecká rada fakulty, disciplinární komise, tajemník</a:t>
            </a:r>
          </a:p>
          <a:p>
            <a:pPr lvl="1"/>
            <a:r>
              <a:rPr lang="cs-CZ" dirty="0" smtClean="0"/>
              <a:t>vnitřní předpisy fakulty –statut, volební a jednací řád AS, jednací řád VR, disciplinární řád…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429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VOŠ financovány dle ŠZ, podíl studentů na nákladech</a:t>
            </a:r>
          </a:p>
          <a:p>
            <a:r>
              <a:rPr lang="cs-CZ" dirty="0" smtClean="0"/>
              <a:t>Hospodaření VŠ dle </a:t>
            </a:r>
            <a:r>
              <a:rPr lang="cs-CZ" dirty="0" err="1" smtClean="0"/>
              <a:t>ZoVŠ</a:t>
            </a:r>
            <a:endParaRPr lang="cs-CZ" dirty="0" smtClean="0"/>
          </a:p>
          <a:p>
            <a:r>
              <a:rPr lang="cs-CZ" dirty="0" smtClean="0"/>
              <a:t>Státní vysoké školy financované ze státního rozpočtu - kapitoly MO (UO) a MV (PA)</a:t>
            </a:r>
          </a:p>
          <a:p>
            <a:pPr lvl="1"/>
            <a:r>
              <a:rPr lang="cs-CZ" dirty="0" smtClean="0"/>
              <a:t>MO a MV určují výši poplatků</a:t>
            </a:r>
          </a:p>
          <a:p>
            <a:r>
              <a:rPr lang="cs-CZ" dirty="0" smtClean="0"/>
              <a:t>Veřejné VŠ financovány vícezdrojově</a:t>
            </a:r>
          </a:p>
          <a:p>
            <a:pPr lvl="1"/>
            <a:r>
              <a:rPr lang="cs-CZ" dirty="0" smtClean="0"/>
              <a:t>prostředky ze SR – kolem 70 % příjmů</a:t>
            </a:r>
          </a:p>
          <a:p>
            <a:pPr lvl="1"/>
            <a:r>
              <a:rPr lang="cs-CZ" dirty="0"/>
              <a:t>poplatky spojené se studiem</a:t>
            </a:r>
          </a:p>
          <a:p>
            <a:pPr lvl="1"/>
            <a:r>
              <a:rPr lang="cs-CZ" dirty="0"/>
              <a:t>výnosy z majetku, výnosy hlavní a doplňkové činnosti</a:t>
            </a:r>
          </a:p>
          <a:p>
            <a:pPr lvl="1"/>
            <a:r>
              <a:rPr lang="cs-CZ" dirty="0"/>
              <a:t>příjmy z darů a </a:t>
            </a:r>
            <a:r>
              <a:rPr lang="cs-CZ" dirty="0" smtClean="0"/>
              <a:t>dědictví</a:t>
            </a:r>
          </a:p>
          <a:p>
            <a:r>
              <a:rPr lang="cs-CZ" dirty="0"/>
              <a:t>rozpočet </a:t>
            </a:r>
            <a:r>
              <a:rPr lang="cs-CZ" dirty="0" smtClean="0"/>
              <a:t>VVŠ sestavován </a:t>
            </a:r>
            <a:r>
              <a:rPr lang="cs-CZ" dirty="0"/>
              <a:t>jako </a:t>
            </a:r>
            <a:r>
              <a:rPr lang="cs-CZ" dirty="0" smtClean="0"/>
              <a:t>vyrovnaný</a:t>
            </a:r>
          </a:p>
          <a:p>
            <a:r>
              <a:rPr lang="cs-CZ" dirty="0"/>
              <a:t>kontrolu </a:t>
            </a:r>
            <a:r>
              <a:rPr lang="cs-CZ" dirty="0" smtClean="0"/>
              <a:t>hospodaření VVŠ provádí </a:t>
            </a:r>
            <a:r>
              <a:rPr lang="cs-CZ" dirty="0"/>
              <a:t>MŠMT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1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Financování VVŠ ze státního rozpočtu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prostředky na výdaje běžné a kapitálové</a:t>
            </a:r>
          </a:p>
          <a:p>
            <a:r>
              <a:rPr lang="cs-CZ" dirty="0" smtClean="0"/>
              <a:t>prostředky poskytovány </a:t>
            </a:r>
            <a:r>
              <a:rPr lang="cs-CZ" dirty="0"/>
              <a:t>formou </a:t>
            </a:r>
            <a:r>
              <a:rPr lang="cs-CZ" u="sng" dirty="0" smtClean="0"/>
              <a:t>příspěvků</a:t>
            </a:r>
            <a:r>
              <a:rPr lang="cs-CZ" dirty="0" smtClean="0"/>
              <a:t> </a:t>
            </a:r>
          </a:p>
          <a:p>
            <a:pPr lvl="1"/>
            <a:r>
              <a:rPr lang="cs-CZ" dirty="0"/>
              <a:t>na vzdělávací a vědeckou, výzkumnou, vývojovou, uměleckou nebo další tvůrčí </a:t>
            </a:r>
            <a:r>
              <a:rPr lang="cs-CZ" dirty="0" smtClean="0"/>
              <a:t>činnost (zůstatek převoditelný </a:t>
            </a:r>
            <a:r>
              <a:rPr lang="cs-CZ" dirty="0"/>
              <a:t>do dalšího </a:t>
            </a:r>
            <a:r>
              <a:rPr lang="cs-CZ" dirty="0" smtClean="0"/>
              <a:t>roku) </a:t>
            </a:r>
          </a:p>
          <a:p>
            <a:r>
              <a:rPr lang="cs-CZ" dirty="0" smtClean="0"/>
              <a:t>nebo </a:t>
            </a:r>
            <a:r>
              <a:rPr lang="cs-CZ" u="sng" dirty="0" smtClean="0"/>
              <a:t>dotací</a:t>
            </a:r>
            <a:r>
              <a:rPr lang="cs-CZ" dirty="0" smtClean="0"/>
              <a:t> (nepřevoditelné)</a:t>
            </a:r>
          </a:p>
          <a:p>
            <a:pPr lvl="1"/>
            <a:r>
              <a:rPr lang="cs-CZ" dirty="0"/>
              <a:t>na rozvoj vysoké školy, </a:t>
            </a:r>
            <a:r>
              <a:rPr lang="cs-CZ" dirty="0" smtClean="0"/>
              <a:t>příp. na </a:t>
            </a:r>
            <a:r>
              <a:rPr lang="cs-CZ" dirty="0"/>
              <a:t>ubytování a </a:t>
            </a:r>
            <a:r>
              <a:rPr lang="cs-CZ" dirty="0" smtClean="0"/>
              <a:t>stravování</a:t>
            </a:r>
          </a:p>
          <a:p>
            <a:r>
              <a:rPr lang="cs-CZ" dirty="0"/>
              <a:t>o</a:t>
            </a:r>
            <a:r>
              <a:rPr lang="cs-CZ" dirty="0" smtClean="0"/>
              <a:t>bjem </a:t>
            </a:r>
            <a:r>
              <a:rPr lang="cs-CZ" dirty="0"/>
              <a:t>prostředků </a:t>
            </a:r>
            <a:r>
              <a:rPr lang="cs-CZ" dirty="0" smtClean="0"/>
              <a:t>každoročně </a:t>
            </a:r>
            <a:r>
              <a:rPr lang="cs-CZ" dirty="0"/>
              <a:t>stanovován zákonem o státním </a:t>
            </a:r>
            <a:r>
              <a:rPr lang="cs-CZ" dirty="0" smtClean="0"/>
              <a:t>rozpočtu </a:t>
            </a:r>
          </a:p>
          <a:p>
            <a:r>
              <a:rPr lang="cs-CZ" dirty="0" smtClean="0"/>
              <a:t>VŠ financovány </a:t>
            </a:r>
            <a:r>
              <a:rPr lang="cs-CZ" dirty="0"/>
              <a:t>převážně na základě svých </a:t>
            </a:r>
            <a:r>
              <a:rPr lang="cs-CZ" dirty="0" smtClean="0"/>
              <a:t>výkonů</a:t>
            </a:r>
          </a:p>
          <a:p>
            <a:pPr lvl="1"/>
            <a:r>
              <a:rPr lang="cs-CZ" dirty="0" smtClean="0"/>
              <a:t>určovány </a:t>
            </a:r>
            <a:r>
              <a:rPr lang="cs-CZ" dirty="0"/>
              <a:t>výší normativů (ročních jednotkových nákladů na studium určitého studijního programu) a počtem </a:t>
            </a:r>
            <a:r>
              <a:rPr lang="cs-CZ" dirty="0" smtClean="0"/>
              <a:t>studujících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53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Financování ze státního rozpočtu (</a:t>
            </a:r>
            <a:r>
              <a:rPr lang="cs-CZ" dirty="0" smtClean="0"/>
              <a:t>II)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hlinkClick r:id="rId2"/>
              </a:rPr>
              <a:t>rozpis rozpočtu VŠ na rok 2013</a:t>
            </a:r>
            <a:r>
              <a:rPr lang="cs-CZ" dirty="0" smtClean="0">
                <a:hlinkClick r:id="rId3"/>
              </a:rPr>
              <a:t> </a:t>
            </a:r>
            <a:r>
              <a:rPr lang="cs-CZ" dirty="0" smtClean="0"/>
              <a:t>- vychází ze zákona o SR ČR na rok 2013</a:t>
            </a:r>
          </a:p>
          <a:p>
            <a:pPr lvl="1"/>
            <a:r>
              <a:rPr lang="cs-CZ" dirty="0" smtClean="0"/>
              <a:t>rozpočet členěn na rozpočtové okruhy (4) a ukazatele (10)</a:t>
            </a:r>
            <a:endParaRPr lang="cs-CZ" dirty="0" smtClean="0">
              <a:hlinkClick r:id="rId4"/>
            </a:endParaRPr>
          </a:p>
          <a:p>
            <a:pPr lvl="2"/>
            <a:r>
              <a:rPr lang="cs-CZ" dirty="0" smtClean="0"/>
              <a:t>RO I - institucionální financování VŠ (ukazatele A, K)</a:t>
            </a:r>
          </a:p>
          <a:p>
            <a:pPr lvl="2"/>
            <a:r>
              <a:rPr lang="cs-CZ" dirty="0" smtClean="0"/>
              <a:t>RO II - podpora studentů (stipendia a dotace - C, J, S, U)</a:t>
            </a:r>
          </a:p>
          <a:p>
            <a:pPr lvl="2"/>
            <a:r>
              <a:rPr lang="cs-CZ" dirty="0" smtClean="0"/>
              <a:t>RO III – podpora rozvoje VŠ (G, I)</a:t>
            </a:r>
          </a:p>
          <a:p>
            <a:pPr lvl="2"/>
            <a:r>
              <a:rPr lang="cs-CZ" dirty="0" smtClean="0"/>
              <a:t>RO IV – mezinárodní spolupráce a ostatní ( D, F)</a:t>
            </a:r>
          </a:p>
          <a:p>
            <a:endParaRPr lang="cs-CZ" dirty="0" smtClean="0"/>
          </a:p>
          <a:p>
            <a:r>
              <a:rPr lang="cs-CZ" dirty="0" smtClean="0"/>
              <a:t>ukazatel VŠ ve </a:t>
            </a:r>
            <a:r>
              <a:rPr lang="cs-CZ" dirty="0"/>
              <a:t>výši 21 803 802 tis. </a:t>
            </a:r>
            <a:r>
              <a:rPr lang="cs-CZ" dirty="0" smtClean="0"/>
              <a:t>Kč</a:t>
            </a:r>
          </a:p>
          <a:p>
            <a:pPr lvl="1"/>
            <a:r>
              <a:rPr lang="pt-BR" dirty="0"/>
              <a:t>1 995 030 tis. Kč na programové </a:t>
            </a:r>
            <a:r>
              <a:rPr lang="pt-BR" dirty="0" smtClean="0"/>
              <a:t>financování</a:t>
            </a:r>
            <a:endParaRPr lang="cs-CZ" dirty="0" smtClean="0"/>
          </a:p>
          <a:p>
            <a:pPr lvl="1"/>
            <a:r>
              <a:rPr lang="cs-CZ" dirty="0"/>
              <a:t>19 808 772 tis. Kč </a:t>
            </a:r>
            <a:r>
              <a:rPr lang="cs-CZ" dirty="0" smtClean="0"/>
              <a:t>na běžné činnosti VŠ</a:t>
            </a:r>
          </a:p>
          <a:p>
            <a:pPr lvl="1"/>
            <a:r>
              <a:rPr lang="cs-CZ" dirty="0" smtClean="0"/>
              <a:t>(navýšení o 3,32 % oproti 2012)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49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Poplatky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na VOŠ vzdělávání </a:t>
            </a:r>
            <a:r>
              <a:rPr lang="cs-CZ" dirty="0"/>
              <a:t>poskytováno za </a:t>
            </a:r>
            <a:r>
              <a:rPr lang="cs-CZ" dirty="0" smtClean="0"/>
              <a:t>úplatu – příjmem zřizovatele (výši stanovuje ředitel, podmínky upravuje vyhláška)</a:t>
            </a:r>
          </a:p>
          <a:p>
            <a:r>
              <a:rPr lang="cs-CZ" dirty="0" smtClean="0"/>
              <a:t>na VVŠ možno stanovit:</a:t>
            </a:r>
          </a:p>
          <a:p>
            <a:pPr lvl="1"/>
            <a:r>
              <a:rPr lang="cs-CZ" dirty="0"/>
              <a:t>poplatky za úkony spojené s přijímacím </a:t>
            </a:r>
            <a:r>
              <a:rPr lang="cs-CZ" dirty="0" smtClean="0"/>
              <a:t>řízením</a:t>
            </a:r>
          </a:p>
          <a:p>
            <a:pPr lvl="2"/>
            <a:r>
              <a:rPr lang="cs-CZ" dirty="0"/>
              <a:t>nejvýše 20 % základu vypočteného </a:t>
            </a:r>
            <a:r>
              <a:rPr lang="cs-CZ" dirty="0" smtClean="0"/>
              <a:t>MŠMT (aktuálně 500 </a:t>
            </a:r>
            <a:r>
              <a:rPr lang="cs-CZ" dirty="0"/>
              <a:t>- 600 </a:t>
            </a:r>
            <a:r>
              <a:rPr lang="cs-CZ" dirty="0" smtClean="0"/>
              <a:t>Kč)</a:t>
            </a:r>
          </a:p>
          <a:p>
            <a:pPr marL="704088" lvl="2" indent="0">
              <a:buNone/>
            </a:pPr>
            <a:r>
              <a:rPr lang="cs-CZ" dirty="0" smtClean="0"/>
              <a:t>	(základ = </a:t>
            </a:r>
            <a:r>
              <a:rPr lang="cs-CZ" dirty="0"/>
              <a:t>5 % z průměrné částky připadající na jednoho </a:t>
            </a:r>
            <a:r>
              <a:rPr lang="cs-CZ" dirty="0" smtClean="0"/>
              <a:t>studenta </a:t>
            </a:r>
            <a:r>
              <a:rPr lang="cs-CZ" dirty="0"/>
              <a:t>ze </a:t>
            </a:r>
            <a:r>
              <a:rPr lang="cs-CZ" dirty="0" smtClean="0"/>
              <a:t>základního normativu)</a:t>
            </a:r>
            <a:endParaRPr lang="cs-CZ" dirty="0"/>
          </a:p>
          <a:p>
            <a:pPr lvl="1"/>
            <a:r>
              <a:rPr lang="cs-CZ" dirty="0"/>
              <a:t>poplatky spojené se studiem (týkají se studentů, kteří překračují standardní dobu studia nebo studují postupně více studijních programů</a:t>
            </a:r>
            <a:r>
              <a:rPr lang="cs-CZ" dirty="0" smtClean="0"/>
              <a:t>)</a:t>
            </a:r>
          </a:p>
          <a:p>
            <a:pPr lvl="2"/>
            <a:r>
              <a:rPr lang="cs-CZ" dirty="0"/>
              <a:t>nejméně 1,5 násobek základu za každých započatých 6 měsíců při překročení o </a:t>
            </a:r>
            <a:r>
              <a:rPr lang="cs-CZ" dirty="0" smtClean="0"/>
              <a:t>rok</a:t>
            </a:r>
          </a:p>
          <a:p>
            <a:pPr lvl="2"/>
            <a:r>
              <a:rPr lang="cs-CZ" dirty="0" smtClean="0"/>
              <a:t>další studium - za </a:t>
            </a:r>
            <a:r>
              <a:rPr lang="cs-CZ" dirty="0"/>
              <a:t>každý další započatý jeden rok nejvýše </a:t>
            </a:r>
            <a:r>
              <a:rPr lang="cs-CZ" dirty="0" smtClean="0"/>
              <a:t>základ (neplatí pro souběžné studium)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55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podpora studentů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sociální dávky (přídavek na dítě, ev. sociální příplatek) do 26 let</a:t>
            </a:r>
          </a:p>
          <a:p>
            <a:r>
              <a:rPr lang="cs-CZ" dirty="0" smtClean="0"/>
              <a:t>zdravotní pojištění hrazené státem (do 26 let)</a:t>
            </a:r>
          </a:p>
          <a:p>
            <a:r>
              <a:rPr lang="cs-CZ" dirty="0" smtClean="0"/>
              <a:t>daňové úlevy</a:t>
            </a:r>
          </a:p>
          <a:p>
            <a:r>
              <a:rPr lang="cs-CZ" dirty="0" smtClean="0"/>
              <a:t>sleva na dopravu</a:t>
            </a:r>
          </a:p>
          <a:p>
            <a:r>
              <a:rPr lang="cs-CZ" dirty="0" smtClean="0"/>
              <a:t>sociální stipendium (od r. 2006)</a:t>
            </a:r>
          </a:p>
          <a:p>
            <a:r>
              <a:rPr lang="cs-CZ" dirty="0" smtClean="0"/>
              <a:t>dotované stravování</a:t>
            </a:r>
          </a:p>
          <a:p>
            <a:r>
              <a:rPr lang="cs-CZ" dirty="0" smtClean="0"/>
              <a:t>ubytovací stipendium (VŠ)</a:t>
            </a:r>
          </a:p>
          <a:p>
            <a:r>
              <a:rPr lang="cs-CZ" dirty="0" smtClean="0"/>
              <a:t>stipendia ze stipendijního fondu (prospěchová…)</a:t>
            </a:r>
          </a:p>
          <a:p>
            <a:r>
              <a:rPr lang="cs-CZ" dirty="0" smtClean="0"/>
              <a:t>doktorandská stipendia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77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indent="0" algn="ctr">
              <a:buNone/>
            </a:pPr>
            <a:endParaRPr lang="cs-CZ" dirty="0" smtClean="0"/>
          </a:p>
          <a:p>
            <a:pPr marL="109728" indent="0" algn="ctr">
              <a:buNone/>
            </a:pPr>
            <a:r>
              <a:rPr lang="cs-CZ" sz="3800" dirty="0" smtClean="0"/>
              <a:t>Děkuji za pozornost!</a:t>
            </a:r>
          </a:p>
          <a:p>
            <a:endParaRPr lang="cs-CZ" dirty="0"/>
          </a:p>
          <a:p>
            <a:pPr marL="109728" indent="0">
              <a:buNone/>
            </a:pPr>
            <a:endParaRPr lang="cs-CZ" i="1" dirty="0" smtClean="0"/>
          </a:p>
          <a:p>
            <a:pPr marL="109728" indent="0">
              <a:buNone/>
            </a:pPr>
            <a:r>
              <a:rPr lang="cs-CZ" i="1" dirty="0" smtClean="0"/>
              <a:t>Zdroje:</a:t>
            </a:r>
          </a:p>
          <a:p>
            <a:pPr marL="365760" lvl="3" indent="0">
              <a:buClr>
                <a:schemeClr val="accent3"/>
              </a:buClr>
              <a:buNone/>
            </a:pPr>
            <a:endParaRPr lang="cs-CZ" dirty="0" smtClean="0"/>
          </a:p>
          <a:p>
            <a:pPr marL="365760" lvl="3" indent="0">
              <a:buClr>
                <a:schemeClr val="accent3"/>
              </a:buClr>
              <a:buNone/>
            </a:pPr>
            <a:r>
              <a:rPr lang="cs-CZ" dirty="0" smtClean="0"/>
              <a:t>Zákon </a:t>
            </a:r>
            <a:r>
              <a:rPr lang="cs-CZ" dirty="0"/>
              <a:t>č. 561/2004 Sb., o předškolním, základním, středním, vyšším odborném a jiném vzdělávání (školský zákon)</a:t>
            </a:r>
          </a:p>
          <a:p>
            <a:pPr marL="365760" lvl="3" indent="0">
              <a:buClr>
                <a:schemeClr val="accent3"/>
              </a:buClr>
              <a:buNone/>
            </a:pPr>
            <a:endParaRPr lang="cs-CZ" dirty="0" smtClean="0"/>
          </a:p>
          <a:p>
            <a:pPr marL="365760" lvl="3" indent="0">
              <a:buClr>
                <a:schemeClr val="accent3"/>
              </a:buClr>
              <a:buNone/>
            </a:pPr>
            <a:r>
              <a:rPr lang="cs-CZ" dirty="0"/>
              <a:t>Zákon č. 111/1998 Sb., o vysokých školách</a:t>
            </a:r>
          </a:p>
          <a:p>
            <a:pPr marL="365760" lvl="3" indent="0">
              <a:buClr>
                <a:schemeClr val="accent3"/>
              </a:buClr>
              <a:buNone/>
            </a:pPr>
            <a:endParaRPr lang="cs-CZ" dirty="0"/>
          </a:p>
          <a:p>
            <a:pPr marL="365760" lvl="3" indent="0">
              <a:buClr>
                <a:schemeClr val="accent3"/>
              </a:buClr>
              <a:buNone/>
            </a:pPr>
            <a:r>
              <a:rPr lang="cs-CZ" dirty="0" err="1" smtClean="0"/>
              <a:t>Kleňhová</a:t>
            </a:r>
            <a:r>
              <a:rPr lang="cs-CZ" dirty="0"/>
              <a:t>, M. Struktura vzdělávacího systému ČR </a:t>
            </a:r>
            <a:r>
              <a:rPr lang="cs-CZ" dirty="0" smtClean="0"/>
              <a:t>v mezinárodním </a:t>
            </a:r>
            <a:r>
              <a:rPr lang="cs-CZ" dirty="0"/>
              <a:t>srovnání. In Kalous, J., Veselý, A. (</a:t>
            </a:r>
            <a:r>
              <a:rPr lang="cs-CZ" dirty="0" err="1"/>
              <a:t>eds</a:t>
            </a:r>
            <a:r>
              <a:rPr lang="cs-CZ" dirty="0"/>
              <a:t>): </a:t>
            </a:r>
            <a:r>
              <a:rPr lang="cs-CZ" i="1" dirty="0"/>
              <a:t>Vzdělávací politika české republiky v globálním kontextu</a:t>
            </a:r>
            <a:r>
              <a:rPr lang="cs-CZ" dirty="0"/>
              <a:t>. Univerzita Karlova v Praze. Nakladatelství Karolinum, Praha 2006, s. 33-46, ISBN </a:t>
            </a:r>
            <a:r>
              <a:rPr lang="cs-CZ" dirty="0" smtClean="0"/>
              <a:t>80-246-1261-5</a:t>
            </a:r>
          </a:p>
          <a:p>
            <a:pPr marL="365760" lvl="3" indent="0">
              <a:buClr>
                <a:schemeClr val="accent3"/>
              </a:buClr>
              <a:buNone/>
            </a:pPr>
            <a:endParaRPr lang="cs-CZ" dirty="0" smtClean="0"/>
          </a:p>
          <a:p>
            <a:pPr marL="365760" lvl="3" indent="0">
              <a:buClr>
                <a:schemeClr val="accent3"/>
              </a:buClr>
              <a:buNone/>
            </a:pPr>
            <a:r>
              <a:rPr lang="cs-CZ" i="1" smtClean="0"/>
              <a:t>Eurydice</a:t>
            </a:r>
            <a:r>
              <a:rPr lang="cs-CZ"/>
              <a:t> </a:t>
            </a:r>
            <a:r>
              <a:rPr lang="cs-CZ" smtClean="0"/>
              <a:t>(www): https</a:t>
            </a:r>
            <a:r>
              <a:rPr lang="cs-CZ" dirty="0"/>
              <a:t>://webgate.ec.europa.eu/fpfis/mwikis/eurydice/index.php/%</a:t>
            </a:r>
            <a:r>
              <a:rPr lang="cs-CZ" dirty="0" smtClean="0"/>
              <a:t>C4%8Cesk%C3%A1-republika:P%C5%99ehled</a:t>
            </a:r>
            <a:r>
              <a:rPr lang="cs-CZ" dirty="0"/>
              <a:t>	</a:t>
            </a:r>
            <a:endParaRPr lang="cs-CZ" dirty="0" smtClean="0"/>
          </a:p>
          <a:p>
            <a:pPr marL="109728" lvl="2" indent="0">
              <a:buClr>
                <a:schemeClr val="accent3"/>
              </a:buClr>
              <a:buNone/>
            </a:pP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374904" lvl="2" indent="0">
              <a:buClr>
                <a:schemeClr val="accent3"/>
              </a:buCl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8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Ekonomika a ekonomie vzdělávání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u="sng" dirty="0" smtClean="0"/>
              <a:t>Ekonomika vzdělávání </a:t>
            </a:r>
            <a:r>
              <a:rPr lang="cs-CZ" dirty="0" smtClean="0"/>
              <a:t>- </a:t>
            </a:r>
            <a:r>
              <a:rPr lang="cs-CZ" dirty="0"/>
              <a:t>součást společenské reality, předmět zkoumání ekonomie </a:t>
            </a:r>
            <a:r>
              <a:rPr lang="cs-CZ" dirty="0" smtClean="0"/>
              <a:t>vzdělávání</a:t>
            </a:r>
          </a:p>
          <a:p>
            <a:endParaRPr lang="cs-CZ" u="sng" dirty="0" smtClean="0"/>
          </a:p>
          <a:p>
            <a:r>
              <a:rPr lang="cs-CZ" u="sng" dirty="0" smtClean="0"/>
              <a:t>Ekonomie </a:t>
            </a:r>
            <a:r>
              <a:rPr lang="cs-CZ" u="sng" dirty="0"/>
              <a:t>vzdělávání</a:t>
            </a:r>
            <a:r>
              <a:rPr lang="cs-CZ" dirty="0"/>
              <a:t> </a:t>
            </a:r>
            <a:r>
              <a:rPr lang="cs-CZ" dirty="0" smtClean="0"/>
              <a:t>- vědní </a:t>
            </a:r>
            <a:r>
              <a:rPr lang="cs-CZ" dirty="0"/>
              <a:t>obor a vědecká </a:t>
            </a:r>
            <a:r>
              <a:rPr lang="cs-CZ" dirty="0" smtClean="0"/>
              <a:t>teorie – zabývá se zejména: </a:t>
            </a:r>
          </a:p>
          <a:p>
            <a:pPr lvl="1"/>
            <a:r>
              <a:rPr lang="cs-CZ" dirty="0"/>
              <a:t>financováním vzdělávání</a:t>
            </a:r>
          </a:p>
          <a:p>
            <a:pPr lvl="1"/>
            <a:r>
              <a:rPr lang="cs-CZ" dirty="0"/>
              <a:t>efektivností a návratností prostředků vynakládaných na vzdělávání</a:t>
            </a:r>
          </a:p>
          <a:p>
            <a:pPr lvl="1"/>
            <a:r>
              <a:rPr lang="cs-CZ" dirty="0"/>
              <a:t>vztahy mezi vzděláním a uplatněním na trhu práce</a:t>
            </a:r>
          </a:p>
          <a:p>
            <a:endParaRPr lang="cs-CZ" dirty="0" smtClean="0"/>
          </a:p>
          <a:p>
            <a:r>
              <a:rPr lang="cs-CZ" dirty="0" smtClean="0"/>
              <a:t>A. Smith - </a:t>
            </a:r>
            <a:r>
              <a:rPr lang="cs-CZ" dirty="0"/>
              <a:t>vzdělávání jako investice přinášející zisk v budoucnosti</a:t>
            </a:r>
          </a:p>
          <a:p>
            <a:r>
              <a:rPr lang="cs-CZ" dirty="0"/>
              <a:t>v</a:t>
            </a:r>
            <a:r>
              <a:rPr lang="cs-CZ" dirty="0" smtClean="0"/>
              <a:t>ědní </a:t>
            </a:r>
            <a:r>
              <a:rPr lang="cs-CZ" dirty="0"/>
              <a:t>obor od 60. let 20. stol – formulace teorie lidského </a:t>
            </a:r>
            <a:r>
              <a:rPr lang="cs-CZ" dirty="0" smtClean="0"/>
              <a:t>kapitálu</a:t>
            </a:r>
          </a:p>
        </p:txBody>
      </p:sp>
    </p:spTree>
    <p:extLst>
      <p:ext uri="{BB962C8B-B14F-4D97-AF65-F5344CB8AC3E}">
        <p14:creationId xmlns:p14="http://schemas.microsoft.com/office/powerpoint/2010/main" val="256163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Vzdělávání jako veřejně poskytovaný statek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Veřejné statky (2 definiční vlastnosti dle </a:t>
            </a:r>
            <a:r>
              <a:rPr lang="cs-CZ" sz="2400" dirty="0" err="1" smtClean="0"/>
              <a:t>Samuelsona</a:t>
            </a:r>
            <a:r>
              <a:rPr lang="cs-CZ" sz="2400" dirty="0" smtClean="0"/>
              <a:t>) vs. veřejně poskytované statky</a:t>
            </a:r>
          </a:p>
          <a:p>
            <a:endParaRPr lang="cs-CZ" sz="2400" i="1" dirty="0" smtClean="0"/>
          </a:p>
          <a:p>
            <a:r>
              <a:rPr lang="cs-CZ" sz="2400" i="1" dirty="0" smtClean="0"/>
              <a:t>Proč by vzdělávání mělo být poskytováno veřejně?</a:t>
            </a:r>
          </a:p>
          <a:p>
            <a:pPr lvl="1"/>
            <a:r>
              <a:rPr lang="cs-CZ" sz="2000" dirty="0" smtClean="0"/>
              <a:t>společenské užitky (pozitivní externalita)</a:t>
            </a:r>
          </a:p>
          <a:p>
            <a:pPr lvl="1"/>
            <a:r>
              <a:rPr lang="cs-CZ" sz="2000" dirty="0" smtClean="0"/>
              <a:t>asymetrické informace</a:t>
            </a:r>
          </a:p>
          <a:p>
            <a:pPr lvl="1"/>
            <a:r>
              <a:rPr lang="cs-CZ" sz="2000" dirty="0" smtClean="0"/>
              <a:t>možnost vzniku monopolu</a:t>
            </a:r>
          </a:p>
          <a:p>
            <a:pPr lvl="1"/>
            <a:r>
              <a:rPr lang="cs-CZ" sz="2000" dirty="0" smtClean="0"/>
              <a:t>právo na vzdělání (LZPS) + rovné příležitosti</a:t>
            </a:r>
          </a:p>
          <a:p>
            <a:endParaRPr lang="cs-CZ" sz="2400" dirty="0" smtClean="0"/>
          </a:p>
          <a:p>
            <a:r>
              <a:rPr lang="cs-CZ" sz="2400" dirty="0" smtClean="0"/>
              <a:t>povinná školní docházka – tzv. statek pod ochranou (vynucená spotřeba)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Základní principy a legislativa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200" b="1" dirty="0" smtClean="0"/>
              <a:t>Listina základních práv a svobod</a:t>
            </a:r>
          </a:p>
          <a:p>
            <a:pPr lvl="1"/>
            <a:r>
              <a:rPr lang="cs-CZ" dirty="0" smtClean="0"/>
              <a:t>Např. čl. 33: </a:t>
            </a:r>
            <a:r>
              <a:rPr lang="cs-CZ" i="1" dirty="0" smtClean="0"/>
              <a:t>''Každý má právo na vzdělání. Školní docházka je povinná po dobu, kterou stanoví zákon.</a:t>
            </a:r>
          </a:p>
          <a:p>
            <a:pPr lvl="1">
              <a:buNone/>
            </a:pPr>
            <a:r>
              <a:rPr lang="cs-CZ" i="1" dirty="0" smtClean="0"/>
              <a:t>	Občané mají právo na bezplatné vzdělání v základních a středních školách, podle schopností občana a možností společnosti též na vysokých školách. </a:t>
            </a:r>
            <a:r>
              <a:rPr lang="en-US" i="1" dirty="0" smtClean="0"/>
              <a:t>[…]</a:t>
            </a:r>
            <a:r>
              <a:rPr lang="cs-CZ" i="1" dirty="0" smtClean="0"/>
              <a:t>“</a:t>
            </a:r>
          </a:p>
          <a:p>
            <a:pPr lvl="0"/>
            <a:r>
              <a:rPr lang="cs-CZ" sz="3200" dirty="0" smtClean="0"/>
              <a:t>Zákon č. 561/2004 Sb., o předškolním, základním, středním, vyšším odborném a jiném vzdělávání (</a:t>
            </a:r>
            <a:r>
              <a:rPr lang="cs-CZ" sz="3200" b="1" dirty="0" smtClean="0"/>
              <a:t>školský zákon</a:t>
            </a:r>
            <a:r>
              <a:rPr lang="cs-CZ" sz="3200" dirty="0" smtClean="0"/>
              <a:t>)</a:t>
            </a:r>
          </a:p>
          <a:p>
            <a:r>
              <a:rPr lang="cs-CZ" sz="3200" b="1" dirty="0" smtClean="0"/>
              <a:t>Zákon</a:t>
            </a:r>
            <a:r>
              <a:rPr lang="cs-CZ" sz="3200" dirty="0" smtClean="0"/>
              <a:t> č. 111/1998 Sb., </a:t>
            </a:r>
            <a:r>
              <a:rPr lang="cs-CZ" sz="3200" b="1" dirty="0" smtClean="0"/>
              <a:t>o vysokých školách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Zákon č. 109/2002 Sb., o výkonu ústavní výchovy nebo ochranné výchovy ve školských zařízeních a o preventivně výchovné péči ve školských zařízeních a o změně dalších zákonů</a:t>
            </a:r>
          </a:p>
          <a:p>
            <a:pPr lvl="0"/>
            <a:r>
              <a:rPr lang="cs-CZ" dirty="0" smtClean="0"/>
              <a:t>Zákon č. 563/2004 Sb., o pedagogických pracovnících a o změně některých zákonů</a:t>
            </a:r>
          </a:p>
          <a:p>
            <a:pPr lvl="0"/>
            <a:r>
              <a:rPr lang="cs-CZ" dirty="0" smtClean="0"/>
              <a:t>Zákon č. 306/1999 Sb., o poskytování dotací soukromým školám, předškolním a školským zařízením</a:t>
            </a:r>
          </a:p>
          <a:p>
            <a:pPr lvl="0"/>
            <a:r>
              <a:rPr lang="cs-CZ" dirty="0" smtClean="0"/>
              <a:t>Zákon č. 179/2006 Sb., o ověřování a uznávání výsledků dalšího vzdělávání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Struktura vzdělávací soustavy v ČR (I)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608" y="1724322"/>
            <a:ext cx="4423624" cy="480102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3347864" y="6525344"/>
            <a:ext cx="20162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/>
              <a:t>Zdroj: Veselý, A. (2006) </a:t>
            </a:r>
            <a:endParaRPr lang="cs-CZ" sz="1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" descr="vs60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0"/>
            <a:ext cx="496855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Struktura vzdělávací soustavy v ČR (II)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cs-CZ" b="1" dirty="0" smtClean="0"/>
              <a:t>Předškolní vzdělávání (ISCED 0)</a:t>
            </a:r>
          </a:p>
          <a:p>
            <a:pPr lvl="0"/>
            <a:r>
              <a:rPr lang="cs-CZ" dirty="0" smtClean="0"/>
              <a:t>zpravidla děti 3-6 let</a:t>
            </a:r>
          </a:p>
          <a:p>
            <a:pPr lvl="0"/>
            <a:r>
              <a:rPr lang="cs-CZ" dirty="0" smtClean="0"/>
              <a:t>není součástí PŠD (jako ve většině </a:t>
            </a:r>
            <a:r>
              <a:rPr lang="cs-CZ" dirty="0" err="1" smtClean="0"/>
              <a:t>evr</a:t>
            </a:r>
            <a:r>
              <a:rPr lang="cs-CZ" dirty="0" smtClean="0"/>
              <a:t>. zemí)</a:t>
            </a:r>
          </a:p>
          <a:p>
            <a:pPr lvl="0"/>
            <a:r>
              <a:rPr lang="cs-CZ" dirty="0" smtClean="0"/>
              <a:t>realizuje se v MŠ – zřizovatelem většinou obec (svazek obcí)</a:t>
            </a:r>
          </a:p>
          <a:p>
            <a:pPr lvl="0"/>
            <a:r>
              <a:rPr lang="cs-CZ" dirty="0" smtClean="0"/>
              <a:t>od 2005 se MŠ řadí mezi školy</a:t>
            </a:r>
          </a:p>
          <a:p>
            <a:pPr lvl="0"/>
            <a:r>
              <a:rPr lang="cs-CZ" dirty="0" smtClean="0"/>
              <a:t>poslední rok docházky musí být bezplatný a umožněn všem dětem</a:t>
            </a:r>
          </a:p>
          <a:p>
            <a:pPr lvl="0">
              <a:buNone/>
            </a:pPr>
            <a:endParaRPr lang="cs-CZ" b="1" dirty="0" smtClean="0"/>
          </a:p>
          <a:p>
            <a:pPr lvl="0">
              <a:buNone/>
            </a:pPr>
            <a:r>
              <a:rPr lang="cs-CZ" b="1" dirty="0" smtClean="0"/>
              <a:t>Povinná školní docházka (ISCED 1 + 2)</a:t>
            </a:r>
          </a:p>
          <a:p>
            <a:r>
              <a:rPr lang="cs-CZ" dirty="0" smtClean="0"/>
              <a:t>délka stanovena školským zákonem (9 let)</a:t>
            </a:r>
          </a:p>
          <a:p>
            <a:r>
              <a:rPr lang="cs-CZ" dirty="0" smtClean="0"/>
              <a:t>ZŠ + víceletá gymnázia a konzervatoře</a:t>
            </a:r>
          </a:p>
          <a:p>
            <a:r>
              <a:rPr lang="cs-CZ" dirty="0" smtClean="0"/>
              <a:t>od 6+ let, konec v 9. roce (povinnost školní docházky končí dovršením věku  17 let) </a:t>
            </a:r>
          </a:p>
          <a:p>
            <a:r>
              <a:rPr lang="cs-CZ" dirty="0" smtClean="0"/>
              <a:t>zákonný zástupce: povinnost přihlásit dítě ke školní docházce</a:t>
            </a:r>
          </a:p>
          <a:p>
            <a:r>
              <a:rPr lang="cs-CZ" dirty="0" smtClean="0"/>
              <a:t>obec povinna vytvářet podmínky pro plnění PŠD</a:t>
            </a:r>
          </a:p>
          <a:p>
            <a:pPr lvl="0"/>
            <a:r>
              <a:rPr lang="cs-CZ" dirty="0" smtClean="0"/>
              <a:t>praktické a speciální školy (</a:t>
            </a:r>
            <a:r>
              <a:rPr lang="cs-CZ" i="1" dirty="0" smtClean="0"/>
              <a:t>základní</a:t>
            </a:r>
            <a:r>
              <a:rPr lang="cs-CZ" dirty="0" smtClean="0"/>
              <a:t> vzdělání vs. </a:t>
            </a:r>
            <a:r>
              <a:rPr lang="cs-CZ" i="1" dirty="0" smtClean="0"/>
              <a:t>základy</a:t>
            </a:r>
            <a:r>
              <a:rPr lang="cs-CZ" dirty="0" smtClean="0"/>
              <a:t> vzdělání)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Struktura vzdělávací soustavy v ČR (III)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cs-CZ" b="1" dirty="0" smtClean="0"/>
              <a:t>Střední vzdělávání (ISCED  3)</a:t>
            </a:r>
          </a:p>
          <a:p>
            <a:r>
              <a:rPr lang="cs-CZ" dirty="0" smtClean="0"/>
              <a:t>uskutečňuje se na středních školách </a:t>
            </a:r>
          </a:p>
          <a:p>
            <a:pPr lvl="1"/>
            <a:r>
              <a:rPr lang="cs-CZ" dirty="0" smtClean="0"/>
              <a:t>střední vzdělání dosahované po 1-2 letech studia (poskytují odborné školy, učiliště či praktické školy, ISCED 2C)</a:t>
            </a:r>
          </a:p>
          <a:p>
            <a:pPr lvl="1"/>
            <a:r>
              <a:rPr lang="cs-CZ" dirty="0" smtClean="0"/>
              <a:t> střední vzdělání s výučním listem (poskytují odborná učiliště, ISCED 3C)  </a:t>
            </a:r>
          </a:p>
          <a:p>
            <a:pPr lvl="1"/>
            <a:r>
              <a:rPr lang="cs-CZ" dirty="0" smtClean="0"/>
              <a:t>střední vzdělání s maturitou (střední odborné školy či učiliště, gymnázia, ISCED 3A)</a:t>
            </a:r>
          </a:p>
          <a:p>
            <a:pPr lvl="0"/>
            <a:r>
              <a:rPr lang="cs-CZ" dirty="0" smtClean="0"/>
              <a:t>programy všeobecného vzdělávání (gymnázia + lycea) a programy odborného vzdělávání (SŠ, SOU)</a:t>
            </a:r>
          </a:p>
          <a:p>
            <a:pPr lvl="0"/>
            <a:r>
              <a:rPr lang="cs-CZ" dirty="0" smtClean="0"/>
              <a:t>v ČR poměrně hodně odborně zaměřené</a:t>
            </a:r>
          </a:p>
          <a:p>
            <a:pPr lvl="0"/>
            <a:endParaRPr lang="cs-CZ" dirty="0" smtClean="0"/>
          </a:p>
          <a:p>
            <a:pPr>
              <a:buNone/>
            </a:pPr>
            <a:r>
              <a:rPr lang="cs-CZ" b="1" dirty="0" err="1" smtClean="0"/>
              <a:t>Postsekundární</a:t>
            </a:r>
            <a:r>
              <a:rPr lang="cs-CZ" b="1" dirty="0" smtClean="0"/>
              <a:t> neterciární vzdělávání (ISCED 4)</a:t>
            </a:r>
          </a:p>
          <a:p>
            <a:r>
              <a:rPr lang="cs-CZ" dirty="0" smtClean="0"/>
              <a:t>především nástavbové studium</a:t>
            </a:r>
          </a:p>
          <a:p>
            <a:r>
              <a:rPr lang="cs-CZ" dirty="0" smtClean="0"/>
              <a:t>organizuje se na SŠ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712</TotalTime>
  <Words>2183</Words>
  <Application>Microsoft Office PowerPoint</Application>
  <PresentationFormat>Předvádění na obrazovce (4:3)</PresentationFormat>
  <Paragraphs>284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Urbanistický</vt:lpstr>
      <vt:lpstr>(EKONOMIKA) VZDĚLÁVÁNÍ V ČR</vt:lpstr>
      <vt:lpstr>Obsah přednášky</vt:lpstr>
      <vt:lpstr>Ekonomika a ekonomie vzdělávání</vt:lpstr>
      <vt:lpstr>Vzdělávání jako veřejně poskytovaný statek</vt:lpstr>
      <vt:lpstr>Základní principy a legislativa</vt:lpstr>
      <vt:lpstr>Struktura vzdělávací soustavy v ČR (I)</vt:lpstr>
      <vt:lpstr>Prezentace aplikace PowerPoint</vt:lpstr>
      <vt:lpstr>Struktura vzdělávací soustavy v ČR (II)</vt:lpstr>
      <vt:lpstr>Struktura vzdělávací soustavy v ČR (III)</vt:lpstr>
      <vt:lpstr>Struktura vzdělávací soustavy v ČR (III)</vt:lpstr>
      <vt:lpstr>Všeobecná správa ve školství</vt:lpstr>
      <vt:lpstr>Instituce ve vzdělávání</vt:lpstr>
      <vt:lpstr>Terciární vzdělávání v ČR</vt:lpstr>
      <vt:lpstr>Od historie po současnost</vt:lpstr>
      <vt:lpstr>Od historie po současnost II (VŠ)</vt:lpstr>
      <vt:lpstr>Od historie po současnost III (VŠ)</vt:lpstr>
      <vt:lpstr>Od historie po současnost IV (VŠ)</vt:lpstr>
      <vt:lpstr>Typy institucí</vt:lpstr>
      <vt:lpstr>Typy institucí (II)</vt:lpstr>
      <vt:lpstr>Samospráva VŠ</vt:lpstr>
      <vt:lpstr>Samosprávné orgány VVŠ</vt:lpstr>
      <vt:lpstr>Samosprávné orgány VVŠ (II)</vt:lpstr>
      <vt:lpstr>Samosprávné orgány VVŠ (III)</vt:lpstr>
      <vt:lpstr>Financování</vt:lpstr>
      <vt:lpstr>Financování VVŠ ze státního rozpočtu</vt:lpstr>
      <vt:lpstr>Financování ze státního rozpočtu (II)</vt:lpstr>
      <vt:lpstr>Poplatky</vt:lpstr>
      <vt:lpstr>Finanční podpora studentů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vzdělávací soustavy ČR</dc:title>
  <dc:creator>Zuzzinka</dc:creator>
  <cp:lastModifiedBy>Berná Zuzana</cp:lastModifiedBy>
  <cp:revision>129</cp:revision>
  <cp:lastPrinted>2013-10-23T13:02:07Z</cp:lastPrinted>
  <dcterms:created xsi:type="dcterms:W3CDTF">2013-03-18T20:14:02Z</dcterms:created>
  <dcterms:modified xsi:type="dcterms:W3CDTF">2013-10-30T13:35:20Z</dcterms:modified>
</cp:coreProperties>
</file>