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669900"/>
    <a:srgbClr val="FFCCFF"/>
    <a:srgbClr val="CCFF33"/>
    <a:srgbClr val="99FF33"/>
    <a:srgbClr val="FF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938C-82C5-4EFC-92CB-138858298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0CE27-2061-4DCB-AAC0-ED38C58BDF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34810-1E81-4DFC-9C72-65688ED36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2EF5E-A985-4F5E-8DC5-F8335E959F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F9035-87DA-4ACA-A8B9-9E02EDF712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F57BD-D0BD-48F4-80B5-B0D053FCB3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9531-BBF8-4868-874F-1811801095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7CDE-6596-46EF-B506-D1B3A2F90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1BDB-BC0C-48DC-B06E-A8A9143A3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E0B4-8620-4E6A-9589-2A37D36E05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A99DF-EECA-4FF0-8BA0-53F6A16BA6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BC6C394-77C2-47EF-AE49-7309824872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33CC"/>
                </a:solidFill>
                <a:latin typeface="Calibri" pitchFamily="34" charset="0"/>
              </a:rPr>
              <a:t>CONWIP</a:t>
            </a:r>
            <a:r>
              <a:rPr lang="cs-CZ" sz="360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br>
              <a:rPr lang="cs-CZ" sz="3600" smtClean="0">
                <a:solidFill>
                  <a:srgbClr val="0033CC"/>
                </a:solidFill>
                <a:latin typeface="Calibri" pitchFamily="34" charset="0"/>
              </a:rPr>
            </a:br>
            <a:r>
              <a:rPr lang="en-US" sz="2000" smtClean="0">
                <a:latin typeface="Calibri" pitchFamily="34" charset="0"/>
              </a:rPr>
              <a:t>(A pull alternative to kanban principle)</a:t>
            </a:r>
            <a:r>
              <a:rPr lang="en-US" sz="3600" smtClean="0">
                <a:latin typeface="Calibri" pitchFamily="34" charset="0"/>
              </a:rPr>
              <a:t/>
            </a:r>
            <a:br>
              <a:rPr lang="en-US" sz="3600" smtClean="0">
                <a:latin typeface="Calibri" pitchFamily="34" charset="0"/>
              </a:rPr>
            </a:br>
            <a:endParaRPr lang="en-US" sz="3600" smtClean="0">
              <a:latin typeface="Calibri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705725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Main resources</a:t>
            </a:r>
            <a:r>
              <a:rPr lang="en-US" sz="1800" smtClean="0">
                <a:latin typeface="Calibri" pitchFamily="34" charset="0"/>
              </a:rPr>
              <a:t> : Mark Spearman, David Woodruff and Wallace Hopp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Northwestern University,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Evanson, Illinois, USA</a:t>
            </a: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Diagrams, modification</a:t>
            </a:r>
            <a:r>
              <a:rPr lang="cs-CZ" sz="1800" smtClean="0">
                <a:latin typeface="Calibri" pitchFamily="34" charset="0"/>
              </a:rPr>
              <a:t>s, </a:t>
            </a:r>
            <a:r>
              <a:rPr lang="en-US" sz="1800" smtClean="0">
                <a:latin typeface="Calibri" pitchFamily="34" charset="0"/>
              </a:rPr>
              <a:t>structures and editing (J.Skorkovský,KPH)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765175"/>
            <a:ext cx="15906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err="1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dirty="0" err="1" smtClean="0">
                <a:latin typeface="Calibri" pitchFamily="34" charset="0"/>
              </a:rPr>
              <a:t>stant</a:t>
            </a:r>
            <a:r>
              <a:rPr lang="cs-CZ" sz="4000" dirty="0" smtClean="0">
                <a:latin typeface="Calibri" pitchFamily="34" charset="0"/>
              </a:rPr>
              <a:t> </a:t>
            </a:r>
            <a:r>
              <a:rPr lang="cs-CZ" sz="4000" dirty="0" err="1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cs-CZ" sz="4000" dirty="0" err="1" smtClean="0">
                <a:latin typeface="Calibri" pitchFamily="34" charset="0"/>
              </a:rPr>
              <a:t>ork</a:t>
            </a:r>
            <a:r>
              <a:rPr lang="cs-CZ" sz="4000" dirty="0" smtClean="0">
                <a:latin typeface="Calibri" pitchFamily="34" charset="0"/>
              </a:rPr>
              <a:t> </a:t>
            </a:r>
            <a:r>
              <a:rPr lang="cs-CZ" sz="4000" dirty="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dirty="0" smtClean="0">
                <a:latin typeface="Calibri" pitchFamily="34" charset="0"/>
              </a:rPr>
              <a:t>n </a:t>
            </a:r>
            <a:r>
              <a:rPr lang="cs-CZ" sz="4000" dirty="0" err="1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r>
              <a:rPr lang="cs-CZ" sz="4000" dirty="0" err="1" smtClean="0">
                <a:latin typeface="Calibri" pitchFamily="34" charset="0"/>
              </a:rPr>
              <a:t>rogress</a:t>
            </a:r>
            <a:r>
              <a:rPr lang="cs-CZ" sz="4000" dirty="0" smtClean="0">
                <a:latin typeface="Calibri" pitchFamily="34" charset="0"/>
              </a:rPr>
              <a:t> = </a:t>
            </a:r>
            <a:r>
              <a:rPr lang="cs-CZ" sz="4000" dirty="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dirty="0" smtClean="0">
                <a:solidFill>
                  <a:srgbClr val="FF6600"/>
                </a:solidFill>
                <a:latin typeface="Calibri" pitchFamily="34" charset="0"/>
              </a:rPr>
              <a:t>W</a:t>
            </a:r>
            <a:r>
              <a:rPr lang="cs-CZ" sz="4000" dirty="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dirty="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endParaRPr lang="en-GB" sz="4000" dirty="0" smtClean="0">
              <a:solidFill>
                <a:srgbClr val="D60093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System having benefits of a PULL and can be used in variety of manufacturing environment</a:t>
            </a:r>
          </a:p>
          <a:p>
            <a:pPr eaLnBrk="1" hangingPunct="1"/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CONWIP : generalized form of </a:t>
            </a:r>
            <a:r>
              <a:rPr lang="en-US" dirty="0" err="1" smtClean="0">
                <a:latin typeface="Calibri" pitchFamily="34" charset="0"/>
              </a:rPr>
              <a:t>Kanban</a:t>
            </a:r>
            <a:endParaRPr lang="en-US" dirty="0" smtClean="0">
              <a:latin typeface="Calibri" pitchFamily="34" charset="0"/>
            </a:endParaRPr>
          </a:p>
          <a:p>
            <a:pPr eaLnBrk="1" hangingPunct="1"/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CONWIP relies on signals (electronic, paper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Calibri" pitchFamily="34" charset="0"/>
              </a:rPr>
              <a:t>    cards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semaphores</a:t>
            </a:r>
            <a:r>
              <a:rPr lang="cs-CZ" dirty="0" smtClean="0">
                <a:latin typeface="Calibri" pitchFamily="34" charset="0"/>
              </a:rPr>
              <a:t>,</a:t>
            </a:r>
            <a:r>
              <a:rPr lang="en-US" dirty="0" smtClean="0">
                <a:latin typeface="Calibri" pitchFamily="34" charset="0"/>
              </a:rPr>
              <a:t>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CON</a:t>
            </a:r>
            <a:r>
              <a:rPr lang="en-US" sz="4000" smtClean="0">
                <a:latin typeface="Calibri" pitchFamily="34" charset="0"/>
              </a:rPr>
              <a:t>stant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4000" smtClean="0">
                <a:latin typeface="Calibri" pitchFamily="34" charset="0"/>
              </a:rPr>
              <a:t>ork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I</a:t>
            </a:r>
            <a:r>
              <a:rPr lang="en-US" sz="4000" smtClean="0">
                <a:latin typeface="Calibri" pitchFamily="34" charset="0"/>
              </a:rPr>
              <a:t>n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P</a:t>
            </a:r>
            <a:r>
              <a:rPr lang="en-US" sz="4000" smtClean="0">
                <a:latin typeface="Calibri" pitchFamily="34" charset="0"/>
              </a:rPr>
              <a:t>rocess = CONWIP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alibri" pitchFamily="34" charset="0"/>
              </a:rPr>
              <a:t>Kanban:</a:t>
            </a:r>
            <a:r>
              <a:rPr lang="en-US" smtClean="0">
                <a:latin typeface="Calibri" pitchFamily="34" charset="0"/>
              </a:rPr>
              <a:t>  card is used to signal production of a specific part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b="1" smtClean="0">
                <a:latin typeface="Calibri" pitchFamily="34" charset="0"/>
              </a:rPr>
              <a:t>CONWIP :</a:t>
            </a:r>
            <a:r>
              <a:rPr lang="en-US" smtClean="0">
                <a:latin typeface="Calibri" pitchFamily="34" charset="0"/>
              </a:rPr>
              <a:t> card is assigned to production line  and are not part number specific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CONWIP</a:t>
            </a:r>
            <a:endParaRPr lang="en-GB" smtClean="0"/>
          </a:p>
        </p:txBody>
      </p:sp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7667625" y="1341438"/>
            <a:ext cx="360363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7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7380288" y="1989138"/>
            <a:ext cx="360362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6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7956550" y="1989138"/>
            <a:ext cx="360363" cy="2889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5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9484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4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7451725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3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7956550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2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84597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1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7164388" y="476250"/>
            <a:ext cx="1544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dirty="0">
                <a:solidFill>
                  <a:srgbClr val="FF0000"/>
                </a:solidFill>
                <a:latin typeface="Calibri" pitchFamily="34" charset="0"/>
              </a:rPr>
              <a:t>BOM</a:t>
            </a:r>
            <a:r>
              <a:rPr lang="cs-CZ" sz="1600" dirty="0">
                <a:latin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</a:rPr>
              <a:t>of</a:t>
            </a:r>
            <a:r>
              <a:rPr lang="cs-CZ" sz="1600" dirty="0">
                <a:latin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</a:rPr>
              <a:t>the</a:t>
            </a:r>
            <a:r>
              <a:rPr lang="cs-CZ" sz="1600" dirty="0">
                <a:latin typeface="Calibri" pitchFamily="34" charset="0"/>
              </a:rPr>
              <a:t> </a:t>
            </a:r>
            <a:r>
              <a:rPr lang="cs-CZ" sz="1600" dirty="0" err="1">
                <a:latin typeface="Calibri" pitchFamily="34" charset="0"/>
              </a:rPr>
              <a:t>final</a:t>
            </a:r>
            <a:endParaRPr lang="cs-CZ" sz="1600" dirty="0">
              <a:latin typeface="Calibri" pitchFamily="34" charset="0"/>
            </a:endParaRPr>
          </a:p>
          <a:p>
            <a:pPr algn="ctr"/>
            <a:r>
              <a:rPr lang="cs-CZ" sz="1600" dirty="0" err="1">
                <a:latin typeface="Calibri" pitchFamily="34" charset="0"/>
              </a:rPr>
              <a:t>product</a:t>
            </a:r>
            <a:r>
              <a:rPr lang="cs-CZ" sz="1600" dirty="0">
                <a:latin typeface="Calibri" pitchFamily="34" charset="0"/>
              </a:rPr>
              <a:t> (7)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 flipV="1">
            <a:off x="70929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>
            <a:off x="7092950" y="24209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 flipH="1">
            <a:off x="7596188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8101013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0" name="Line 18"/>
          <p:cNvSpPr>
            <a:spLocks noChangeShapeType="1"/>
          </p:cNvSpPr>
          <p:nvPr/>
        </p:nvSpPr>
        <p:spPr bwMode="auto">
          <a:xfrm>
            <a:off x="8101013" y="24209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1" name="Line 19"/>
          <p:cNvSpPr>
            <a:spLocks noChangeShapeType="1"/>
          </p:cNvSpPr>
          <p:nvPr/>
        </p:nvSpPr>
        <p:spPr bwMode="auto">
          <a:xfrm flipH="1">
            <a:off x="86042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2" name="Line 20"/>
          <p:cNvSpPr>
            <a:spLocks noChangeShapeType="1"/>
          </p:cNvSpPr>
          <p:nvPr/>
        </p:nvSpPr>
        <p:spPr bwMode="auto">
          <a:xfrm flipV="1">
            <a:off x="7596188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3" name="Line 21"/>
          <p:cNvSpPr>
            <a:spLocks noChangeShapeType="1"/>
          </p:cNvSpPr>
          <p:nvPr/>
        </p:nvSpPr>
        <p:spPr bwMode="auto">
          <a:xfrm>
            <a:off x="7596188" y="1844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4" name="Line 22"/>
          <p:cNvSpPr>
            <a:spLocks noChangeShapeType="1"/>
          </p:cNvSpPr>
          <p:nvPr/>
        </p:nvSpPr>
        <p:spPr bwMode="auto">
          <a:xfrm flipH="1">
            <a:off x="8099425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 flipV="1">
            <a:off x="74517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 flipV="1">
            <a:off x="81724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 flipV="1">
            <a:off x="7885113" y="16287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598" name="Picture 27" descr="Mcbeth-Bentel-And-Margedant-s-Universal-Boring-M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484313"/>
            <a:ext cx="989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9" name="AutoShape 29" descr="Z"/>
          <p:cNvSpPr>
            <a:spLocks noChangeAspect="1" noChangeArrowheads="1"/>
          </p:cNvSpPr>
          <p:nvPr/>
        </p:nvSpPr>
        <p:spPr bwMode="auto">
          <a:xfrm>
            <a:off x="3971925" y="2819400"/>
            <a:ext cx="1200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600" name="Picture 31" descr="Fig-224-Horizontal-Milling-Machine-Column-Type-Courtesy-o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628775"/>
            <a:ext cx="750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33" descr="ANd9GcQmRqL9z7X2WkUWokNnwp1Lh5nGDiAAaDT-7HGYwP--re4QaRc&amp;t=1&amp;usg=__TS3yjJ9DN9CP2_ONFIOOIW7wTsE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7038" y="1484313"/>
            <a:ext cx="9159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AutoShape 34"/>
          <p:cNvSpPr>
            <a:spLocks noChangeArrowheads="1"/>
          </p:cNvSpPr>
          <p:nvPr/>
        </p:nvSpPr>
        <p:spPr bwMode="auto">
          <a:xfrm>
            <a:off x="2771775" y="1916113"/>
            <a:ext cx="863600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03" name="AutoShape 35"/>
          <p:cNvSpPr>
            <a:spLocks noChangeArrowheads="1"/>
          </p:cNvSpPr>
          <p:nvPr/>
        </p:nvSpPr>
        <p:spPr bwMode="auto">
          <a:xfrm>
            <a:off x="4714875" y="1916113"/>
            <a:ext cx="647700" cy="217487"/>
          </a:xfrm>
          <a:prstGeom prst="rightArrow">
            <a:avLst>
              <a:gd name="adj1" fmla="val 50000"/>
              <a:gd name="adj2" fmla="val 7445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24604" name="Picture 37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3713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5" name="Rectangle 38"/>
          <p:cNvSpPr>
            <a:spLocks noChangeArrowheads="1"/>
          </p:cNvSpPr>
          <p:nvPr/>
        </p:nvSpPr>
        <p:spPr bwMode="auto">
          <a:xfrm>
            <a:off x="1619250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6" name="Rectangle 40"/>
          <p:cNvSpPr>
            <a:spLocks noChangeArrowheads="1"/>
          </p:cNvSpPr>
          <p:nvPr/>
        </p:nvSpPr>
        <p:spPr bwMode="auto">
          <a:xfrm>
            <a:off x="1619250" y="4365625"/>
            <a:ext cx="1223963" cy="21590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cs-CZ"/>
          </a:p>
          <a:p>
            <a:pPr marL="342900" indent="-342900" algn="ctr"/>
            <a:r>
              <a:rPr lang="cs-CZ"/>
              <a:t>Bag log list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 : 4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 5  : 0 pc 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 : 0 pc</a:t>
            </a:r>
          </a:p>
          <a:p>
            <a:pPr marL="342900" indent="-342900" algn="ctr"/>
            <a:endParaRPr lang="cs-CZ" sz="1400" b="1">
              <a:latin typeface="Calibri" pitchFamily="34" charset="0"/>
            </a:endParaRPr>
          </a:p>
          <a:p>
            <a:pPr marL="342900" indent="-342900" algn="ctr"/>
            <a:endParaRPr lang="en-GB" sz="1400">
              <a:latin typeface="Calibri" pitchFamily="34" charset="0"/>
            </a:endParaRPr>
          </a:p>
        </p:txBody>
      </p:sp>
      <p:pic>
        <p:nvPicPr>
          <p:cNvPr id="24607" name="Picture 42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3213100"/>
            <a:ext cx="7191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8" name="Rectangle 43"/>
          <p:cNvSpPr>
            <a:spLocks noChangeArrowheads="1"/>
          </p:cNvSpPr>
          <p:nvPr/>
        </p:nvSpPr>
        <p:spPr bwMode="auto">
          <a:xfrm>
            <a:off x="3419475" y="3860800"/>
            <a:ext cx="122396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9" name="Rectangle 44"/>
          <p:cNvSpPr>
            <a:spLocks noChangeArrowheads="1"/>
          </p:cNvSpPr>
          <p:nvPr/>
        </p:nvSpPr>
        <p:spPr bwMode="auto">
          <a:xfrm>
            <a:off x="341947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Bag</a:t>
            </a:r>
            <a:r>
              <a:rPr lang="cs-CZ" dirty="0"/>
              <a:t> log list</a:t>
            </a:r>
          </a:p>
          <a:p>
            <a:pPr algn="ctr"/>
            <a:r>
              <a:rPr lang="cs-CZ" sz="1400" dirty="0">
                <a:latin typeface="Calibri" pitchFamily="34" charset="0"/>
              </a:rPr>
              <a:t>1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2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3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4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6 : 4 </a:t>
            </a:r>
            <a:r>
              <a:rPr lang="cs-CZ" sz="1400" b="1" dirty="0" err="1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5 </a:t>
            </a:r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: 2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7 : 0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cs-CZ" sz="1400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 dirty="0">
              <a:latin typeface="Calibri" pitchFamily="34" charset="0"/>
            </a:endParaRPr>
          </a:p>
        </p:txBody>
      </p:sp>
      <p:sp>
        <p:nvSpPr>
          <p:cNvPr id="24610" name="Text Box 45"/>
          <p:cNvSpPr txBox="1">
            <a:spLocks noChangeArrowheads="1"/>
          </p:cNvSpPr>
          <p:nvPr/>
        </p:nvSpPr>
        <p:spPr bwMode="auto">
          <a:xfrm>
            <a:off x="7380288" y="2924175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1" name="Text Box 46"/>
          <p:cNvSpPr txBox="1">
            <a:spLocks noChangeArrowheads="1"/>
          </p:cNvSpPr>
          <p:nvPr/>
        </p:nvSpPr>
        <p:spPr bwMode="auto">
          <a:xfrm>
            <a:off x="68770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2" name="Text Box 47"/>
          <p:cNvSpPr txBox="1">
            <a:spLocks noChangeArrowheads="1"/>
          </p:cNvSpPr>
          <p:nvPr/>
        </p:nvSpPr>
        <p:spPr bwMode="auto">
          <a:xfrm>
            <a:off x="7885113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3" name="Text Box 48"/>
          <p:cNvSpPr txBox="1">
            <a:spLocks noChangeArrowheads="1"/>
          </p:cNvSpPr>
          <p:nvPr/>
        </p:nvSpPr>
        <p:spPr bwMode="auto">
          <a:xfrm>
            <a:off x="8388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4" name="Rectangle 49"/>
          <p:cNvSpPr>
            <a:spLocks noChangeArrowheads="1"/>
          </p:cNvSpPr>
          <p:nvPr/>
        </p:nvSpPr>
        <p:spPr bwMode="auto">
          <a:xfrm>
            <a:off x="179388" y="4365625"/>
            <a:ext cx="1223962" cy="2159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  <a:p>
            <a:pPr algn="ctr"/>
            <a:r>
              <a:rPr lang="en-US"/>
              <a:t>Bag</a:t>
            </a:r>
            <a:r>
              <a:rPr lang="cs-CZ"/>
              <a:t> </a:t>
            </a:r>
            <a:r>
              <a:rPr lang="en-US"/>
              <a:t>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algn="ctr"/>
            <a:r>
              <a:rPr lang="cs-CZ" sz="1400">
                <a:latin typeface="Calibri" pitchFamily="34" charset="0"/>
              </a:rPr>
              <a:t>3 : 8 pc</a:t>
            </a:r>
          </a:p>
          <a:p>
            <a:pPr algn="ctr"/>
            <a:r>
              <a:rPr lang="cs-CZ" sz="1400">
                <a:latin typeface="Calibri" pitchFamily="34" charset="0"/>
              </a:rPr>
              <a:t>4 : 8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5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: 0 pc</a:t>
            </a:r>
          </a:p>
          <a:p>
            <a:pPr algn="ctr"/>
            <a:endParaRPr lang="cs-CZ" sz="1400" b="1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5" name="Rectangle 50"/>
          <p:cNvSpPr>
            <a:spLocks noChangeArrowheads="1"/>
          </p:cNvSpPr>
          <p:nvPr/>
        </p:nvSpPr>
        <p:spPr bwMode="auto">
          <a:xfrm>
            <a:off x="179388" y="3860800"/>
            <a:ext cx="122396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pic>
        <p:nvPicPr>
          <p:cNvPr id="24616" name="Picture 51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7" name="Text Box 52"/>
          <p:cNvSpPr txBox="1">
            <a:spLocks noChangeArrowheads="1"/>
          </p:cNvSpPr>
          <p:nvPr/>
        </p:nvSpPr>
        <p:spPr bwMode="auto">
          <a:xfrm>
            <a:off x="6732588" y="19161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4x</a:t>
            </a:r>
            <a:endParaRPr lang="en-GB"/>
          </a:p>
        </p:txBody>
      </p:sp>
      <p:sp>
        <p:nvSpPr>
          <p:cNvPr id="24618" name="Text Box 53"/>
          <p:cNvSpPr txBox="1">
            <a:spLocks noChangeArrowheads="1"/>
          </p:cNvSpPr>
          <p:nvPr/>
        </p:nvSpPr>
        <p:spPr bwMode="auto">
          <a:xfrm>
            <a:off x="8459788" y="1989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pic>
        <p:nvPicPr>
          <p:cNvPr id="24619" name="Picture 54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3141663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Rectangle 55"/>
          <p:cNvSpPr>
            <a:spLocks noChangeArrowheads="1"/>
          </p:cNvSpPr>
          <p:nvPr/>
        </p:nvSpPr>
        <p:spPr bwMode="auto">
          <a:xfrm>
            <a:off x="5076825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21" name="Rectangle 56"/>
          <p:cNvSpPr>
            <a:spLocks noChangeArrowheads="1"/>
          </p:cNvSpPr>
          <p:nvPr/>
        </p:nvSpPr>
        <p:spPr bwMode="auto">
          <a:xfrm>
            <a:off x="507682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Bag</a:t>
            </a:r>
            <a:r>
              <a:rPr lang="cs-CZ" dirty="0"/>
              <a:t> log list</a:t>
            </a:r>
          </a:p>
          <a:p>
            <a:pPr algn="ctr"/>
            <a:r>
              <a:rPr lang="cs-CZ" sz="1400" dirty="0">
                <a:latin typeface="Calibri" pitchFamily="34" charset="0"/>
              </a:rPr>
              <a:t>1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2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3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dirty="0">
                <a:latin typeface="Calibri" pitchFamily="34" charset="0"/>
              </a:rPr>
              <a:t>4 : 0 </a:t>
            </a:r>
            <a:r>
              <a:rPr lang="cs-CZ" sz="1400" dirty="0" err="1">
                <a:latin typeface="Calibri" pitchFamily="34" charset="0"/>
              </a:rPr>
              <a:t>pc</a:t>
            </a:r>
            <a:endParaRPr lang="cs-CZ" sz="1400" dirty="0"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6 : 0 </a:t>
            </a:r>
            <a:r>
              <a:rPr lang="cs-CZ" sz="1400" b="1" dirty="0" err="1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 5 : 0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r>
              <a:rPr lang="cs-CZ" sz="1400" b="1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r>
              <a:rPr lang="cs-CZ" sz="1400" b="1" dirty="0">
                <a:solidFill>
                  <a:srgbClr val="FF3300"/>
                </a:solidFill>
                <a:latin typeface="Calibri" pitchFamily="34" charset="0"/>
              </a:rPr>
              <a:t>7 : 1 </a:t>
            </a:r>
            <a:r>
              <a:rPr lang="cs-CZ" sz="1400" b="1" dirty="0" err="1" smtClean="0">
                <a:solidFill>
                  <a:srgbClr val="FF3300"/>
                </a:solidFill>
                <a:latin typeface="Calibri" pitchFamily="34" charset="0"/>
              </a:rPr>
              <a:t>pc</a:t>
            </a:r>
            <a:endParaRPr lang="cs-CZ" sz="1400" b="1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cs-CZ" sz="1400" dirty="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 dirty="0">
              <a:latin typeface="Calibri" pitchFamily="34" charset="0"/>
            </a:endParaRPr>
          </a:p>
        </p:txBody>
      </p:sp>
      <p:sp>
        <p:nvSpPr>
          <p:cNvPr id="24622" name="Line 57"/>
          <p:cNvSpPr>
            <a:spLocks noChangeShapeType="1"/>
          </p:cNvSpPr>
          <p:nvPr/>
        </p:nvSpPr>
        <p:spPr bwMode="auto">
          <a:xfrm>
            <a:off x="6443663" y="3357563"/>
            <a:ext cx="2159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Line 58"/>
          <p:cNvSpPr>
            <a:spLocks noChangeShapeType="1"/>
          </p:cNvSpPr>
          <p:nvPr/>
        </p:nvSpPr>
        <p:spPr bwMode="auto">
          <a:xfrm flipV="1">
            <a:off x="6659563" y="1125538"/>
            <a:ext cx="0" cy="22320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4" name="Line 59"/>
          <p:cNvSpPr>
            <a:spLocks noChangeShapeType="1"/>
          </p:cNvSpPr>
          <p:nvPr/>
        </p:nvSpPr>
        <p:spPr bwMode="auto">
          <a:xfrm flipH="1">
            <a:off x="539750" y="1125538"/>
            <a:ext cx="6121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5" name="Line 61"/>
          <p:cNvSpPr>
            <a:spLocks noChangeShapeType="1"/>
          </p:cNvSpPr>
          <p:nvPr/>
        </p:nvSpPr>
        <p:spPr bwMode="auto">
          <a:xfrm>
            <a:off x="539750" y="1125538"/>
            <a:ext cx="0" cy="790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26" name="Rectangle 63"/>
          <p:cNvSpPr>
            <a:spLocks noChangeArrowheads="1"/>
          </p:cNvSpPr>
          <p:nvPr/>
        </p:nvSpPr>
        <p:spPr bwMode="auto">
          <a:xfrm>
            <a:off x="179388" y="2060575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C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7" name="Rectangle 64"/>
          <p:cNvSpPr>
            <a:spLocks noChangeArrowheads="1"/>
          </p:cNvSpPr>
          <p:nvPr/>
        </p:nvSpPr>
        <p:spPr bwMode="auto">
          <a:xfrm>
            <a:off x="179388" y="2565400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B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8" name="AutoShape 65"/>
          <p:cNvSpPr>
            <a:spLocks/>
          </p:cNvSpPr>
          <p:nvPr/>
        </p:nvSpPr>
        <p:spPr bwMode="auto">
          <a:xfrm>
            <a:off x="1476375" y="20605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Text Box 66"/>
          <p:cNvSpPr txBox="1">
            <a:spLocks noChangeArrowheads="1"/>
          </p:cNvSpPr>
          <p:nvPr/>
        </p:nvSpPr>
        <p:spPr bwMode="auto">
          <a:xfrm>
            <a:off x="1619250" y="2636838"/>
            <a:ext cx="3400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Queue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(First</a:t>
            </a:r>
            <a:r>
              <a:rPr lang="en-US" sz="1400">
                <a:solidFill>
                  <a:srgbClr val="0000FF"/>
                </a:solidFill>
              </a:rPr>
              <a:t>-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0000FF"/>
                </a:solidFill>
              </a:rPr>
              <a:t>I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n </a:t>
            </a:r>
            <a:r>
              <a:rPr lang="en-US" sz="1400">
                <a:solidFill>
                  <a:srgbClr val="0000FF"/>
                </a:solidFill>
              </a:rPr>
              <a:t>F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irst</a:t>
            </a:r>
            <a:r>
              <a:rPr lang="en-US" sz="1400">
                <a:solidFill>
                  <a:srgbClr val="0000FF"/>
                </a:solidFill>
              </a:rPr>
              <a:t>-S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erved=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FSFS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system)</a:t>
            </a:r>
          </a:p>
        </p:txBody>
      </p:sp>
      <p:sp>
        <p:nvSpPr>
          <p:cNvPr id="24630" name="Text Box 68"/>
          <p:cNvSpPr txBox="1">
            <a:spLocks noChangeArrowheads="1"/>
          </p:cNvSpPr>
          <p:nvPr/>
        </p:nvSpPr>
        <p:spPr bwMode="auto">
          <a:xfrm>
            <a:off x="6711950" y="4295775"/>
            <a:ext cx="1881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S</a:t>
            </a:r>
            <a:r>
              <a:rPr lang="en-US" sz="1400" dirty="0"/>
              <a:t>y</a:t>
            </a:r>
            <a:r>
              <a:rPr lang="en-US" sz="1400" dirty="0">
                <a:latin typeface="Calibri" pitchFamily="34" charset="0"/>
              </a:rPr>
              <a:t>stem Entry Time=SET</a:t>
            </a:r>
          </a:p>
        </p:txBody>
      </p:sp>
      <p:sp>
        <p:nvSpPr>
          <p:cNvPr id="24631" name="Text Box 69"/>
          <p:cNvSpPr txBox="1">
            <a:spLocks noChangeArrowheads="1"/>
          </p:cNvSpPr>
          <p:nvPr/>
        </p:nvSpPr>
        <p:spPr bwMode="auto">
          <a:xfrm>
            <a:off x="468313" y="6491288"/>
            <a:ext cx="1004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SET=8:00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2" name="Text Box 70"/>
          <p:cNvSpPr txBox="1">
            <a:spLocks noChangeArrowheads="1"/>
          </p:cNvSpPr>
          <p:nvPr/>
        </p:nvSpPr>
        <p:spPr bwMode="auto">
          <a:xfrm>
            <a:off x="176371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SET=10:00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3" name="Text Box 71"/>
          <p:cNvSpPr txBox="1">
            <a:spLocks noChangeArrowheads="1"/>
          </p:cNvSpPr>
          <p:nvPr/>
        </p:nvSpPr>
        <p:spPr bwMode="auto">
          <a:xfrm>
            <a:off x="3492500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SET=12:00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4" name="Text Box 72"/>
          <p:cNvSpPr txBox="1">
            <a:spLocks noChangeArrowheads="1"/>
          </p:cNvSpPr>
          <p:nvPr/>
        </p:nvSpPr>
        <p:spPr bwMode="auto">
          <a:xfrm>
            <a:off x="514826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SET=14:00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5" name="AutoShape 73"/>
          <p:cNvSpPr>
            <a:spLocks/>
          </p:cNvSpPr>
          <p:nvPr/>
        </p:nvSpPr>
        <p:spPr bwMode="auto">
          <a:xfrm>
            <a:off x="6300788" y="4365625"/>
            <a:ext cx="214312" cy="2159000"/>
          </a:xfrm>
          <a:prstGeom prst="rightBrace">
            <a:avLst>
              <a:gd name="adj1" fmla="val 83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6" name="AutoShape 74"/>
          <p:cNvSpPr>
            <a:spLocks/>
          </p:cNvSpPr>
          <p:nvPr/>
        </p:nvSpPr>
        <p:spPr bwMode="auto">
          <a:xfrm>
            <a:off x="1692275" y="22764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7" name="Text Box 75"/>
          <p:cNvSpPr txBox="1">
            <a:spLocks noChangeArrowheads="1"/>
          </p:cNvSpPr>
          <p:nvPr/>
        </p:nvSpPr>
        <p:spPr bwMode="auto">
          <a:xfrm>
            <a:off x="6659563" y="5300663"/>
            <a:ext cx="2160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maintaining of </a:t>
            </a:r>
            <a:r>
              <a:rPr lang="en-US" sz="1400" b="1" dirty="0">
                <a:latin typeface="Calibri" pitchFamily="34" charset="0"/>
              </a:rPr>
              <a:t>BLL</a:t>
            </a:r>
            <a:r>
              <a:rPr lang="cs-CZ" sz="1400" dirty="0"/>
              <a:t> </a:t>
            </a:r>
          </a:p>
          <a:p>
            <a:r>
              <a:rPr lang="cs-CZ" sz="1400" dirty="0" smtClean="0"/>
              <a:t>(</a:t>
            </a:r>
            <a:r>
              <a:rPr lang="cs-CZ" sz="1400" dirty="0" err="1" smtClean="0"/>
              <a:t>Bag</a:t>
            </a:r>
            <a:r>
              <a:rPr lang="cs-CZ" sz="1400" dirty="0" smtClean="0"/>
              <a:t> Log List</a:t>
            </a:r>
            <a:r>
              <a:rPr lang="cs-CZ" sz="1400" dirty="0"/>
              <a:t>)</a:t>
            </a:r>
            <a:r>
              <a:rPr lang="en-US" sz="1400" dirty="0">
                <a:latin typeface="Calibri" pitchFamily="34" charset="0"/>
              </a:rPr>
              <a:t> is</a:t>
            </a:r>
          </a:p>
          <a:p>
            <a:r>
              <a:rPr lang="en-US" sz="1400" dirty="0">
                <a:latin typeface="Calibri" pitchFamily="34" charset="0"/>
              </a:rPr>
              <a:t>responsibility of</a:t>
            </a:r>
          </a:p>
          <a:p>
            <a:r>
              <a:rPr lang="en-US" sz="1400" dirty="0">
                <a:latin typeface="Calibri" pitchFamily="34" charset="0"/>
              </a:rPr>
              <a:t>inventory control staff</a:t>
            </a:r>
          </a:p>
        </p:txBody>
      </p:sp>
      <p:sp>
        <p:nvSpPr>
          <p:cNvPr id="24638" name="Text Box 76"/>
          <p:cNvSpPr txBox="1">
            <a:spLocks noChangeArrowheads="1"/>
          </p:cNvSpPr>
          <p:nvPr/>
        </p:nvSpPr>
        <p:spPr bwMode="auto">
          <a:xfrm>
            <a:off x="2843213" y="2349500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39" name="Text Box 77"/>
          <p:cNvSpPr txBox="1">
            <a:spLocks noChangeArrowheads="1"/>
          </p:cNvSpPr>
          <p:nvPr/>
        </p:nvSpPr>
        <p:spPr bwMode="auto">
          <a:xfrm>
            <a:off x="4787900" y="2276475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parts</a:t>
            </a:r>
          </a:p>
        </p:txBody>
      </p:sp>
      <p:sp>
        <p:nvSpPr>
          <p:cNvPr id="24640" name="Text Box 78"/>
          <p:cNvSpPr txBox="1">
            <a:spLocks noChangeArrowheads="1"/>
          </p:cNvSpPr>
          <p:nvPr/>
        </p:nvSpPr>
        <p:spPr bwMode="auto">
          <a:xfrm>
            <a:off x="755650" y="692150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6600"/>
                </a:solidFill>
                <a:latin typeface="Calibri" pitchFamily="34" charset="0"/>
              </a:rPr>
              <a:t>cards</a:t>
            </a:r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V="1">
            <a:off x="6443663" y="3429000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H="1">
            <a:off x="6516688" y="3500438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772838" y="3892034"/>
            <a:ext cx="1705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FF0000"/>
                </a:solidFill>
                <a:latin typeface="Calibri" pitchFamily="34" charset="0"/>
              </a:rPr>
              <a:t>BOM</a:t>
            </a:r>
            <a:r>
              <a:rPr lang="cs-CZ" sz="1400" dirty="0">
                <a:latin typeface="Calibri" pitchFamily="34" charset="0"/>
              </a:rPr>
              <a:t>=Bill </a:t>
            </a:r>
            <a:r>
              <a:rPr lang="cs-CZ" sz="1400" dirty="0" err="1">
                <a:latin typeface="Calibri" pitchFamily="34" charset="0"/>
              </a:rPr>
              <a:t>of</a:t>
            </a:r>
            <a:r>
              <a:rPr lang="cs-CZ" sz="1400" dirty="0">
                <a:latin typeface="Calibri" pitchFamily="34" charset="0"/>
              </a:rPr>
              <a:t> </a:t>
            </a:r>
            <a:r>
              <a:rPr lang="cs-CZ" sz="1400" dirty="0" err="1">
                <a:latin typeface="Calibri" pitchFamily="34" charset="0"/>
              </a:rPr>
              <a:t>material</a:t>
            </a:r>
            <a:endParaRPr lang="cs-CZ" sz="1400" dirty="0">
              <a:latin typeface="Calibri" pitchFamily="34" charset="0"/>
            </a:endParaRPr>
          </a:p>
        </p:txBody>
      </p:sp>
      <p:sp>
        <p:nvSpPr>
          <p:cNvPr id="69" name="AutoShape 34"/>
          <p:cNvSpPr>
            <a:spLocks noChangeArrowheads="1"/>
          </p:cNvSpPr>
          <p:nvPr/>
        </p:nvSpPr>
        <p:spPr bwMode="auto">
          <a:xfrm>
            <a:off x="1114425" y="3391694"/>
            <a:ext cx="649288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AutoShape 34"/>
          <p:cNvSpPr>
            <a:spLocks noChangeArrowheads="1"/>
          </p:cNvSpPr>
          <p:nvPr/>
        </p:nvSpPr>
        <p:spPr bwMode="auto">
          <a:xfrm>
            <a:off x="2518568" y="3431472"/>
            <a:ext cx="1081881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AutoShape 34"/>
          <p:cNvSpPr>
            <a:spLocks noChangeArrowheads="1"/>
          </p:cNvSpPr>
          <p:nvPr/>
        </p:nvSpPr>
        <p:spPr bwMode="auto">
          <a:xfrm>
            <a:off x="4370386" y="3391694"/>
            <a:ext cx="921693" cy="257265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 parameters</a:t>
            </a:r>
          </a:p>
        </p:txBody>
      </p:sp>
      <p:sp>
        <p:nvSpPr>
          <p:cNvPr id="256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The card count </a:t>
            </a:r>
            <a:r>
              <a:rPr lang="en-US" sz="2000" dirty="0" smtClean="0">
                <a:latin typeface="Calibri" pitchFamily="34" charset="0"/>
              </a:rPr>
              <a:t>(it determines the max WIP level for the line)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b="1" dirty="0" smtClean="0">
                <a:solidFill>
                  <a:srgbClr val="669900"/>
                </a:solidFill>
                <a:latin typeface="Calibri" pitchFamily="34" charset="0"/>
              </a:rPr>
              <a:t>=m</a:t>
            </a:r>
          </a:p>
          <a:p>
            <a:pPr eaLnBrk="1" hangingPunct="1">
              <a:buFontTx/>
              <a:buNone/>
            </a:pPr>
            <a:endParaRPr lang="cs-CZ" sz="2000" b="1" dirty="0" smtClean="0">
              <a:solidFill>
                <a:srgbClr val="669900"/>
              </a:solidFill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Production quota </a:t>
            </a:r>
            <a:r>
              <a:rPr lang="en-US" sz="2000" dirty="0" smtClean="0">
                <a:latin typeface="Calibri" pitchFamily="34" charset="0"/>
              </a:rPr>
              <a:t>(target production quantity/period) </a:t>
            </a:r>
            <a:r>
              <a:rPr lang="cs-CZ" sz="2000" b="1" dirty="0" smtClean="0">
                <a:solidFill>
                  <a:srgbClr val="FF6600"/>
                </a:solidFill>
                <a:latin typeface="Calibri" pitchFamily="34" charset="0"/>
              </a:rPr>
              <a:t>=</a:t>
            </a:r>
            <a:r>
              <a:rPr lang="cs-CZ" sz="2000" b="1" dirty="0" smtClean="0">
                <a:solidFill>
                  <a:srgbClr val="FF6600"/>
                </a:solidFill>
                <a:latin typeface="Calibri" pitchFamily="34" charset="0"/>
              </a:rPr>
              <a:t>q </a:t>
            </a:r>
            <a:endParaRPr lang="cs-CZ" sz="2000" b="1" dirty="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/>
            <a:endParaRPr lang="en-US" sz="2000" b="1" dirty="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Maximum work ahead amount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(if </a:t>
            </a:r>
            <a:r>
              <a:rPr lang="en-US" sz="2000" dirty="0" err="1" smtClean="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dirty="0" err="1" smtClean="0">
                <a:latin typeface="Calibri" pitchFamily="34" charset="0"/>
              </a:rPr>
              <a:t>+</a:t>
            </a:r>
            <a:r>
              <a:rPr lang="en-US" sz="2000" dirty="0" err="1" smtClean="0">
                <a:solidFill>
                  <a:srgbClr val="0000FF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</a:rPr>
              <a:t> is produced during  a period, the line is stopped until the start of the next period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CONWIP-air traffic control</a:t>
            </a:r>
          </a:p>
        </p:txBody>
      </p:sp>
      <p:sp>
        <p:nvSpPr>
          <p:cNvPr id="26626" name="AutoShape 5" descr="Z"/>
          <p:cNvSpPr>
            <a:spLocks noChangeAspect="1" noChangeArrowheads="1"/>
          </p:cNvSpPr>
          <p:nvPr/>
        </p:nvSpPr>
        <p:spPr bwMode="auto">
          <a:xfrm>
            <a:off x="3429000" y="2743200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6627" name="Picture 7" descr="AIR-HeathrowQueue-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557338"/>
            <a:ext cx="27368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735013" y="3448050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Originating airport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6372225" y="3357563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Destination airport</a:t>
            </a:r>
          </a:p>
          <a:p>
            <a:r>
              <a:rPr lang="en-US"/>
              <a:t>(air above airport)</a:t>
            </a:r>
          </a:p>
        </p:txBody>
      </p:sp>
      <p:pic>
        <p:nvPicPr>
          <p:cNvPr id="26630" name="Picture 11" descr="airport_19537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12875"/>
            <a:ext cx="1349375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2"/>
          <p:cNvSpPr>
            <a:spLocks noChangeArrowheads="1"/>
          </p:cNvSpPr>
          <p:nvPr/>
        </p:nvSpPr>
        <p:spPr bwMode="auto">
          <a:xfrm>
            <a:off x="3563938" y="1989138"/>
            <a:ext cx="2952750" cy="503237"/>
          </a:xfrm>
          <a:prstGeom prst="rightArrow">
            <a:avLst>
              <a:gd name="adj1" fmla="val 50000"/>
              <a:gd name="adj2" fmla="val 146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395288" y="4437063"/>
            <a:ext cx="83661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r>
              <a:rPr lang="en-US" sz="2400">
                <a:latin typeface="Calibri" pitchFamily="34" charset="0"/>
              </a:rPr>
              <a:t>If heavy air traffic, departing planes should be held on the ground </a:t>
            </a:r>
          </a:p>
          <a:p>
            <a:r>
              <a:rPr lang="en-US" sz="2400">
                <a:latin typeface="Calibri" pitchFamily="34" charset="0"/>
              </a:rPr>
              <a:t>at the originating airport rather than control flying aircrafts </a:t>
            </a:r>
            <a:endParaRPr lang="cs-CZ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in the air above destination airport as a holding pattern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The results : greater safety and low</a:t>
            </a:r>
            <a:r>
              <a:rPr lang="cs-CZ" sz="2400" b="1">
                <a:solidFill>
                  <a:srgbClr val="FF6600"/>
                </a:solidFill>
                <a:latin typeface="Calibri" pitchFamily="34" charset="0"/>
              </a:rPr>
              <a:t>e</a:t>
            </a:r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r fuel consumption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CONWIP-Theory of Constraints</a:t>
            </a:r>
            <a:r>
              <a:rPr lang="cs-CZ" smtClean="0"/>
              <a:t> </a:t>
            </a:r>
            <a:endParaRPr lang="en-GB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Balance the flow and not the </a:t>
            </a:r>
            <a:r>
              <a:rPr lang="en-US" dirty="0" smtClean="0">
                <a:latin typeface="Calibri" pitchFamily="34" charset="0"/>
              </a:rPr>
              <a:t>capacity</a:t>
            </a:r>
            <a:r>
              <a:rPr lang="cs-CZ" dirty="0" smtClean="0">
                <a:latin typeface="Calibri" pitchFamily="34" charset="0"/>
              </a:rPr>
              <a:t> !!!!</a:t>
            </a:r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Operation of the </a:t>
            </a:r>
            <a:r>
              <a:rPr lang="en-US" b="1" dirty="0" smtClean="0">
                <a:latin typeface="Calibri" pitchFamily="34" charset="0"/>
              </a:rPr>
              <a:t>CONWIP</a:t>
            </a:r>
            <a:r>
              <a:rPr lang="en-US" dirty="0" smtClean="0">
                <a:latin typeface="Calibri" pitchFamily="34" charset="0"/>
              </a:rPr>
              <a:t> line is regulated by the </a:t>
            </a:r>
            <a:r>
              <a:rPr lang="en-US" b="1" dirty="0" smtClean="0">
                <a:solidFill>
                  <a:srgbClr val="FF6600"/>
                </a:solidFill>
                <a:latin typeface="Calibri" pitchFamily="34" charset="0"/>
              </a:rPr>
              <a:t>bottleneck resource</a:t>
            </a:r>
          </a:p>
          <a:p>
            <a:pPr eaLnBrk="1" hangingPunct="1"/>
            <a:r>
              <a:rPr lang="en-US" dirty="0" smtClean="0">
                <a:latin typeface="Calibri" pitchFamily="34" charset="0"/>
              </a:rPr>
              <a:t>If we have sufficient demand, the correct number of the cards will maintain just enough  WIP to keep bottleneck busy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a lot for Your Attention</a:t>
            </a:r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Skorkovský</a:t>
            </a: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alibri" pitchFamily="34" charset="0"/>
              </a:rPr>
              <a:t>Methodologies used for effective production control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JIT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zero inventory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kanban (mostly used for repetitive manufacturing)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MRP (MRP-II)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both principles (</a:t>
            </a:r>
            <a:r>
              <a:rPr lang="en-US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and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CONWIP (</a:t>
            </a:r>
            <a:r>
              <a:rPr lang="en-US" sz="2400" smtClean="0">
                <a:latin typeface="Calibri" pitchFamily="34" charset="0"/>
              </a:rPr>
              <a:t>Constant Work In Progress</a:t>
            </a:r>
            <a:r>
              <a:rPr lang="en-US" smtClean="0">
                <a:latin typeface="Calibri" pitchFamily="34" charset="0"/>
              </a:rPr>
              <a:t>)</a:t>
            </a:r>
            <a:r>
              <a:rPr lang="en-US" smtClean="0"/>
              <a:t> </a:t>
            </a:r>
          </a:p>
        </p:txBody>
      </p:sp>
      <p:sp>
        <p:nvSpPr>
          <p:cNvPr id="14339" name="AutoShape 4"/>
          <p:cNvSpPr>
            <a:spLocks/>
          </p:cNvSpPr>
          <p:nvPr/>
        </p:nvSpPr>
        <p:spPr bwMode="auto">
          <a:xfrm>
            <a:off x="3708400" y="2276475"/>
            <a:ext cx="287338" cy="1296988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356100" y="29241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343525" y="2736850"/>
            <a:ext cx="3167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greatly reduced inventory levels</a:t>
            </a:r>
          </a:p>
          <a:p>
            <a:r>
              <a:rPr lang="en-US">
                <a:latin typeface="Calibri" pitchFamily="34" charset="0"/>
              </a:rPr>
              <a:t>and production lead times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mtClean="0">
                <a:latin typeface="Calibri" pitchFamily="34" charset="0"/>
              </a:rPr>
              <a:t> and </a:t>
            </a:r>
            <a:r>
              <a:rPr lang="cs-CZ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endParaRPr lang="en-GB" smtClean="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z="2800" b="1" dirty="0" smtClean="0">
                <a:latin typeface="Calibri" pitchFamily="34" charset="0"/>
              </a:rPr>
              <a:t> :</a:t>
            </a:r>
            <a:r>
              <a:rPr lang="cs-CZ" sz="2800" dirty="0" smtClean="0"/>
              <a:t> </a:t>
            </a:r>
            <a:r>
              <a:rPr lang="en-US" sz="2800" dirty="0" smtClean="0">
                <a:latin typeface="Calibri" pitchFamily="34" charset="0"/>
              </a:rPr>
              <a:t>production jobs (production orders) are scheduled</a:t>
            </a:r>
            <a:r>
              <a:rPr lang="cs-CZ" sz="2800" dirty="0" smtClean="0">
                <a:latin typeface="Calibri" pitchFamily="34" charset="0"/>
              </a:rPr>
              <a:t> (MRP nad MRP-II)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</a:rPr>
              <a:t>often not feasible plans are generated and problems are often  detected too 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</a:rPr>
              <a:t>used fixed lead times</a:t>
            </a:r>
            <a:r>
              <a:rPr lang="cs-CZ" sz="2000" dirty="0" smtClean="0">
                <a:solidFill>
                  <a:srgbClr val="0000FF"/>
                </a:solidFill>
                <a:latin typeface="Calibri" pitchFamily="34" charset="0"/>
              </a:rPr>
              <a:t>=LT</a:t>
            </a: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</a:rPr>
              <a:t> (see next slide) do not depend on capacity utilization</a:t>
            </a:r>
            <a:r>
              <a:rPr lang="cs-CZ" sz="20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00FF"/>
                </a:solidFill>
                <a:latin typeface="Calibri" pitchFamily="34" charset="0"/>
              </a:rPr>
              <a:t>Having in mind , that production is random process, LT is very pessimistic</a:t>
            </a:r>
            <a:r>
              <a:rPr lang="cs-CZ" sz="2000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endParaRPr lang="en-US" sz="20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cs-CZ" sz="2800" b="1" dirty="0" smtClean="0">
                <a:latin typeface="Calibri" pitchFamily="34" charset="0"/>
              </a:rPr>
              <a:t> :</a:t>
            </a:r>
            <a:r>
              <a:rPr lang="cs-CZ" sz="2800" dirty="0" smtClean="0"/>
              <a:t>  </a:t>
            </a:r>
            <a:r>
              <a:rPr lang="en-US" sz="2800" dirty="0" smtClean="0">
                <a:latin typeface="Calibri" pitchFamily="34" charset="0"/>
              </a:rPr>
              <a:t>production jobs (production orders) start</a:t>
            </a:r>
            <a:r>
              <a:rPr lang="cs-CZ" sz="2800" dirty="0" smtClean="0">
                <a:latin typeface="Calibri" pitchFamily="34" charset="0"/>
              </a:rPr>
              <a:t>s </a:t>
            </a:r>
            <a:r>
              <a:rPr lang="en-US" sz="2800" dirty="0" smtClean="0">
                <a:latin typeface="Calibri" pitchFamily="34" charset="0"/>
              </a:rPr>
              <a:t>are triggered by completion of another job</a:t>
            </a:r>
            <a:r>
              <a:rPr lang="cs-CZ" sz="2800" dirty="0" smtClean="0"/>
              <a:t> </a:t>
            </a:r>
            <a:endParaRPr lang="en-GB" sz="2800" dirty="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55875" y="4076700"/>
            <a:ext cx="1728788" cy="431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Black box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835150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4284663" y="429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V="1">
            <a:off x="2051050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763713" y="4613275"/>
            <a:ext cx="1585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t=start of the job</a:t>
            </a:r>
            <a:endParaRPr lang="en-GB" sz="16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500563" y="4581525"/>
            <a:ext cx="3973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t+LT=end 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time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 of the job (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where 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LT=constant)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Flow time and Lead </a:t>
            </a:r>
            <a:r>
              <a:rPr lang="en-US" dirty="0" smtClean="0">
                <a:latin typeface="Calibri" pitchFamily="34" charset="0"/>
              </a:rPr>
              <a:t>time</a:t>
            </a:r>
            <a:r>
              <a:rPr lang="cs-CZ" dirty="0" smtClean="0">
                <a:latin typeface="Calibri" pitchFamily="34" charset="0"/>
              </a:rPr>
              <a:t> (FT&lt;&gt;LT)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6600"/>
                </a:solidFill>
              </a:rPr>
              <a:t>Flow time </a:t>
            </a:r>
            <a:r>
              <a:rPr lang="cs-CZ" dirty="0" smtClean="0">
                <a:solidFill>
                  <a:srgbClr val="0000FF"/>
                </a:solidFill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Calibri" pitchFamily="34" charset="0"/>
              </a:rPr>
              <a:t>known also as a „cycle time</a:t>
            </a:r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cs-CZ" dirty="0" smtClean="0">
                <a:solidFill>
                  <a:srgbClr val="0000FF"/>
                </a:solidFill>
              </a:rPr>
              <a:t>)</a:t>
            </a:r>
            <a:r>
              <a:rPr lang="cs-CZ" dirty="0" smtClean="0">
                <a:solidFill>
                  <a:srgbClr val="FF6600"/>
                </a:solidFill>
              </a:rPr>
              <a:t/>
            </a:r>
            <a:br>
              <a:rPr lang="cs-CZ" dirty="0" smtClean="0">
                <a:solidFill>
                  <a:srgbClr val="FF6600"/>
                </a:solidFill>
              </a:rPr>
            </a:b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 flipV="1">
            <a:off x="900113" y="24923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 flipV="1">
            <a:off x="1403350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08038" y="323215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released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7072313" y="2584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148263" y="3284538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Job is completed</a:t>
            </a:r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 flipV="1">
            <a:off x="6372225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>
            <a:off x="1403350" y="2492375"/>
            <a:ext cx="489743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887538" y="2655888"/>
            <a:ext cx="408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Typically random time (highly variable)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611188" y="4048125"/>
            <a:ext cx="5864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6600"/>
                </a:solidFill>
              </a:rPr>
              <a:t>Lead time </a:t>
            </a: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constant used for planning </a:t>
            </a:r>
            <a:r>
              <a:rPr lang="en-US" sz="3200">
                <a:solidFill>
                  <a:srgbClr val="0000FF"/>
                </a:solidFill>
              </a:rPr>
              <a:t>)</a:t>
            </a:r>
            <a:r>
              <a:rPr lang="en-US" sz="3200">
                <a:solidFill>
                  <a:srgbClr val="FF6600"/>
                </a:solidFill>
              </a:rPr>
              <a:t/>
            </a:r>
            <a:br>
              <a:rPr lang="en-US" sz="3200">
                <a:solidFill>
                  <a:srgbClr val="FF6600"/>
                </a:solidFill>
              </a:rPr>
            </a:b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3203575" y="4797425"/>
            <a:ext cx="25923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Job scheduling</a:t>
            </a:r>
            <a:r>
              <a:rPr lang="cs-CZ"/>
              <a:t> </a:t>
            </a:r>
          </a:p>
          <a:p>
            <a:pPr algn="ctr"/>
            <a:r>
              <a:rPr lang="cs-CZ"/>
              <a:t>(MRP-MRP-II)</a:t>
            </a:r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5795963" y="4941888"/>
            <a:ext cx="12969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7164388" y="4581525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1</a:t>
            </a:r>
            <a:endParaRPr lang="en-GB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7164388" y="5734050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N</a:t>
            </a:r>
            <a:endParaRPr lang="en-GB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5795963" y="5589588"/>
            <a:ext cx="12969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7956550" y="5229225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402" name="Rectangle 22"/>
          <p:cNvSpPr>
            <a:spLocks noChangeArrowheads="1"/>
          </p:cNvSpPr>
          <p:nvPr/>
        </p:nvSpPr>
        <p:spPr bwMode="auto">
          <a:xfrm>
            <a:off x="684213" y="49418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WIP level</a:t>
            </a:r>
            <a:endParaRPr lang="en-GB"/>
          </a:p>
        </p:txBody>
      </p:sp>
      <p:sp>
        <p:nvSpPr>
          <p:cNvPr id="16403" name="Rectangle 23"/>
          <p:cNvSpPr>
            <a:spLocks noChangeArrowheads="1"/>
          </p:cNvSpPr>
          <p:nvPr/>
        </p:nvSpPr>
        <p:spPr bwMode="auto">
          <a:xfrm>
            <a:off x="684213" y="58054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FGI level</a:t>
            </a:r>
            <a:endParaRPr lang="en-GB"/>
          </a:p>
        </p:txBody>
      </p:sp>
      <p:sp>
        <p:nvSpPr>
          <p:cNvPr id="16404" name="Rectangle 24"/>
          <p:cNvSpPr>
            <a:spLocks noChangeArrowheads="1"/>
          </p:cNvSpPr>
          <p:nvPr/>
        </p:nvSpPr>
        <p:spPr bwMode="auto">
          <a:xfrm>
            <a:off x="684213" y="53736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Flow times</a:t>
            </a:r>
            <a:endParaRPr lang="en-GB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2051720" y="6387218"/>
            <a:ext cx="47094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Calibri" pitchFamily="34" charset="0"/>
              </a:rPr>
              <a:t>FGI – </a:t>
            </a:r>
            <a:r>
              <a:rPr lang="en-US" sz="1600" dirty="0">
                <a:latin typeface="Calibri" pitchFamily="34" charset="0"/>
              </a:rPr>
              <a:t>finished good </a:t>
            </a:r>
            <a:r>
              <a:rPr lang="en-US" sz="1600" dirty="0" smtClean="0">
                <a:latin typeface="Calibri" pitchFamily="34" charset="0"/>
              </a:rPr>
              <a:t>inventory</a:t>
            </a:r>
            <a:r>
              <a:rPr lang="cs-CZ" sz="1600" dirty="0" smtClean="0">
                <a:latin typeface="Calibri" pitchFamily="34" charset="0"/>
              </a:rPr>
              <a:t> ; WIP = </a:t>
            </a:r>
            <a:r>
              <a:rPr lang="en-US" sz="1600" dirty="0" smtClean="0">
                <a:latin typeface="Calibri" pitchFamily="34" charset="0"/>
              </a:rPr>
              <a:t>Work in </a:t>
            </a:r>
            <a:r>
              <a:rPr lang="en-US" sz="1600" dirty="0" err="1" smtClean="0">
                <a:latin typeface="Calibri" pitchFamily="34" charset="0"/>
              </a:rPr>
              <a:t>Prog</a:t>
            </a:r>
            <a:r>
              <a:rPr lang="cs-CZ" sz="1600" dirty="0" smtClean="0">
                <a:latin typeface="Calibri" pitchFamily="34" charset="0"/>
              </a:rPr>
              <a:t>r</a:t>
            </a:r>
            <a:r>
              <a:rPr lang="en-US" sz="1600" dirty="0" err="1" smtClean="0">
                <a:latin typeface="Calibri" pitchFamily="34" charset="0"/>
              </a:rPr>
              <a:t>ess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6406" name="Line 26"/>
          <p:cNvSpPr>
            <a:spLocks noChangeShapeType="1"/>
          </p:cNvSpPr>
          <p:nvPr/>
        </p:nvSpPr>
        <p:spPr bwMode="auto">
          <a:xfrm flipV="1">
            <a:off x="2339975" y="59499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7" name="Line 27"/>
          <p:cNvSpPr>
            <a:spLocks noChangeShapeType="1"/>
          </p:cNvSpPr>
          <p:nvPr/>
        </p:nvSpPr>
        <p:spPr bwMode="auto">
          <a:xfrm flipV="1">
            <a:off x="2339975" y="5516563"/>
            <a:ext cx="863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2339975" y="51577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9" name="Rectangle 29"/>
          <p:cNvSpPr>
            <a:spLocks noChangeArrowheads="1"/>
          </p:cNvSpPr>
          <p:nvPr/>
        </p:nvSpPr>
        <p:spPr bwMode="auto">
          <a:xfrm>
            <a:off x="395288" y="4652963"/>
            <a:ext cx="2520950" cy="1584325"/>
          </a:xfrm>
          <a:prstGeom prst="rect">
            <a:avLst/>
          </a:prstGeom>
          <a:solidFill>
            <a:srgbClr val="FFFF99">
              <a:alpha val="2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6410" name="Text Box 31"/>
          <p:cNvSpPr txBox="1">
            <a:spLocks noChangeArrowheads="1"/>
          </p:cNvSpPr>
          <p:nvPr/>
        </p:nvSpPr>
        <p:spPr bwMode="auto">
          <a:xfrm>
            <a:off x="755650" y="4652963"/>
            <a:ext cx="1616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35421"/>
            <a:ext cx="8229600" cy="593725"/>
          </a:xfrm>
        </p:spPr>
        <p:txBody>
          <a:bodyPr/>
          <a:lstStyle/>
          <a:p>
            <a:pPr eaLnBrk="1" hangingPunct="1"/>
            <a:r>
              <a:rPr lang="cs-CZ" sz="4000" smtClean="0"/>
              <a:t> </a:t>
            </a:r>
            <a:endParaRPr lang="en-GB" sz="40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229600" cy="2351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6600"/>
                </a:solidFill>
              </a:rPr>
              <a:t> 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549275" y="4051300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>
                <a:solidFill>
                  <a:srgbClr val="FF6600"/>
                </a:solidFill>
              </a:rPr>
              <a:t> </a:t>
            </a: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7412" name="Rectangle 15"/>
          <p:cNvSpPr>
            <a:spLocks noChangeArrowheads="1"/>
          </p:cNvSpPr>
          <p:nvPr/>
        </p:nvSpPr>
        <p:spPr bwMode="auto">
          <a:xfrm>
            <a:off x="971550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ob1)</a:t>
            </a:r>
          </a:p>
        </p:txBody>
      </p:sp>
      <p:sp>
        <p:nvSpPr>
          <p:cNvPr id="17413" name="Rectangle 20"/>
          <p:cNvSpPr>
            <a:spLocks noChangeArrowheads="1"/>
          </p:cNvSpPr>
          <p:nvPr/>
        </p:nvSpPr>
        <p:spPr bwMode="auto">
          <a:xfrm>
            <a:off x="2916238" y="3860800"/>
            <a:ext cx="16557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Authorization</a:t>
            </a:r>
            <a:endParaRPr lang="cs-CZ"/>
          </a:p>
          <a:p>
            <a:pPr algn="ctr"/>
            <a:r>
              <a:rPr lang="cs-CZ"/>
              <a:t>to start Job 2</a:t>
            </a:r>
            <a:endParaRPr lang="en-US"/>
          </a:p>
        </p:txBody>
      </p:sp>
      <p:sp>
        <p:nvSpPr>
          <p:cNvPr id="17414" name="Text Box 22"/>
          <p:cNvSpPr txBox="1">
            <a:spLocks noChangeArrowheads="1"/>
          </p:cNvSpPr>
          <p:nvPr/>
        </p:nvSpPr>
        <p:spPr bwMode="auto">
          <a:xfrm>
            <a:off x="3132138" y="4899025"/>
            <a:ext cx="230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7415" name="Text Box 27"/>
          <p:cNvSpPr txBox="1">
            <a:spLocks noChangeArrowheads="1"/>
          </p:cNvSpPr>
          <p:nvPr/>
        </p:nvSpPr>
        <p:spPr bwMode="auto">
          <a:xfrm>
            <a:off x="4787900" y="4508500"/>
            <a:ext cx="155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</a:t>
            </a:r>
          </a:p>
        </p:txBody>
      </p:sp>
      <p:sp>
        <p:nvSpPr>
          <p:cNvPr id="17416" name="Text Box 29"/>
          <p:cNvSpPr txBox="1">
            <a:spLocks noChangeArrowheads="1"/>
          </p:cNvSpPr>
          <p:nvPr/>
        </p:nvSpPr>
        <p:spPr bwMode="auto">
          <a:xfrm>
            <a:off x="7019925" y="38608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6600"/>
                </a:solidFill>
              </a:rPr>
              <a:t>DOWNSTREAM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7417" name="Text Box 30"/>
          <p:cNvSpPr txBox="1">
            <a:spLocks noChangeArrowheads="1"/>
          </p:cNvSpPr>
          <p:nvPr/>
        </p:nvSpPr>
        <p:spPr bwMode="auto">
          <a:xfrm>
            <a:off x="684213" y="3860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UPSTREAM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8" name="Rectangle 31"/>
          <p:cNvSpPr>
            <a:spLocks noChangeArrowheads="1"/>
          </p:cNvSpPr>
          <p:nvPr/>
        </p:nvSpPr>
        <p:spPr bwMode="auto">
          <a:xfrm>
            <a:off x="305911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19" name="Rectangle 32"/>
          <p:cNvSpPr>
            <a:spLocks noChangeArrowheads="1"/>
          </p:cNvSpPr>
          <p:nvPr/>
        </p:nvSpPr>
        <p:spPr bwMode="auto">
          <a:xfrm>
            <a:off x="579596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N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V="1">
            <a:off x="5940425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4643438" y="1989138"/>
            <a:ext cx="129698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2" name="Line 35"/>
          <p:cNvSpPr>
            <a:spLocks noChangeShapeType="1"/>
          </p:cNvSpPr>
          <p:nvPr/>
        </p:nvSpPr>
        <p:spPr bwMode="auto">
          <a:xfrm>
            <a:off x="4643438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3" name="Text Box 36"/>
          <p:cNvSpPr txBox="1">
            <a:spLocks noChangeArrowheads="1"/>
          </p:cNvSpPr>
          <p:nvPr/>
        </p:nvSpPr>
        <p:spPr bwMode="auto">
          <a:xfrm>
            <a:off x="2627313" y="1125538"/>
            <a:ext cx="321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00"/>
                </a:solidFill>
                <a:latin typeface="Calibri" pitchFamily="34" charset="0"/>
              </a:rPr>
              <a:t>Components for Job N needed</a:t>
            </a:r>
            <a:r>
              <a:rPr lang="cs-CZ" b="1">
                <a:solidFill>
                  <a:srgbClr val="FF6600"/>
                </a:solidFill>
                <a:latin typeface="Calibri" pitchFamily="34" charset="0"/>
              </a:rPr>
              <a:t>…</a:t>
            </a:r>
            <a:endParaRPr lang="en-US" b="1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7424" name="Line 37"/>
          <p:cNvSpPr>
            <a:spLocks noChangeShapeType="1"/>
          </p:cNvSpPr>
          <p:nvPr/>
        </p:nvSpPr>
        <p:spPr bwMode="auto">
          <a:xfrm>
            <a:off x="4859338" y="2565400"/>
            <a:ext cx="93662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38"/>
          <p:cNvSpPr txBox="1">
            <a:spLocks noChangeArrowheads="1"/>
          </p:cNvSpPr>
          <p:nvPr/>
        </p:nvSpPr>
        <p:spPr bwMode="auto">
          <a:xfrm>
            <a:off x="3276600" y="1484313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1 (kanban = card)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26" name="Text Box 39"/>
          <p:cNvSpPr txBox="1">
            <a:spLocks noChangeArrowheads="1"/>
          </p:cNvSpPr>
          <p:nvPr/>
        </p:nvSpPr>
        <p:spPr bwMode="auto">
          <a:xfrm>
            <a:off x="2748756" y="207039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17427" name="Text Box 40"/>
          <p:cNvSpPr txBox="1">
            <a:spLocks noChangeArrowheads="1"/>
          </p:cNvSpPr>
          <p:nvPr/>
        </p:nvSpPr>
        <p:spPr bwMode="auto">
          <a:xfrm>
            <a:off x="3419475" y="2924175"/>
            <a:ext cx="3662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Components for Job N produced and 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Supplied</a:t>
            </a:r>
            <a:r>
              <a:rPr lang="cs-CZ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(pulled)</a:t>
            </a:r>
          </a:p>
        </p:txBody>
      </p:sp>
      <p:sp>
        <p:nvSpPr>
          <p:cNvPr id="17428" name="Line 41"/>
          <p:cNvSpPr>
            <a:spLocks noChangeShapeType="1"/>
          </p:cNvSpPr>
          <p:nvPr/>
        </p:nvSpPr>
        <p:spPr bwMode="auto">
          <a:xfrm flipV="1">
            <a:off x="3203575" y="27082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9" name="Rectangle 43"/>
          <p:cNvSpPr>
            <a:spLocks noChangeArrowheads="1"/>
          </p:cNvSpPr>
          <p:nvPr/>
        </p:nvSpPr>
        <p:spPr bwMode="auto">
          <a:xfrm>
            <a:off x="4787900" y="4076700"/>
            <a:ext cx="504825" cy="2889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1</a:t>
            </a:r>
            <a:endParaRPr lang="en-GB"/>
          </a:p>
        </p:txBody>
      </p:sp>
      <p:sp>
        <p:nvSpPr>
          <p:cNvPr id="17430" name="Line 45"/>
          <p:cNvSpPr>
            <a:spLocks noChangeShapeType="1"/>
          </p:cNvSpPr>
          <p:nvPr/>
        </p:nvSpPr>
        <p:spPr bwMode="auto">
          <a:xfrm flipH="1">
            <a:off x="457200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1" name="AutoShape 46"/>
          <p:cNvSpPr>
            <a:spLocks noChangeArrowheads="1"/>
          </p:cNvSpPr>
          <p:nvPr/>
        </p:nvSpPr>
        <p:spPr bwMode="auto">
          <a:xfrm>
            <a:off x="539750" y="5013325"/>
            <a:ext cx="7848600" cy="936625"/>
          </a:xfrm>
          <a:prstGeom prst="rightArrow">
            <a:avLst>
              <a:gd name="adj1" fmla="val 50000"/>
              <a:gd name="adj2" fmla="val 2094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Production</a:t>
            </a:r>
          </a:p>
        </p:txBody>
      </p:sp>
      <p:sp>
        <p:nvSpPr>
          <p:cNvPr id="17432" name="Text Box 48"/>
          <p:cNvSpPr txBox="1">
            <a:spLocks noChangeArrowheads="1"/>
          </p:cNvSpPr>
          <p:nvPr/>
        </p:nvSpPr>
        <p:spPr bwMode="auto">
          <a:xfrm>
            <a:off x="5364163" y="40052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=</a:t>
            </a:r>
            <a:r>
              <a:rPr lang="cs-CZ" dirty="0" err="1"/>
              <a:t>kanban</a:t>
            </a:r>
            <a:endParaRPr lang="en-GB" dirty="0"/>
          </a:p>
        </p:txBody>
      </p:sp>
      <p:sp>
        <p:nvSpPr>
          <p:cNvPr id="17433" name="Text Box 49"/>
          <p:cNvSpPr txBox="1">
            <a:spLocks noChangeArrowheads="1"/>
          </p:cNvSpPr>
          <p:nvPr/>
        </p:nvSpPr>
        <p:spPr bwMode="auto">
          <a:xfrm>
            <a:off x="430265" y="6089527"/>
            <a:ext cx="8426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The number of </a:t>
            </a:r>
            <a:r>
              <a:rPr lang="cs-CZ" dirty="0" err="1" smtClean="0"/>
              <a:t>kanban</a:t>
            </a:r>
            <a:r>
              <a:rPr lang="cs-CZ" dirty="0" smtClean="0"/>
              <a:t> </a:t>
            </a:r>
            <a:r>
              <a:rPr lang="en-US" dirty="0" smtClean="0"/>
              <a:t>cards </a:t>
            </a:r>
            <a:r>
              <a:rPr lang="en-US" dirty="0"/>
              <a:t>in the system determines the WIP levels in the plant</a:t>
            </a:r>
          </a:p>
        </p:txBody>
      </p:sp>
      <p:sp>
        <p:nvSpPr>
          <p:cNvPr id="17434" name="Line 50"/>
          <p:cNvSpPr>
            <a:spLocks noChangeShapeType="1"/>
          </p:cNvSpPr>
          <p:nvPr/>
        </p:nvSpPr>
        <p:spPr bwMode="auto">
          <a:xfrm>
            <a:off x="2771775" y="2492375"/>
            <a:ext cx="287338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5" name="Line 51"/>
          <p:cNvSpPr>
            <a:spLocks noChangeShapeType="1"/>
          </p:cNvSpPr>
          <p:nvPr/>
        </p:nvSpPr>
        <p:spPr bwMode="auto">
          <a:xfrm flipV="1">
            <a:off x="32035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6" name="Line 52"/>
          <p:cNvSpPr>
            <a:spLocks noChangeShapeType="1"/>
          </p:cNvSpPr>
          <p:nvPr/>
        </p:nvSpPr>
        <p:spPr bwMode="auto">
          <a:xfrm flipH="1">
            <a:off x="2555875" y="1989138"/>
            <a:ext cx="6477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7" name="Line 53"/>
          <p:cNvSpPr>
            <a:spLocks noChangeShapeType="1"/>
          </p:cNvSpPr>
          <p:nvPr/>
        </p:nvSpPr>
        <p:spPr bwMode="auto">
          <a:xfrm>
            <a:off x="25558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8" name="Line 31"/>
          <p:cNvSpPr>
            <a:spLocks noChangeShapeType="1"/>
          </p:cNvSpPr>
          <p:nvPr/>
        </p:nvSpPr>
        <p:spPr bwMode="auto">
          <a:xfrm flipH="1">
            <a:off x="2987675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9" name="Line 32"/>
          <p:cNvSpPr>
            <a:spLocks noChangeShapeType="1"/>
          </p:cNvSpPr>
          <p:nvPr/>
        </p:nvSpPr>
        <p:spPr bwMode="auto">
          <a:xfrm>
            <a:off x="5219700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5139447" y="21217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JIT</a:t>
            </a:r>
            <a:endParaRPr lang="en-GB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 is not JIT</a:t>
            </a:r>
            <a:r>
              <a:rPr lang="en-US" sz="2800" dirty="0" smtClean="0"/>
              <a:t> </a:t>
            </a:r>
            <a:r>
              <a:rPr lang="cs-CZ" sz="2800" dirty="0" smtClean="0"/>
              <a:t>, </a:t>
            </a:r>
            <a:r>
              <a:rPr lang="cs-CZ" sz="2800" dirty="0" err="1" smtClean="0"/>
              <a:t>where</a:t>
            </a:r>
            <a:r>
              <a:rPr lang="cs-CZ" sz="2800" dirty="0" smtClean="0"/>
              <a:t> JIT=</a:t>
            </a:r>
            <a:r>
              <a:rPr lang="en-US" sz="2000" dirty="0" smtClean="0">
                <a:latin typeface="Calibri" pitchFamily="34" charset="0"/>
              </a:rPr>
              <a:t>manufacturing philosophy</a:t>
            </a:r>
            <a:endParaRPr lang="en-US" sz="20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JIT encompasses</a:t>
            </a:r>
            <a:r>
              <a:rPr lang="en-US" sz="2800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includes</a:t>
            </a:r>
            <a:r>
              <a:rPr lang="cs-CZ" sz="2800" dirty="0" smtClean="0"/>
              <a:t>)</a:t>
            </a:r>
            <a:r>
              <a:rPr lang="en-US" sz="28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>
                <a:latin typeface="Calibri" pitchFamily="34" charset="0"/>
              </a:rPr>
              <a:t>Kanban</a:t>
            </a:r>
            <a:r>
              <a:rPr lang="en-US" sz="2000" dirty="0" smtClean="0">
                <a:latin typeface="Calibri" pitchFamily="34" charset="0"/>
              </a:rPr>
              <a:t>  card system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Total Quality Control (TQM) – e.g. scrap loss not tolerated….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Setup</a:t>
            </a:r>
            <a:r>
              <a:rPr lang="en-US" sz="2000" dirty="0" smtClean="0">
                <a:solidFill>
                  <a:srgbClr val="FF66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time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Calibri" pitchFamily="34" charset="0"/>
              </a:rPr>
              <a:t>reduction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worker </a:t>
            </a:r>
            <a:r>
              <a:rPr lang="en-US" sz="2000" dirty="0" smtClean="0">
                <a:latin typeface="Calibri" pitchFamily="34" charset="0"/>
              </a:rPr>
              <a:t>participation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Advantage</a:t>
            </a:r>
            <a:r>
              <a:rPr lang="cs-CZ" sz="2800" dirty="0" smtClean="0">
                <a:latin typeface="Calibri" pitchFamily="34" charset="0"/>
              </a:rPr>
              <a:t>s</a:t>
            </a:r>
            <a:r>
              <a:rPr lang="en-US" sz="2800" dirty="0" smtClean="0">
                <a:latin typeface="Calibri" pitchFamily="34" charset="0"/>
              </a:rPr>
              <a:t> of JIT philosophy</a:t>
            </a:r>
            <a:r>
              <a:rPr lang="en-US" sz="2800" dirty="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reduced WIP (work in progress)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shorter flow times (shorter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lower production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greater customer responsiveness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Lower inventory levels and lover stocking costs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are not mutually exclusive</a:t>
            </a:r>
            <a:r>
              <a:rPr lang="cs-CZ" sz="3200" smtClean="0">
                <a:latin typeface="Calibri" pitchFamily="34" charset="0"/>
              </a:rPr>
              <a:t> </a:t>
            </a:r>
            <a:r>
              <a:rPr lang="cs-CZ" sz="1800" smtClean="0">
                <a:solidFill>
                  <a:srgbClr val="0000FF"/>
                </a:solidFill>
                <a:latin typeface="Calibri" pitchFamily="34" charset="0"/>
              </a:rPr>
              <a:t>(vzájemně se nevylučují)</a:t>
            </a:r>
            <a:r>
              <a:rPr lang="en-US" sz="3200" smtClean="0">
                <a:latin typeface="Calibri" pitchFamily="34" charset="0"/>
              </a:rPr>
              <a:t> approaches and other statements…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and </a:t>
            </a:r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can be combined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!</a:t>
            </a:r>
            <a:endParaRPr lang="en-US" sz="2800" dirty="0" smtClean="0">
              <a:latin typeface="Calibri" pitchFamily="34" charset="0"/>
            </a:endParaRPr>
          </a:p>
          <a:p>
            <a:pPr eaLnBrk="1" hangingPunct="1"/>
            <a:r>
              <a:rPr lang="en-US" sz="2800" dirty="0" smtClean="0">
                <a:latin typeface="Calibri" pitchFamily="34" charset="0"/>
              </a:rPr>
              <a:t>MRP </a:t>
            </a:r>
            <a:r>
              <a:rPr lang="en-US" sz="2400" dirty="0" smtClean="0">
                <a:latin typeface="Calibri" pitchFamily="34" charset="0"/>
              </a:rPr>
              <a:t>is considered to be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more applicable </a:t>
            </a:r>
            <a:r>
              <a:rPr lang="en-US" sz="2400" dirty="0" smtClean="0">
                <a:latin typeface="Calibri" pitchFamily="34" charset="0"/>
              </a:rPr>
              <a:t>than </a:t>
            </a:r>
            <a:r>
              <a:rPr lang="en-US" sz="2400" dirty="0" err="1" smtClean="0">
                <a:latin typeface="Calibri" pitchFamily="34" charset="0"/>
              </a:rPr>
              <a:t>kanban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800" dirty="0" smtClean="0">
                <a:latin typeface="Calibri" pitchFamily="34" charset="0"/>
              </a:rPr>
              <a:t>MRP </a:t>
            </a:r>
            <a:r>
              <a:rPr lang="en-US" sz="2400" dirty="0" smtClean="0">
                <a:latin typeface="Calibri" pitchFamily="34" charset="0"/>
              </a:rPr>
              <a:t>is in almost any discrete part production</a:t>
            </a:r>
            <a:r>
              <a:rPr lang="en-US" sz="2800" dirty="0" smtClean="0">
                <a:latin typeface="Calibri" pitchFamily="34" charset="0"/>
              </a:rPr>
              <a:t>  </a:t>
            </a:r>
          </a:p>
          <a:p>
            <a:pPr eaLnBrk="1" hangingPunct="1"/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(</a:t>
            </a:r>
            <a:r>
              <a:rPr lang="en-US" sz="2800" dirty="0" err="1" smtClean="0">
                <a:latin typeface="Calibri" pitchFamily="34" charset="0"/>
              </a:rPr>
              <a:t>JIT,</a:t>
            </a:r>
            <a:r>
              <a:rPr lang="en-US" sz="2800" dirty="0" err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) – </a:t>
            </a:r>
            <a:r>
              <a:rPr lang="en-US" sz="2400" dirty="0" smtClean="0">
                <a:latin typeface="Calibri" pitchFamily="34" charset="0"/>
              </a:rPr>
              <a:t>superior results if applicable</a:t>
            </a:r>
          </a:p>
          <a:p>
            <a:pPr eaLnBrk="1" hangingPunct="1"/>
            <a:r>
              <a:rPr lang="en-US" sz="2800" dirty="0" err="1" smtClean="0">
                <a:latin typeface="Calibri" pitchFamily="34" charset="0"/>
              </a:rPr>
              <a:t>Kanban</a:t>
            </a:r>
            <a:r>
              <a:rPr lang="en-US" sz="2800" dirty="0" smtClean="0">
                <a:latin typeface="Calibri" pitchFamily="34" charset="0"/>
              </a:rPr>
              <a:t>(</a:t>
            </a:r>
            <a:r>
              <a:rPr lang="en-US" sz="2800" dirty="0" err="1" smtClean="0">
                <a:latin typeface="Calibri" pitchFamily="34" charset="0"/>
              </a:rPr>
              <a:t>JIT,</a:t>
            </a:r>
            <a:r>
              <a:rPr lang="en-US" sz="2800" dirty="0" err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) – </a:t>
            </a:r>
            <a:r>
              <a:rPr lang="en-US" sz="2400" dirty="0" smtClean="0">
                <a:latin typeface="Calibri" pitchFamily="34" charset="0"/>
              </a:rPr>
              <a:t>is difficult to use if :</a:t>
            </a: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Jobs with short production runs</a:t>
            </a:r>
            <a:r>
              <a:rPr lang="cs-CZ" sz="2000" dirty="0" smtClean="0">
                <a:latin typeface="Calibri" pitchFamily="34" charset="0"/>
              </a:rPr>
              <a:t> 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Significant setup times</a:t>
            </a:r>
            <a:r>
              <a:rPr lang="cs-CZ" sz="2000" dirty="0" smtClean="0">
                <a:latin typeface="Calibri" pitchFamily="34" charset="0"/>
              </a:rPr>
              <a:t> (long </a:t>
            </a:r>
            <a:r>
              <a:rPr lang="cs-CZ" sz="2000" dirty="0" err="1" smtClean="0">
                <a:latin typeface="Calibri" pitchFamily="34" charset="0"/>
              </a:rPr>
              <a:t>ones</a:t>
            </a:r>
            <a:r>
              <a:rPr lang="cs-CZ" sz="2000" dirty="0" smtClean="0">
                <a:latin typeface="Calibri" pitchFamily="34" charset="0"/>
              </a:rPr>
              <a:t>)- </a:t>
            </a:r>
            <a:r>
              <a:rPr lang="cs-CZ" sz="2000" dirty="0" err="1" smtClean="0">
                <a:latin typeface="Calibri" pitchFamily="34" charset="0"/>
              </a:rPr>
              <a:t>if</a:t>
            </a:r>
            <a:r>
              <a:rPr lang="cs-CZ" sz="2000" dirty="0" smtClean="0">
                <a:latin typeface="Calibri" pitchFamily="34" charset="0"/>
              </a:rPr>
              <a:t> Make-To-</a:t>
            </a:r>
            <a:r>
              <a:rPr lang="cs-CZ" sz="2000" dirty="0" err="1" smtClean="0">
                <a:latin typeface="Calibri" pitchFamily="34" charset="0"/>
              </a:rPr>
              <a:t>Order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is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applied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Remarkable Scrap losses </a:t>
            </a:r>
            <a:r>
              <a:rPr lang="cs-CZ" sz="2000" dirty="0" smtClean="0">
                <a:latin typeface="Calibri" pitchFamily="34" charset="0"/>
              </a:rPr>
              <a:t>(</a:t>
            </a:r>
            <a:r>
              <a:rPr lang="cs-CZ" sz="2000" dirty="0" err="1" smtClean="0">
                <a:latin typeface="Calibri" pitchFamily="34" charset="0"/>
              </a:rPr>
              <a:t>bad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cs-CZ" sz="2000" dirty="0" err="1" smtClean="0">
                <a:latin typeface="Calibri" pitchFamily="34" charset="0"/>
              </a:rPr>
              <a:t>quality</a:t>
            </a:r>
            <a:r>
              <a:rPr lang="cs-CZ" sz="2000" dirty="0" smtClean="0">
                <a:latin typeface="Calibri" pitchFamily="34" charset="0"/>
              </a:rPr>
              <a:t>)</a:t>
            </a:r>
            <a:endParaRPr lang="en-US" sz="2000" dirty="0" smtClean="0">
              <a:latin typeface="Calibri" pitchFamily="34" charset="0"/>
            </a:endParaRPr>
          </a:p>
          <a:p>
            <a:pPr lvl="1" eaLnBrk="1" hangingPunct="1"/>
            <a:r>
              <a:rPr lang="en-US" sz="2000" dirty="0" smtClean="0">
                <a:latin typeface="Calibri" pitchFamily="34" charset="0"/>
              </a:rPr>
              <a:t>Unpredictable fluctuation in</a:t>
            </a:r>
            <a:r>
              <a:rPr lang="cs-CZ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demand  </a:t>
            </a:r>
          </a:p>
          <a:p>
            <a:pPr lvl="1" eaLnBrk="1" hangingPunct="1"/>
            <a:endParaRPr lang="en-US" sz="2000" dirty="0" smtClean="0">
              <a:latin typeface="Calibri" pitchFamily="34" charset="0"/>
            </a:endParaRPr>
          </a:p>
          <a:p>
            <a:pPr eaLnBrk="1" hangingPunct="1"/>
            <a:endParaRPr lang="en-US" sz="2800" dirty="0" smtClean="0">
              <a:latin typeface="Calibri" pitchFamily="34" charset="0"/>
            </a:endParaRPr>
          </a:p>
          <a:p>
            <a:pPr eaLnBrk="1" hangingPunct="1"/>
            <a:endParaRPr lang="en-GB" sz="28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 and the types of the queuing networks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: </a:t>
            </a:r>
            <a:r>
              <a:rPr lang="en-US" sz="2400" dirty="0" smtClean="0">
                <a:latin typeface="Calibri" pitchFamily="34" charset="0"/>
              </a:rPr>
              <a:t>open queuing network</a:t>
            </a:r>
          </a:p>
          <a:p>
            <a:pPr eaLnBrk="1" hangingPunct="1"/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dirty="0" smtClean="0">
                <a:latin typeface="Calibri" pitchFamily="34" charset="0"/>
              </a:rPr>
              <a:t>   : </a:t>
            </a:r>
            <a:r>
              <a:rPr lang="en-US" sz="2400" dirty="0" smtClean="0">
                <a:latin typeface="Calibri" pitchFamily="34" charset="0"/>
              </a:rPr>
              <a:t>closed queuing network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(</a:t>
            </a:r>
            <a:r>
              <a:rPr lang="cs-CZ" sz="2400" dirty="0" err="1" smtClean="0">
                <a:latin typeface="Calibri" pitchFamily="34" charset="0"/>
              </a:rPr>
              <a:t>feed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cs-CZ" sz="2400" dirty="0" err="1" smtClean="0">
                <a:latin typeface="Calibri" pitchFamily="34" charset="0"/>
              </a:rPr>
              <a:t>back</a:t>
            </a:r>
            <a:r>
              <a:rPr lang="cs-CZ" sz="2400" dirty="0" smtClean="0">
                <a:latin typeface="Calibri" pitchFamily="34" charset="0"/>
              </a:rPr>
              <a:t>)</a:t>
            </a:r>
            <a:endParaRPr lang="en-US" sz="2400" dirty="0" smtClean="0">
              <a:latin typeface="Calibri" pitchFamily="34" charset="0"/>
            </a:endParaRPr>
          </a:p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dirty="0" smtClean="0">
                <a:latin typeface="Calibri" pitchFamily="34" charset="0"/>
              </a:rPr>
              <a:t> : </a:t>
            </a:r>
            <a:r>
              <a:rPr lang="en-US" sz="2400" dirty="0" smtClean="0">
                <a:latin typeface="Calibri" pitchFamily="34" charset="0"/>
              </a:rPr>
              <a:t>schedule </a:t>
            </a:r>
            <a:r>
              <a:rPr lang="en-US" sz="2400" b="1" dirty="0" smtClean="0">
                <a:solidFill>
                  <a:srgbClr val="FF6600"/>
                </a:solidFill>
                <a:latin typeface="Calibri" pitchFamily="34" charset="0"/>
              </a:rPr>
              <a:t>Throughput</a:t>
            </a:r>
            <a:r>
              <a:rPr lang="en-US" sz="2400" dirty="0" smtClean="0">
                <a:latin typeface="Calibri" pitchFamily="34" charset="0"/>
              </a:rPr>
              <a:t> and measure </a:t>
            </a: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</a:p>
          <a:p>
            <a:pPr eaLnBrk="1" hangingPunct="1"/>
            <a:endParaRPr lang="en-US" sz="2400" dirty="0" smtClean="0">
              <a:latin typeface="Calibri" pitchFamily="34" charset="0"/>
            </a:endParaRPr>
          </a:p>
          <a:p>
            <a:pPr eaLnBrk="1" hangingPunct="1"/>
            <a:endParaRPr lang="en-GB" sz="2400" dirty="0" smtClean="0">
              <a:latin typeface="Calibri" pitchFamily="34" charset="0"/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2051050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 flipH="1" flipV="1">
            <a:off x="1692275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1692275" y="4365625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1692275" y="3860800"/>
            <a:ext cx="482441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1239838" y="3376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 </a:t>
            </a:r>
            <a:r>
              <a:rPr lang="cs-CZ">
                <a:solidFill>
                  <a:srgbClr val="FF6600"/>
                </a:solidFill>
              </a:rPr>
              <a:t>T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24075" y="328453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WIP</a:t>
            </a:r>
            <a:endParaRPr lang="en-GB" dirty="0"/>
          </a:p>
        </p:txBody>
      </p:sp>
      <p:sp>
        <p:nvSpPr>
          <p:cNvPr id="20489" name="Freeform 12"/>
          <p:cNvSpPr>
            <a:spLocks/>
          </p:cNvSpPr>
          <p:nvPr/>
        </p:nvSpPr>
        <p:spPr bwMode="auto">
          <a:xfrm>
            <a:off x="2555875" y="3357563"/>
            <a:ext cx="3744913" cy="792162"/>
          </a:xfrm>
          <a:custGeom>
            <a:avLst/>
            <a:gdLst>
              <a:gd name="T0" fmla="*/ 0 w 2056"/>
              <a:gd name="T1" fmla="*/ 711899 h 454"/>
              <a:gd name="T2" fmla="*/ 661188 w 2056"/>
              <a:gd name="T3" fmla="*/ 237300 h 454"/>
              <a:gd name="T4" fmla="*/ 1156624 w 2056"/>
              <a:gd name="T5" fmla="*/ 711899 h 454"/>
              <a:gd name="T6" fmla="*/ 1817812 w 2056"/>
              <a:gd name="T7" fmla="*/ 158781 h 454"/>
              <a:gd name="T8" fmla="*/ 2560966 w 2056"/>
              <a:gd name="T9" fmla="*/ 792162 h 454"/>
              <a:gd name="T10" fmla="*/ 3551838 w 2056"/>
              <a:gd name="T11" fmla="*/ 158781 h 454"/>
              <a:gd name="T12" fmla="*/ 3717590 w 2056"/>
              <a:gd name="T13" fmla="*/ 0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56"/>
              <a:gd name="T22" fmla="*/ 0 h 454"/>
              <a:gd name="T23" fmla="*/ 2056 w 2056"/>
              <a:gd name="T24" fmla="*/ 454 h 4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56" h="454">
                <a:moveTo>
                  <a:pt x="0" y="408"/>
                </a:moveTo>
                <a:cubicBezTo>
                  <a:pt x="128" y="272"/>
                  <a:pt x="257" y="136"/>
                  <a:pt x="363" y="136"/>
                </a:cubicBezTo>
                <a:cubicBezTo>
                  <a:pt x="469" y="136"/>
                  <a:pt x="529" y="415"/>
                  <a:pt x="635" y="408"/>
                </a:cubicBezTo>
                <a:cubicBezTo>
                  <a:pt x="741" y="401"/>
                  <a:pt x="870" y="83"/>
                  <a:pt x="998" y="91"/>
                </a:cubicBezTo>
                <a:cubicBezTo>
                  <a:pt x="1126" y="99"/>
                  <a:pt x="1247" y="454"/>
                  <a:pt x="1406" y="454"/>
                </a:cubicBezTo>
                <a:cubicBezTo>
                  <a:pt x="1565" y="454"/>
                  <a:pt x="1844" y="167"/>
                  <a:pt x="1950" y="91"/>
                </a:cubicBezTo>
                <a:cubicBezTo>
                  <a:pt x="2056" y="15"/>
                  <a:pt x="2048" y="7"/>
                  <a:pt x="2041" y="0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90" name="Line 13"/>
          <p:cNvSpPr>
            <a:spLocks noChangeShapeType="1"/>
          </p:cNvSpPr>
          <p:nvPr/>
        </p:nvSpPr>
        <p:spPr bwMode="auto">
          <a:xfrm>
            <a:off x="3708400" y="3068638"/>
            <a:ext cx="0" cy="7207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>
            <a:off x="594042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592138" y="4705350"/>
            <a:ext cx="58689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dirty="0"/>
              <a:t>  </a:t>
            </a:r>
            <a:r>
              <a:rPr lang="en-US" sz="2800" b="1" dirty="0">
                <a:solidFill>
                  <a:srgbClr val="669900"/>
                </a:solidFill>
                <a:latin typeface="Calibri" pitchFamily="34" charset="0"/>
              </a:rPr>
              <a:t>PULL :</a:t>
            </a:r>
            <a:r>
              <a:rPr lang="en-US" dirty="0"/>
              <a:t>  setup </a:t>
            </a:r>
            <a:r>
              <a:rPr lang="en-US" b="1" dirty="0">
                <a:solidFill>
                  <a:srgbClr val="0000FF"/>
                </a:solidFill>
              </a:rPr>
              <a:t>WIP</a:t>
            </a:r>
            <a:r>
              <a:rPr lang="en-US" dirty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measure </a:t>
            </a:r>
            <a:r>
              <a:rPr lang="en-US" b="1" dirty="0">
                <a:solidFill>
                  <a:srgbClr val="FF6600"/>
                </a:solidFill>
              </a:rPr>
              <a:t>Throughput</a:t>
            </a:r>
            <a:r>
              <a:rPr lang="cs-CZ" b="1" dirty="0">
                <a:solidFill>
                  <a:srgbClr val="FF6600"/>
                </a:solidFill>
              </a:rPr>
              <a:t> </a:t>
            </a:r>
            <a:endParaRPr lang="en-GB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alibri" pitchFamily="34" charset="0"/>
              </a:rPr>
              <a:t>Advantage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200" smtClean="0">
                <a:latin typeface="Calibri" pitchFamily="34" charset="0"/>
              </a:rPr>
              <a:t>of 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over 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cs-CZ" sz="3200" smtClean="0">
                <a:latin typeface="Calibri" pitchFamily="34" charset="0"/>
              </a:rPr>
              <a:t> </a:t>
            </a:r>
            <a:endParaRPr lang="en-US" sz="3200" smtClean="0"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ln w="28575"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PUSH </a:t>
            </a:r>
            <a:r>
              <a:rPr lang="en-US" sz="2400" dirty="0" smtClean="0">
                <a:latin typeface="Calibri" pitchFamily="34" charset="0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latin typeface="Calibri" pitchFamily="34" charset="0"/>
              </a:rPr>
              <a:t> and  </a:t>
            </a:r>
            <a:r>
              <a:rPr lang="en-US" sz="2400" b="1" dirty="0" smtClean="0">
                <a:solidFill>
                  <a:srgbClr val="FF6600"/>
                </a:solidFill>
                <a:latin typeface="Calibri" pitchFamily="34" charset="0"/>
              </a:rPr>
              <a:t>Throughput </a:t>
            </a:r>
            <a:r>
              <a:rPr lang="en-US" sz="2400" dirty="0" smtClean="0">
                <a:latin typeface="Calibri" pitchFamily="34" charset="0"/>
              </a:rPr>
              <a:t>fluctuations – result in violation of the assumption, that Flow Times (</a:t>
            </a:r>
            <a:r>
              <a:rPr lang="en-US" sz="2400" b="1" dirty="0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400" dirty="0" smtClean="0">
                <a:latin typeface="Calibri" pitchFamily="34" charset="0"/>
              </a:rPr>
              <a:t>)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and therefore Lead Times (</a:t>
            </a:r>
            <a:r>
              <a:rPr lang="en-US" sz="2400" b="1" dirty="0" smtClean="0">
                <a:solidFill>
                  <a:srgbClr val="669900"/>
                </a:solidFill>
                <a:latin typeface="Calibri" pitchFamily="34" charset="0"/>
              </a:rPr>
              <a:t>LT</a:t>
            </a:r>
            <a:r>
              <a:rPr lang="en-US" sz="2400" dirty="0" smtClean="0">
                <a:latin typeface="Calibri" pitchFamily="34" charset="0"/>
              </a:rPr>
              <a:t>)</a:t>
            </a:r>
            <a:r>
              <a:rPr lang="cs-CZ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are constant </a:t>
            </a:r>
            <a:r>
              <a:rPr lang="cs-CZ" sz="2400" dirty="0" smtClean="0">
                <a:latin typeface="Calibri" pitchFamily="34" charset="0"/>
              </a:rPr>
              <a:t>! </a:t>
            </a:r>
            <a:r>
              <a:rPr lang="en-US" sz="1800" b="1" dirty="0" smtClean="0">
                <a:solidFill>
                  <a:srgbClr val="FF6600"/>
                </a:solidFill>
                <a:latin typeface="Calibri" pitchFamily="34" charset="0"/>
              </a:rPr>
              <a:t>Push is more difficult  to manage than Pull</a:t>
            </a:r>
            <a:endParaRPr lang="en-US" sz="1800" dirty="0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latin typeface="Calibri" pitchFamily="34" charset="0"/>
              </a:rPr>
              <a:t> is easier to optimize than Throughput (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solidFill>
                  <a:srgbClr val="FF3300"/>
                </a:solidFill>
                <a:latin typeface="Calibri" pitchFamily="34" charset="0"/>
              </a:rPr>
              <a:t>Little´s  low  :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latin typeface="Calibri" pitchFamily="34" charset="0"/>
              </a:rPr>
              <a:t>     </a:t>
            </a:r>
            <a:r>
              <a:rPr lang="en-US" sz="2800" dirty="0" smtClean="0">
                <a:latin typeface="Calibri" pitchFamily="34" charset="0"/>
              </a:rPr>
              <a:t>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800" dirty="0" smtClean="0">
                <a:latin typeface="Calibri" pitchFamily="34" charset="0"/>
              </a:rPr>
              <a:t>=Average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800" dirty="0" smtClean="0">
                <a:latin typeface="Calibri" pitchFamily="34" charset="0"/>
              </a:rPr>
              <a:t>/Average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– </a:t>
            </a:r>
            <a:r>
              <a:rPr lang="en-US" sz="2000" dirty="0" smtClean="0">
                <a:latin typeface="Calibri" pitchFamily="34" charset="0"/>
              </a:rPr>
              <a:t>meaning that </a:t>
            </a:r>
            <a:r>
              <a:rPr lang="cs-CZ" sz="2000" dirty="0" smtClean="0">
                <a:solidFill>
                  <a:srgbClr val="669900"/>
                </a:solidFill>
              </a:rPr>
              <a:t>FT</a:t>
            </a:r>
            <a:r>
              <a:rPr lang="en-US" sz="2000" dirty="0" smtClean="0">
                <a:solidFill>
                  <a:srgbClr val="6699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cannot be constant  but vary with </a:t>
            </a:r>
            <a:r>
              <a:rPr lang="en-US" sz="28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000" dirty="0" smtClean="0">
                <a:latin typeface="Calibri" pitchFamily="34" charset="0"/>
              </a:rPr>
              <a:t> and  </a:t>
            </a:r>
            <a:r>
              <a:rPr lang="en-US" sz="2800" b="1" dirty="0" smtClean="0">
                <a:solidFill>
                  <a:srgbClr val="FF3300"/>
                </a:solidFill>
                <a:latin typeface="Calibri" pitchFamily="34" charset="0"/>
              </a:rPr>
              <a:t>T </a:t>
            </a:r>
            <a:endParaRPr lang="cs-CZ" sz="28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>
                <a:latin typeface="Calibri" pitchFamily="34" charset="0"/>
              </a:rPr>
              <a:t>Pull is easy to manage :</a:t>
            </a:r>
            <a:r>
              <a:rPr lang="en-US" sz="2400" dirty="0" smtClean="0">
                <a:latin typeface="Calibri" pitchFamily="34" charset="0"/>
              </a:rPr>
              <a:t> why ? -&gt; </a:t>
            </a:r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4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is easier to control than an estimation of the capacities needed to appropriately release work in </a:t>
            </a:r>
            <a:r>
              <a:rPr lang="cs-CZ" sz="2400" b="1" dirty="0" smtClean="0">
                <a:solidFill>
                  <a:srgbClr val="0000FF"/>
                </a:solidFill>
                <a:latin typeface="Calibri" pitchFamily="34" charset="0"/>
              </a:rPr>
              <a:t>P</a:t>
            </a:r>
            <a:r>
              <a:rPr lang="en-US" sz="2400" b="1" dirty="0" err="1" smtClean="0">
                <a:solidFill>
                  <a:srgbClr val="0000FF"/>
                </a:solidFill>
                <a:latin typeface="Calibri" pitchFamily="34" charset="0"/>
              </a:rPr>
              <a:t>ush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system    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latin typeface="Calibri" pitchFamily="34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323528" y="4581128"/>
            <a:ext cx="4320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323528" y="2348880"/>
            <a:ext cx="0" cy="2232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23528" y="2348880"/>
            <a:ext cx="432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992</Words>
  <Application>Microsoft Office PowerPoint</Application>
  <PresentationFormat>Předvádění na obrazovce (4:3)</PresentationFormat>
  <Paragraphs>210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Výchozí návrh</vt:lpstr>
      <vt:lpstr>CONWIP  (A pull alternative to kanban principle) </vt:lpstr>
      <vt:lpstr>Methodologies used for effective production control</vt:lpstr>
      <vt:lpstr>PUSH and PULL</vt:lpstr>
      <vt:lpstr>Flow time and Lead time (FT&lt;&gt;LT)</vt:lpstr>
      <vt:lpstr> </vt:lpstr>
      <vt:lpstr>JIT</vt:lpstr>
      <vt:lpstr>PUSH and PULL are not mutually exclusive (vzájemně se nevylučují) approaches and other statements…</vt:lpstr>
      <vt:lpstr>PUSH and PULL  and the types of the queuing networks</vt:lpstr>
      <vt:lpstr>Advantage of  PULL over PUSH </vt:lpstr>
      <vt:lpstr>CONstant Work In Progress = CONWIP</vt:lpstr>
      <vt:lpstr>CONstant Work In Process = CONWIP</vt:lpstr>
      <vt:lpstr>CONWIP</vt:lpstr>
      <vt:lpstr>CONWIP parameters</vt:lpstr>
      <vt:lpstr>CONWIP-air traffic control</vt:lpstr>
      <vt:lpstr>CONWIP-Theory of Constraints </vt:lpstr>
      <vt:lpstr>Thanks a lot for Your Attention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CONWIP  (A pull alternative to kanban principle)</dc:title>
  <dc:creator>miki</dc:creator>
  <cp:lastModifiedBy>Skorkovsky Jaromir</cp:lastModifiedBy>
  <cp:revision>21</cp:revision>
  <dcterms:created xsi:type="dcterms:W3CDTF">2010-08-05T07:23:15Z</dcterms:created>
  <dcterms:modified xsi:type="dcterms:W3CDTF">2013-11-20T14:10:39Z</dcterms:modified>
</cp:coreProperties>
</file>