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Zlievare&#328;%20Trnava%20podklady\Pareto%20curve%20analysis%202013052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28018372703411"/>
          <c:y val="7.4548702245552642E-2"/>
          <c:w val="0.63408136482939637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List1!$B$16</c:f>
              <c:strCache>
                <c:ptCount val="1"/>
                <c:pt idx="0">
                  <c:v>L1</c:v>
                </c:pt>
              </c:strCache>
            </c:strRef>
          </c:tx>
          <c:invertIfNegative val="0"/>
          <c:cat>
            <c:strRef>
              <c:f>List1!$C$15:$G$15</c:f>
              <c:strCache>
                <c:ptCount val="5"/>
                <c:pt idx="0">
                  <c:v>C5 %</c:v>
                </c:pt>
                <c:pt idx="1">
                  <c:v>C1 %</c:v>
                </c:pt>
                <c:pt idx="2">
                  <c:v>C3 %</c:v>
                </c:pt>
                <c:pt idx="3">
                  <c:v>C2 %</c:v>
                </c:pt>
                <c:pt idx="4">
                  <c:v>C4 %</c:v>
                </c:pt>
              </c:strCache>
            </c:strRef>
          </c:cat>
          <c:val>
            <c:numRef>
              <c:f>List1!$C$16:$G$16</c:f>
              <c:numCache>
                <c:formatCode>0.00</c:formatCode>
                <c:ptCount val="5"/>
                <c:pt idx="0">
                  <c:v>36.363636363636367</c:v>
                </c:pt>
                <c:pt idx="1">
                  <c:v>31.818181818181817</c:v>
                </c:pt>
                <c:pt idx="2">
                  <c:v>18.181818181818183</c:v>
                </c:pt>
                <c:pt idx="3">
                  <c:v>9.0909090909090917</c:v>
                </c:pt>
                <c:pt idx="4">
                  <c:v>4.5454545454545459</c:v>
                </c:pt>
              </c:numCache>
            </c:numRef>
          </c:val>
        </c:ser>
        <c:ser>
          <c:idx val="1"/>
          <c:order val="1"/>
          <c:tx>
            <c:strRef>
              <c:f>List1!$B$17</c:f>
              <c:strCache>
                <c:ptCount val="1"/>
                <c:pt idx="0">
                  <c:v>Lorenz curve </c:v>
                </c:pt>
              </c:strCache>
            </c:strRef>
          </c:tx>
          <c:invertIfNegative val="0"/>
          <c:cat>
            <c:strRef>
              <c:f>List1!$C$15:$G$15</c:f>
              <c:strCache>
                <c:ptCount val="5"/>
                <c:pt idx="0">
                  <c:v>C5 %</c:v>
                </c:pt>
                <c:pt idx="1">
                  <c:v>C1 %</c:v>
                </c:pt>
                <c:pt idx="2">
                  <c:v>C3 %</c:v>
                </c:pt>
                <c:pt idx="3">
                  <c:v>C2 %</c:v>
                </c:pt>
                <c:pt idx="4">
                  <c:v>C4 %</c:v>
                </c:pt>
              </c:strCache>
            </c:strRef>
          </c:cat>
          <c:val>
            <c:numRef>
              <c:f>List1!$C$17:$G$17</c:f>
              <c:numCache>
                <c:formatCode>0.00</c:formatCode>
                <c:ptCount val="5"/>
                <c:pt idx="0">
                  <c:v>36.363636363636367</c:v>
                </c:pt>
                <c:pt idx="1">
                  <c:v>68.181818181818187</c:v>
                </c:pt>
                <c:pt idx="2">
                  <c:v>86.363636363636374</c:v>
                </c:pt>
                <c:pt idx="3">
                  <c:v>95.454545454545467</c:v>
                </c:pt>
                <c:pt idx="4">
                  <c:v>100.00000000000001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963648"/>
        <c:axId val="79965184"/>
      </c:barChart>
      <c:catAx>
        <c:axId val="79963648"/>
        <c:scaling>
          <c:orientation val="minMax"/>
        </c:scaling>
        <c:delete val="0"/>
        <c:axPos val="b"/>
        <c:majorTickMark val="out"/>
        <c:minorTickMark val="none"/>
        <c:tickLblPos val="nextTo"/>
        <c:crossAx val="79965184"/>
        <c:crosses val="autoZero"/>
        <c:auto val="1"/>
        <c:lblAlgn val="ctr"/>
        <c:lblOffset val="100"/>
        <c:noMultiLvlLbl val="0"/>
      </c:catAx>
      <c:valAx>
        <c:axId val="7996518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79963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0.11551</cdr:x>
      <cdr:y>0.34125</cdr:y>
    </cdr:from>
    <cdr:to>
      <cdr:x>0.73634</cdr:x>
      <cdr:y>0.34125</cdr:y>
    </cdr:to>
    <cdr:cxnSp macro="">
      <cdr:nvCxnSpPr>
        <cdr:cNvPr id="4" name="Přímá spojnice 3"/>
        <cdr:cNvCxnSpPr/>
      </cdr:nvCxnSpPr>
      <cdr:spPr>
        <a:xfrm xmlns:a="http://schemas.openxmlformats.org/drawingml/2006/main">
          <a:off x="528116" y="936104"/>
          <a:ext cx="2838435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0.76933</cdr:x>
      <cdr:y>0.04486</cdr:y>
    </cdr:from>
    <cdr:to>
      <cdr:x>0.96933</cdr:x>
      <cdr:y>0.3782</cdr:y>
    </cdr:to>
    <cdr:sp macro="" textlink="">
      <cdr:nvSpPr>
        <cdr:cNvPr id="5" name="TextovéPole 4"/>
        <cdr:cNvSpPr txBox="1"/>
      </cdr:nvSpPr>
      <cdr:spPr>
        <a:xfrm xmlns:a="http://schemas.openxmlformats.org/drawingml/2006/main">
          <a:off x="3517396" y="123047"/>
          <a:ext cx="914400" cy="914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2000" b="1" dirty="0">
              <a:solidFill>
                <a:srgbClr val="0070C0"/>
              </a:solidFill>
            </a:rPr>
            <a:t>80|20</a:t>
          </a:r>
        </a:p>
      </cdr:txBody>
    </cdr:sp>
  </cdr:relSizeAnchor>
  <cdr:relSizeAnchor xmlns:cdr="http://schemas.openxmlformats.org/drawingml/2006/chartDrawing">
    <cdr:from>
      <cdr:x>0.42593</cdr:x>
      <cdr:y>0.17579</cdr:y>
    </cdr:from>
    <cdr:to>
      <cdr:x>0.42593</cdr:x>
      <cdr:y>0.38215</cdr:y>
    </cdr:to>
    <cdr:cxnSp macro="">
      <cdr:nvCxnSpPr>
        <cdr:cNvPr id="6" name="Přímá spojnice 5"/>
        <cdr:cNvCxnSpPr/>
      </cdr:nvCxnSpPr>
      <cdr:spPr>
        <a:xfrm xmlns:a="http://schemas.openxmlformats.org/drawingml/2006/main">
          <a:off x="1947334" y="482239"/>
          <a:ext cx="0" cy="566069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066FF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73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32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824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30.10.2013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7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60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8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3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2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65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49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81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30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EFCCD-0F8E-4928-9BD8-2F56C7984DFC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7A950-F7C3-4A49-B37B-B4494B8C51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67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Ishikawa</a:t>
            </a:r>
            <a:r>
              <a:rPr lang="cs-CZ" dirty="0" smtClean="0"/>
              <a:t> and </a:t>
            </a:r>
            <a:r>
              <a:rPr lang="cs-CZ" dirty="0" err="1" smtClean="0"/>
              <a:t>Pareto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Skorkovsky</a:t>
            </a:r>
            <a:r>
              <a:rPr lang="cs-CZ" sz="2000" dirty="0" smtClean="0"/>
              <a:t> ,KPH MU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953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68560" y="188640"/>
            <a:ext cx="8229600" cy="1143000"/>
          </a:xfrm>
        </p:spPr>
        <p:txBody>
          <a:bodyPr/>
          <a:lstStyle/>
          <a:p>
            <a:r>
              <a:rPr lang="cs-CZ" dirty="0" smtClean="0"/>
              <a:t>TQM and </a:t>
            </a:r>
            <a:r>
              <a:rPr lang="cs-CZ" dirty="0" err="1" smtClean="0"/>
              <a:t>Ishikawa</a:t>
            </a:r>
            <a:r>
              <a:rPr lang="cs-CZ" dirty="0" smtClean="0"/>
              <a:t> FBD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628800"/>
            <a:ext cx="5862128" cy="173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8" y="4046352"/>
            <a:ext cx="4007203" cy="221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4211960" y="2996952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198490"/>
              </p:ext>
            </p:extLst>
          </p:nvPr>
        </p:nvGraphicFramePr>
        <p:xfrm>
          <a:off x="4932040" y="3717032"/>
          <a:ext cx="3403601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9103"/>
                <a:gridCol w="789103"/>
                <a:gridCol w="608465"/>
                <a:gridCol w="608465"/>
                <a:gridCol w="608465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noProof="0" dirty="0" smtClean="0">
                          <a:effectLst/>
                        </a:rPr>
                        <a:t>Reject type (effects);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R1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R2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R3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R4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L20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L21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Šipka dolů 6"/>
          <p:cNvSpPr/>
          <p:nvPr/>
        </p:nvSpPr>
        <p:spPr>
          <a:xfrm>
            <a:off x="5294285" y="4869160"/>
            <a:ext cx="2736304" cy="47837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508104" y="5456850"/>
            <a:ext cx="31979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Manual for urgent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reject cause elimination 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sz="1100" b="1" dirty="0" smtClean="0">
              <a:solidFill>
                <a:srgbClr val="FF0000"/>
              </a:solidFill>
            </a:endParaRPr>
          </a:p>
          <a:p>
            <a:r>
              <a:rPr lang="cs-CZ" sz="1100" b="1" dirty="0" smtClean="0">
                <a:solidFill>
                  <a:srgbClr val="FF0000"/>
                </a:solidFill>
              </a:rPr>
              <a:t>(</a:t>
            </a:r>
            <a:r>
              <a:rPr lang="en-US" sz="1100" b="1" dirty="0" smtClean="0">
                <a:solidFill>
                  <a:srgbClr val="FF0000"/>
                </a:solidFill>
              </a:rPr>
              <a:t>to establish correct priority of remedy actions</a:t>
            </a:r>
            <a:r>
              <a:rPr lang="cs-CZ" sz="1100" b="1" dirty="0" smtClean="0">
                <a:solidFill>
                  <a:srgbClr val="FF0000"/>
                </a:solidFill>
              </a:rPr>
              <a:t>)</a:t>
            </a:r>
            <a:endParaRPr lang="en-US" sz="11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335641" y="4229636"/>
            <a:ext cx="744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  </a:t>
            </a:r>
            <a:r>
              <a:rPr lang="cs-CZ" sz="1200" b="1" dirty="0" err="1" smtClean="0">
                <a:solidFill>
                  <a:srgbClr val="0070C0"/>
                </a:solidFill>
              </a:rPr>
              <a:t>Score</a:t>
            </a:r>
            <a:endParaRPr lang="cs-CZ" sz="1200" b="1" dirty="0" smtClean="0">
              <a:solidFill>
                <a:srgbClr val="0070C0"/>
              </a:solidFill>
            </a:endParaRPr>
          </a:p>
          <a:p>
            <a:endParaRPr lang="en-US" sz="1200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Pravá složená závorka 8"/>
          <p:cNvSpPr/>
          <p:nvPr/>
        </p:nvSpPr>
        <p:spPr>
          <a:xfrm>
            <a:off x="8395173" y="4165761"/>
            <a:ext cx="155448" cy="532656"/>
          </a:xfrm>
          <a:prstGeom prst="rightBrace">
            <a:avLst/>
          </a:prstGeom>
          <a:ln>
            <a:solidFill>
              <a:srgbClr val="2E5A95"/>
            </a:solidFill>
          </a:ln>
          <a:scene3d>
            <a:camera prst="orthographicFront">
              <a:rot lat="0" lon="0" rev="21594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793669" y="4041068"/>
            <a:ext cx="1119068" cy="43204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dirty="0" err="1" smtClean="0"/>
              <a:t>Inventory</a:t>
            </a:r>
            <a:endParaRPr lang="cs-CZ" sz="800" dirty="0"/>
          </a:p>
        </p:txBody>
      </p:sp>
      <p:sp>
        <p:nvSpPr>
          <p:cNvPr id="14" name="Ovál 13"/>
          <p:cNvSpPr/>
          <p:nvPr/>
        </p:nvSpPr>
        <p:spPr>
          <a:xfrm>
            <a:off x="2171052" y="4041068"/>
            <a:ext cx="1126259" cy="43204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dirty="0" err="1" smtClean="0"/>
              <a:t>Suppliers</a:t>
            </a:r>
            <a:endParaRPr lang="cs-CZ" sz="800" dirty="0"/>
          </a:p>
        </p:txBody>
      </p:sp>
      <p:sp>
        <p:nvSpPr>
          <p:cNvPr id="15" name="Ovál 14"/>
          <p:cNvSpPr/>
          <p:nvPr/>
        </p:nvSpPr>
        <p:spPr>
          <a:xfrm>
            <a:off x="2171052" y="5805264"/>
            <a:ext cx="1107286" cy="40006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dirty="0" err="1" smtClean="0"/>
              <a:t>Machine</a:t>
            </a:r>
            <a:r>
              <a:rPr lang="cs-CZ" sz="800" dirty="0" smtClean="0"/>
              <a:t> s</a:t>
            </a:r>
            <a:endParaRPr lang="cs-CZ" sz="800" dirty="0"/>
          </a:p>
        </p:txBody>
      </p:sp>
      <p:sp>
        <p:nvSpPr>
          <p:cNvPr id="16" name="Ovál 15"/>
          <p:cNvSpPr/>
          <p:nvPr/>
        </p:nvSpPr>
        <p:spPr>
          <a:xfrm>
            <a:off x="827584" y="5702491"/>
            <a:ext cx="1152128" cy="43204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dirty="0" err="1" smtClean="0"/>
              <a:t>Measurments</a:t>
            </a:r>
            <a:endParaRPr lang="cs-CZ" sz="8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406" y="5237016"/>
            <a:ext cx="947533" cy="89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06387" y="6309320"/>
            <a:ext cx="4710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Every reject type -&gt;one Ishikawa diagram (electronic version)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188" y="887537"/>
            <a:ext cx="2486081" cy="148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34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Pareto chart : </a:t>
            </a:r>
            <a:r>
              <a:rPr lang="en-US" sz="2400" dirty="0" smtClean="0">
                <a:latin typeface="Calibri" pitchFamily="34" charset="0"/>
              </a:rPr>
              <a:t>a </a:t>
            </a:r>
            <a:r>
              <a:rPr lang="en-US" sz="2400" dirty="0" err="1" smtClean="0">
                <a:latin typeface="Calibri" pitchFamily="34" charset="0"/>
              </a:rPr>
              <a:t>posibility</a:t>
            </a:r>
            <a:r>
              <a:rPr lang="en-US" sz="2400" dirty="0" smtClean="0">
                <a:latin typeface="Calibri" pitchFamily="34" charset="0"/>
              </a:rPr>
              <a:t> to split up reject and setup priorities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133600"/>
            <a:ext cx="382905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5795963" y="1700213"/>
            <a:ext cx="2159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208713" y="1504950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Lorenz curve</a:t>
            </a:r>
            <a:endParaRPr lang="en-GB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3924300" y="170021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059113" y="1341438"/>
            <a:ext cx="158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High priorities</a:t>
            </a:r>
          </a:p>
        </p:txBody>
      </p:sp>
    </p:spTree>
    <p:extLst>
      <p:ext uri="{BB962C8B-B14F-4D97-AF65-F5344CB8AC3E}">
        <p14:creationId xmlns:p14="http://schemas.microsoft.com/office/powerpoint/2010/main" val="185366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Pareto analysis per every type of reject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63074-C64C-444E-922E-3D832405B76A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171581"/>
              </p:ext>
            </p:extLst>
          </p:nvPr>
        </p:nvGraphicFramePr>
        <p:xfrm>
          <a:off x="251520" y="1431231"/>
          <a:ext cx="8482012" cy="2429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403"/>
                <a:gridCol w="502018"/>
                <a:gridCol w="502018"/>
                <a:gridCol w="502018"/>
                <a:gridCol w="502018"/>
                <a:gridCol w="502018"/>
                <a:gridCol w="502018"/>
                <a:gridCol w="669357"/>
                <a:gridCol w="502018"/>
                <a:gridCol w="502018"/>
                <a:gridCol w="502018"/>
                <a:gridCol w="502018"/>
                <a:gridCol w="502018"/>
                <a:gridCol w="502018"/>
                <a:gridCol w="502018"/>
                <a:gridCol w="502018"/>
              </a:tblGrid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noProof="0" dirty="0" smtClean="0">
                          <a:effectLst/>
                        </a:rPr>
                        <a:t>Type of reject</a:t>
                      </a:r>
                      <a:endParaRPr lang="en-US" sz="9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Cause 1</a:t>
                      </a:r>
                      <a:endParaRPr lang="cs-CZ" sz="900" b="1" i="0" u="none" strike="noStrike" dirty="0">
                        <a:solidFill>
                          <a:srgbClr val="76933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Cause 2</a:t>
                      </a:r>
                      <a:endParaRPr lang="cs-CZ" sz="900" b="1" i="0" u="none" strike="noStrike">
                        <a:solidFill>
                          <a:srgbClr val="76933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Cause 3</a:t>
                      </a:r>
                      <a:endParaRPr lang="cs-CZ" sz="900" b="1" i="0" u="none" strike="noStrike" dirty="0">
                        <a:solidFill>
                          <a:srgbClr val="76933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Cause 4</a:t>
                      </a:r>
                      <a:endParaRPr lang="cs-CZ" sz="900" b="1" i="0" u="none" strike="noStrike">
                        <a:solidFill>
                          <a:srgbClr val="76933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Cause 5</a:t>
                      </a:r>
                      <a:endParaRPr lang="cs-CZ" sz="900" b="1" i="0" u="none" strike="noStrike" dirty="0">
                        <a:solidFill>
                          <a:srgbClr val="76933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Cause 6</a:t>
                      </a:r>
                      <a:endParaRPr lang="cs-CZ" sz="900" b="1" i="0" u="none" strike="noStrike">
                        <a:solidFill>
                          <a:srgbClr val="76933C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Total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noProof="0" dirty="0" smtClean="0">
                          <a:solidFill>
                            <a:srgbClr val="0070C0"/>
                          </a:solidFill>
                          <a:effectLst/>
                        </a:rPr>
                        <a:t>L1</a:t>
                      </a:r>
                      <a:endParaRPr lang="en-US" sz="900" b="1" i="0" u="none" strike="noStrike" noProof="0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4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1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0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22</a:t>
                      </a:r>
                      <a:endParaRPr lang="cs-CZ" sz="9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L2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6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8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0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9</a:t>
                      </a:r>
                      <a:endParaRPr lang="cs-CZ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effectLst/>
                        </a:rPr>
                        <a:t>29</a:t>
                      </a:r>
                      <a:endParaRPr lang="cs-CZ" sz="900" b="1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L3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6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22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L4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18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L5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13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L6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9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32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L7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16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L8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8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21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53204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L9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19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L10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9</a:t>
                      </a:r>
                      <a:endParaRPr lang="cs-CZ" sz="9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38</a:t>
                      </a:r>
                      <a:endParaRPr lang="cs-CZ" sz="900" b="1" i="0" u="none" strike="noStrike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C5 %</a:t>
                      </a:r>
                      <a:endParaRPr lang="cs-CZ" sz="9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C1 %</a:t>
                      </a:r>
                      <a:endParaRPr lang="cs-CZ" sz="9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C3 %</a:t>
                      </a:r>
                      <a:endParaRPr lang="cs-CZ" sz="9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C2 %</a:t>
                      </a:r>
                      <a:endParaRPr lang="cs-CZ" sz="9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C4 %</a:t>
                      </a:r>
                      <a:endParaRPr lang="cs-CZ" sz="9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C6%</a:t>
                      </a:r>
                      <a:endParaRPr lang="cs-CZ" sz="9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568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L1</a:t>
                      </a:r>
                      <a:endParaRPr lang="cs-CZ" sz="9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36,36</a:t>
                      </a:r>
                      <a:endParaRPr lang="cs-CZ" sz="9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31,82</a:t>
                      </a:r>
                      <a:endParaRPr lang="cs-CZ" sz="9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18,18</a:t>
                      </a:r>
                      <a:endParaRPr lang="cs-CZ" sz="9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9,09</a:t>
                      </a:r>
                      <a:endParaRPr lang="cs-CZ" sz="9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4,55</a:t>
                      </a:r>
                      <a:endParaRPr lang="cs-CZ" sz="9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0,00</a:t>
                      </a:r>
                      <a:endParaRPr lang="cs-CZ" sz="9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100</a:t>
                      </a:r>
                      <a:endParaRPr lang="cs-CZ" sz="9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925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Lorenz curve 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36,36</a:t>
                      </a:r>
                      <a:endParaRPr lang="cs-CZ" sz="9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68,18</a:t>
                      </a:r>
                      <a:endParaRPr lang="cs-CZ" sz="9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86,36</a:t>
                      </a:r>
                      <a:endParaRPr lang="cs-CZ" sz="9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95,45</a:t>
                      </a:r>
                      <a:endParaRPr lang="cs-CZ" sz="9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100,00</a:t>
                      </a:r>
                      <a:endParaRPr lang="cs-CZ" sz="9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514268066"/>
              </p:ext>
            </p:extLst>
          </p:nvPr>
        </p:nvGraphicFramePr>
        <p:xfrm>
          <a:off x="4582996" y="393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Šipka doleva 5"/>
          <p:cNvSpPr/>
          <p:nvPr/>
        </p:nvSpPr>
        <p:spPr>
          <a:xfrm>
            <a:off x="5292080" y="4437112"/>
            <a:ext cx="1238250" cy="152400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100"/>
          </a:p>
        </p:txBody>
      </p:sp>
      <p:sp>
        <p:nvSpPr>
          <p:cNvPr id="7" name="TextovéPole 6"/>
          <p:cNvSpPr txBox="1"/>
          <p:nvPr/>
        </p:nvSpPr>
        <p:spPr>
          <a:xfrm>
            <a:off x="5220072" y="4077353"/>
            <a:ext cx="22352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 smtClean="0">
                <a:solidFill>
                  <a:srgbClr val="0070C0"/>
                </a:solidFill>
              </a:rPr>
              <a:t>Higher priorities for reject type L1</a:t>
            </a:r>
            <a:endParaRPr lang="en-US" sz="1100" b="1" dirty="0">
              <a:solidFill>
                <a:srgbClr val="0070C0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5436096" y="5157192"/>
            <a:ext cx="475109" cy="576064"/>
          </a:xfrm>
          <a:prstGeom prst="line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5911205" y="4797152"/>
            <a:ext cx="619125" cy="368424"/>
          </a:xfrm>
          <a:prstGeom prst="line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6530330" y="4653136"/>
            <a:ext cx="633958" cy="148208"/>
          </a:xfrm>
          <a:prstGeom prst="line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7164288" y="4513312"/>
            <a:ext cx="619125" cy="139824"/>
          </a:xfrm>
          <a:prstGeom prst="line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39552" y="4513312"/>
            <a:ext cx="37823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– what happened</a:t>
            </a:r>
          </a:p>
          <a:p>
            <a:r>
              <a:rPr lang="en-US" dirty="0" smtClean="0"/>
              <a:t>Cause – the reason why we have got it</a:t>
            </a:r>
            <a:endParaRPr lang="cs-CZ" dirty="0" smtClean="0"/>
          </a:p>
          <a:p>
            <a:r>
              <a:rPr lang="cs-CZ" dirty="0" smtClean="0"/>
              <a:t>22=7+2+4+……+8+…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36,36=7/22; …..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68,18=36,36+31,82;…..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6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499404" cy="579438"/>
          </a:xfrm>
        </p:spPr>
        <p:txBody>
          <a:bodyPr/>
          <a:lstStyle/>
          <a:p>
            <a:r>
              <a:rPr lang="cs-CZ" dirty="0" smtClean="0"/>
              <a:t>                            </a:t>
            </a:r>
            <a:r>
              <a:rPr lang="en-US" dirty="0" smtClean="0"/>
              <a:t>Good day to everybody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TQM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71850DC-A6CE-4D32-BD15-ACE49A71433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6866" name="Picture 2" descr="https://encrypted-tbn1.gstatic.com/images?q=tbn:ANd9GcTHI7zuTS9cDho6TqJkzde_wufJGkSG3L1zoejEw2QkcXD_fy37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1" y="1916832"/>
            <a:ext cx="3888432" cy="291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89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255</Words>
  <Application>Microsoft Office PowerPoint</Application>
  <PresentationFormat>Předvádění na obrazovce (4:3)</PresentationFormat>
  <Paragraphs>160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Ishikawa and Pareto </vt:lpstr>
      <vt:lpstr>TQM and Ishikawa FBD</vt:lpstr>
      <vt:lpstr>Pareto chart : a posibility to split up reject and setup priorities</vt:lpstr>
      <vt:lpstr>Pareto analysis per every type of reject</vt:lpstr>
      <vt:lpstr>                            Good day to everybody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Ishikawa and Pareto </dc:title>
  <dc:creator>Skorkovsky Jaromir</dc:creator>
  <cp:lastModifiedBy>Skorkovsky Jaromir</cp:lastModifiedBy>
  <cp:revision>2</cp:revision>
  <dcterms:created xsi:type="dcterms:W3CDTF">2013-10-30T11:57:13Z</dcterms:created>
  <dcterms:modified xsi:type="dcterms:W3CDTF">2013-10-30T12:10:50Z</dcterms:modified>
</cp:coreProperties>
</file>