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AAC63-1EDC-44EE-ABE9-092893CB1654}" type="datetimeFigureOut">
              <a:rPr lang="cs-CZ" smtClean="0"/>
              <a:t>27.11.2013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1E2DB-FAD7-4DDB-AA53-1792912C2F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6664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AAC63-1EDC-44EE-ABE9-092893CB1654}" type="datetimeFigureOut">
              <a:rPr lang="cs-CZ" smtClean="0"/>
              <a:t>27.11.2013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1E2DB-FAD7-4DDB-AA53-1792912C2F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5192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AAC63-1EDC-44EE-ABE9-092893CB1654}" type="datetimeFigureOut">
              <a:rPr lang="cs-CZ" smtClean="0"/>
              <a:t>27.11.2013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1E2DB-FAD7-4DDB-AA53-1792912C2F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082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AAC63-1EDC-44EE-ABE9-092893CB1654}" type="datetimeFigureOut">
              <a:rPr lang="cs-CZ" smtClean="0"/>
              <a:t>27.11.2013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1E2DB-FAD7-4DDB-AA53-1792912C2F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5750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AAC63-1EDC-44EE-ABE9-092893CB1654}" type="datetimeFigureOut">
              <a:rPr lang="cs-CZ" smtClean="0"/>
              <a:t>27.11.2013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1E2DB-FAD7-4DDB-AA53-1792912C2F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0881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AAC63-1EDC-44EE-ABE9-092893CB1654}" type="datetimeFigureOut">
              <a:rPr lang="cs-CZ" smtClean="0"/>
              <a:t>27.11.2013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1E2DB-FAD7-4DDB-AA53-1792912C2F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3617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AAC63-1EDC-44EE-ABE9-092893CB1654}" type="datetimeFigureOut">
              <a:rPr lang="cs-CZ" smtClean="0"/>
              <a:t>27.11.2013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1E2DB-FAD7-4DDB-AA53-1792912C2F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9704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AAC63-1EDC-44EE-ABE9-092893CB1654}" type="datetimeFigureOut">
              <a:rPr lang="cs-CZ" smtClean="0"/>
              <a:t>27.11.2013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1E2DB-FAD7-4DDB-AA53-1792912C2F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1602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AAC63-1EDC-44EE-ABE9-092893CB1654}" type="datetimeFigureOut">
              <a:rPr lang="cs-CZ" smtClean="0"/>
              <a:t>27.11.2013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1E2DB-FAD7-4DDB-AA53-1792912C2F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4933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AAC63-1EDC-44EE-ABE9-092893CB1654}" type="datetimeFigureOut">
              <a:rPr lang="cs-CZ" smtClean="0"/>
              <a:t>27.11.2013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1E2DB-FAD7-4DDB-AA53-1792912C2F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1707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AAC63-1EDC-44EE-ABE9-092893CB1654}" type="datetimeFigureOut">
              <a:rPr lang="cs-CZ" smtClean="0"/>
              <a:t>27.11.2013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1E2DB-FAD7-4DDB-AA53-1792912C2F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5161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AAC63-1EDC-44EE-ABE9-092893CB1654}" type="datetimeFigureOut">
              <a:rPr lang="cs-CZ" smtClean="0"/>
              <a:t>27.11.2013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91E2DB-FAD7-4DDB-AA53-1792912C2F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0154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//en.wikipedia.org/wiki/Normal_distribution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hyperlink" Target="//en.wikipedia.org/wiki/Standard_deviation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//upload.wikimedia.org/wikipedia/commons/8/8c/Standard_deviation_diagram.svg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Six sigma </a:t>
            </a:r>
            <a:r>
              <a:rPr lang="cs-CZ" sz="3600" dirty="0" smtClean="0"/>
              <a:t>very basic </a:t>
            </a:r>
            <a:r>
              <a:rPr lang="en-US" sz="3600" dirty="0" smtClean="0"/>
              <a:t>concise explanation and use</a:t>
            </a:r>
            <a:r>
              <a:rPr lang="cs-CZ" sz="3600" dirty="0" smtClean="0"/>
              <a:t> </a:t>
            </a:r>
            <a:r>
              <a:rPr lang="cs-CZ" sz="3600" dirty="0" err="1" smtClean="0"/>
              <a:t>of</a:t>
            </a:r>
            <a:r>
              <a:rPr lang="cs-CZ" sz="3600" dirty="0" smtClean="0"/>
              <a:t> </a:t>
            </a:r>
            <a:r>
              <a:rPr lang="cs-CZ" sz="3600" dirty="0" err="1" smtClean="0"/>
              <a:t>it</a:t>
            </a:r>
            <a:r>
              <a:rPr lang="cs-CZ" sz="3600" dirty="0" smtClean="0"/>
              <a:t> </a:t>
            </a:r>
            <a:endParaRPr lang="en-US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Skorkovský</a:t>
            </a:r>
          </a:p>
          <a:p>
            <a:r>
              <a:rPr lang="cs-CZ" sz="1800" dirty="0" smtClean="0"/>
              <a:t>KPH_ESF_MU </a:t>
            </a:r>
            <a:r>
              <a:rPr lang="cs-CZ" sz="1800" dirty="0" err="1" smtClean="0"/>
              <a:t>BRNO_Czech</a:t>
            </a:r>
            <a:r>
              <a:rPr lang="cs-CZ" sz="1800" dirty="0" smtClean="0"/>
              <a:t> Republic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9425575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ChangeArrowheads="1"/>
          </p:cNvSpPr>
          <p:nvPr/>
        </p:nvSpPr>
        <p:spPr bwMode="auto">
          <a:xfrm>
            <a:off x="457200" y="1752600"/>
            <a:ext cx="848995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l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endParaRPr lang="nl-NL" altLang="cs-CZ" sz="2800" i="1"/>
          </a:p>
        </p:txBody>
      </p:sp>
      <p:sp>
        <p:nvSpPr>
          <p:cNvPr id="176135" name="Line 7"/>
          <p:cNvSpPr>
            <a:spLocks noChangeShapeType="1"/>
          </p:cNvSpPr>
          <p:nvPr/>
        </p:nvSpPr>
        <p:spPr bwMode="auto">
          <a:xfrm>
            <a:off x="2171700" y="5129213"/>
            <a:ext cx="4935538" cy="15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6136" name="Freeform 8"/>
          <p:cNvSpPr>
            <a:spLocks/>
          </p:cNvSpPr>
          <p:nvPr/>
        </p:nvSpPr>
        <p:spPr bwMode="auto">
          <a:xfrm>
            <a:off x="2308225" y="2495550"/>
            <a:ext cx="4664075" cy="2503488"/>
          </a:xfrm>
          <a:custGeom>
            <a:avLst/>
            <a:gdLst>
              <a:gd name="T0" fmla="*/ 53 w 2938"/>
              <a:gd name="T1" fmla="*/ 1577 h 1577"/>
              <a:gd name="T2" fmla="*/ 85 w 2938"/>
              <a:gd name="T3" fmla="*/ 1577 h 1577"/>
              <a:gd name="T4" fmla="*/ 138 w 2938"/>
              <a:gd name="T5" fmla="*/ 1577 h 1577"/>
              <a:gd name="T6" fmla="*/ 181 w 2938"/>
              <a:gd name="T7" fmla="*/ 1577 h 1577"/>
              <a:gd name="T8" fmla="*/ 234 w 2938"/>
              <a:gd name="T9" fmla="*/ 1577 h 1577"/>
              <a:gd name="T10" fmla="*/ 276 w 2938"/>
              <a:gd name="T11" fmla="*/ 1577 h 1577"/>
              <a:gd name="T12" fmla="*/ 340 w 2938"/>
              <a:gd name="T13" fmla="*/ 1577 h 1577"/>
              <a:gd name="T14" fmla="*/ 383 w 2938"/>
              <a:gd name="T15" fmla="*/ 1577 h 1577"/>
              <a:gd name="T16" fmla="*/ 436 w 2938"/>
              <a:gd name="T17" fmla="*/ 1577 h 1577"/>
              <a:gd name="T18" fmla="*/ 479 w 2938"/>
              <a:gd name="T19" fmla="*/ 1577 h 1577"/>
              <a:gd name="T20" fmla="*/ 511 w 2938"/>
              <a:gd name="T21" fmla="*/ 1577 h 1577"/>
              <a:gd name="T22" fmla="*/ 564 w 2938"/>
              <a:gd name="T23" fmla="*/ 1577 h 1577"/>
              <a:gd name="T24" fmla="*/ 606 w 2938"/>
              <a:gd name="T25" fmla="*/ 1577 h 1577"/>
              <a:gd name="T26" fmla="*/ 649 w 2938"/>
              <a:gd name="T27" fmla="*/ 1577 h 1577"/>
              <a:gd name="T28" fmla="*/ 702 w 2938"/>
              <a:gd name="T29" fmla="*/ 1568 h 1577"/>
              <a:gd name="T30" fmla="*/ 723 w 2938"/>
              <a:gd name="T31" fmla="*/ 1560 h 1577"/>
              <a:gd name="T32" fmla="*/ 755 w 2938"/>
              <a:gd name="T33" fmla="*/ 1552 h 1577"/>
              <a:gd name="T34" fmla="*/ 787 w 2938"/>
              <a:gd name="T35" fmla="*/ 1544 h 1577"/>
              <a:gd name="T36" fmla="*/ 830 w 2938"/>
              <a:gd name="T37" fmla="*/ 1527 h 1577"/>
              <a:gd name="T38" fmla="*/ 873 w 2938"/>
              <a:gd name="T39" fmla="*/ 1502 h 1577"/>
              <a:gd name="T40" fmla="*/ 904 w 2938"/>
              <a:gd name="T41" fmla="*/ 1469 h 1577"/>
              <a:gd name="T42" fmla="*/ 947 w 2938"/>
              <a:gd name="T43" fmla="*/ 1420 h 1577"/>
              <a:gd name="T44" fmla="*/ 1000 w 2938"/>
              <a:gd name="T45" fmla="*/ 1337 h 1577"/>
              <a:gd name="T46" fmla="*/ 1032 w 2938"/>
              <a:gd name="T47" fmla="*/ 1271 h 1577"/>
              <a:gd name="T48" fmla="*/ 1064 w 2938"/>
              <a:gd name="T49" fmla="*/ 1180 h 1577"/>
              <a:gd name="T50" fmla="*/ 1096 w 2938"/>
              <a:gd name="T51" fmla="*/ 1081 h 1577"/>
              <a:gd name="T52" fmla="*/ 1149 w 2938"/>
              <a:gd name="T53" fmla="*/ 900 h 1577"/>
              <a:gd name="T54" fmla="*/ 1181 w 2938"/>
              <a:gd name="T55" fmla="*/ 776 h 1577"/>
              <a:gd name="T56" fmla="*/ 1256 w 2938"/>
              <a:gd name="T57" fmla="*/ 520 h 1577"/>
              <a:gd name="T58" fmla="*/ 1288 w 2938"/>
              <a:gd name="T59" fmla="*/ 380 h 1577"/>
              <a:gd name="T60" fmla="*/ 1330 w 2938"/>
              <a:gd name="T61" fmla="*/ 231 h 1577"/>
              <a:gd name="T62" fmla="*/ 1384 w 2938"/>
              <a:gd name="T63" fmla="*/ 91 h 1577"/>
              <a:gd name="T64" fmla="*/ 1426 w 2938"/>
              <a:gd name="T65" fmla="*/ 25 h 1577"/>
              <a:gd name="T66" fmla="*/ 1501 w 2938"/>
              <a:gd name="T67" fmla="*/ 8 h 1577"/>
              <a:gd name="T68" fmla="*/ 1543 w 2938"/>
              <a:gd name="T69" fmla="*/ 58 h 1577"/>
              <a:gd name="T70" fmla="*/ 1575 w 2938"/>
              <a:gd name="T71" fmla="*/ 124 h 1577"/>
              <a:gd name="T72" fmla="*/ 1618 w 2938"/>
              <a:gd name="T73" fmla="*/ 240 h 1577"/>
              <a:gd name="T74" fmla="*/ 1671 w 2938"/>
              <a:gd name="T75" fmla="*/ 429 h 1577"/>
              <a:gd name="T76" fmla="*/ 1714 w 2938"/>
              <a:gd name="T77" fmla="*/ 603 h 1577"/>
              <a:gd name="T78" fmla="*/ 1756 w 2938"/>
              <a:gd name="T79" fmla="*/ 759 h 1577"/>
              <a:gd name="T80" fmla="*/ 1799 w 2938"/>
              <a:gd name="T81" fmla="*/ 908 h 1577"/>
              <a:gd name="T82" fmla="*/ 1852 w 2938"/>
              <a:gd name="T83" fmla="*/ 1081 h 1577"/>
              <a:gd name="T84" fmla="*/ 1905 w 2938"/>
              <a:gd name="T85" fmla="*/ 1246 h 1577"/>
              <a:gd name="T86" fmla="*/ 1969 w 2938"/>
              <a:gd name="T87" fmla="*/ 1370 h 1577"/>
              <a:gd name="T88" fmla="*/ 2012 w 2938"/>
              <a:gd name="T89" fmla="*/ 1436 h 1577"/>
              <a:gd name="T90" fmla="*/ 2044 w 2938"/>
              <a:gd name="T91" fmla="*/ 1477 h 1577"/>
              <a:gd name="T92" fmla="*/ 2107 w 2938"/>
              <a:gd name="T93" fmla="*/ 1519 h 1577"/>
              <a:gd name="T94" fmla="*/ 2161 w 2938"/>
              <a:gd name="T95" fmla="*/ 1552 h 1577"/>
              <a:gd name="T96" fmla="*/ 2214 w 2938"/>
              <a:gd name="T97" fmla="*/ 1560 h 1577"/>
              <a:gd name="T98" fmla="*/ 2267 w 2938"/>
              <a:gd name="T99" fmla="*/ 1568 h 1577"/>
              <a:gd name="T100" fmla="*/ 2320 w 2938"/>
              <a:gd name="T101" fmla="*/ 1577 h 1577"/>
              <a:gd name="T102" fmla="*/ 2374 w 2938"/>
              <a:gd name="T103" fmla="*/ 1577 h 1577"/>
              <a:gd name="T104" fmla="*/ 2405 w 2938"/>
              <a:gd name="T105" fmla="*/ 1577 h 1577"/>
              <a:gd name="T106" fmla="*/ 2448 w 2938"/>
              <a:gd name="T107" fmla="*/ 1577 h 1577"/>
              <a:gd name="T108" fmla="*/ 2512 w 2938"/>
              <a:gd name="T109" fmla="*/ 1577 h 1577"/>
              <a:gd name="T110" fmla="*/ 2608 w 2938"/>
              <a:gd name="T111" fmla="*/ 1577 h 1577"/>
              <a:gd name="T112" fmla="*/ 2661 w 2938"/>
              <a:gd name="T113" fmla="*/ 1577 h 1577"/>
              <a:gd name="T114" fmla="*/ 2714 w 2938"/>
              <a:gd name="T115" fmla="*/ 1577 h 1577"/>
              <a:gd name="T116" fmla="*/ 2767 w 2938"/>
              <a:gd name="T117" fmla="*/ 1577 h 1577"/>
              <a:gd name="T118" fmla="*/ 2810 w 2938"/>
              <a:gd name="T119" fmla="*/ 1577 h 1577"/>
              <a:gd name="T120" fmla="*/ 2853 w 2938"/>
              <a:gd name="T121" fmla="*/ 1577 h 1577"/>
              <a:gd name="T122" fmla="*/ 2906 w 2938"/>
              <a:gd name="T123" fmla="*/ 1577 h 15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2938" h="1577">
                <a:moveTo>
                  <a:pt x="0" y="1577"/>
                </a:moveTo>
                <a:lnTo>
                  <a:pt x="10" y="1577"/>
                </a:lnTo>
                <a:lnTo>
                  <a:pt x="21" y="1577"/>
                </a:lnTo>
                <a:lnTo>
                  <a:pt x="21" y="1577"/>
                </a:lnTo>
                <a:lnTo>
                  <a:pt x="21" y="1577"/>
                </a:lnTo>
                <a:lnTo>
                  <a:pt x="21" y="1577"/>
                </a:lnTo>
                <a:lnTo>
                  <a:pt x="32" y="1577"/>
                </a:lnTo>
                <a:lnTo>
                  <a:pt x="32" y="1577"/>
                </a:lnTo>
                <a:lnTo>
                  <a:pt x="32" y="1577"/>
                </a:lnTo>
                <a:lnTo>
                  <a:pt x="32" y="1577"/>
                </a:lnTo>
                <a:lnTo>
                  <a:pt x="42" y="1577"/>
                </a:lnTo>
                <a:lnTo>
                  <a:pt x="42" y="1577"/>
                </a:lnTo>
                <a:lnTo>
                  <a:pt x="42" y="1577"/>
                </a:lnTo>
                <a:lnTo>
                  <a:pt x="53" y="1577"/>
                </a:lnTo>
                <a:lnTo>
                  <a:pt x="53" y="1577"/>
                </a:lnTo>
                <a:lnTo>
                  <a:pt x="53" y="1577"/>
                </a:lnTo>
                <a:lnTo>
                  <a:pt x="53" y="1577"/>
                </a:lnTo>
                <a:lnTo>
                  <a:pt x="53" y="1577"/>
                </a:lnTo>
                <a:lnTo>
                  <a:pt x="53" y="1577"/>
                </a:lnTo>
                <a:lnTo>
                  <a:pt x="63" y="1577"/>
                </a:lnTo>
                <a:lnTo>
                  <a:pt x="63" y="1577"/>
                </a:lnTo>
                <a:lnTo>
                  <a:pt x="63" y="1577"/>
                </a:lnTo>
                <a:lnTo>
                  <a:pt x="74" y="1577"/>
                </a:lnTo>
                <a:lnTo>
                  <a:pt x="74" y="1577"/>
                </a:lnTo>
                <a:lnTo>
                  <a:pt x="74" y="1577"/>
                </a:lnTo>
                <a:lnTo>
                  <a:pt x="74" y="1577"/>
                </a:lnTo>
                <a:lnTo>
                  <a:pt x="74" y="1577"/>
                </a:lnTo>
                <a:lnTo>
                  <a:pt x="85" y="1577"/>
                </a:lnTo>
                <a:lnTo>
                  <a:pt x="85" y="1577"/>
                </a:lnTo>
                <a:lnTo>
                  <a:pt x="85" y="1577"/>
                </a:lnTo>
                <a:lnTo>
                  <a:pt x="85" y="1577"/>
                </a:lnTo>
                <a:lnTo>
                  <a:pt x="85" y="1577"/>
                </a:lnTo>
                <a:lnTo>
                  <a:pt x="95" y="1577"/>
                </a:lnTo>
                <a:lnTo>
                  <a:pt x="95" y="1577"/>
                </a:lnTo>
                <a:lnTo>
                  <a:pt x="95" y="1577"/>
                </a:lnTo>
                <a:lnTo>
                  <a:pt x="106" y="1577"/>
                </a:lnTo>
                <a:lnTo>
                  <a:pt x="106" y="1577"/>
                </a:lnTo>
                <a:lnTo>
                  <a:pt x="117" y="1577"/>
                </a:lnTo>
                <a:lnTo>
                  <a:pt x="117" y="1577"/>
                </a:lnTo>
                <a:lnTo>
                  <a:pt x="117" y="1577"/>
                </a:lnTo>
                <a:lnTo>
                  <a:pt x="117" y="1577"/>
                </a:lnTo>
                <a:lnTo>
                  <a:pt x="117" y="1577"/>
                </a:lnTo>
                <a:lnTo>
                  <a:pt x="127" y="1577"/>
                </a:lnTo>
                <a:lnTo>
                  <a:pt x="127" y="1577"/>
                </a:lnTo>
                <a:lnTo>
                  <a:pt x="127" y="1577"/>
                </a:lnTo>
                <a:lnTo>
                  <a:pt x="127" y="1577"/>
                </a:lnTo>
                <a:lnTo>
                  <a:pt x="138" y="1577"/>
                </a:lnTo>
                <a:lnTo>
                  <a:pt x="138" y="1577"/>
                </a:lnTo>
                <a:lnTo>
                  <a:pt x="138" y="1577"/>
                </a:lnTo>
                <a:lnTo>
                  <a:pt x="138" y="1577"/>
                </a:lnTo>
                <a:lnTo>
                  <a:pt x="149" y="1577"/>
                </a:lnTo>
                <a:lnTo>
                  <a:pt x="149" y="1577"/>
                </a:lnTo>
                <a:lnTo>
                  <a:pt x="149" y="1577"/>
                </a:lnTo>
                <a:lnTo>
                  <a:pt x="149" y="1577"/>
                </a:lnTo>
                <a:lnTo>
                  <a:pt x="149" y="1577"/>
                </a:lnTo>
                <a:lnTo>
                  <a:pt x="149" y="1577"/>
                </a:lnTo>
                <a:lnTo>
                  <a:pt x="159" y="1577"/>
                </a:lnTo>
                <a:lnTo>
                  <a:pt x="159" y="1577"/>
                </a:lnTo>
                <a:lnTo>
                  <a:pt x="170" y="1577"/>
                </a:lnTo>
                <a:lnTo>
                  <a:pt x="170" y="1577"/>
                </a:lnTo>
                <a:lnTo>
                  <a:pt x="170" y="1577"/>
                </a:lnTo>
                <a:lnTo>
                  <a:pt x="170" y="1577"/>
                </a:lnTo>
                <a:lnTo>
                  <a:pt x="170" y="1577"/>
                </a:lnTo>
                <a:lnTo>
                  <a:pt x="181" y="1577"/>
                </a:lnTo>
                <a:lnTo>
                  <a:pt x="181" y="1577"/>
                </a:lnTo>
                <a:lnTo>
                  <a:pt x="181" y="1577"/>
                </a:lnTo>
                <a:lnTo>
                  <a:pt x="191" y="1577"/>
                </a:lnTo>
                <a:lnTo>
                  <a:pt x="191" y="1577"/>
                </a:lnTo>
                <a:lnTo>
                  <a:pt x="202" y="1577"/>
                </a:lnTo>
                <a:lnTo>
                  <a:pt x="202" y="1577"/>
                </a:lnTo>
                <a:lnTo>
                  <a:pt x="202" y="1577"/>
                </a:lnTo>
                <a:lnTo>
                  <a:pt x="202" y="1577"/>
                </a:lnTo>
                <a:lnTo>
                  <a:pt x="202" y="1577"/>
                </a:lnTo>
                <a:lnTo>
                  <a:pt x="213" y="1577"/>
                </a:lnTo>
                <a:lnTo>
                  <a:pt x="223" y="1577"/>
                </a:lnTo>
                <a:lnTo>
                  <a:pt x="223" y="1577"/>
                </a:lnTo>
                <a:lnTo>
                  <a:pt x="223" y="1577"/>
                </a:lnTo>
                <a:lnTo>
                  <a:pt x="234" y="1577"/>
                </a:lnTo>
                <a:lnTo>
                  <a:pt x="234" y="1577"/>
                </a:lnTo>
                <a:lnTo>
                  <a:pt x="234" y="1577"/>
                </a:lnTo>
                <a:lnTo>
                  <a:pt x="244" y="1577"/>
                </a:lnTo>
                <a:lnTo>
                  <a:pt x="244" y="1577"/>
                </a:lnTo>
                <a:lnTo>
                  <a:pt x="244" y="1577"/>
                </a:lnTo>
                <a:lnTo>
                  <a:pt x="244" y="1577"/>
                </a:lnTo>
                <a:lnTo>
                  <a:pt x="255" y="1577"/>
                </a:lnTo>
                <a:lnTo>
                  <a:pt x="255" y="1577"/>
                </a:lnTo>
                <a:lnTo>
                  <a:pt x="255" y="1577"/>
                </a:lnTo>
                <a:lnTo>
                  <a:pt x="255" y="1577"/>
                </a:lnTo>
                <a:lnTo>
                  <a:pt x="255" y="1577"/>
                </a:lnTo>
                <a:lnTo>
                  <a:pt x="266" y="1577"/>
                </a:lnTo>
                <a:lnTo>
                  <a:pt x="266" y="1577"/>
                </a:lnTo>
                <a:lnTo>
                  <a:pt x="266" y="1577"/>
                </a:lnTo>
                <a:lnTo>
                  <a:pt x="266" y="1577"/>
                </a:lnTo>
                <a:lnTo>
                  <a:pt x="266" y="1577"/>
                </a:lnTo>
                <a:lnTo>
                  <a:pt x="276" y="1577"/>
                </a:lnTo>
                <a:lnTo>
                  <a:pt x="276" y="1577"/>
                </a:lnTo>
                <a:lnTo>
                  <a:pt x="276" y="1577"/>
                </a:lnTo>
                <a:lnTo>
                  <a:pt x="276" y="1577"/>
                </a:lnTo>
                <a:lnTo>
                  <a:pt x="298" y="1577"/>
                </a:lnTo>
                <a:lnTo>
                  <a:pt x="298" y="1577"/>
                </a:lnTo>
                <a:lnTo>
                  <a:pt x="298" y="1577"/>
                </a:lnTo>
                <a:lnTo>
                  <a:pt x="298" y="1577"/>
                </a:lnTo>
                <a:lnTo>
                  <a:pt x="308" y="1577"/>
                </a:lnTo>
                <a:lnTo>
                  <a:pt x="319" y="1577"/>
                </a:lnTo>
                <a:lnTo>
                  <a:pt x="319" y="1577"/>
                </a:lnTo>
                <a:lnTo>
                  <a:pt x="319" y="1577"/>
                </a:lnTo>
                <a:lnTo>
                  <a:pt x="330" y="1577"/>
                </a:lnTo>
                <a:lnTo>
                  <a:pt x="330" y="1577"/>
                </a:lnTo>
                <a:lnTo>
                  <a:pt x="330" y="1577"/>
                </a:lnTo>
                <a:lnTo>
                  <a:pt x="330" y="1577"/>
                </a:lnTo>
                <a:lnTo>
                  <a:pt x="340" y="1577"/>
                </a:lnTo>
                <a:lnTo>
                  <a:pt x="340" y="1577"/>
                </a:lnTo>
                <a:lnTo>
                  <a:pt x="340" y="1577"/>
                </a:lnTo>
                <a:lnTo>
                  <a:pt x="340" y="1577"/>
                </a:lnTo>
                <a:lnTo>
                  <a:pt x="351" y="1577"/>
                </a:lnTo>
                <a:lnTo>
                  <a:pt x="351" y="1577"/>
                </a:lnTo>
                <a:lnTo>
                  <a:pt x="351" y="1577"/>
                </a:lnTo>
                <a:lnTo>
                  <a:pt x="351" y="1577"/>
                </a:lnTo>
                <a:lnTo>
                  <a:pt x="362" y="1577"/>
                </a:lnTo>
                <a:lnTo>
                  <a:pt x="362" y="1577"/>
                </a:lnTo>
                <a:lnTo>
                  <a:pt x="362" y="1577"/>
                </a:lnTo>
                <a:lnTo>
                  <a:pt x="372" y="1577"/>
                </a:lnTo>
                <a:lnTo>
                  <a:pt x="372" y="1577"/>
                </a:lnTo>
                <a:lnTo>
                  <a:pt x="372" y="1577"/>
                </a:lnTo>
                <a:lnTo>
                  <a:pt x="372" y="1577"/>
                </a:lnTo>
                <a:lnTo>
                  <a:pt x="372" y="1577"/>
                </a:lnTo>
                <a:lnTo>
                  <a:pt x="383" y="1577"/>
                </a:lnTo>
                <a:lnTo>
                  <a:pt x="383" y="1577"/>
                </a:lnTo>
                <a:lnTo>
                  <a:pt x="383" y="1577"/>
                </a:lnTo>
                <a:lnTo>
                  <a:pt x="383" y="1577"/>
                </a:lnTo>
                <a:lnTo>
                  <a:pt x="383" y="1577"/>
                </a:lnTo>
                <a:lnTo>
                  <a:pt x="383" y="1577"/>
                </a:lnTo>
                <a:lnTo>
                  <a:pt x="393" y="1577"/>
                </a:lnTo>
                <a:lnTo>
                  <a:pt x="393" y="1577"/>
                </a:lnTo>
                <a:lnTo>
                  <a:pt x="404" y="1577"/>
                </a:lnTo>
                <a:lnTo>
                  <a:pt x="415" y="1577"/>
                </a:lnTo>
                <a:lnTo>
                  <a:pt x="415" y="1577"/>
                </a:lnTo>
                <a:lnTo>
                  <a:pt x="415" y="1577"/>
                </a:lnTo>
                <a:lnTo>
                  <a:pt x="425" y="1577"/>
                </a:lnTo>
                <a:lnTo>
                  <a:pt x="425" y="1577"/>
                </a:lnTo>
                <a:lnTo>
                  <a:pt x="436" y="1577"/>
                </a:lnTo>
                <a:lnTo>
                  <a:pt x="436" y="1577"/>
                </a:lnTo>
                <a:lnTo>
                  <a:pt x="436" y="1577"/>
                </a:lnTo>
                <a:lnTo>
                  <a:pt x="436" y="1577"/>
                </a:lnTo>
                <a:lnTo>
                  <a:pt x="436" y="1577"/>
                </a:lnTo>
                <a:lnTo>
                  <a:pt x="436" y="1577"/>
                </a:lnTo>
                <a:lnTo>
                  <a:pt x="447" y="1577"/>
                </a:lnTo>
                <a:lnTo>
                  <a:pt x="447" y="1577"/>
                </a:lnTo>
                <a:lnTo>
                  <a:pt x="447" y="1577"/>
                </a:lnTo>
                <a:lnTo>
                  <a:pt x="447" y="1577"/>
                </a:lnTo>
                <a:lnTo>
                  <a:pt x="447" y="1577"/>
                </a:lnTo>
                <a:lnTo>
                  <a:pt x="447" y="1577"/>
                </a:lnTo>
                <a:lnTo>
                  <a:pt x="447" y="1577"/>
                </a:lnTo>
                <a:lnTo>
                  <a:pt x="457" y="1577"/>
                </a:lnTo>
                <a:lnTo>
                  <a:pt x="457" y="1577"/>
                </a:lnTo>
                <a:lnTo>
                  <a:pt x="468" y="1577"/>
                </a:lnTo>
                <a:lnTo>
                  <a:pt x="468" y="1577"/>
                </a:lnTo>
                <a:lnTo>
                  <a:pt x="468" y="1577"/>
                </a:lnTo>
                <a:lnTo>
                  <a:pt x="479" y="1577"/>
                </a:lnTo>
                <a:lnTo>
                  <a:pt x="479" y="1577"/>
                </a:lnTo>
                <a:lnTo>
                  <a:pt x="479" y="1577"/>
                </a:lnTo>
                <a:lnTo>
                  <a:pt x="479" y="1577"/>
                </a:lnTo>
                <a:lnTo>
                  <a:pt x="479" y="1577"/>
                </a:lnTo>
                <a:lnTo>
                  <a:pt x="479" y="1577"/>
                </a:lnTo>
                <a:lnTo>
                  <a:pt x="479" y="1577"/>
                </a:lnTo>
                <a:lnTo>
                  <a:pt x="489" y="1577"/>
                </a:lnTo>
                <a:lnTo>
                  <a:pt x="489" y="1577"/>
                </a:lnTo>
                <a:lnTo>
                  <a:pt x="500" y="1577"/>
                </a:lnTo>
                <a:lnTo>
                  <a:pt x="500" y="1577"/>
                </a:lnTo>
                <a:lnTo>
                  <a:pt x="500" y="1577"/>
                </a:lnTo>
                <a:lnTo>
                  <a:pt x="500" y="1577"/>
                </a:lnTo>
                <a:lnTo>
                  <a:pt x="500" y="1577"/>
                </a:lnTo>
                <a:lnTo>
                  <a:pt x="511" y="1577"/>
                </a:lnTo>
                <a:lnTo>
                  <a:pt x="511" y="1577"/>
                </a:lnTo>
                <a:lnTo>
                  <a:pt x="511" y="1577"/>
                </a:lnTo>
                <a:lnTo>
                  <a:pt x="511" y="1577"/>
                </a:lnTo>
                <a:lnTo>
                  <a:pt x="521" y="1577"/>
                </a:lnTo>
                <a:lnTo>
                  <a:pt x="521" y="1577"/>
                </a:lnTo>
                <a:lnTo>
                  <a:pt x="521" y="1577"/>
                </a:lnTo>
                <a:lnTo>
                  <a:pt x="532" y="1577"/>
                </a:lnTo>
                <a:lnTo>
                  <a:pt x="532" y="1577"/>
                </a:lnTo>
                <a:lnTo>
                  <a:pt x="543" y="1577"/>
                </a:lnTo>
                <a:lnTo>
                  <a:pt x="543" y="1577"/>
                </a:lnTo>
                <a:lnTo>
                  <a:pt x="543" y="1577"/>
                </a:lnTo>
                <a:lnTo>
                  <a:pt x="543" y="1577"/>
                </a:lnTo>
                <a:lnTo>
                  <a:pt x="553" y="1577"/>
                </a:lnTo>
                <a:lnTo>
                  <a:pt x="553" y="1577"/>
                </a:lnTo>
                <a:lnTo>
                  <a:pt x="553" y="1577"/>
                </a:lnTo>
                <a:lnTo>
                  <a:pt x="564" y="1577"/>
                </a:lnTo>
                <a:lnTo>
                  <a:pt x="564" y="1577"/>
                </a:lnTo>
                <a:lnTo>
                  <a:pt x="564" y="1577"/>
                </a:lnTo>
                <a:lnTo>
                  <a:pt x="564" y="1577"/>
                </a:lnTo>
                <a:lnTo>
                  <a:pt x="564" y="1577"/>
                </a:lnTo>
                <a:lnTo>
                  <a:pt x="564" y="1577"/>
                </a:lnTo>
                <a:lnTo>
                  <a:pt x="574" y="1577"/>
                </a:lnTo>
                <a:lnTo>
                  <a:pt x="574" y="1577"/>
                </a:lnTo>
                <a:lnTo>
                  <a:pt x="574" y="1577"/>
                </a:lnTo>
                <a:lnTo>
                  <a:pt x="574" y="1577"/>
                </a:lnTo>
                <a:lnTo>
                  <a:pt x="574" y="1577"/>
                </a:lnTo>
                <a:lnTo>
                  <a:pt x="585" y="1577"/>
                </a:lnTo>
                <a:lnTo>
                  <a:pt x="585" y="1577"/>
                </a:lnTo>
                <a:lnTo>
                  <a:pt x="585" y="1577"/>
                </a:lnTo>
                <a:lnTo>
                  <a:pt x="596" y="1577"/>
                </a:lnTo>
                <a:lnTo>
                  <a:pt x="596" y="1577"/>
                </a:lnTo>
                <a:lnTo>
                  <a:pt x="596" y="1577"/>
                </a:lnTo>
                <a:lnTo>
                  <a:pt x="606" y="1577"/>
                </a:lnTo>
                <a:lnTo>
                  <a:pt x="606" y="1577"/>
                </a:lnTo>
                <a:lnTo>
                  <a:pt x="606" y="1577"/>
                </a:lnTo>
                <a:lnTo>
                  <a:pt x="606" y="1577"/>
                </a:lnTo>
                <a:lnTo>
                  <a:pt x="606" y="1577"/>
                </a:lnTo>
                <a:lnTo>
                  <a:pt x="606" y="1577"/>
                </a:lnTo>
                <a:lnTo>
                  <a:pt x="617" y="1577"/>
                </a:lnTo>
                <a:lnTo>
                  <a:pt x="617" y="1577"/>
                </a:lnTo>
                <a:lnTo>
                  <a:pt x="617" y="1577"/>
                </a:lnTo>
                <a:lnTo>
                  <a:pt x="617" y="1577"/>
                </a:lnTo>
                <a:lnTo>
                  <a:pt x="617" y="1577"/>
                </a:lnTo>
                <a:lnTo>
                  <a:pt x="617" y="1577"/>
                </a:lnTo>
                <a:lnTo>
                  <a:pt x="628" y="1577"/>
                </a:lnTo>
                <a:lnTo>
                  <a:pt x="628" y="1577"/>
                </a:lnTo>
                <a:lnTo>
                  <a:pt x="638" y="1577"/>
                </a:lnTo>
                <a:lnTo>
                  <a:pt x="638" y="1577"/>
                </a:lnTo>
                <a:lnTo>
                  <a:pt x="638" y="1577"/>
                </a:lnTo>
                <a:lnTo>
                  <a:pt x="649" y="1577"/>
                </a:lnTo>
                <a:lnTo>
                  <a:pt x="649" y="1577"/>
                </a:lnTo>
                <a:lnTo>
                  <a:pt x="649" y="1577"/>
                </a:lnTo>
                <a:lnTo>
                  <a:pt x="660" y="1577"/>
                </a:lnTo>
                <a:lnTo>
                  <a:pt x="660" y="1568"/>
                </a:lnTo>
                <a:lnTo>
                  <a:pt x="660" y="1568"/>
                </a:lnTo>
                <a:lnTo>
                  <a:pt x="660" y="1568"/>
                </a:lnTo>
                <a:lnTo>
                  <a:pt x="660" y="1568"/>
                </a:lnTo>
                <a:lnTo>
                  <a:pt x="660" y="1568"/>
                </a:lnTo>
                <a:lnTo>
                  <a:pt x="670" y="1568"/>
                </a:lnTo>
                <a:lnTo>
                  <a:pt x="670" y="1568"/>
                </a:lnTo>
                <a:lnTo>
                  <a:pt x="681" y="1568"/>
                </a:lnTo>
                <a:lnTo>
                  <a:pt x="692" y="1568"/>
                </a:lnTo>
                <a:lnTo>
                  <a:pt x="692" y="1568"/>
                </a:lnTo>
                <a:lnTo>
                  <a:pt x="692" y="1568"/>
                </a:lnTo>
                <a:lnTo>
                  <a:pt x="692" y="1568"/>
                </a:lnTo>
                <a:lnTo>
                  <a:pt x="692" y="1568"/>
                </a:lnTo>
                <a:lnTo>
                  <a:pt x="702" y="1568"/>
                </a:lnTo>
                <a:lnTo>
                  <a:pt x="702" y="1568"/>
                </a:lnTo>
                <a:lnTo>
                  <a:pt x="702" y="1568"/>
                </a:lnTo>
                <a:lnTo>
                  <a:pt x="702" y="1568"/>
                </a:lnTo>
                <a:lnTo>
                  <a:pt x="702" y="1568"/>
                </a:lnTo>
                <a:lnTo>
                  <a:pt x="702" y="1568"/>
                </a:lnTo>
                <a:lnTo>
                  <a:pt x="713" y="1568"/>
                </a:lnTo>
                <a:lnTo>
                  <a:pt x="713" y="1568"/>
                </a:lnTo>
                <a:lnTo>
                  <a:pt x="713" y="1568"/>
                </a:lnTo>
                <a:lnTo>
                  <a:pt x="713" y="1568"/>
                </a:lnTo>
                <a:lnTo>
                  <a:pt x="723" y="1560"/>
                </a:lnTo>
                <a:lnTo>
                  <a:pt x="723" y="1560"/>
                </a:lnTo>
                <a:lnTo>
                  <a:pt x="723" y="1560"/>
                </a:lnTo>
                <a:lnTo>
                  <a:pt x="723" y="1560"/>
                </a:lnTo>
                <a:lnTo>
                  <a:pt x="723" y="1560"/>
                </a:lnTo>
                <a:lnTo>
                  <a:pt x="723" y="1560"/>
                </a:lnTo>
                <a:lnTo>
                  <a:pt x="723" y="1560"/>
                </a:lnTo>
                <a:lnTo>
                  <a:pt x="723" y="1560"/>
                </a:lnTo>
                <a:lnTo>
                  <a:pt x="723" y="1560"/>
                </a:lnTo>
                <a:lnTo>
                  <a:pt x="734" y="1560"/>
                </a:lnTo>
                <a:lnTo>
                  <a:pt x="734" y="1560"/>
                </a:lnTo>
                <a:lnTo>
                  <a:pt x="734" y="1560"/>
                </a:lnTo>
                <a:lnTo>
                  <a:pt x="734" y="1560"/>
                </a:lnTo>
                <a:lnTo>
                  <a:pt x="734" y="1560"/>
                </a:lnTo>
                <a:lnTo>
                  <a:pt x="745" y="1560"/>
                </a:lnTo>
                <a:lnTo>
                  <a:pt x="745" y="1560"/>
                </a:lnTo>
                <a:lnTo>
                  <a:pt x="745" y="1560"/>
                </a:lnTo>
                <a:lnTo>
                  <a:pt x="755" y="1560"/>
                </a:lnTo>
                <a:lnTo>
                  <a:pt x="755" y="1560"/>
                </a:lnTo>
                <a:lnTo>
                  <a:pt x="755" y="1560"/>
                </a:lnTo>
                <a:lnTo>
                  <a:pt x="755" y="1560"/>
                </a:lnTo>
                <a:lnTo>
                  <a:pt x="755" y="1560"/>
                </a:lnTo>
                <a:lnTo>
                  <a:pt x="755" y="1552"/>
                </a:lnTo>
                <a:lnTo>
                  <a:pt x="755" y="1552"/>
                </a:lnTo>
                <a:lnTo>
                  <a:pt x="766" y="1552"/>
                </a:lnTo>
                <a:lnTo>
                  <a:pt x="777" y="1552"/>
                </a:lnTo>
                <a:lnTo>
                  <a:pt x="777" y="1552"/>
                </a:lnTo>
                <a:lnTo>
                  <a:pt x="777" y="1552"/>
                </a:lnTo>
                <a:lnTo>
                  <a:pt x="777" y="1552"/>
                </a:lnTo>
                <a:lnTo>
                  <a:pt x="777" y="1552"/>
                </a:lnTo>
                <a:lnTo>
                  <a:pt x="777" y="1552"/>
                </a:lnTo>
                <a:lnTo>
                  <a:pt x="777" y="1552"/>
                </a:lnTo>
                <a:lnTo>
                  <a:pt x="777" y="1552"/>
                </a:lnTo>
                <a:lnTo>
                  <a:pt x="777" y="1552"/>
                </a:lnTo>
                <a:lnTo>
                  <a:pt x="777" y="1552"/>
                </a:lnTo>
                <a:lnTo>
                  <a:pt x="777" y="1552"/>
                </a:lnTo>
                <a:lnTo>
                  <a:pt x="777" y="1552"/>
                </a:lnTo>
                <a:lnTo>
                  <a:pt x="787" y="1552"/>
                </a:lnTo>
                <a:lnTo>
                  <a:pt x="787" y="1544"/>
                </a:lnTo>
                <a:lnTo>
                  <a:pt x="787" y="1544"/>
                </a:lnTo>
                <a:lnTo>
                  <a:pt x="787" y="1544"/>
                </a:lnTo>
                <a:lnTo>
                  <a:pt x="798" y="1544"/>
                </a:lnTo>
                <a:lnTo>
                  <a:pt x="798" y="1544"/>
                </a:lnTo>
                <a:lnTo>
                  <a:pt x="798" y="1544"/>
                </a:lnTo>
                <a:lnTo>
                  <a:pt x="809" y="1544"/>
                </a:lnTo>
                <a:lnTo>
                  <a:pt x="809" y="1535"/>
                </a:lnTo>
                <a:lnTo>
                  <a:pt x="809" y="1535"/>
                </a:lnTo>
                <a:lnTo>
                  <a:pt x="809" y="1535"/>
                </a:lnTo>
                <a:lnTo>
                  <a:pt x="819" y="1535"/>
                </a:lnTo>
                <a:lnTo>
                  <a:pt x="830" y="1527"/>
                </a:lnTo>
                <a:lnTo>
                  <a:pt x="830" y="1527"/>
                </a:lnTo>
                <a:lnTo>
                  <a:pt x="830" y="1527"/>
                </a:lnTo>
                <a:lnTo>
                  <a:pt x="830" y="1527"/>
                </a:lnTo>
                <a:lnTo>
                  <a:pt x="830" y="1527"/>
                </a:lnTo>
                <a:lnTo>
                  <a:pt x="830" y="1527"/>
                </a:lnTo>
                <a:lnTo>
                  <a:pt x="830" y="1527"/>
                </a:lnTo>
                <a:lnTo>
                  <a:pt x="841" y="1519"/>
                </a:lnTo>
                <a:lnTo>
                  <a:pt x="841" y="1519"/>
                </a:lnTo>
                <a:lnTo>
                  <a:pt x="841" y="1519"/>
                </a:lnTo>
                <a:lnTo>
                  <a:pt x="851" y="1519"/>
                </a:lnTo>
                <a:lnTo>
                  <a:pt x="851" y="1510"/>
                </a:lnTo>
                <a:lnTo>
                  <a:pt x="851" y="1510"/>
                </a:lnTo>
                <a:lnTo>
                  <a:pt x="862" y="1510"/>
                </a:lnTo>
                <a:lnTo>
                  <a:pt x="862" y="1510"/>
                </a:lnTo>
                <a:lnTo>
                  <a:pt x="862" y="1510"/>
                </a:lnTo>
                <a:lnTo>
                  <a:pt x="862" y="1510"/>
                </a:lnTo>
                <a:lnTo>
                  <a:pt x="862" y="1510"/>
                </a:lnTo>
                <a:lnTo>
                  <a:pt x="862" y="1510"/>
                </a:lnTo>
                <a:lnTo>
                  <a:pt x="862" y="1502"/>
                </a:lnTo>
                <a:lnTo>
                  <a:pt x="862" y="1502"/>
                </a:lnTo>
                <a:lnTo>
                  <a:pt x="873" y="1502"/>
                </a:lnTo>
                <a:lnTo>
                  <a:pt x="873" y="1502"/>
                </a:lnTo>
                <a:lnTo>
                  <a:pt x="873" y="1494"/>
                </a:lnTo>
                <a:lnTo>
                  <a:pt x="883" y="1494"/>
                </a:lnTo>
                <a:lnTo>
                  <a:pt x="883" y="1494"/>
                </a:lnTo>
                <a:lnTo>
                  <a:pt x="883" y="1486"/>
                </a:lnTo>
                <a:lnTo>
                  <a:pt x="894" y="1486"/>
                </a:lnTo>
                <a:lnTo>
                  <a:pt x="894" y="1486"/>
                </a:lnTo>
                <a:lnTo>
                  <a:pt x="894" y="1477"/>
                </a:lnTo>
                <a:lnTo>
                  <a:pt x="904" y="1477"/>
                </a:lnTo>
                <a:lnTo>
                  <a:pt x="904" y="1477"/>
                </a:lnTo>
                <a:lnTo>
                  <a:pt x="904" y="1477"/>
                </a:lnTo>
                <a:lnTo>
                  <a:pt x="904" y="1469"/>
                </a:lnTo>
                <a:lnTo>
                  <a:pt x="904" y="1469"/>
                </a:lnTo>
                <a:lnTo>
                  <a:pt x="904" y="1469"/>
                </a:lnTo>
                <a:lnTo>
                  <a:pt x="904" y="1469"/>
                </a:lnTo>
                <a:lnTo>
                  <a:pt x="904" y="1469"/>
                </a:lnTo>
                <a:lnTo>
                  <a:pt x="915" y="1461"/>
                </a:lnTo>
                <a:lnTo>
                  <a:pt x="915" y="1461"/>
                </a:lnTo>
                <a:lnTo>
                  <a:pt x="915" y="1461"/>
                </a:lnTo>
                <a:lnTo>
                  <a:pt x="915" y="1453"/>
                </a:lnTo>
                <a:lnTo>
                  <a:pt x="915" y="1453"/>
                </a:lnTo>
                <a:lnTo>
                  <a:pt x="926" y="1453"/>
                </a:lnTo>
                <a:lnTo>
                  <a:pt x="926" y="1453"/>
                </a:lnTo>
                <a:lnTo>
                  <a:pt x="926" y="1453"/>
                </a:lnTo>
                <a:lnTo>
                  <a:pt x="926" y="1444"/>
                </a:lnTo>
                <a:lnTo>
                  <a:pt x="936" y="1436"/>
                </a:lnTo>
                <a:lnTo>
                  <a:pt x="936" y="1436"/>
                </a:lnTo>
                <a:lnTo>
                  <a:pt x="936" y="1428"/>
                </a:lnTo>
                <a:lnTo>
                  <a:pt x="947" y="1428"/>
                </a:lnTo>
                <a:lnTo>
                  <a:pt x="947" y="1428"/>
                </a:lnTo>
                <a:lnTo>
                  <a:pt x="947" y="1428"/>
                </a:lnTo>
                <a:lnTo>
                  <a:pt x="947" y="1420"/>
                </a:lnTo>
                <a:lnTo>
                  <a:pt x="947" y="1420"/>
                </a:lnTo>
                <a:lnTo>
                  <a:pt x="947" y="1420"/>
                </a:lnTo>
                <a:lnTo>
                  <a:pt x="958" y="1411"/>
                </a:lnTo>
                <a:lnTo>
                  <a:pt x="958" y="1403"/>
                </a:lnTo>
                <a:lnTo>
                  <a:pt x="958" y="1403"/>
                </a:lnTo>
                <a:lnTo>
                  <a:pt x="958" y="1395"/>
                </a:lnTo>
                <a:lnTo>
                  <a:pt x="968" y="1387"/>
                </a:lnTo>
                <a:lnTo>
                  <a:pt x="968" y="1387"/>
                </a:lnTo>
                <a:lnTo>
                  <a:pt x="968" y="1387"/>
                </a:lnTo>
                <a:lnTo>
                  <a:pt x="968" y="1387"/>
                </a:lnTo>
                <a:lnTo>
                  <a:pt x="979" y="1378"/>
                </a:lnTo>
                <a:lnTo>
                  <a:pt x="979" y="1370"/>
                </a:lnTo>
                <a:lnTo>
                  <a:pt x="990" y="1354"/>
                </a:lnTo>
                <a:lnTo>
                  <a:pt x="990" y="1354"/>
                </a:lnTo>
                <a:lnTo>
                  <a:pt x="1000" y="1337"/>
                </a:lnTo>
                <a:lnTo>
                  <a:pt x="1000" y="1337"/>
                </a:lnTo>
                <a:lnTo>
                  <a:pt x="1000" y="1337"/>
                </a:lnTo>
                <a:lnTo>
                  <a:pt x="1000" y="1329"/>
                </a:lnTo>
                <a:lnTo>
                  <a:pt x="1000" y="1329"/>
                </a:lnTo>
                <a:lnTo>
                  <a:pt x="1000" y="1321"/>
                </a:lnTo>
                <a:lnTo>
                  <a:pt x="1011" y="1312"/>
                </a:lnTo>
                <a:lnTo>
                  <a:pt x="1011" y="1312"/>
                </a:lnTo>
                <a:lnTo>
                  <a:pt x="1011" y="1304"/>
                </a:lnTo>
                <a:lnTo>
                  <a:pt x="1011" y="1304"/>
                </a:lnTo>
                <a:lnTo>
                  <a:pt x="1022" y="1296"/>
                </a:lnTo>
                <a:lnTo>
                  <a:pt x="1022" y="1288"/>
                </a:lnTo>
                <a:lnTo>
                  <a:pt x="1022" y="1288"/>
                </a:lnTo>
                <a:lnTo>
                  <a:pt x="1022" y="1288"/>
                </a:lnTo>
                <a:lnTo>
                  <a:pt x="1022" y="1288"/>
                </a:lnTo>
                <a:lnTo>
                  <a:pt x="1022" y="1279"/>
                </a:lnTo>
                <a:lnTo>
                  <a:pt x="1032" y="1271"/>
                </a:lnTo>
                <a:lnTo>
                  <a:pt x="1032" y="1271"/>
                </a:lnTo>
                <a:lnTo>
                  <a:pt x="1032" y="1271"/>
                </a:lnTo>
                <a:lnTo>
                  <a:pt x="1032" y="1271"/>
                </a:lnTo>
                <a:lnTo>
                  <a:pt x="1032" y="1255"/>
                </a:lnTo>
                <a:lnTo>
                  <a:pt x="1032" y="1255"/>
                </a:lnTo>
                <a:lnTo>
                  <a:pt x="1043" y="1246"/>
                </a:lnTo>
                <a:lnTo>
                  <a:pt x="1043" y="1238"/>
                </a:lnTo>
                <a:lnTo>
                  <a:pt x="1043" y="1238"/>
                </a:lnTo>
                <a:lnTo>
                  <a:pt x="1043" y="1238"/>
                </a:lnTo>
                <a:lnTo>
                  <a:pt x="1043" y="1230"/>
                </a:lnTo>
                <a:lnTo>
                  <a:pt x="1054" y="1222"/>
                </a:lnTo>
                <a:lnTo>
                  <a:pt x="1054" y="1222"/>
                </a:lnTo>
                <a:lnTo>
                  <a:pt x="1054" y="1205"/>
                </a:lnTo>
                <a:lnTo>
                  <a:pt x="1064" y="1197"/>
                </a:lnTo>
                <a:lnTo>
                  <a:pt x="1064" y="1189"/>
                </a:lnTo>
                <a:lnTo>
                  <a:pt x="1064" y="1180"/>
                </a:lnTo>
                <a:lnTo>
                  <a:pt x="1064" y="1180"/>
                </a:lnTo>
                <a:lnTo>
                  <a:pt x="1064" y="1172"/>
                </a:lnTo>
                <a:lnTo>
                  <a:pt x="1075" y="1172"/>
                </a:lnTo>
                <a:lnTo>
                  <a:pt x="1075" y="1164"/>
                </a:lnTo>
                <a:lnTo>
                  <a:pt x="1075" y="1164"/>
                </a:lnTo>
                <a:lnTo>
                  <a:pt x="1075" y="1164"/>
                </a:lnTo>
                <a:lnTo>
                  <a:pt x="1075" y="1139"/>
                </a:lnTo>
                <a:lnTo>
                  <a:pt x="1085" y="1139"/>
                </a:lnTo>
                <a:lnTo>
                  <a:pt x="1085" y="1139"/>
                </a:lnTo>
                <a:lnTo>
                  <a:pt x="1085" y="1131"/>
                </a:lnTo>
                <a:lnTo>
                  <a:pt x="1085" y="1131"/>
                </a:lnTo>
                <a:lnTo>
                  <a:pt x="1085" y="1131"/>
                </a:lnTo>
                <a:lnTo>
                  <a:pt x="1085" y="1131"/>
                </a:lnTo>
                <a:lnTo>
                  <a:pt x="1085" y="1131"/>
                </a:lnTo>
                <a:lnTo>
                  <a:pt x="1085" y="1123"/>
                </a:lnTo>
                <a:lnTo>
                  <a:pt x="1096" y="1098"/>
                </a:lnTo>
                <a:lnTo>
                  <a:pt x="1096" y="1081"/>
                </a:lnTo>
                <a:lnTo>
                  <a:pt x="1107" y="1073"/>
                </a:lnTo>
                <a:lnTo>
                  <a:pt x="1107" y="1057"/>
                </a:lnTo>
                <a:lnTo>
                  <a:pt x="1107" y="1048"/>
                </a:lnTo>
                <a:lnTo>
                  <a:pt x="1117" y="1040"/>
                </a:lnTo>
                <a:lnTo>
                  <a:pt x="1117" y="1032"/>
                </a:lnTo>
                <a:lnTo>
                  <a:pt x="1117" y="1015"/>
                </a:lnTo>
                <a:lnTo>
                  <a:pt x="1117" y="1007"/>
                </a:lnTo>
                <a:lnTo>
                  <a:pt x="1128" y="991"/>
                </a:lnTo>
                <a:lnTo>
                  <a:pt x="1128" y="974"/>
                </a:lnTo>
                <a:lnTo>
                  <a:pt x="1139" y="966"/>
                </a:lnTo>
                <a:lnTo>
                  <a:pt x="1139" y="958"/>
                </a:lnTo>
                <a:lnTo>
                  <a:pt x="1149" y="916"/>
                </a:lnTo>
                <a:lnTo>
                  <a:pt x="1149" y="916"/>
                </a:lnTo>
                <a:lnTo>
                  <a:pt x="1149" y="916"/>
                </a:lnTo>
                <a:lnTo>
                  <a:pt x="1149" y="900"/>
                </a:lnTo>
                <a:lnTo>
                  <a:pt x="1149" y="900"/>
                </a:lnTo>
                <a:lnTo>
                  <a:pt x="1160" y="892"/>
                </a:lnTo>
                <a:lnTo>
                  <a:pt x="1160" y="892"/>
                </a:lnTo>
                <a:lnTo>
                  <a:pt x="1160" y="883"/>
                </a:lnTo>
                <a:lnTo>
                  <a:pt x="1160" y="883"/>
                </a:lnTo>
                <a:lnTo>
                  <a:pt x="1160" y="867"/>
                </a:lnTo>
                <a:lnTo>
                  <a:pt x="1171" y="859"/>
                </a:lnTo>
                <a:lnTo>
                  <a:pt x="1171" y="842"/>
                </a:lnTo>
                <a:lnTo>
                  <a:pt x="1171" y="834"/>
                </a:lnTo>
                <a:lnTo>
                  <a:pt x="1171" y="834"/>
                </a:lnTo>
                <a:lnTo>
                  <a:pt x="1171" y="834"/>
                </a:lnTo>
                <a:lnTo>
                  <a:pt x="1171" y="834"/>
                </a:lnTo>
                <a:lnTo>
                  <a:pt x="1171" y="834"/>
                </a:lnTo>
                <a:lnTo>
                  <a:pt x="1171" y="826"/>
                </a:lnTo>
                <a:lnTo>
                  <a:pt x="1181" y="784"/>
                </a:lnTo>
                <a:lnTo>
                  <a:pt x="1181" y="784"/>
                </a:lnTo>
                <a:lnTo>
                  <a:pt x="1181" y="776"/>
                </a:lnTo>
                <a:lnTo>
                  <a:pt x="1192" y="751"/>
                </a:lnTo>
                <a:lnTo>
                  <a:pt x="1192" y="751"/>
                </a:lnTo>
                <a:lnTo>
                  <a:pt x="1192" y="743"/>
                </a:lnTo>
                <a:lnTo>
                  <a:pt x="1203" y="718"/>
                </a:lnTo>
                <a:lnTo>
                  <a:pt x="1203" y="718"/>
                </a:lnTo>
                <a:lnTo>
                  <a:pt x="1203" y="710"/>
                </a:lnTo>
                <a:lnTo>
                  <a:pt x="1213" y="693"/>
                </a:lnTo>
                <a:lnTo>
                  <a:pt x="1213" y="693"/>
                </a:lnTo>
                <a:lnTo>
                  <a:pt x="1213" y="660"/>
                </a:lnTo>
                <a:lnTo>
                  <a:pt x="1224" y="636"/>
                </a:lnTo>
                <a:lnTo>
                  <a:pt x="1224" y="627"/>
                </a:lnTo>
                <a:lnTo>
                  <a:pt x="1224" y="627"/>
                </a:lnTo>
                <a:lnTo>
                  <a:pt x="1234" y="603"/>
                </a:lnTo>
                <a:lnTo>
                  <a:pt x="1234" y="578"/>
                </a:lnTo>
                <a:lnTo>
                  <a:pt x="1245" y="553"/>
                </a:lnTo>
                <a:lnTo>
                  <a:pt x="1256" y="520"/>
                </a:lnTo>
                <a:lnTo>
                  <a:pt x="1256" y="512"/>
                </a:lnTo>
                <a:lnTo>
                  <a:pt x="1266" y="487"/>
                </a:lnTo>
                <a:lnTo>
                  <a:pt x="1266" y="471"/>
                </a:lnTo>
                <a:lnTo>
                  <a:pt x="1266" y="462"/>
                </a:lnTo>
                <a:lnTo>
                  <a:pt x="1266" y="462"/>
                </a:lnTo>
                <a:lnTo>
                  <a:pt x="1266" y="454"/>
                </a:lnTo>
                <a:lnTo>
                  <a:pt x="1277" y="446"/>
                </a:lnTo>
                <a:lnTo>
                  <a:pt x="1277" y="446"/>
                </a:lnTo>
                <a:lnTo>
                  <a:pt x="1277" y="438"/>
                </a:lnTo>
                <a:lnTo>
                  <a:pt x="1277" y="429"/>
                </a:lnTo>
                <a:lnTo>
                  <a:pt x="1277" y="421"/>
                </a:lnTo>
                <a:lnTo>
                  <a:pt x="1277" y="421"/>
                </a:lnTo>
                <a:lnTo>
                  <a:pt x="1288" y="396"/>
                </a:lnTo>
                <a:lnTo>
                  <a:pt x="1288" y="396"/>
                </a:lnTo>
                <a:lnTo>
                  <a:pt x="1288" y="380"/>
                </a:lnTo>
                <a:lnTo>
                  <a:pt x="1288" y="380"/>
                </a:lnTo>
                <a:lnTo>
                  <a:pt x="1288" y="372"/>
                </a:lnTo>
                <a:lnTo>
                  <a:pt x="1298" y="372"/>
                </a:lnTo>
                <a:lnTo>
                  <a:pt x="1298" y="363"/>
                </a:lnTo>
                <a:lnTo>
                  <a:pt x="1298" y="355"/>
                </a:lnTo>
                <a:lnTo>
                  <a:pt x="1298" y="347"/>
                </a:lnTo>
                <a:lnTo>
                  <a:pt x="1309" y="322"/>
                </a:lnTo>
                <a:lnTo>
                  <a:pt x="1309" y="314"/>
                </a:lnTo>
                <a:lnTo>
                  <a:pt x="1309" y="306"/>
                </a:lnTo>
                <a:lnTo>
                  <a:pt x="1320" y="264"/>
                </a:lnTo>
                <a:lnTo>
                  <a:pt x="1330" y="256"/>
                </a:lnTo>
                <a:lnTo>
                  <a:pt x="1330" y="256"/>
                </a:lnTo>
                <a:lnTo>
                  <a:pt x="1330" y="248"/>
                </a:lnTo>
                <a:lnTo>
                  <a:pt x="1330" y="240"/>
                </a:lnTo>
                <a:lnTo>
                  <a:pt x="1330" y="240"/>
                </a:lnTo>
                <a:lnTo>
                  <a:pt x="1330" y="240"/>
                </a:lnTo>
                <a:lnTo>
                  <a:pt x="1330" y="231"/>
                </a:lnTo>
                <a:lnTo>
                  <a:pt x="1341" y="215"/>
                </a:lnTo>
                <a:lnTo>
                  <a:pt x="1341" y="215"/>
                </a:lnTo>
                <a:lnTo>
                  <a:pt x="1341" y="207"/>
                </a:lnTo>
                <a:lnTo>
                  <a:pt x="1341" y="198"/>
                </a:lnTo>
                <a:lnTo>
                  <a:pt x="1352" y="190"/>
                </a:lnTo>
                <a:lnTo>
                  <a:pt x="1352" y="190"/>
                </a:lnTo>
                <a:lnTo>
                  <a:pt x="1352" y="182"/>
                </a:lnTo>
                <a:lnTo>
                  <a:pt x="1352" y="182"/>
                </a:lnTo>
                <a:lnTo>
                  <a:pt x="1352" y="174"/>
                </a:lnTo>
                <a:lnTo>
                  <a:pt x="1362" y="149"/>
                </a:lnTo>
                <a:lnTo>
                  <a:pt x="1362" y="149"/>
                </a:lnTo>
                <a:lnTo>
                  <a:pt x="1373" y="132"/>
                </a:lnTo>
                <a:lnTo>
                  <a:pt x="1373" y="132"/>
                </a:lnTo>
                <a:lnTo>
                  <a:pt x="1373" y="124"/>
                </a:lnTo>
                <a:lnTo>
                  <a:pt x="1373" y="116"/>
                </a:lnTo>
                <a:lnTo>
                  <a:pt x="1384" y="91"/>
                </a:lnTo>
                <a:lnTo>
                  <a:pt x="1394" y="75"/>
                </a:lnTo>
                <a:lnTo>
                  <a:pt x="1394" y="75"/>
                </a:lnTo>
                <a:lnTo>
                  <a:pt x="1405" y="66"/>
                </a:lnTo>
                <a:lnTo>
                  <a:pt x="1405" y="66"/>
                </a:lnTo>
                <a:lnTo>
                  <a:pt x="1405" y="66"/>
                </a:lnTo>
                <a:lnTo>
                  <a:pt x="1405" y="58"/>
                </a:lnTo>
                <a:lnTo>
                  <a:pt x="1405" y="58"/>
                </a:lnTo>
                <a:lnTo>
                  <a:pt x="1415" y="41"/>
                </a:lnTo>
                <a:lnTo>
                  <a:pt x="1415" y="41"/>
                </a:lnTo>
                <a:lnTo>
                  <a:pt x="1415" y="41"/>
                </a:lnTo>
                <a:lnTo>
                  <a:pt x="1426" y="33"/>
                </a:lnTo>
                <a:lnTo>
                  <a:pt x="1426" y="33"/>
                </a:lnTo>
                <a:lnTo>
                  <a:pt x="1426" y="33"/>
                </a:lnTo>
                <a:lnTo>
                  <a:pt x="1426" y="25"/>
                </a:lnTo>
                <a:lnTo>
                  <a:pt x="1426" y="25"/>
                </a:lnTo>
                <a:lnTo>
                  <a:pt x="1426" y="25"/>
                </a:lnTo>
                <a:lnTo>
                  <a:pt x="1437" y="17"/>
                </a:lnTo>
                <a:lnTo>
                  <a:pt x="1447" y="8"/>
                </a:lnTo>
                <a:lnTo>
                  <a:pt x="1447" y="8"/>
                </a:lnTo>
                <a:lnTo>
                  <a:pt x="1458" y="0"/>
                </a:lnTo>
                <a:lnTo>
                  <a:pt x="1469" y="0"/>
                </a:lnTo>
                <a:lnTo>
                  <a:pt x="1469" y="0"/>
                </a:lnTo>
                <a:lnTo>
                  <a:pt x="1469" y="0"/>
                </a:lnTo>
                <a:lnTo>
                  <a:pt x="1479" y="0"/>
                </a:lnTo>
                <a:lnTo>
                  <a:pt x="1479" y="0"/>
                </a:lnTo>
                <a:lnTo>
                  <a:pt x="1479" y="0"/>
                </a:lnTo>
                <a:lnTo>
                  <a:pt x="1479" y="0"/>
                </a:lnTo>
                <a:lnTo>
                  <a:pt x="1490" y="0"/>
                </a:lnTo>
                <a:lnTo>
                  <a:pt x="1490" y="0"/>
                </a:lnTo>
                <a:lnTo>
                  <a:pt x="1490" y="0"/>
                </a:lnTo>
                <a:lnTo>
                  <a:pt x="1490" y="8"/>
                </a:lnTo>
                <a:lnTo>
                  <a:pt x="1501" y="8"/>
                </a:lnTo>
                <a:lnTo>
                  <a:pt x="1501" y="8"/>
                </a:lnTo>
                <a:lnTo>
                  <a:pt x="1501" y="8"/>
                </a:lnTo>
                <a:lnTo>
                  <a:pt x="1501" y="8"/>
                </a:lnTo>
                <a:lnTo>
                  <a:pt x="1511" y="17"/>
                </a:lnTo>
                <a:lnTo>
                  <a:pt x="1511" y="17"/>
                </a:lnTo>
                <a:lnTo>
                  <a:pt x="1511" y="17"/>
                </a:lnTo>
                <a:lnTo>
                  <a:pt x="1511" y="17"/>
                </a:lnTo>
                <a:lnTo>
                  <a:pt x="1511" y="17"/>
                </a:lnTo>
                <a:lnTo>
                  <a:pt x="1511" y="25"/>
                </a:lnTo>
                <a:lnTo>
                  <a:pt x="1522" y="25"/>
                </a:lnTo>
                <a:lnTo>
                  <a:pt x="1522" y="25"/>
                </a:lnTo>
                <a:lnTo>
                  <a:pt x="1522" y="25"/>
                </a:lnTo>
                <a:lnTo>
                  <a:pt x="1522" y="25"/>
                </a:lnTo>
                <a:lnTo>
                  <a:pt x="1533" y="41"/>
                </a:lnTo>
                <a:lnTo>
                  <a:pt x="1543" y="58"/>
                </a:lnTo>
                <a:lnTo>
                  <a:pt x="1543" y="58"/>
                </a:lnTo>
                <a:lnTo>
                  <a:pt x="1543" y="58"/>
                </a:lnTo>
                <a:lnTo>
                  <a:pt x="1543" y="66"/>
                </a:lnTo>
                <a:lnTo>
                  <a:pt x="1543" y="66"/>
                </a:lnTo>
                <a:lnTo>
                  <a:pt x="1554" y="75"/>
                </a:lnTo>
                <a:lnTo>
                  <a:pt x="1554" y="83"/>
                </a:lnTo>
                <a:lnTo>
                  <a:pt x="1554" y="83"/>
                </a:lnTo>
                <a:lnTo>
                  <a:pt x="1554" y="91"/>
                </a:lnTo>
                <a:lnTo>
                  <a:pt x="1554" y="91"/>
                </a:lnTo>
                <a:lnTo>
                  <a:pt x="1554" y="91"/>
                </a:lnTo>
                <a:lnTo>
                  <a:pt x="1564" y="91"/>
                </a:lnTo>
                <a:lnTo>
                  <a:pt x="1564" y="108"/>
                </a:lnTo>
                <a:lnTo>
                  <a:pt x="1564" y="108"/>
                </a:lnTo>
                <a:lnTo>
                  <a:pt x="1564" y="108"/>
                </a:lnTo>
                <a:lnTo>
                  <a:pt x="1564" y="116"/>
                </a:lnTo>
                <a:lnTo>
                  <a:pt x="1575" y="116"/>
                </a:lnTo>
                <a:lnTo>
                  <a:pt x="1575" y="124"/>
                </a:lnTo>
                <a:lnTo>
                  <a:pt x="1575" y="132"/>
                </a:lnTo>
                <a:lnTo>
                  <a:pt x="1575" y="141"/>
                </a:lnTo>
                <a:lnTo>
                  <a:pt x="1575" y="141"/>
                </a:lnTo>
                <a:lnTo>
                  <a:pt x="1586" y="157"/>
                </a:lnTo>
                <a:lnTo>
                  <a:pt x="1586" y="157"/>
                </a:lnTo>
                <a:lnTo>
                  <a:pt x="1596" y="182"/>
                </a:lnTo>
                <a:lnTo>
                  <a:pt x="1596" y="182"/>
                </a:lnTo>
                <a:lnTo>
                  <a:pt x="1596" y="190"/>
                </a:lnTo>
                <a:lnTo>
                  <a:pt x="1596" y="198"/>
                </a:lnTo>
                <a:lnTo>
                  <a:pt x="1596" y="198"/>
                </a:lnTo>
                <a:lnTo>
                  <a:pt x="1596" y="198"/>
                </a:lnTo>
                <a:lnTo>
                  <a:pt x="1607" y="207"/>
                </a:lnTo>
                <a:lnTo>
                  <a:pt x="1607" y="215"/>
                </a:lnTo>
                <a:lnTo>
                  <a:pt x="1607" y="223"/>
                </a:lnTo>
                <a:lnTo>
                  <a:pt x="1618" y="240"/>
                </a:lnTo>
                <a:lnTo>
                  <a:pt x="1618" y="240"/>
                </a:lnTo>
                <a:lnTo>
                  <a:pt x="1618" y="240"/>
                </a:lnTo>
                <a:lnTo>
                  <a:pt x="1639" y="306"/>
                </a:lnTo>
                <a:lnTo>
                  <a:pt x="1639" y="306"/>
                </a:lnTo>
                <a:lnTo>
                  <a:pt x="1639" y="314"/>
                </a:lnTo>
                <a:lnTo>
                  <a:pt x="1639" y="314"/>
                </a:lnTo>
                <a:lnTo>
                  <a:pt x="1639" y="330"/>
                </a:lnTo>
                <a:lnTo>
                  <a:pt x="1639" y="339"/>
                </a:lnTo>
                <a:lnTo>
                  <a:pt x="1650" y="339"/>
                </a:lnTo>
                <a:lnTo>
                  <a:pt x="1650" y="363"/>
                </a:lnTo>
                <a:lnTo>
                  <a:pt x="1650" y="363"/>
                </a:lnTo>
                <a:lnTo>
                  <a:pt x="1660" y="388"/>
                </a:lnTo>
                <a:lnTo>
                  <a:pt x="1660" y="396"/>
                </a:lnTo>
                <a:lnTo>
                  <a:pt x="1660" y="405"/>
                </a:lnTo>
                <a:lnTo>
                  <a:pt x="1671" y="421"/>
                </a:lnTo>
                <a:lnTo>
                  <a:pt x="1671" y="429"/>
                </a:lnTo>
                <a:lnTo>
                  <a:pt x="1671" y="429"/>
                </a:lnTo>
                <a:lnTo>
                  <a:pt x="1671" y="438"/>
                </a:lnTo>
                <a:lnTo>
                  <a:pt x="1671" y="446"/>
                </a:lnTo>
                <a:lnTo>
                  <a:pt x="1671" y="446"/>
                </a:lnTo>
                <a:lnTo>
                  <a:pt x="1671" y="454"/>
                </a:lnTo>
                <a:lnTo>
                  <a:pt x="1682" y="462"/>
                </a:lnTo>
                <a:lnTo>
                  <a:pt x="1682" y="471"/>
                </a:lnTo>
                <a:lnTo>
                  <a:pt x="1682" y="479"/>
                </a:lnTo>
                <a:lnTo>
                  <a:pt x="1682" y="487"/>
                </a:lnTo>
                <a:lnTo>
                  <a:pt x="1682" y="495"/>
                </a:lnTo>
                <a:lnTo>
                  <a:pt x="1692" y="504"/>
                </a:lnTo>
                <a:lnTo>
                  <a:pt x="1692" y="512"/>
                </a:lnTo>
                <a:lnTo>
                  <a:pt x="1692" y="520"/>
                </a:lnTo>
                <a:lnTo>
                  <a:pt x="1703" y="537"/>
                </a:lnTo>
                <a:lnTo>
                  <a:pt x="1703" y="545"/>
                </a:lnTo>
                <a:lnTo>
                  <a:pt x="1714" y="594"/>
                </a:lnTo>
                <a:lnTo>
                  <a:pt x="1714" y="603"/>
                </a:lnTo>
                <a:lnTo>
                  <a:pt x="1714" y="619"/>
                </a:lnTo>
                <a:lnTo>
                  <a:pt x="1724" y="627"/>
                </a:lnTo>
                <a:lnTo>
                  <a:pt x="1724" y="652"/>
                </a:lnTo>
                <a:lnTo>
                  <a:pt x="1735" y="669"/>
                </a:lnTo>
                <a:lnTo>
                  <a:pt x="1735" y="669"/>
                </a:lnTo>
                <a:lnTo>
                  <a:pt x="1735" y="669"/>
                </a:lnTo>
                <a:lnTo>
                  <a:pt x="1735" y="685"/>
                </a:lnTo>
                <a:lnTo>
                  <a:pt x="1735" y="685"/>
                </a:lnTo>
                <a:lnTo>
                  <a:pt x="1735" y="693"/>
                </a:lnTo>
                <a:lnTo>
                  <a:pt x="1745" y="710"/>
                </a:lnTo>
                <a:lnTo>
                  <a:pt x="1745" y="710"/>
                </a:lnTo>
                <a:lnTo>
                  <a:pt x="1745" y="726"/>
                </a:lnTo>
                <a:lnTo>
                  <a:pt x="1745" y="726"/>
                </a:lnTo>
                <a:lnTo>
                  <a:pt x="1745" y="735"/>
                </a:lnTo>
                <a:lnTo>
                  <a:pt x="1745" y="743"/>
                </a:lnTo>
                <a:lnTo>
                  <a:pt x="1756" y="759"/>
                </a:lnTo>
                <a:lnTo>
                  <a:pt x="1756" y="776"/>
                </a:lnTo>
                <a:lnTo>
                  <a:pt x="1756" y="776"/>
                </a:lnTo>
                <a:lnTo>
                  <a:pt x="1767" y="793"/>
                </a:lnTo>
                <a:lnTo>
                  <a:pt x="1767" y="801"/>
                </a:lnTo>
                <a:lnTo>
                  <a:pt x="1767" y="801"/>
                </a:lnTo>
                <a:lnTo>
                  <a:pt x="1767" y="817"/>
                </a:lnTo>
                <a:lnTo>
                  <a:pt x="1767" y="826"/>
                </a:lnTo>
                <a:lnTo>
                  <a:pt x="1777" y="826"/>
                </a:lnTo>
                <a:lnTo>
                  <a:pt x="1777" y="826"/>
                </a:lnTo>
                <a:lnTo>
                  <a:pt x="1777" y="834"/>
                </a:lnTo>
                <a:lnTo>
                  <a:pt x="1777" y="834"/>
                </a:lnTo>
                <a:lnTo>
                  <a:pt x="1777" y="842"/>
                </a:lnTo>
                <a:lnTo>
                  <a:pt x="1777" y="850"/>
                </a:lnTo>
                <a:lnTo>
                  <a:pt x="1777" y="859"/>
                </a:lnTo>
                <a:lnTo>
                  <a:pt x="1788" y="875"/>
                </a:lnTo>
                <a:lnTo>
                  <a:pt x="1799" y="908"/>
                </a:lnTo>
                <a:lnTo>
                  <a:pt x="1799" y="908"/>
                </a:lnTo>
                <a:lnTo>
                  <a:pt x="1799" y="925"/>
                </a:lnTo>
                <a:lnTo>
                  <a:pt x="1799" y="925"/>
                </a:lnTo>
                <a:lnTo>
                  <a:pt x="1799" y="933"/>
                </a:lnTo>
                <a:lnTo>
                  <a:pt x="1799" y="933"/>
                </a:lnTo>
                <a:lnTo>
                  <a:pt x="1799" y="941"/>
                </a:lnTo>
                <a:lnTo>
                  <a:pt x="1809" y="949"/>
                </a:lnTo>
                <a:lnTo>
                  <a:pt x="1809" y="958"/>
                </a:lnTo>
                <a:lnTo>
                  <a:pt x="1809" y="966"/>
                </a:lnTo>
                <a:lnTo>
                  <a:pt x="1809" y="974"/>
                </a:lnTo>
                <a:lnTo>
                  <a:pt x="1820" y="991"/>
                </a:lnTo>
                <a:lnTo>
                  <a:pt x="1820" y="999"/>
                </a:lnTo>
                <a:lnTo>
                  <a:pt x="1831" y="1040"/>
                </a:lnTo>
                <a:lnTo>
                  <a:pt x="1841" y="1065"/>
                </a:lnTo>
                <a:lnTo>
                  <a:pt x="1841" y="1065"/>
                </a:lnTo>
                <a:lnTo>
                  <a:pt x="1852" y="1081"/>
                </a:lnTo>
                <a:lnTo>
                  <a:pt x="1852" y="1090"/>
                </a:lnTo>
                <a:lnTo>
                  <a:pt x="1852" y="1106"/>
                </a:lnTo>
                <a:lnTo>
                  <a:pt x="1852" y="1114"/>
                </a:lnTo>
                <a:lnTo>
                  <a:pt x="1863" y="1123"/>
                </a:lnTo>
                <a:lnTo>
                  <a:pt x="1863" y="1147"/>
                </a:lnTo>
                <a:lnTo>
                  <a:pt x="1873" y="1156"/>
                </a:lnTo>
                <a:lnTo>
                  <a:pt x="1873" y="1164"/>
                </a:lnTo>
                <a:lnTo>
                  <a:pt x="1873" y="1164"/>
                </a:lnTo>
                <a:lnTo>
                  <a:pt x="1884" y="1180"/>
                </a:lnTo>
                <a:lnTo>
                  <a:pt x="1884" y="1189"/>
                </a:lnTo>
                <a:lnTo>
                  <a:pt x="1894" y="1213"/>
                </a:lnTo>
                <a:lnTo>
                  <a:pt x="1894" y="1222"/>
                </a:lnTo>
                <a:lnTo>
                  <a:pt x="1894" y="1222"/>
                </a:lnTo>
                <a:lnTo>
                  <a:pt x="1894" y="1230"/>
                </a:lnTo>
                <a:lnTo>
                  <a:pt x="1905" y="1230"/>
                </a:lnTo>
                <a:lnTo>
                  <a:pt x="1905" y="1246"/>
                </a:lnTo>
                <a:lnTo>
                  <a:pt x="1905" y="1246"/>
                </a:lnTo>
                <a:lnTo>
                  <a:pt x="1905" y="1246"/>
                </a:lnTo>
                <a:lnTo>
                  <a:pt x="1916" y="1255"/>
                </a:lnTo>
                <a:lnTo>
                  <a:pt x="1916" y="1263"/>
                </a:lnTo>
                <a:lnTo>
                  <a:pt x="1916" y="1271"/>
                </a:lnTo>
                <a:lnTo>
                  <a:pt x="1916" y="1271"/>
                </a:lnTo>
                <a:lnTo>
                  <a:pt x="1926" y="1296"/>
                </a:lnTo>
                <a:lnTo>
                  <a:pt x="1926" y="1304"/>
                </a:lnTo>
                <a:lnTo>
                  <a:pt x="1937" y="1321"/>
                </a:lnTo>
                <a:lnTo>
                  <a:pt x="1937" y="1321"/>
                </a:lnTo>
                <a:lnTo>
                  <a:pt x="1948" y="1329"/>
                </a:lnTo>
                <a:lnTo>
                  <a:pt x="1948" y="1329"/>
                </a:lnTo>
                <a:lnTo>
                  <a:pt x="1958" y="1354"/>
                </a:lnTo>
                <a:lnTo>
                  <a:pt x="1958" y="1354"/>
                </a:lnTo>
                <a:lnTo>
                  <a:pt x="1969" y="1362"/>
                </a:lnTo>
                <a:lnTo>
                  <a:pt x="1969" y="1370"/>
                </a:lnTo>
                <a:lnTo>
                  <a:pt x="1969" y="1378"/>
                </a:lnTo>
                <a:lnTo>
                  <a:pt x="1980" y="1395"/>
                </a:lnTo>
                <a:lnTo>
                  <a:pt x="1980" y="1395"/>
                </a:lnTo>
                <a:lnTo>
                  <a:pt x="1990" y="1403"/>
                </a:lnTo>
                <a:lnTo>
                  <a:pt x="1990" y="1403"/>
                </a:lnTo>
                <a:lnTo>
                  <a:pt x="1990" y="1403"/>
                </a:lnTo>
                <a:lnTo>
                  <a:pt x="1990" y="1403"/>
                </a:lnTo>
                <a:lnTo>
                  <a:pt x="1990" y="1403"/>
                </a:lnTo>
                <a:lnTo>
                  <a:pt x="1990" y="1403"/>
                </a:lnTo>
                <a:lnTo>
                  <a:pt x="1990" y="1411"/>
                </a:lnTo>
                <a:lnTo>
                  <a:pt x="2001" y="1420"/>
                </a:lnTo>
                <a:lnTo>
                  <a:pt x="2001" y="1428"/>
                </a:lnTo>
                <a:lnTo>
                  <a:pt x="2012" y="1436"/>
                </a:lnTo>
                <a:lnTo>
                  <a:pt x="2012" y="1436"/>
                </a:lnTo>
                <a:lnTo>
                  <a:pt x="2012" y="1436"/>
                </a:lnTo>
                <a:lnTo>
                  <a:pt x="2012" y="1436"/>
                </a:lnTo>
                <a:lnTo>
                  <a:pt x="2012" y="1444"/>
                </a:lnTo>
                <a:lnTo>
                  <a:pt x="2012" y="1444"/>
                </a:lnTo>
                <a:lnTo>
                  <a:pt x="2012" y="1444"/>
                </a:lnTo>
                <a:lnTo>
                  <a:pt x="2022" y="1444"/>
                </a:lnTo>
                <a:lnTo>
                  <a:pt x="2022" y="1444"/>
                </a:lnTo>
                <a:lnTo>
                  <a:pt x="2022" y="1453"/>
                </a:lnTo>
                <a:lnTo>
                  <a:pt x="2022" y="1453"/>
                </a:lnTo>
                <a:lnTo>
                  <a:pt x="2022" y="1453"/>
                </a:lnTo>
                <a:lnTo>
                  <a:pt x="2022" y="1453"/>
                </a:lnTo>
                <a:lnTo>
                  <a:pt x="2033" y="1461"/>
                </a:lnTo>
                <a:lnTo>
                  <a:pt x="2033" y="1461"/>
                </a:lnTo>
                <a:lnTo>
                  <a:pt x="2033" y="1461"/>
                </a:lnTo>
                <a:lnTo>
                  <a:pt x="2033" y="1461"/>
                </a:lnTo>
                <a:lnTo>
                  <a:pt x="2033" y="1461"/>
                </a:lnTo>
                <a:lnTo>
                  <a:pt x="2044" y="1469"/>
                </a:lnTo>
                <a:lnTo>
                  <a:pt x="2044" y="1477"/>
                </a:lnTo>
                <a:lnTo>
                  <a:pt x="2054" y="1486"/>
                </a:lnTo>
                <a:lnTo>
                  <a:pt x="2065" y="1494"/>
                </a:lnTo>
                <a:lnTo>
                  <a:pt x="2065" y="1494"/>
                </a:lnTo>
                <a:lnTo>
                  <a:pt x="2075" y="1502"/>
                </a:lnTo>
                <a:lnTo>
                  <a:pt x="2075" y="1502"/>
                </a:lnTo>
                <a:lnTo>
                  <a:pt x="2075" y="1502"/>
                </a:lnTo>
                <a:lnTo>
                  <a:pt x="2086" y="1502"/>
                </a:lnTo>
                <a:lnTo>
                  <a:pt x="2086" y="1510"/>
                </a:lnTo>
                <a:lnTo>
                  <a:pt x="2086" y="1510"/>
                </a:lnTo>
                <a:lnTo>
                  <a:pt x="2086" y="1510"/>
                </a:lnTo>
                <a:lnTo>
                  <a:pt x="2086" y="1510"/>
                </a:lnTo>
                <a:lnTo>
                  <a:pt x="2097" y="1519"/>
                </a:lnTo>
                <a:lnTo>
                  <a:pt x="2097" y="1519"/>
                </a:lnTo>
                <a:lnTo>
                  <a:pt x="2097" y="1519"/>
                </a:lnTo>
                <a:lnTo>
                  <a:pt x="2097" y="1519"/>
                </a:lnTo>
                <a:lnTo>
                  <a:pt x="2107" y="1519"/>
                </a:lnTo>
                <a:lnTo>
                  <a:pt x="2107" y="1519"/>
                </a:lnTo>
                <a:lnTo>
                  <a:pt x="2107" y="1519"/>
                </a:lnTo>
                <a:lnTo>
                  <a:pt x="2107" y="1519"/>
                </a:lnTo>
                <a:lnTo>
                  <a:pt x="2129" y="1535"/>
                </a:lnTo>
                <a:lnTo>
                  <a:pt x="2129" y="1535"/>
                </a:lnTo>
                <a:lnTo>
                  <a:pt x="2139" y="1535"/>
                </a:lnTo>
                <a:lnTo>
                  <a:pt x="2139" y="1535"/>
                </a:lnTo>
                <a:lnTo>
                  <a:pt x="2139" y="1535"/>
                </a:lnTo>
                <a:lnTo>
                  <a:pt x="2139" y="1544"/>
                </a:lnTo>
                <a:lnTo>
                  <a:pt x="2139" y="1544"/>
                </a:lnTo>
                <a:lnTo>
                  <a:pt x="2150" y="1544"/>
                </a:lnTo>
                <a:lnTo>
                  <a:pt x="2150" y="1544"/>
                </a:lnTo>
                <a:lnTo>
                  <a:pt x="2150" y="1544"/>
                </a:lnTo>
                <a:lnTo>
                  <a:pt x="2161" y="1544"/>
                </a:lnTo>
                <a:lnTo>
                  <a:pt x="2161" y="1544"/>
                </a:lnTo>
                <a:lnTo>
                  <a:pt x="2161" y="1552"/>
                </a:lnTo>
                <a:lnTo>
                  <a:pt x="2171" y="1552"/>
                </a:lnTo>
                <a:lnTo>
                  <a:pt x="2182" y="1552"/>
                </a:lnTo>
                <a:lnTo>
                  <a:pt x="2182" y="1552"/>
                </a:lnTo>
                <a:lnTo>
                  <a:pt x="2182" y="1552"/>
                </a:lnTo>
                <a:lnTo>
                  <a:pt x="2182" y="1552"/>
                </a:lnTo>
                <a:lnTo>
                  <a:pt x="2193" y="1560"/>
                </a:lnTo>
                <a:lnTo>
                  <a:pt x="2193" y="1560"/>
                </a:lnTo>
                <a:lnTo>
                  <a:pt x="2193" y="1560"/>
                </a:lnTo>
                <a:lnTo>
                  <a:pt x="2193" y="1560"/>
                </a:lnTo>
                <a:lnTo>
                  <a:pt x="2193" y="1560"/>
                </a:lnTo>
                <a:lnTo>
                  <a:pt x="2203" y="1560"/>
                </a:lnTo>
                <a:lnTo>
                  <a:pt x="2203" y="1560"/>
                </a:lnTo>
                <a:lnTo>
                  <a:pt x="2214" y="1560"/>
                </a:lnTo>
                <a:lnTo>
                  <a:pt x="2214" y="1560"/>
                </a:lnTo>
                <a:lnTo>
                  <a:pt x="2214" y="1560"/>
                </a:lnTo>
                <a:lnTo>
                  <a:pt x="2214" y="1560"/>
                </a:lnTo>
                <a:lnTo>
                  <a:pt x="2214" y="1560"/>
                </a:lnTo>
                <a:lnTo>
                  <a:pt x="2214" y="1560"/>
                </a:lnTo>
                <a:lnTo>
                  <a:pt x="2225" y="1560"/>
                </a:lnTo>
                <a:lnTo>
                  <a:pt x="2225" y="1568"/>
                </a:lnTo>
                <a:lnTo>
                  <a:pt x="2235" y="1568"/>
                </a:lnTo>
                <a:lnTo>
                  <a:pt x="2235" y="1568"/>
                </a:lnTo>
                <a:lnTo>
                  <a:pt x="2246" y="1568"/>
                </a:lnTo>
                <a:lnTo>
                  <a:pt x="2246" y="1568"/>
                </a:lnTo>
                <a:lnTo>
                  <a:pt x="2246" y="1568"/>
                </a:lnTo>
                <a:lnTo>
                  <a:pt x="2256" y="1568"/>
                </a:lnTo>
                <a:lnTo>
                  <a:pt x="2267" y="1568"/>
                </a:lnTo>
                <a:lnTo>
                  <a:pt x="2267" y="1568"/>
                </a:lnTo>
                <a:lnTo>
                  <a:pt x="2267" y="1568"/>
                </a:lnTo>
                <a:lnTo>
                  <a:pt x="2267" y="1568"/>
                </a:lnTo>
                <a:lnTo>
                  <a:pt x="2267" y="1568"/>
                </a:lnTo>
                <a:lnTo>
                  <a:pt x="2267" y="1568"/>
                </a:lnTo>
                <a:lnTo>
                  <a:pt x="2278" y="1568"/>
                </a:lnTo>
                <a:lnTo>
                  <a:pt x="2278" y="1568"/>
                </a:lnTo>
                <a:lnTo>
                  <a:pt x="2278" y="1568"/>
                </a:lnTo>
                <a:lnTo>
                  <a:pt x="2278" y="1568"/>
                </a:lnTo>
                <a:lnTo>
                  <a:pt x="2278" y="1568"/>
                </a:lnTo>
                <a:lnTo>
                  <a:pt x="2288" y="1568"/>
                </a:lnTo>
                <a:lnTo>
                  <a:pt x="2288" y="1568"/>
                </a:lnTo>
                <a:lnTo>
                  <a:pt x="2288" y="1568"/>
                </a:lnTo>
                <a:lnTo>
                  <a:pt x="2288" y="1577"/>
                </a:lnTo>
                <a:lnTo>
                  <a:pt x="2299" y="1577"/>
                </a:lnTo>
                <a:lnTo>
                  <a:pt x="2299" y="1577"/>
                </a:lnTo>
                <a:lnTo>
                  <a:pt x="2310" y="1577"/>
                </a:lnTo>
                <a:lnTo>
                  <a:pt x="2310" y="1577"/>
                </a:lnTo>
                <a:lnTo>
                  <a:pt x="2310" y="1577"/>
                </a:lnTo>
                <a:lnTo>
                  <a:pt x="2320" y="1577"/>
                </a:lnTo>
                <a:lnTo>
                  <a:pt x="2320" y="1577"/>
                </a:lnTo>
                <a:lnTo>
                  <a:pt x="2320" y="1577"/>
                </a:lnTo>
                <a:lnTo>
                  <a:pt x="2331" y="1577"/>
                </a:lnTo>
                <a:lnTo>
                  <a:pt x="2331" y="1577"/>
                </a:lnTo>
                <a:lnTo>
                  <a:pt x="2331" y="1577"/>
                </a:lnTo>
                <a:lnTo>
                  <a:pt x="2331" y="1577"/>
                </a:lnTo>
                <a:lnTo>
                  <a:pt x="2342" y="1577"/>
                </a:lnTo>
                <a:lnTo>
                  <a:pt x="2342" y="1577"/>
                </a:lnTo>
                <a:lnTo>
                  <a:pt x="2352" y="1577"/>
                </a:lnTo>
                <a:lnTo>
                  <a:pt x="2352" y="1577"/>
                </a:lnTo>
                <a:lnTo>
                  <a:pt x="2352" y="1577"/>
                </a:lnTo>
                <a:lnTo>
                  <a:pt x="2363" y="1577"/>
                </a:lnTo>
                <a:lnTo>
                  <a:pt x="2363" y="1577"/>
                </a:lnTo>
                <a:lnTo>
                  <a:pt x="2374" y="1577"/>
                </a:lnTo>
                <a:lnTo>
                  <a:pt x="2374" y="1577"/>
                </a:lnTo>
                <a:lnTo>
                  <a:pt x="2374" y="1577"/>
                </a:lnTo>
                <a:lnTo>
                  <a:pt x="2374" y="1577"/>
                </a:lnTo>
                <a:lnTo>
                  <a:pt x="2374" y="1577"/>
                </a:lnTo>
                <a:lnTo>
                  <a:pt x="2374" y="1577"/>
                </a:lnTo>
                <a:lnTo>
                  <a:pt x="2384" y="1577"/>
                </a:lnTo>
                <a:lnTo>
                  <a:pt x="2384" y="1577"/>
                </a:lnTo>
                <a:lnTo>
                  <a:pt x="2384" y="1577"/>
                </a:lnTo>
                <a:lnTo>
                  <a:pt x="2384" y="1577"/>
                </a:lnTo>
                <a:lnTo>
                  <a:pt x="2384" y="1577"/>
                </a:lnTo>
                <a:lnTo>
                  <a:pt x="2384" y="1577"/>
                </a:lnTo>
                <a:lnTo>
                  <a:pt x="2395" y="1577"/>
                </a:lnTo>
                <a:lnTo>
                  <a:pt x="2395" y="1577"/>
                </a:lnTo>
                <a:lnTo>
                  <a:pt x="2395" y="1577"/>
                </a:lnTo>
                <a:lnTo>
                  <a:pt x="2395" y="1577"/>
                </a:lnTo>
                <a:lnTo>
                  <a:pt x="2395" y="1577"/>
                </a:lnTo>
                <a:lnTo>
                  <a:pt x="2395" y="1577"/>
                </a:lnTo>
                <a:lnTo>
                  <a:pt x="2395" y="1577"/>
                </a:lnTo>
                <a:lnTo>
                  <a:pt x="2405" y="1577"/>
                </a:lnTo>
                <a:lnTo>
                  <a:pt x="2405" y="1577"/>
                </a:lnTo>
                <a:lnTo>
                  <a:pt x="2405" y="1577"/>
                </a:lnTo>
                <a:lnTo>
                  <a:pt x="2405" y="1577"/>
                </a:lnTo>
                <a:lnTo>
                  <a:pt x="2405" y="1577"/>
                </a:lnTo>
                <a:lnTo>
                  <a:pt x="2405" y="1577"/>
                </a:lnTo>
                <a:lnTo>
                  <a:pt x="2416" y="1577"/>
                </a:lnTo>
                <a:lnTo>
                  <a:pt x="2416" y="1577"/>
                </a:lnTo>
                <a:lnTo>
                  <a:pt x="2416" y="1577"/>
                </a:lnTo>
                <a:lnTo>
                  <a:pt x="2416" y="1577"/>
                </a:lnTo>
                <a:lnTo>
                  <a:pt x="2427" y="1577"/>
                </a:lnTo>
                <a:lnTo>
                  <a:pt x="2427" y="1577"/>
                </a:lnTo>
                <a:lnTo>
                  <a:pt x="2437" y="1577"/>
                </a:lnTo>
                <a:lnTo>
                  <a:pt x="2437" y="1577"/>
                </a:lnTo>
                <a:lnTo>
                  <a:pt x="2437" y="1577"/>
                </a:lnTo>
                <a:lnTo>
                  <a:pt x="2448" y="1577"/>
                </a:lnTo>
                <a:lnTo>
                  <a:pt x="2448" y="1577"/>
                </a:lnTo>
                <a:lnTo>
                  <a:pt x="2448" y="1577"/>
                </a:lnTo>
                <a:lnTo>
                  <a:pt x="2448" y="1577"/>
                </a:lnTo>
                <a:lnTo>
                  <a:pt x="2459" y="1577"/>
                </a:lnTo>
                <a:lnTo>
                  <a:pt x="2459" y="1577"/>
                </a:lnTo>
                <a:lnTo>
                  <a:pt x="2469" y="1577"/>
                </a:lnTo>
                <a:lnTo>
                  <a:pt x="2469" y="1577"/>
                </a:lnTo>
                <a:lnTo>
                  <a:pt x="2480" y="1577"/>
                </a:lnTo>
                <a:lnTo>
                  <a:pt x="2480" y="1577"/>
                </a:lnTo>
                <a:lnTo>
                  <a:pt x="2480" y="1577"/>
                </a:lnTo>
                <a:lnTo>
                  <a:pt x="2480" y="1577"/>
                </a:lnTo>
                <a:lnTo>
                  <a:pt x="2501" y="1577"/>
                </a:lnTo>
                <a:lnTo>
                  <a:pt x="2501" y="1577"/>
                </a:lnTo>
                <a:lnTo>
                  <a:pt x="2501" y="1577"/>
                </a:lnTo>
                <a:lnTo>
                  <a:pt x="2512" y="1577"/>
                </a:lnTo>
                <a:lnTo>
                  <a:pt x="2512" y="1577"/>
                </a:lnTo>
                <a:lnTo>
                  <a:pt x="2512" y="1577"/>
                </a:lnTo>
                <a:lnTo>
                  <a:pt x="2523" y="1577"/>
                </a:lnTo>
                <a:lnTo>
                  <a:pt x="2533" y="1577"/>
                </a:lnTo>
                <a:lnTo>
                  <a:pt x="2544" y="1577"/>
                </a:lnTo>
                <a:lnTo>
                  <a:pt x="2544" y="1577"/>
                </a:lnTo>
                <a:lnTo>
                  <a:pt x="2544" y="1577"/>
                </a:lnTo>
                <a:lnTo>
                  <a:pt x="2544" y="1577"/>
                </a:lnTo>
                <a:lnTo>
                  <a:pt x="2544" y="1577"/>
                </a:lnTo>
                <a:lnTo>
                  <a:pt x="2544" y="1577"/>
                </a:lnTo>
                <a:lnTo>
                  <a:pt x="2544" y="1577"/>
                </a:lnTo>
                <a:lnTo>
                  <a:pt x="2544" y="1577"/>
                </a:lnTo>
                <a:lnTo>
                  <a:pt x="2565" y="1577"/>
                </a:lnTo>
                <a:lnTo>
                  <a:pt x="2597" y="1577"/>
                </a:lnTo>
                <a:lnTo>
                  <a:pt x="2597" y="1577"/>
                </a:lnTo>
                <a:lnTo>
                  <a:pt x="2597" y="1577"/>
                </a:lnTo>
                <a:lnTo>
                  <a:pt x="2597" y="1577"/>
                </a:lnTo>
                <a:lnTo>
                  <a:pt x="2608" y="1577"/>
                </a:lnTo>
                <a:lnTo>
                  <a:pt x="2608" y="1577"/>
                </a:lnTo>
                <a:lnTo>
                  <a:pt x="2608" y="1577"/>
                </a:lnTo>
                <a:lnTo>
                  <a:pt x="2608" y="1577"/>
                </a:lnTo>
                <a:lnTo>
                  <a:pt x="2608" y="1577"/>
                </a:lnTo>
                <a:lnTo>
                  <a:pt x="2618" y="1577"/>
                </a:lnTo>
                <a:lnTo>
                  <a:pt x="2618" y="1577"/>
                </a:lnTo>
                <a:lnTo>
                  <a:pt x="2618" y="1577"/>
                </a:lnTo>
                <a:lnTo>
                  <a:pt x="2618" y="1577"/>
                </a:lnTo>
                <a:lnTo>
                  <a:pt x="2629" y="1577"/>
                </a:lnTo>
                <a:lnTo>
                  <a:pt x="2629" y="1577"/>
                </a:lnTo>
                <a:lnTo>
                  <a:pt x="2640" y="1577"/>
                </a:lnTo>
                <a:lnTo>
                  <a:pt x="2640" y="1577"/>
                </a:lnTo>
                <a:lnTo>
                  <a:pt x="2640" y="1577"/>
                </a:lnTo>
                <a:lnTo>
                  <a:pt x="2650" y="1577"/>
                </a:lnTo>
                <a:lnTo>
                  <a:pt x="2661" y="1577"/>
                </a:lnTo>
                <a:lnTo>
                  <a:pt x="2661" y="1577"/>
                </a:lnTo>
                <a:lnTo>
                  <a:pt x="2661" y="1577"/>
                </a:lnTo>
                <a:lnTo>
                  <a:pt x="2672" y="1577"/>
                </a:lnTo>
                <a:lnTo>
                  <a:pt x="2682" y="1577"/>
                </a:lnTo>
                <a:lnTo>
                  <a:pt x="2682" y="1577"/>
                </a:lnTo>
                <a:lnTo>
                  <a:pt x="2693" y="1577"/>
                </a:lnTo>
                <a:lnTo>
                  <a:pt x="2693" y="1577"/>
                </a:lnTo>
                <a:lnTo>
                  <a:pt x="2693" y="1577"/>
                </a:lnTo>
                <a:lnTo>
                  <a:pt x="2693" y="1577"/>
                </a:lnTo>
                <a:lnTo>
                  <a:pt x="2693" y="1577"/>
                </a:lnTo>
                <a:lnTo>
                  <a:pt x="2693" y="1577"/>
                </a:lnTo>
                <a:lnTo>
                  <a:pt x="2704" y="1577"/>
                </a:lnTo>
                <a:lnTo>
                  <a:pt x="2704" y="1577"/>
                </a:lnTo>
                <a:lnTo>
                  <a:pt x="2704" y="1577"/>
                </a:lnTo>
                <a:lnTo>
                  <a:pt x="2704" y="1577"/>
                </a:lnTo>
                <a:lnTo>
                  <a:pt x="2704" y="1577"/>
                </a:lnTo>
                <a:lnTo>
                  <a:pt x="2714" y="1577"/>
                </a:lnTo>
                <a:lnTo>
                  <a:pt x="2714" y="1577"/>
                </a:lnTo>
                <a:lnTo>
                  <a:pt x="2725" y="1577"/>
                </a:lnTo>
                <a:lnTo>
                  <a:pt x="2735" y="1577"/>
                </a:lnTo>
                <a:lnTo>
                  <a:pt x="2735" y="1577"/>
                </a:lnTo>
                <a:lnTo>
                  <a:pt x="2735" y="1577"/>
                </a:lnTo>
                <a:lnTo>
                  <a:pt x="2735" y="1577"/>
                </a:lnTo>
                <a:lnTo>
                  <a:pt x="2735" y="1577"/>
                </a:lnTo>
                <a:lnTo>
                  <a:pt x="2746" y="1577"/>
                </a:lnTo>
                <a:lnTo>
                  <a:pt x="2746" y="1577"/>
                </a:lnTo>
                <a:lnTo>
                  <a:pt x="2746" y="1577"/>
                </a:lnTo>
                <a:lnTo>
                  <a:pt x="2746" y="1577"/>
                </a:lnTo>
                <a:lnTo>
                  <a:pt x="2757" y="1577"/>
                </a:lnTo>
                <a:lnTo>
                  <a:pt x="2757" y="1577"/>
                </a:lnTo>
                <a:lnTo>
                  <a:pt x="2757" y="1577"/>
                </a:lnTo>
                <a:lnTo>
                  <a:pt x="2757" y="1577"/>
                </a:lnTo>
                <a:lnTo>
                  <a:pt x="2767" y="1577"/>
                </a:lnTo>
                <a:lnTo>
                  <a:pt x="2778" y="1577"/>
                </a:lnTo>
                <a:lnTo>
                  <a:pt x="2778" y="1577"/>
                </a:lnTo>
                <a:lnTo>
                  <a:pt x="2778" y="1577"/>
                </a:lnTo>
                <a:lnTo>
                  <a:pt x="2789" y="1577"/>
                </a:lnTo>
                <a:lnTo>
                  <a:pt x="2789" y="1577"/>
                </a:lnTo>
                <a:lnTo>
                  <a:pt x="2789" y="1577"/>
                </a:lnTo>
                <a:lnTo>
                  <a:pt x="2789" y="1577"/>
                </a:lnTo>
                <a:lnTo>
                  <a:pt x="2789" y="1577"/>
                </a:lnTo>
                <a:lnTo>
                  <a:pt x="2799" y="1577"/>
                </a:lnTo>
                <a:lnTo>
                  <a:pt x="2799" y="1577"/>
                </a:lnTo>
                <a:lnTo>
                  <a:pt x="2799" y="1577"/>
                </a:lnTo>
                <a:lnTo>
                  <a:pt x="2799" y="1577"/>
                </a:lnTo>
                <a:lnTo>
                  <a:pt x="2810" y="1577"/>
                </a:lnTo>
                <a:lnTo>
                  <a:pt x="2810" y="1577"/>
                </a:lnTo>
                <a:lnTo>
                  <a:pt x="2810" y="1577"/>
                </a:lnTo>
                <a:lnTo>
                  <a:pt x="2810" y="1577"/>
                </a:lnTo>
                <a:lnTo>
                  <a:pt x="2810" y="1577"/>
                </a:lnTo>
                <a:lnTo>
                  <a:pt x="2821" y="1577"/>
                </a:lnTo>
                <a:lnTo>
                  <a:pt x="2821" y="1577"/>
                </a:lnTo>
                <a:lnTo>
                  <a:pt x="2821" y="1577"/>
                </a:lnTo>
                <a:lnTo>
                  <a:pt x="2821" y="1577"/>
                </a:lnTo>
                <a:lnTo>
                  <a:pt x="2821" y="1577"/>
                </a:lnTo>
                <a:lnTo>
                  <a:pt x="2821" y="1577"/>
                </a:lnTo>
                <a:lnTo>
                  <a:pt x="2831" y="1577"/>
                </a:lnTo>
                <a:lnTo>
                  <a:pt x="2831" y="1577"/>
                </a:lnTo>
                <a:lnTo>
                  <a:pt x="2831" y="1577"/>
                </a:lnTo>
                <a:lnTo>
                  <a:pt x="2842" y="1577"/>
                </a:lnTo>
                <a:lnTo>
                  <a:pt x="2842" y="1577"/>
                </a:lnTo>
                <a:lnTo>
                  <a:pt x="2842" y="1577"/>
                </a:lnTo>
                <a:lnTo>
                  <a:pt x="2842" y="1577"/>
                </a:lnTo>
                <a:lnTo>
                  <a:pt x="2842" y="1577"/>
                </a:lnTo>
                <a:lnTo>
                  <a:pt x="2853" y="1577"/>
                </a:lnTo>
                <a:lnTo>
                  <a:pt x="2853" y="1577"/>
                </a:lnTo>
                <a:lnTo>
                  <a:pt x="2853" y="1577"/>
                </a:lnTo>
                <a:lnTo>
                  <a:pt x="2863" y="1577"/>
                </a:lnTo>
                <a:lnTo>
                  <a:pt x="2863" y="1577"/>
                </a:lnTo>
                <a:lnTo>
                  <a:pt x="2863" y="1577"/>
                </a:lnTo>
                <a:lnTo>
                  <a:pt x="2863" y="1577"/>
                </a:lnTo>
                <a:lnTo>
                  <a:pt x="2863" y="1577"/>
                </a:lnTo>
                <a:lnTo>
                  <a:pt x="2874" y="1577"/>
                </a:lnTo>
                <a:lnTo>
                  <a:pt x="2874" y="1577"/>
                </a:lnTo>
                <a:lnTo>
                  <a:pt x="2874" y="1577"/>
                </a:lnTo>
                <a:lnTo>
                  <a:pt x="2874" y="1577"/>
                </a:lnTo>
                <a:lnTo>
                  <a:pt x="2895" y="1577"/>
                </a:lnTo>
                <a:lnTo>
                  <a:pt x="2895" y="1577"/>
                </a:lnTo>
                <a:lnTo>
                  <a:pt x="2895" y="1577"/>
                </a:lnTo>
                <a:lnTo>
                  <a:pt x="2906" y="1577"/>
                </a:lnTo>
                <a:lnTo>
                  <a:pt x="2906" y="1577"/>
                </a:lnTo>
                <a:lnTo>
                  <a:pt x="2906" y="1577"/>
                </a:lnTo>
                <a:lnTo>
                  <a:pt x="2927" y="1577"/>
                </a:lnTo>
                <a:lnTo>
                  <a:pt x="2927" y="1577"/>
                </a:lnTo>
                <a:lnTo>
                  <a:pt x="2927" y="1577"/>
                </a:lnTo>
                <a:lnTo>
                  <a:pt x="2927" y="1577"/>
                </a:lnTo>
                <a:lnTo>
                  <a:pt x="2927" y="1577"/>
                </a:lnTo>
                <a:lnTo>
                  <a:pt x="2927" y="1577"/>
                </a:lnTo>
                <a:lnTo>
                  <a:pt x="2938" y="1577"/>
                </a:lnTo>
              </a:path>
            </a:pathLst>
          </a:custGeom>
          <a:noFill/>
          <a:ln w="1746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6137" name="Line 9"/>
          <p:cNvSpPr>
            <a:spLocks noChangeShapeType="1"/>
          </p:cNvSpPr>
          <p:nvPr/>
        </p:nvSpPr>
        <p:spPr bwMode="auto">
          <a:xfrm>
            <a:off x="2425700" y="1709738"/>
            <a:ext cx="1588" cy="412750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6138" name="Line 10"/>
          <p:cNvSpPr>
            <a:spLocks noChangeShapeType="1"/>
          </p:cNvSpPr>
          <p:nvPr/>
        </p:nvSpPr>
        <p:spPr bwMode="auto">
          <a:xfrm>
            <a:off x="3541713" y="2051050"/>
            <a:ext cx="1587" cy="3367088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6139" name="Line 11"/>
          <p:cNvSpPr>
            <a:spLocks noChangeShapeType="1"/>
          </p:cNvSpPr>
          <p:nvPr/>
        </p:nvSpPr>
        <p:spPr bwMode="auto">
          <a:xfrm>
            <a:off x="5754688" y="2051050"/>
            <a:ext cx="1587" cy="3379788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6140" name="Line 12"/>
          <p:cNvSpPr>
            <a:spLocks noChangeShapeType="1"/>
          </p:cNvSpPr>
          <p:nvPr/>
        </p:nvSpPr>
        <p:spPr bwMode="auto">
          <a:xfrm>
            <a:off x="6904038" y="1709738"/>
            <a:ext cx="1587" cy="412750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6141" name="Line 13"/>
          <p:cNvSpPr>
            <a:spLocks noChangeShapeType="1"/>
          </p:cNvSpPr>
          <p:nvPr/>
        </p:nvSpPr>
        <p:spPr bwMode="auto">
          <a:xfrm>
            <a:off x="4640263" y="2430463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6142" name="Line 14"/>
          <p:cNvSpPr>
            <a:spLocks noChangeShapeType="1"/>
          </p:cNvSpPr>
          <p:nvPr/>
        </p:nvSpPr>
        <p:spPr bwMode="auto">
          <a:xfrm>
            <a:off x="4640263" y="2535238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6143" name="Line 15"/>
          <p:cNvSpPr>
            <a:spLocks noChangeShapeType="1"/>
          </p:cNvSpPr>
          <p:nvPr/>
        </p:nvSpPr>
        <p:spPr bwMode="auto">
          <a:xfrm>
            <a:off x="4640263" y="2640013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6144" name="Line 16"/>
          <p:cNvSpPr>
            <a:spLocks noChangeShapeType="1"/>
          </p:cNvSpPr>
          <p:nvPr/>
        </p:nvSpPr>
        <p:spPr bwMode="auto">
          <a:xfrm>
            <a:off x="4640263" y="2744788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6145" name="Line 17"/>
          <p:cNvSpPr>
            <a:spLocks noChangeShapeType="1"/>
          </p:cNvSpPr>
          <p:nvPr/>
        </p:nvSpPr>
        <p:spPr bwMode="auto">
          <a:xfrm>
            <a:off x="4640263" y="2849563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6146" name="Line 18"/>
          <p:cNvSpPr>
            <a:spLocks noChangeShapeType="1"/>
          </p:cNvSpPr>
          <p:nvPr/>
        </p:nvSpPr>
        <p:spPr bwMode="auto">
          <a:xfrm>
            <a:off x="4640263" y="2954338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6147" name="Line 19"/>
          <p:cNvSpPr>
            <a:spLocks noChangeShapeType="1"/>
          </p:cNvSpPr>
          <p:nvPr/>
        </p:nvSpPr>
        <p:spPr bwMode="auto">
          <a:xfrm>
            <a:off x="4640263" y="3059113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6148" name="Line 20"/>
          <p:cNvSpPr>
            <a:spLocks noChangeShapeType="1"/>
          </p:cNvSpPr>
          <p:nvPr/>
        </p:nvSpPr>
        <p:spPr bwMode="auto">
          <a:xfrm>
            <a:off x="4640263" y="3163888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6149" name="Line 21"/>
          <p:cNvSpPr>
            <a:spLocks noChangeShapeType="1"/>
          </p:cNvSpPr>
          <p:nvPr/>
        </p:nvSpPr>
        <p:spPr bwMode="auto">
          <a:xfrm>
            <a:off x="4640263" y="3268663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6150" name="Line 22"/>
          <p:cNvSpPr>
            <a:spLocks noChangeShapeType="1"/>
          </p:cNvSpPr>
          <p:nvPr/>
        </p:nvSpPr>
        <p:spPr bwMode="auto">
          <a:xfrm>
            <a:off x="4640263" y="3373438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6151" name="Line 23"/>
          <p:cNvSpPr>
            <a:spLocks noChangeShapeType="1"/>
          </p:cNvSpPr>
          <p:nvPr/>
        </p:nvSpPr>
        <p:spPr bwMode="auto">
          <a:xfrm>
            <a:off x="4640263" y="3478213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6152" name="Line 24"/>
          <p:cNvSpPr>
            <a:spLocks noChangeShapeType="1"/>
          </p:cNvSpPr>
          <p:nvPr/>
        </p:nvSpPr>
        <p:spPr bwMode="auto">
          <a:xfrm>
            <a:off x="4640263" y="3582988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6153" name="Line 25"/>
          <p:cNvSpPr>
            <a:spLocks noChangeShapeType="1"/>
          </p:cNvSpPr>
          <p:nvPr/>
        </p:nvSpPr>
        <p:spPr bwMode="auto">
          <a:xfrm>
            <a:off x="4640263" y="3687763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6154" name="Line 26"/>
          <p:cNvSpPr>
            <a:spLocks noChangeShapeType="1"/>
          </p:cNvSpPr>
          <p:nvPr/>
        </p:nvSpPr>
        <p:spPr bwMode="auto">
          <a:xfrm>
            <a:off x="4640263" y="3792538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6155" name="Line 27"/>
          <p:cNvSpPr>
            <a:spLocks noChangeShapeType="1"/>
          </p:cNvSpPr>
          <p:nvPr/>
        </p:nvSpPr>
        <p:spPr bwMode="auto">
          <a:xfrm>
            <a:off x="4640263" y="3897313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6156" name="Line 28"/>
          <p:cNvSpPr>
            <a:spLocks noChangeShapeType="1"/>
          </p:cNvSpPr>
          <p:nvPr/>
        </p:nvSpPr>
        <p:spPr bwMode="auto">
          <a:xfrm>
            <a:off x="4640263" y="4002088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6157" name="Line 29"/>
          <p:cNvSpPr>
            <a:spLocks noChangeShapeType="1"/>
          </p:cNvSpPr>
          <p:nvPr/>
        </p:nvSpPr>
        <p:spPr bwMode="auto">
          <a:xfrm>
            <a:off x="4640263" y="4106863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6158" name="Line 30"/>
          <p:cNvSpPr>
            <a:spLocks noChangeShapeType="1"/>
          </p:cNvSpPr>
          <p:nvPr/>
        </p:nvSpPr>
        <p:spPr bwMode="auto">
          <a:xfrm>
            <a:off x="4640263" y="4211638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6159" name="Line 31"/>
          <p:cNvSpPr>
            <a:spLocks noChangeShapeType="1"/>
          </p:cNvSpPr>
          <p:nvPr/>
        </p:nvSpPr>
        <p:spPr bwMode="auto">
          <a:xfrm>
            <a:off x="4640263" y="4316413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6160" name="Line 32"/>
          <p:cNvSpPr>
            <a:spLocks noChangeShapeType="1"/>
          </p:cNvSpPr>
          <p:nvPr/>
        </p:nvSpPr>
        <p:spPr bwMode="auto">
          <a:xfrm>
            <a:off x="4640263" y="4421188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6161" name="Line 33"/>
          <p:cNvSpPr>
            <a:spLocks noChangeShapeType="1"/>
          </p:cNvSpPr>
          <p:nvPr/>
        </p:nvSpPr>
        <p:spPr bwMode="auto">
          <a:xfrm>
            <a:off x="4640263" y="4525963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6162" name="Line 34"/>
          <p:cNvSpPr>
            <a:spLocks noChangeShapeType="1"/>
          </p:cNvSpPr>
          <p:nvPr/>
        </p:nvSpPr>
        <p:spPr bwMode="auto">
          <a:xfrm>
            <a:off x="4640263" y="4630738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6163" name="Line 35"/>
          <p:cNvSpPr>
            <a:spLocks noChangeShapeType="1"/>
          </p:cNvSpPr>
          <p:nvPr/>
        </p:nvSpPr>
        <p:spPr bwMode="auto">
          <a:xfrm>
            <a:off x="4640263" y="4735513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6164" name="Line 36"/>
          <p:cNvSpPr>
            <a:spLocks noChangeShapeType="1"/>
          </p:cNvSpPr>
          <p:nvPr/>
        </p:nvSpPr>
        <p:spPr bwMode="auto">
          <a:xfrm>
            <a:off x="4640263" y="4840288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6165" name="Line 37"/>
          <p:cNvSpPr>
            <a:spLocks noChangeShapeType="1"/>
          </p:cNvSpPr>
          <p:nvPr/>
        </p:nvSpPr>
        <p:spPr bwMode="auto">
          <a:xfrm>
            <a:off x="4640263" y="4946650"/>
            <a:ext cx="1587" cy="3810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6166" name="Line 38"/>
          <p:cNvSpPr>
            <a:spLocks noChangeShapeType="1"/>
          </p:cNvSpPr>
          <p:nvPr/>
        </p:nvSpPr>
        <p:spPr bwMode="auto">
          <a:xfrm>
            <a:off x="4638675" y="5029200"/>
            <a:ext cx="3175" cy="6032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6167" name="Line 39"/>
          <p:cNvSpPr>
            <a:spLocks noChangeShapeType="1"/>
          </p:cNvSpPr>
          <p:nvPr/>
        </p:nvSpPr>
        <p:spPr bwMode="auto">
          <a:xfrm>
            <a:off x="3557588" y="2403475"/>
            <a:ext cx="2163762" cy="1588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6168" name="Freeform 40"/>
          <p:cNvSpPr>
            <a:spLocks/>
          </p:cNvSpPr>
          <p:nvPr/>
        </p:nvSpPr>
        <p:spPr bwMode="auto">
          <a:xfrm>
            <a:off x="3557588" y="2403475"/>
            <a:ext cx="203200" cy="66675"/>
          </a:xfrm>
          <a:custGeom>
            <a:avLst/>
            <a:gdLst>
              <a:gd name="T0" fmla="*/ 96 w 128"/>
              <a:gd name="T1" fmla="*/ 0 h 42"/>
              <a:gd name="T2" fmla="*/ 128 w 128"/>
              <a:gd name="T3" fmla="*/ 42 h 42"/>
              <a:gd name="T4" fmla="*/ 0 w 128"/>
              <a:gd name="T5" fmla="*/ 0 h 42"/>
              <a:gd name="T6" fmla="*/ 96 w 128"/>
              <a:gd name="T7" fmla="*/ 0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8" h="42">
                <a:moveTo>
                  <a:pt x="96" y="0"/>
                </a:moveTo>
                <a:lnTo>
                  <a:pt x="128" y="42"/>
                </a:lnTo>
                <a:lnTo>
                  <a:pt x="0" y="0"/>
                </a:lnTo>
                <a:lnTo>
                  <a:pt x="96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6169" name="Freeform 41"/>
          <p:cNvSpPr>
            <a:spLocks/>
          </p:cNvSpPr>
          <p:nvPr/>
        </p:nvSpPr>
        <p:spPr bwMode="auto">
          <a:xfrm>
            <a:off x="3557588" y="2338388"/>
            <a:ext cx="203200" cy="65087"/>
          </a:xfrm>
          <a:custGeom>
            <a:avLst/>
            <a:gdLst>
              <a:gd name="T0" fmla="*/ 96 w 128"/>
              <a:gd name="T1" fmla="*/ 41 h 41"/>
              <a:gd name="T2" fmla="*/ 0 w 128"/>
              <a:gd name="T3" fmla="*/ 41 h 41"/>
              <a:gd name="T4" fmla="*/ 128 w 128"/>
              <a:gd name="T5" fmla="*/ 0 h 41"/>
              <a:gd name="T6" fmla="*/ 96 w 128"/>
              <a:gd name="T7" fmla="*/ 41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8" h="41">
                <a:moveTo>
                  <a:pt x="96" y="41"/>
                </a:moveTo>
                <a:lnTo>
                  <a:pt x="0" y="41"/>
                </a:lnTo>
                <a:lnTo>
                  <a:pt x="128" y="0"/>
                </a:lnTo>
                <a:lnTo>
                  <a:pt x="96" y="4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6170" name="Freeform 42"/>
          <p:cNvSpPr>
            <a:spLocks/>
          </p:cNvSpPr>
          <p:nvPr/>
        </p:nvSpPr>
        <p:spPr bwMode="auto">
          <a:xfrm>
            <a:off x="5518150" y="2403475"/>
            <a:ext cx="203200" cy="66675"/>
          </a:xfrm>
          <a:custGeom>
            <a:avLst/>
            <a:gdLst>
              <a:gd name="T0" fmla="*/ 128 w 128"/>
              <a:gd name="T1" fmla="*/ 0 h 42"/>
              <a:gd name="T2" fmla="*/ 0 w 128"/>
              <a:gd name="T3" fmla="*/ 42 h 42"/>
              <a:gd name="T4" fmla="*/ 32 w 128"/>
              <a:gd name="T5" fmla="*/ 0 h 42"/>
              <a:gd name="T6" fmla="*/ 128 w 128"/>
              <a:gd name="T7" fmla="*/ 0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8" h="42">
                <a:moveTo>
                  <a:pt x="128" y="0"/>
                </a:moveTo>
                <a:lnTo>
                  <a:pt x="0" y="42"/>
                </a:lnTo>
                <a:lnTo>
                  <a:pt x="32" y="0"/>
                </a:lnTo>
                <a:lnTo>
                  <a:pt x="128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6171" name="Freeform 43"/>
          <p:cNvSpPr>
            <a:spLocks/>
          </p:cNvSpPr>
          <p:nvPr/>
        </p:nvSpPr>
        <p:spPr bwMode="auto">
          <a:xfrm>
            <a:off x="5518150" y="2338388"/>
            <a:ext cx="203200" cy="65087"/>
          </a:xfrm>
          <a:custGeom>
            <a:avLst/>
            <a:gdLst>
              <a:gd name="T0" fmla="*/ 128 w 128"/>
              <a:gd name="T1" fmla="*/ 41 h 41"/>
              <a:gd name="T2" fmla="*/ 32 w 128"/>
              <a:gd name="T3" fmla="*/ 41 h 41"/>
              <a:gd name="T4" fmla="*/ 0 w 128"/>
              <a:gd name="T5" fmla="*/ 0 h 41"/>
              <a:gd name="T6" fmla="*/ 128 w 128"/>
              <a:gd name="T7" fmla="*/ 41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8" h="41">
                <a:moveTo>
                  <a:pt x="128" y="41"/>
                </a:moveTo>
                <a:lnTo>
                  <a:pt x="32" y="41"/>
                </a:lnTo>
                <a:lnTo>
                  <a:pt x="0" y="0"/>
                </a:lnTo>
                <a:lnTo>
                  <a:pt x="128" y="4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6172" name="Line 44"/>
          <p:cNvSpPr>
            <a:spLocks noChangeShapeType="1"/>
          </p:cNvSpPr>
          <p:nvPr/>
        </p:nvSpPr>
        <p:spPr bwMode="auto">
          <a:xfrm>
            <a:off x="2527300" y="5613400"/>
            <a:ext cx="4275138" cy="1588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6173" name="Freeform 45"/>
          <p:cNvSpPr>
            <a:spLocks/>
          </p:cNvSpPr>
          <p:nvPr/>
        </p:nvSpPr>
        <p:spPr bwMode="auto">
          <a:xfrm>
            <a:off x="2527300" y="5613400"/>
            <a:ext cx="203200" cy="66675"/>
          </a:xfrm>
          <a:custGeom>
            <a:avLst/>
            <a:gdLst>
              <a:gd name="T0" fmla="*/ 128 w 128"/>
              <a:gd name="T1" fmla="*/ 42 h 42"/>
              <a:gd name="T2" fmla="*/ 0 w 128"/>
              <a:gd name="T3" fmla="*/ 0 h 42"/>
              <a:gd name="T4" fmla="*/ 96 w 128"/>
              <a:gd name="T5" fmla="*/ 0 h 42"/>
              <a:gd name="T6" fmla="*/ 128 w 128"/>
              <a:gd name="T7" fmla="*/ 42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8" h="42">
                <a:moveTo>
                  <a:pt x="128" y="42"/>
                </a:moveTo>
                <a:lnTo>
                  <a:pt x="0" y="0"/>
                </a:lnTo>
                <a:lnTo>
                  <a:pt x="96" y="0"/>
                </a:lnTo>
                <a:lnTo>
                  <a:pt x="128" y="4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6174" name="Freeform 46"/>
          <p:cNvSpPr>
            <a:spLocks/>
          </p:cNvSpPr>
          <p:nvPr/>
        </p:nvSpPr>
        <p:spPr bwMode="auto">
          <a:xfrm>
            <a:off x="2527300" y="5561013"/>
            <a:ext cx="203200" cy="52387"/>
          </a:xfrm>
          <a:custGeom>
            <a:avLst/>
            <a:gdLst>
              <a:gd name="T0" fmla="*/ 96 w 128"/>
              <a:gd name="T1" fmla="*/ 33 h 33"/>
              <a:gd name="T2" fmla="*/ 0 w 128"/>
              <a:gd name="T3" fmla="*/ 33 h 33"/>
              <a:gd name="T4" fmla="*/ 128 w 128"/>
              <a:gd name="T5" fmla="*/ 0 h 33"/>
              <a:gd name="T6" fmla="*/ 96 w 128"/>
              <a:gd name="T7" fmla="*/ 33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8" h="33">
                <a:moveTo>
                  <a:pt x="96" y="33"/>
                </a:moveTo>
                <a:lnTo>
                  <a:pt x="0" y="33"/>
                </a:lnTo>
                <a:lnTo>
                  <a:pt x="128" y="0"/>
                </a:lnTo>
                <a:lnTo>
                  <a:pt x="96" y="3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6175" name="Freeform 47"/>
          <p:cNvSpPr>
            <a:spLocks/>
          </p:cNvSpPr>
          <p:nvPr/>
        </p:nvSpPr>
        <p:spPr bwMode="auto">
          <a:xfrm>
            <a:off x="6600825" y="5613400"/>
            <a:ext cx="201613" cy="66675"/>
          </a:xfrm>
          <a:custGeom>
            <a:avLst/>
            <a:gdLst>
              <a:gd name="T0" fmla="*/ 0 w 127"/>
              <a:gd name="T1" fmla="*/ 42 h 42"/>
              <a:gd name="T2" fmla="*/ 31 w 127"/>
              <a:gd name="T3" fmla="*/ 0 h 42"/>
              <a:gd name="T4" fmla="*/ 127 w 127"/>
              <a:gd name="T5" fmla="*/ 0 h 42"/>
              <a:gd name="T6" fmla="*/ 0 w 127"/>
              <a:gd name="T7" fmla="*/ 42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7" h="42">
                <a:moveTo>
                  <a:pt x="0" y="42"/>
                </a:moveTo>
                <a:lnTo>
                  <a:pt x="31" y="0"/>
                </a:lnTo>
                <a:lnTo>
                  <a:pt x="127" y="0"/>
                </a:lnTo>
                <a:lnTo>
                  <a:pt x="0" y="4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6176" name="Freeform 48"/>
          <p:cNvSpPr>
            <a:spLocks/>
          </p:cNvSpPr>
          <p:nvPr/>
        </p:nvSpPr>
        <p:spPr bwMode="auto">
          <a:xfrm>
            <a:off x="6600825" y="5561013"/>
            <a:ext cx="201613" cy="52387"/>
          </a:xfrm>
          <a:custGeom>
            <a:avLst/>
            <a:gdLst>
              <a:gd name="T0" fmla="*/ 127 w 127"/>
              <a:gd name="T1" fmla="*/ 33 h 33"/>
              <a:gd name="T2" fmla="*/ 31 w 127"/>
              <a:gd name="T3" fmla="*/ 33 h 33"/>
              <a:gd name="T4" fmla="*/ 0 w 127"/>
              <a:gd name="T5" fmla="*/ 0 h 33"/>
              <a:gd name="T6" fmla="*/ 127 w 127"/>
              <a:gd name="T7" fmla="*/ 33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7" h="33">
                <a:moveTo>
                  <a:pt x="127" y="33"/>
                </a:moveTo>
                <a:lnTo>
                  <a:pt x="31" y="33"/>
                </a:lnTo>
                <a:lnTo>
                  <a:pt x="0" y="0"/>
                </a:lnTo>
                <a:lnTo>
                  <a:pt x="127" y="3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6177" name="Rectangle 49"/>
          <p:cNvSpPr>
            <a:spLocks noChangeArrowheads="1"/>
          </p:cNvSpPr>
          <p:nvPr/>
        </p:nvSpPr>
        <p:spPr bwMode="auto">
          <a:xfrm>
            <a:off x="4429125" y="2089150"/>
            <a:ext cx="1666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>
                <a:solidFill>
                  <a:srgbClr val="000000"/>
                </a:solidFill>
                <a:latin typeface="Symbol" pitchFamily="18" charset="2"/>
              </a:rPr>
              <a:t>+</a:t>
            </a:r>
            <a:endParaRPr lang="nl-NL" altLang="cs-CZ"/>
          </a:p>
        </p:txBody>
      </p:sp>
      <p:sp>
        <p:nvSpPr>
          <p:cNvPr id="176178" name="Rectangle 50"/>
          <p:cNvSpPr>
            <a:spLocks noChangeArrowheads="1"/>
          </p:cNvSpPr>
          <p:nvPr/>
        </p:nvSpPr>
        <p:spPr bwMode="auto">
          <a:xfrm>
            <a:off x="4581525" y="2089150"/>
            <a:ext cx="8413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>
                <a:solidFill>
                  <a:srgbClr val="000000"/>
                </a:solidFill>
                <a:latin typeface="Symbol" pitchFamily="18" charset="2"/>
              </a:rPr>
              <a:t>/</a:t>
            </a:r>
            <a:endParaRPr lang="nl-NL" altLang="cs-CZ"/>
          </a:p>
        </p:txBody>
      </p:sp>
      <p:sp>
        <p:nvSpPr>
          <p:cNvPr id="176179" name="Rectangle 51"/>
          <p:cNvSpPr>
            <a:spLocks noChangeArrowheads="1"/>
          </p:cNvSpPr>
          <p:nvPr/>
        </p:nvSpPr>
        <p:spPr bwMode="auto">
          <a:xfrm>
            <a:off x="4699000" y="2089150"/>
            <a:ext cx="1666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>
                <a:solidFill>
                  <a:srgbClr val="000000"/>
                </a:solidFill>
                <a:latin typeface="Symbol" pitchFamily="18" charset="2"/>
              </a:rPr>
              <a:t>-</a:t>
            </a:r>
            <a:endParaRPr lang="nl-NL" altLang="cs-CZ"/>
          </a:p>
        </p:txBody>
      </p:sp>
      <p:sp>
        <p:nvSpPr>
          <p:cNvPr id="176180" name="Rectangle 52"/>
          <p:cNvSpPr>
            <a:spLocks noChangeArrowheads="1"/>
          </p:cNvSpPr>
          <p:nvPr/>
        </p:nvSpPr>
        <p:spPr bwMode="auto">
          <a:xfrm>
            <a:off x="4854575" y="2089150"/>
            <a:ext cx="76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>
                <a:solidFill>
                  <a:srgbClr val="000000"/>
                </a:solidFill>
                <a:latin typeface="Symbol" pitchFamily="18" charset="2"/>
              </a:rPr>
              <a:t> </a:t>
            </a:r>
            <a:endParaRPr lang="nl-NL" altLang="cs-CZ"/>
          </a:p>
        </p:txBody>
      </p:sp>
      <p:sp>
        <p:nvSpPr>
          <p:cNvPr id="176181" name="Rectangle 53"/>
          <p:cNvSpPr>
            <a:spLocks noChangeArrowheads="1"/>
          </p:cNvSpPr>
          <p:nvPr/>
        </p:nvSpPr>
        <p:spPr bwMode="auto">
          <a:xfrm>
            <a:off x="4951413" y="2089150"/>
            <a:ext cx="152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>
                <a:solidFill>
                  <a:srgbClr val="000000"/>
                </a:solidFill>
                <a:latin typeface="Symbol" pitchFamily="18" charset="2"/>
              </a:rPr>
              <a:t>3</a:t>
            </a:r>
            <a:endParaRPr lang="nl-NL" altLang="cs-CZ"/>
          </a:p>
        </p:txBody>
      </p:sp>
      <p:sp>
        <p:nvSpPr>
          <p:cNvPr id="176182" name="Rectangle 54"/>
          <p:cNvSpPr>
            <a:spLocks noChangeArrowheads="1"/>
          </p:cNvSpPr>
          <p:nvPr/>
        </p:nvSpPr>
        <p:spPr bwMode="auto">
          <a:xfrm>
            <a:off x="5122863" y="2089150"/>
            <a:ext cx="18415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>
                <a:solidFill>
                  <a:srgbClr val="000000"/>
                </a:solidFill>
                <a:latin typeface="Symbol" pitchFamily="18" charset="2"/>
              </a:rPr>
              <a:t>s</a:t>
            </a:r>
            <a:endParaRPr lang="nl-NL" altLang="cs-CZ"/>
          </a:p>
        </p:txBody>
      </p:sp>
      <p:sp>
        <p:nvSpPr>
          <p:cNvPr id="176183" name="Rectangle 55"/>
          <p:cNvSpPr>
            <a:spLocks noChangeArrowheads="1"/>
          </p:cNvSpPr>
          <p:nvPr/>
        </p:nvSpPr>
        <p:spPr bwMode="auto">
          <a:xfrm>
            <a:off x="4429125" y="5665788"/>
            <a:ext cx="1666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>
                <a:solidFill>
                  <a:srgbClr val="000000"/>
                </a:solidFill>
                <a:latin typeface="Symbol" pitchFamily="18" charset="2"/>
              </a:rPr>
              <a:t>+</a:t>
            </a:r>
            <a:endParaRPr lang="nl-NL" altLang="cs-CZ"/>
          </a:p>
        </p:txBody>
      </p:sp>
      <p:sp>
        <p:nvSpPr>
          <p:cNvPr id="176184" name="Rectangle 56"/>
          <p:cNvSpPr>
            <a:spLocks noChangeArrowheads="1"/>
          </p:cNvSpPr>
          <p:nvPr/>
        </p:nvSpPr>
        <p:spPr bwMode="auto">
          <a:xfrm>
            <a:off x="4581525" y="5665788"/>
            <a:ext cx="8413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>
                <a:solidFill>
                  <a:srgbClr val="000000"/>
                </a:solidFill>
                <a:latin typeface="Symbol" pitchFamily="18" charset="2"/>
              </a:rPr>
              <a:t>/</a:t>
            </a:r>
            <a:endParaRPr lang="nl-NL" altLang="cs-CZ"/>
          </a:p>
        </p:txBody>
      </p:sp>
      <p:sp>
        <p:nvSpPr>
          <p:cNvPr id="176185" name="Rectangle 57"/>
          <p:cNvSpPr>
            <a:spLocks noChangeArrowheads="1"/>
          </p:cNvSpPr>
          <p:nvPr/>
        </p:nvSpPr>
        <p:spPr bwMode="auto">
          <a:xfrm>
            <a:off x="4699000" y="5665788"/>
            <a:ext cx="1666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>
                <a:solidFill>
                  <a:srgbClr val="000000"/>
                </a:solidFill>
                <a:latin typeface="Symbol" pitchFamily="18" charset="2"/>
              </a:rPr>
              <a:t>-</a:t>
            </a:r>
            <a:endParaRPr lang="nl-NL" altLang="cs-CZ"/>
          </a:p>
        </p:txBody>
      </p:sp>
      <p:sp>
        <p:nvSpPr>
          <p:cNvPr id="176186" name="Rectangle 58"/>
          <p:cNvSpPr>
            <a:spLocks noChangeArrowheads="1"/>
          </p:cNvSpPr>
          <p:nvPr/>
        </p:nvSpPr>
        <p:spPr bwMode="auto">
          <a:xfrm>
            <a:off x="4854575" y="5665788"/>
            <a:ext cx="76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>
                <a:solidFill>
                  <a:srgbClr val="000000"/>
                </a:solidFill>
                <a:latin typeface="Symbol" pitchFamily="18" charset="2"/>
              </a:rPr>
              <a:t> </a:t>
            </a:r>
            <a:endParaRPr lang="nl-NL" altLang="cs-CZ"/>
          </a:p>
        </p:txBody>
      </p:sp>
      <p:sp>
        <p:nvSpPr>
          <p:cNvPr id="176187" name="Rectangle 59"/>
          <p:cNvSpPr>
            <a:spLocks noChangeArrowheads="1"/>
          </p:cNvSpPr>
          <p:nvPr/>
        </p:nvSpPr>
        <p:spPr bwMode="auto">
          <a:xfrm>
            <a:off x="4951413" y="5665788"/>
            <a:ext cx="152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>
                <a:solidFill>
                  <a:srgbClr val="000000"/>
                </a:solidFill>
                <a:latin typeface="Symbol" pitchFamily="18" charset="2"/>
              </a:rPr>
              <a:t>6</a:t>
            </a:r>
            <a:endParaRPr lang="nl-NL" altLang="cs-CZ"/>
          </a:p>
        </p:txBody>
      </p:sp>
      <p:sp>
        <p:nvSpPr>
          <p:cNvPr id="176188" name="Rectangle 60"/>
          <p:cNvSpPr>
            <a:spLocks noChangeArrowheads="1"/>
          </p:cNvSpPr>
          <p:nvPr/>
        </p:nvSpPr>
        <p:spPr bwMode="auto">
          <a:xfrm>
            <a:off x="5122863" y="5665788"/>
            <a:ext cx="18415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>
                <a:solidFill>
                  <a:srgbClr val="000000"/>
                </a:solidFill>
                <a:latin typeface="Symbol" pitchFamily="18" charset="2"/>
              </a:rPr>
              <a:t>s</a:t>
            </a:r>
            <a:endParaRPr lang="nl-NL" altLang="cs-CZ"/>
          </a:p>
        </p:txBody>
      </p:sp>
      <p:sp>
        <p:nvSpPr>
          <p:cNvPr id="176189" name="Rectangle 61"/>
          <p:cNvSpPr>
            <a:spLocks noChangeArrowheads="1"/>
          </p:cNvSpPr>
          <p:nvPr/>
        </p:nvSpPr>
        <p:spPr bwMode="auto">
          <a:xfrm>
            <a:off x="1863725" y="1957388"/>
            <a:ext cx="1270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800">
                <a:solidFill>
                  <a:srgbClr val="000000"/>
                </a:solidFill>
                <a:latin typeface="Arial" charset="0"/>
              </a:rPr>
              <a:t>L</a:t>
            </a:r>
            <a:endParaRPr lang="nl-NL" altLang="cs-CZ"/>
          </a:p>
        </p:txBody>
      </p:sp>
      <p:sp>
        <p:nvSpPr>
          <p:cNvPr id="176190" name="Rectangle 62"/>
          <p:cNvSpPr>
            <a:spLocks noChangeArrowheads="1"/>
          </p:cNvSpPr>
          <p:nvPr/>
        </p:nvSpPr>
        <p:spPr bwMode="auto">
          <a:xfrm>
            <a:off x="2003425" y="1957388"/>
            <a:ext cx="1524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800">
                <a:solidFill>
                  <a:srgbClr val="000000"/>
                </a:solidFill>
                <a:latin typeface="Arial" charset="0"/>
              </a:rPr>
              <a:t>S</a:t>
            </a:r>
            <a:endParaRPr lang="nl-NL" altLang="cs-CZ"/>
          </a:p>
        </p:txBody>
      </p:sp>
      <p:sp>
        <p:nvSpPr>
          <p:cNvPr id="176191" name="Rectangle 63"/>
          <p:cNvSpPr>
            <a:spLocks noChangeArrowheads="1"/>
          </p:cNvSpPr>
          <p:nvPr/>
        </p:nvSpPr>
        <p:spPr bwMode="auto">
          <a:xfrm>
            <a:off x="2166938" y="1957388"/>
            <a:ext cx="1270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800">
                <a:solidFill>
                  <a:srgbClr val="000000"/>
                </a:solidFill>
                <a:latin typeface="Arial" charset="0"/>
              </a:rPr>
              <a:t>L</a:t>
            </a:r>
            <a:endParaRPr lang="nl-NL" altLang="cs-CZ"/>
          </a:p>
        </p:txBody>
      </p:sp>
      <p:sp>
        <p:nvSpPr>
          <p:cNvPr id="176192" name="Rectangle 64"/>
          <p:cNvSpPr>
            <a:spLocks noChangeArrowheads="1"/>
          </p:cNvSpPr>
          <p:nvPr/>
        </p:nvSpPr>
        <p:spPr bwMode="auto">
          <a:xfrm>
            <a:off x="7167563" y="1944688"/>
            <a:ext cx="165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800">
                <a:solidFill>
                  <a:srgbClr val="000000"/>
                </a:solidFill>
                <a:latin typeface="Arial" charset="0"/>
              </a:rPr>
              <a:t>U</a:t>
            </a:r>
            <a:endParaRPr lang="nl-NL" altLang="cs-CZ"/>
          </a:p>
        </p:txBody>
      </p:sp>
      <p:sp>
        <p:nvSpPr>
          <p:cNvPr id="176193" name="Rectangle 65"/>
          <p:cNvSpPr>
            <a:spLocks noChangeArrowheads="1"/>
          </p:cNvSpPr>
          <p:nvPr/>
        </p:nvSpPr>
        <p:spPr bwMode="auto">
          <a:xfrm>
            <a:off x="7343775" y="1944688"/>
            <a:ext cx="1524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800">
                <a:solidFill>
                  <a:srgbClr val="000000"/>
                </a:solidFill>
                <a:latin typeface="Arial" charset="0"/>
              </a:rPr>
              <a:t>S</a:t>
            </a:r>
            <a:endParaRPr lang="nl-NL" altLang="cs-CZ"/>
          </a:p>
        </p:txBody>
      </p:sp>
      <p:sp>
        <p:nvSpPr>
          <p:cNvPr id="176194" name="Rectangle 66"/>
          <p:cNvSpPr>
            <a:spLocks noChangeArrowheads="1"/>
          </p:cNvSpPr>
          <p:nvPr/>
        </p:nvSpPr>
        <p:spPr bwMode="auto">
          <a:xfrm>
            <a:off x="7507288" y="1944688"/>
            <a:ext cx="1270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800">
                <a:solidFill>
                  <a:srgbClr val="000000"/>
                </a:solidFill>
                <a:latin typeface="Arial" charset="0"/>
              </a:rPr>
              <a:t>L</a:t>
            </a:r>
            <a:endParaRPr lang="nl-NL" altLang="cs-CZ"/>
          </a:p>
        </p:txBody>
      </p:sp>
      <p:sp>
        <p:nvSpPr>
          <p:cNvPr id="176195" name="Line 67"/>
          <p:cNvSpPr>
            <a:spLocks noChangeShapeType="1"/>
          </p:cNvSpPr>
          <p:nvPr/>
        </p:nvSpPr>
        <p:spPr bwMode="auto">
          <a:xfrm>
            <a:off x="2560638" y="1854200"/>
            <a:ext cx="4259262" cy="1588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6196" name="Freeform 68"/>
          <p:cNvSpPr>
            <a:spLocks/>
          </p:cNvSpPr>
          <p:nvPr/>
        </p:nvSpPr>
        <p:spPr bwMode="auto">
          <a:xfrm>
            <a:off x="2560638" y="1854200"/>
            <a:ext cx="203200" cy="52388"/>
          </a:xfrm>
          <a:custGeom>
            <a:avLst/>
            <a:gdLst>
              <a:gd name="T0" fmla="*/ 96 w 128"/>
              <a:gd name="T1" fmla="*/ 0 h 33"/>
              <a:gd name="T2" fmla="*/ 128 w 128"/>
              <a:gd name="T3" fmla="*/ 33 h 33"/>
              <a:gd name="T4" fmla="*/ 0 w 128"/>
              <a:gd name="T5" fmla="*/ 0 h 33"/>
              <a:gd name="T6" fmla="*/ 96 w 128"/>
              <a:gd name="T7" fmla="*/ 0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8" h="33">
                <a:moveTo>
                  <a:pt x="96" y="0"/>
                </a:moveTo>
                <a:lnTo>
                  <a:pt x="128" y="33"/>
                </a:lnTo>
                <a:lnTo>
                  <a:pt x="0" y="0"/>
                </a:lnTo>
                <a:lnTo>
                  <a:pt x="96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6197" name="Freeform 69"/>
          <p:cNvSpPr>
            <a:spLocks/>
          </p:cNvSpPr>
          <p:nvPr/>
        </p:nvSpPr>
        <p:spPr bwMode="auto">
          <a:xfrm>
            <a:off x="2560638" y="1789113"/>
            <a:ext cx="203200" cy="65087"/>
          </a:xfrm>
          <a:custGeom>
            <a:avLst/>
            <a:gdLst>
              <a:gd name="T0" fmla="*/ 96 w 128"/>
              <a:gd name="T1" fmla="*/ 41 h 41"/>
              <a:gd name="T2" fmla="*/ 0 w 128"/>
              <a:gd name="T3" fmla="*/ 41 h 41"/>
              <a:gd name="T4" fmla="*/ 128 w 128"/>
              <a:gd name="T5" fmla="*/ 0 h 41"/>
              <a:gd name="T6" fmla="*/ 96 w 128"/>
              <a:gd name="T7" fmla="*/ 41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8" h="41">
                <a:moveTo>
                  <a:pt x="96" y="41"/>
                </a:moveTo>
                <a:lnTo>
                  <a:pt x="0" y="41"/>
                </a:lnTo>
                <a:lnTo>
                  <a:pt x="128" y="0"/>
                </a:lnTo>
                <a:lnTo>
                  <a:pt x="96" y="4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6198" name="Freeform 70"/>
          <p:cNvSpPr>
            <a:spLocks/>
          </p:cNvSpPr>
          <p:nvPr/>
        </p:nvSpPr>
        <p:spPr bwMode="auto">
          <a:xfrm>
            <a:off x="6616700" y="1854200"/>
            <a:ext cx="203200" cy="52388"/>
          </a:xfrm>
          <a:custGeom>
            <a:avLst/>
            <a:gdLst>
              <a:gd name="T0" fmla="*/ 128 w 128"/>
              <a:gd name="T1" fmla="*/ 0 h 33"/>
              <a:gd name="T2" fmla="*/ 0 w 128"/>
              <a:gd name="T3" fmla="*/ 33 h 33"/>
              <a:gd name="T4" fmla="*/ 32 w 128"/>
              <a:gd name="T5" fmla="*/ 0 h 33"/>
              <a:gd name="T6" fmla="*/ 128 w 128"/>
              <a:gd name="T7" fmla="*/ 0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8" h="33">
                <a:moveTo>
                  <a:pt x="128" y="0"/>
                </a:moveTo>
                <a:lnTo>
                  <a:pt x="0" y="33"/>
                </a:lnTo>
                <a:lnTo>
                  <a:pt x="32" y="0"/>
                </a:lnTo>
                <a:lnTo>
                  <a:pt x="128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6199" name="Freeform 71"/>
          <p:cNvSpPr>
            <a:spLocks/>
          </p:cNvSpPr>
          <p:nvPr/>
        </p:nvSpPr>
        <p:spPr bwMode="auto">
          <a:xfrm>
            <a:off x="6616700" y="1789113"/>
            <a:ext cx="203200" cy="65087"/>
          </a:xfrm>
          <a:custGeom>
            <a:avLst/>
            <a:gdLst>
              <a:gd name="T0" fmla="*/ 128 w 128"/>
              <a:gd name="T1" fmla="*/ 41 h 41"/>
              <a:gd name="T2" fmla="*/ 32 w 128"/>
              <a:gd name="T3" fmla="*/ 41 h 41"/>
              <a:gd name="T4" fmla="*/ 0 w 128"/>
              <a:gd name="T5" fmla="*/ 0 h 41"/>
              <a:gd name="T6" fmla="*/ 128 w 128"/>
              <a:gd name="T7" fmla="*/ 41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8" h="41">
                <a:moveTo>
                  <a:pt x="128" y="41"/>
                </a:moveTo>
                <a:lnTo>
                  <a:pt x="32" y="41"/>
                </a:lnTo>
                <a:lnTo>
                  <a:pt x="0" y="0"/>
                </a:lnTo>
                <a:lnTo>
                  <a:pt x="128" y="4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6200" name="Line 72"/>
          <p:cNvSpPr>
            <a:spLocks noChangeShapeType="1"/>
          </p:cNvSpPr>
          <p:nvPr/>
        </p:nvSpPr>
        <p:spPr bwMode="auto">
          <a:xfrm>
            <a:off x="1985963" y="4618038"/>
            <a:ext cx="220662" cy="328612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6201" name="Freeform 73"/>
          <p:cNvSpPr>
            <a:spLocks/>
          </p:cNvSpPr>
          <p:nvPr/>
        </p:nvSpPr>
        <p:spPr bwMode="auto">
          <a:xfrm>
            <a:off x="2036763" y="4827588"/>
            <a:ext cx="169862" cy="119062"/>
          </a:xfrm>
          <a:custGeom>
            <a:avLst/>
            <a:gdLst>
              <a:gd name="T0" fmla="*/ 0 w 107"/>
              <a:gd name="T1" fmla="*/ 0 h 75"/>
              <a:gd name="T2" fmla="*/ 107 w 107"/>
              <a:gd name="T3" fmla="*/ 75 h 75"/>
              <a:gd name="T4" fmla="*/ 64 w 107"/>
              <a:gd name="T5" fmla="*/ 8 h 75"/>
              <a:gd name="T6" fmla="*/ 0 w 107"/>
              <a:gd name="T7" fmla="*/ 0 h 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7" h="75">
                <a:moveTo>
                  <a:pt x="0" y="0"/>
                </a:moveTo>
                <a:lnTo>
                  <a:pt x="107" y="75"/>
                </a:lnTo>
                <a:lnTo>
                  <a:pt x="64" y="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6202" name="Freeform 74"/>
          <p:cNvSpPr>
            <a:spLocks/>
          </p:cNvSpPr>
          <p:nvPr/>
        </p:nvSpPr>
        <p:spPr bwMode="auto">
          <a:xfrm>
            <a:off x="2138363" y="4775200"/>
            <a:ext cx="68262" cy="171450"/>
          </a:xfrm>
          <a:custGeom>
            <a:avLst/>
            <a:gdLst>
              <a:gd name="T0" fmla="*/ 43 w 43"/>
              <a:gd name="T1" fmla="*/ 108 h 108"/>
              <a:gd name="T2" fmla="*/ 0 w 43"/>
              <a:gd name="T3" fmla="*/ 41 h 108"/>
              <a:gd name="T4" fmla="*/ 21 w 43"/>
              <a:gd name="T5" fmla="*/ 0 h 108"/>
              <a:gd name="T6" fmla="*/ 43 w 43"/>
              <a:gd name="T7" fmla="*/ 108 h 1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3" h="108">
                <a:moveTo>
                  <a:pt x="43" y="108"/>
                </a:moveTo>
                <a:lnTo>
                  <a:pt x="0" y="41"/>
                </a:lnTo>
                <a:lnTo>
                  <a:pt x="21" y="0"/>
                </a:lnTo>
                <a:lnTo>
                  <a:pt x="43" y="10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6203" name="Line 75"/>
          <p:cNvSpPr>
            <a:spLocks noChangeShapeType="1"/>
          </p:cNvSpPr>
          <p:nvPr/>
        </p:nvSpPr>
        <p:spPr bwMode="auto">
          <a:xfrm>
            <a:off x="3152775" y="4618038"/>
            <a:ext cx="219075" cy="328612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6204" name="Freeform 76"/>
          <p:cNvSpPr>
            <a:spLocks/>
          </p:cNvSpPr>
          <p:nvPr/>
        </p:nvSpPr>
        <p:spPr bwMode="auto">
          <a:xfrm>
            <a:off x="3203575" y="4827588"/>
            <a:ext cx="168275" cy="119062"/>
          </a:xfrm>
          <a:custGeom>
            <a:avLst/>
            <a:gdLst>
              <a:gd name="T0" fmla="*/ 53 w 106"/>
              <a:gd name="T1" fmla="*/ 8 h 75"/>
              <a:gd name="T2" fmla="*/ 106 w 106"/>
              <a:gd name="T3" fmla="*/ 75 h 75"/>
              <a:gd name="T4" fmla="*/ 0 w 106"/>
              <a:gd name="T5" fmla="*/ 0 h 75"/>
              <a:gd name="T6" fmla="*/ 53 w 106"/>
              <a:gd name="T7" fmla="*/ 8 h 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6" h="75">
                <a:moveTo>
                  <a:pt x="53" y="8"/>
                </a:moveTo>
                <a:lnTo>
                  <a:pt x="106" y="75"/>
                </a:lnTo>
                <a:lnTo>
                  <a:pt x="0" y="0"/>
                </a:lnTo>
                <a:lnTo>
                  <a:pt x="53" y="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6205" name="Freeform 77"/>
          <p:cNvSpPr>
            <a:spLocks/>
          </p:cNvSpPr>
          <p:nvPr/>
        </p:nvSpPr>
        <p:spPr bwMode="auto">
          <a:xfrm>
            <a:off x="3287713" y="4775200"/>
            <a:ext cx="84137" cy="171450"/>
          </a:xfrm>
          <a:custGeom>
            <a:avLst/>
            <a:gdLst>
              <a:gd name="T0" fmla="*/ 53 w 53"/>
              <a:gd name="T1" fmla="*/ 108 h 108"/>
              <a:gd name="T2" fmla="*/ 0 w 53"/>
              <a:gd name="T3" fmla="*/ 41 h 108"/>
              <a:gd name="T4" fmla="*/ 32 w 53"/>
              <a:gd name="T5" fmla="*/ 0 h 108"/>
              <a:gd name="T6" fmla="*/ 53 w 53"/>
              <a:gd name="T7" fmla="*/ 108 h 1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3" h="108">
                <a:moveTo>
                  <a:pt x="53" y="108"/>
                </a:moveTo>
                <a:lnTo>
                  <a:pt x="0" y="41"/>
                </a:lnTo>
                <a:lnTo>
                  <a:pt x="32" y="0"/>
                </a:lnTo>
                <a:lnTo>
                  <a:pt x="53" y="10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6206" name="Line 78"/>
          <p:cNvSpPr>
            <a:spLocks noChangeShapeType="1"/>
          </p:cNvSpPr>
          <p:nvPr/>
        </p:nvSpPr>
        <p:spPr bwMode="auto">
          <a:xfrm flipV="1">
            <a:off x="5856288" y="4605338"/>
            <a:ext cx="236537" cy="30162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6207" name="Freeform 79"/>
          <p:cNvSpPr>
            <a:spLocks/>
          </p:cNvSpPr>
          <p:nvPr/>
        </p:nvSpPr>
        <p:spPr bwMode="auto">
          <a:xfrm>
            <a:off x="5856288" y="4802188"/>
            <a:ext cx="169862" cy="104775"/>
          </a:xfrm>
          <a:custGeom>
            <a:avLst/>
            <a:gdLst>
              <a:gd name="T0" fmla="*/ 0 w 107"/>
              <a:gd name="T1" fmla="*/ 66 h 66"/>
              <a:gd name="T2" fmla="*/ 53 w 107"/>
              <a:gd name="T3" fmla="*/ 0 h 66"/>
              <a:gd name="T4" fmla="*/ 107 w 107"/>
              <a:gd name="T5" fmla="*/ 0 h 66"/>
              <a:gd name="T6" fmla="*/ 0 w 107"/>
              <a:gd name="T7" fmla="*/ 66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7" h="66">
                <a:moveTo>
                  <a:pt x="0" y="66"/>
                </a:moveTo>
                <a:lnTo>
                  <a:pt x="53" y="0"/>
                </a:lnTo>
                <a:lnTo>
                  <a:pt x="107" y="0"/>
                </a:lnTo>
                <a:lnTo>
                  <a:pt x="0" y="6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6208" name="Freeform 80"/>
          <p:cNvSpPr>
            <a:spLocks/>
          </p:cNvSpPr>
          <p:nvPr/>
        </p:nvSpPr>
        <p:spPr bwMode="auto">
          <a:xfrm>
            <a:off x="5856288" y="4735513"/>
            <a:ext cx="84137" cy="171450"/>
          </a:xfrm>
          <a:custGeom>
            <a:avLst/>
            <a:gdLst>
              <a:gd name="T0" fmla="*/ 53 w 53"/>
              <a:gd name="T1" fmla="*/ 42 h 108"/>
              <a:gd name="T2" fmla="*/ 0 w 53"/>
              <a:gd name="T3" fmla="*/ 108 h 108"/>
              <a:gd name="T4" fmla="*/ 32 w 53"/>
              <a:gd name="T5" fmla="*/ 0 h 108"/>
              <a:gd name="T6" fmla="*/ 53 w 53"/>
              <a:gd name="T7" fmla="*/ 42 h 1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3" h="108">
                <a:moveTo>
                  <a:pt x="53" y="42"/>
                </a:moveTo>
                <a:lnTo>
                  <a:pt x="0" y="108"/>
                </a:lnTo>
                <a:lnTo>
                  <a:pt x="32" y="0"/>
                </a:lnTo>
                <a:lnTo>
                  <a:pt x="53" y="4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6209" name="Line 81"/>
          <p:cNvSpPr>
            <a:spLocks noChangeShapeType="1"/>
          </p:cNvSpPr>
          <p:nvPr/>
        </p:nvSpPr>
        <p:spPr bwMode="auto">
          <a:xfrm flipV="1">
            <a:off x="7038975" y="4618038"/>
            <a:ext cx="236538" cy="30162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6210" name="Freeform 82"/>
          <p:cNvSpPr>
            <a:spLocks/>
          </p:cNvSpPr>
          <p:nvPr/>
        </p:nvSpPr>
        <p:spPr bwMode="auto">
          <a:xfrm>
            <a:off x="7038975" y="4814888"/>
            <a:ext cx="169863" cy="104775"/>
          </a:xfrm>
          <a:custGeom>
            <a:avLst/>
            <a:gdLst>
              <a:gd name="T0" fmla="*/ 0 w 107"/>
              <a:gd name="T1" fmla="*/ 66 h 66"/>
              <a:gd name="T2" fmla="*/ 54 w 107"/>
              <a:gd name="T3" fmla="*/ 0 h 66"/>
              <a:gd name="T4" fmla="*/ 107 w 107"/>
              <a:gd name="T5" fmla="*/ 0 h 66"/>
              <a:gd name="T6" fmla="*/ 0 w 107"/>
              <a:gd name="T7" fmla="*/ 66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7" h="66">
                <a:moveTo>
                  <a:pt x="0" y="66"/>
                </a:moveTo>
                <a:lnTo>
                  <a:pt x="54" y="0"/>
                </a:lnTo>
                <a:lnTo>
                  <a:pt x="107" y="0"/>
                </a:lnTo>
                <a:lnTo>
                  <a:pt x="0" y="6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6211" name="Freeform 83"/>
          <p:cNvSpPr>
            <a:spLocks/>
          </p:cNvSpPr>
          <p:nvPr/>
        </p:nvSpPr>
        <p:spPr bwMode="auto">
          <a:xfrm>
            <a:off x="7038975" y="4749800"/>
            <a:ext cx="85725" cy="169863"/>
          </a:xfrm>
          <a:custGeom>
            <a:avLst/>
            <a:gdLst>
              <a:gd name="T0" fmla="*/ 54 w 54"/>
              <a:gd name="T1" fmla="*/ 41 h 107"/>
              <a:gd name="T2" fmla="*/ 0 w 54"/>
              <a:gd name="T3" fmla="*/ 107 h 107"/>
              <a:gd name="T4" fmla="*/ 32 w 54"/>
              <a:gd name="T5" fmla="*/ 0 h 107"/>
              <a:gd name="T6" fmla="*/ 54 w 54"/>
              <a:gd name="T7" fmla="*/ 41 h 1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4" h="107">
                <a:moveTo>
                  <a:pt x="54" y="41"/>
                </a:moveTo>
                <a:lnTo>
                  <a:pt x="0" y="107"/>
                </a:lnTo>
                <a:lnTo>
                  <a:pt x="32" y="0"/>
                </a:lnTo>
                <a:lnTo>
                  <a:pt x="54" y="4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6212" name="Rectangle 84"/>
          <p:cNvSpPr>
            <a:spLocks noChangeArrowheads="1"/>
          </p:cNvSpPr>
          <p:nvPr/>
        </p:nvSpPr>
        <p:spPr bwMode="auto">
          <a:xfrm>
            <a:off x="1501775" y="4630738"/>
            <a:ext cx="106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500">
                <a:solidFill>
                  <a:srgbClr val="000000"/>
                </a:solidFill>
                <a:latin typeface="Arial" charset="0"/>
              </a:rPr>
              <a:t>p</a:t>
            </a:r>
            <a:endParaRPr lang="nl-NL" altLang="cs-CZ"/>
          </a:p>
        </p:txBody>
      </p:sp>
      <p:sp>
        <p:nvSpPr>
          <p:cNvPr id="176213" name="Rectangle 85"/>
          <p:cNvSpPr>
            <a:spLocks noChangeArrowheads="1"/>
          </p:cNvSpPr>
          <p:nvPr/>
        </p:nvSpPr>
        <p:spPr bwMode="auto">
          <a:xfrm>
            <a:off x="1603375" y="4630738"/>
            <a:ext cx="106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500">
                <a:solidFill>
                  <a:srgbClr val="000000"/>
                </a:solidFill>
                <a:latin typeface="Arial" charset="0"/>
              </a:rPr>
              <a:t>p</a:t>
            </a:r>
            <a:endParaRPr lang="nl-NL" altLang="cs-CZ"/>
          </a:p>
        </p:txBody>
      </p:sp>
      <p:sp>
        <p:nvSpPr>
          <p:cNvPr id="176214" name="Rectangle 86"/>
          <p:cNvSpPr>
            <a:spLocks noChangeArrowheads="1"/>
          </p:cNvSpPr>
          <p:nvPr/>
        </p:nvSpPr>
        <p:spPr bwMode="auto">
          <a:xfrm>
            <a:off x="1720850" y="4630738"/>
            <a:ext cx="1587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500">
                <a:solidFill>
                  <a:srgbClr val="000000"/>
                </a:solidFill>
                <a:latin typeface="Arial" charset="0"/>
              </a:rPr>
              <a:t>m</a:t>
            </a:r>
            <a:endParaRPr lang="nl-NL" altLang="cs-CZ"/>
          </a:p>
        </p:txBody>
      </p:sp>
      <p:sp>
        <p:nvSpPr>
          <p:cNvPr id="176215" name="Rectangle 87"/>
          <p:cNvSpPr>
            <a:spLocks noChangeArrowheads="1"/>
          </p:cNvSpPr>
          <p:nvPr/>
        </p:nvSpPr>
        <p:spPr bwMode="auto">
          <a:xfrm>
            <a:off x="1501775" y="4448175"/>
            <a:ext cx="106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500">
                <a:solidFill>
                  <a:srgbClr val="000000"/>
                </a:solidFill>
                <a:latin typeface="Arial" charset="0"/>
              </a:rPr>
              <a:t>0</a:t>
            </a:r>
            <a:endParaRPr lang="nl-NL" altLang="cs-CZ"/>
          </a:p>
        </p:txBody>
      </p:sp>
      <p:sp>
        <p:nvSpPr>
          <p:cNvPr id="176216" name="Rectangle 88"/>
          <p:cNvSpPr>
            <a:spLocks noChangeArrowheads="1"/>
          </p:cNvSpPr>
          <p:nvPr/>
        </p:nvSpPr>
        <p:spPr bwMode="auto">
          <a:xfrm>
            <a:off x="1597025" y="4448175"/>
            <a:ext cx="523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500">
                <a:solidFill>
                  <a:srgbClr val="000000"/>
                </a:solidFill>
                <a:latin typeface="Arial" charset="0"/>
              </a:rPr>
              <a:t>.</a:t>
            </a:r>
            <a:endParaRPr lang="nl-NL" altLang="cs-CZ"/>
          </a:p>
        </p:txBody>
      </p:sp>
      <p:sp>
        <p:nvSpPr>
          <p:cNvPr id="176217" name="Rectangle 89"/>
          <p:cNvSpPr>
            <a:spLocks noChangeArrowheads="1"/>
          </p:cNvSpPr>
          <p:nvPr/>
        </p:nvSpPr>
        <p:spPr bwMode="auto">
          <a:xfrm>
            <a:off x="1654175" y="4448175"/>
            <a:ext cx="106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500">
                <a:solidFill>
                  <a:srgbClr val="000000"/>
                </a:solidFill>
                <a:latin typeface="Arial" charset="0"/>
              </a:rPr>
              <a:t>0</a:t>
            </a:r>
            <a:endParaRPr lang="nl-NL" altLang="cs-CZ"/>
          </a:p>
        </p:txBody>
      </p:sp>
      <p:sp>
        <p:nvSpPr>
          <p:cNvPr id="176218" name="Rectangle 90"/>
          <p:cNvSpPr>
            <a:spLocks noChangeArrowheads="1"/>
          </p:cNvSpPr>
          <p:nvPr/>
        </p:nvSpPr>
        <p:spPr bwMode="auto">
          <a:xfrm>
            <a:off x="1755775" y="4448175"/>
            <a:ext cx="106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500">
                <a:solidFill>
                  <a:srgbClr val="000000"/>
                </a:solidFill>
                <a:latin typeface="Arial" charset="0"/>
              </a:rPr>
              <a:t>0</a:t>
            </a:r>
            <a:endParaRPr lang="nl-NL" altLang="cs-CZ"/>
          </a:p>
        </p:txBody>
      </p:sp>
      <p:sp>
        <p:nvSpPr>
          <p:cNvPr id="176219" name="Rectangle 91"/>
          <p:cNvSpPr>
            <a:spLocks noChangeArrowheads="1"/>
          </p:cNvSpPr>
          <p:nvPr/>
        </p:nvSpPr>
        <p:spPr bwMode="auto">
          <a:xfrm>
            <a:off x="1857375" y="4448175"/>
            <a:ext cx="106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500">
                <a:solidFill>
                  <a:srgbClr val="000000"/>
                </a:solidFill>
                <a:latin typeface="Arial" charset="0"/>
              </a:rPr>
              <a:t>1</a:t>
            </a:r>
            <a:endParaRPr lang="nl-NL" altLang="cs-CZ"/>
          </a:p>
        </p:txBody>
      </p:sp>
      <p:sp>
        <p:nvSpPr>
          <p:cNvPr id="176220" name="Rectangle 92"/>
          <p:cNvSpPr>
            <a:spLocks noChangeArrowheads="1"/>
          </p:cNvSpPr>
          <p:nvPr/>
        </p:nvSpPr>
        <p:spPr bwMode="auto">
          <a:xfrm>
            <a:off x="6132513" y="4329113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500">
                <a:solidFill>
                  <a:srgbClr val="000000"/>
                </a:solidFill>
                <a:latin typeface="Arial" charset="0"/>
              </a:rPr>
              <a:t>p</a:t>
            </a:r>
            <a:endParaRPr lang="nl-NL" altLang="cs-CZ"/>
          </a:p>
        </p:txBody>
      </p:sp>
      <p:sp>
        <p:nvSpPr>
          <p:cNvPr id="176221" name="Rectangle 93"/>
          <p:cNvSpPr>
            <a:spLocks noChangeArrowheads="1"/>
          </p:cNvSpPr>
          <p:nvPr/>
        </p:nvSpPr>
        <p:spPr bwMode="auto">
          <a:xfrm>
            <a:off x="6234113" y="4329113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500">
                <a:solidFill>
                  <a:srgbClr val="000000"/>
                </a:solidFill>
                <a:latin typeface="Arial" charset="0"/>
              </a:rPr>
              <a:t>p</a:t>
            </a:r>
            <a:endParaRPr lang="nl-NL" altLang="cs-CZ"/>
          </a:p>
        </p:txBody>
      </p:sp>
      <p:sp>
        <p:nvSpPr>
          <p:cNvPr id="176222" name="Rectangle 94"/>
          <p:cNvSpPr>
            <a:spLocks noChangeArrowheads="1"/>
          </p:cNvSpPr>
          <p:nvPr/>
        </p:nvSpPr>
        <p:spPr bwMode="auto">
          <a:xfrm>
            <a:off x="6351588" y="4329113"/>
            <a:ext cx="1587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500">
                <a:solidFill>
                  <a:srgbClr val="000000"/>
                </a:solidFill>
                <a:latin typeface="Arial" charset="0"/>
              </a:rPr>
              <a:t>m</a:t>
            </a:r>
            <a:endParaRPr lang="nl-NL" altLang="cs-CZ"/>
          </a:p>
        </p:txBody>
      </p:sp>
      <p:sp>
        <p:nvSpPr>
          <p:cNvPr id="176223" name="Rectangle 95"/>
          <p:cNvSpPr>
            <a:spLocks noChangeArrowheads="1"/>
          </p:cNvSpPr>
          <p:nvPr/>
        </p:nvSpPr>
        <p:spPr bwMode="auto">
          <a:xfrm>
            <a:off x="6132513" y="4146550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500">
                <a:solidFill>
                  <a:srgbClr val="000000"/>
                </a:solidFill>
                <a:latin typeface="Arial" charset="0"/>
              </a:rPr>
              <a:t>1</a:t>
            </a:r>
            <a:endParaRPr lang="nl-NL" altLang="cs-CZ"/>
          </a:p>
        </p:txBody>
      </p:sp>
      <p:sp>
        <p:nvSpPr>
          <p:cNvPr id="176224" name="Rectangle 96"/>
          <p:cNvSpPr>
            <a:spLocks noChangeArrowheads="1"/>
          </p:cNvSpPr>
          <p:nvPr/>
        </p:nvSpPr>
        <p:spPr bwMode="auto">
          <a:xfrm>
            <a:off x="6234113" y="4146550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500">
                <a:solidFill>
                  <a:srgbClr val="000000"/>
                </a:solidFill>
                <a:latin typeface="Arial" charset="0"/>
              </a:rPr>
              <a:t>3</a:t>
            </a:r>
            <a:endParaRPr lang="nl-NL" altLang="cs-CZ"/>
          </a:p>
        </p:txBody>
      </p:sp>
      <p:sp>
        <p:nvSpPr>
          <p:cNvPr id="176225" name="Rectangle 97"/>
          <p:cNvSpPr>
            <a:spLocks noChangeArrowheads="1"/>
          </p:cNvSpPr>
          <p:nvPr/>
        </p:nvSpPr>
        <p:spPr bwMode="auto">
          <a:xfrm>
            <a:off x="6335713" y="4146550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500">
                <a:solidFill>
                  <a:srgbClr val="000000"/>
                </a:solidFill>
                <a:latin typeface="Arial" charset="0"/>
              </a:rPr>
              <a:t>5</a:t>
            </a:r>
            <a:endParaRPr lang="nl-NL" altLang="cs-CZ"/>
          </a:p>
        </p:txBody>
      </p:sp>
      <p:sp>
        <p:nvSpPr>
          <p:cNvPr id="176226" name="Rectangle 98"/>
          <p:cNvSpPr>
            <a:spLocks noChangeArrowheads="1"/>
          </p:cNvSpPr>
          <p:nvPr/>
        </p:nvSpPr>
        <p:spPr bwMode="auto">
          <a:xfrm>
            <a:off x="6437313" y="4146550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500">
                <a:solidFill>
                  <a:srgbClr val="000000"/>
                </a:solidFill>
                <a:latin typeface="Arial" charset="0"/>
              </a:rPr>
              <a:t>0</a:t>
            </a:r>
            <a:endParaRPr lang="nl-NL" altLang="cs-CZ"/>
          </a:p>
        </p:txBody>
      </p:sp>
      <p:sp>
        <p:nvSpPr>
          <p:cNvPr id="176227" name="Rectangle 99"/>
          <p:cNvSpPr>
            <a:spLocks noChangeArrowheads="1"/>
          </p:cNvSpPr>
          <p:nvPr/>
        </p:nvSpPr>
        <p:spPr bwMode="auto">
          <a:xfrm>
            <a:off x="2819400" y="4356100"/>
            <a:ext cx="106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500">
                <a:solidFill>
                  <a:srgbClr val="000000"/>
                </a:solidFill>
                <a:latin typeface="Arial" charset="0"/>
              </a:rPr>
              <a:t>p</a:t>
            </a:r>
            <a:endParaRPr lang="nl-NL" altLang="cs-CZ"/>
          </a:p>
        </p:txBody>
      </p:sp>
      <p:sp>
        <p:nvSpPr>
          <p:cNvPr id="176228" name="Rectangle 100"/>
          <p:cNvSpPr>
            <a:spLocks noChangeArrowheads="1"/>
          </p:cNvSpPr>
          <p:nvPr/>
        </p:nvSpPr>
        <p:spPr bwMode="auto">
          <a:xfrm>
            <a:off x="2921000" y="4356100"/>
            <a:ext cx="106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500">
                <a:solidFill>
                  <a:srgbClr val="000000"/>
                </a:solidFill>
                <a:latin typeface="Arial" charset="0"/>
              </a:rPr>
              <a:t>p</a:t>
            </a:r>
            <a:endParaRPr lang="nl-NL" altLang="cs-CZ"/>
          </a:p>
        </p:txBody>
      </p:sp>
      <p:sp>
        <p:nvSpPr>
          <p:cNvPr id="176229" name="Rectangle 101"/>
          <p:cNvSpPr>
            <a:spLocks noChangeArrowheads="1"/>
          </p:cNvSpPr>
          <p:nvPr/>
        </p:nvSpPr>
        <p:spPr bwMode="auto">
          <a:xfrm>
            <a:off x="3038475" y="4356100"/>
            <a:ext cx="1587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500">
                <a:solidFill>
                  <a:srgbClr val="000000"/>
                </a:solidFill>
                <a:latin typeface="Arial" charset="0"/>
              </a:rPr>
              <a:t>m</a:t>
            </a:r>
            <a:endParaRPr lang="nl-NL" altLang="cs-CZ"/>
          </a:p>
        </p:txBody>
      </p:sp>
      <p:sp>
        <p:nvSpPr>
          <p:cNvPr id="176230" name="Rectangle 102"/>
          <p:cNvSpPr>
            <a:spLocks noChangeArrowheads="1"/>
          </p:cNvSpPr>
          <p:nvPr/>
        </p:nvSpPr>
        <p:spPr bwMode="auto">
          <a:xfrm>
            <a:off x="2819400" y="4171950"/>
            <a:ext cx="106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500">
                <a:solidFill>
                  <a:srgbClr val="000000"/>
                </a:solidFill>
                <a:latin typeface="Arial" charset="0"/>
              </a:rPr>
              <a:t>1</a:t>
            </a:r>
            <a:endParaRPr lang="nl-NL" altLang="cs-CZ"/>
          </a:p>
        </p:txBody>
      </p:sp>
      <p:sp>
        <p:nvSpPr>
          <p:cNvPr id="176231" name="Rectangle 103"/>
          <p:cNvSpPr>
            <a:spLocks noChangeArrowheads="1"/>
          </p:cNvSpPr>
          <p:nvPr/>
        </p:nvSpPr>
        <p:spPr bwMode="auto">
          <a:xfrm>
            <a:off x="2921000" y="4171950"/>
            <a:ext cx="106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500">
                <a:solidFill>
                  <a:srgbClr val="000000"/>
                </a:solidFill>
                <a:latin typeface="Arial" charset="0"/>
              </a:rPr>
              <a:t>3</a:t>
            </a:r>
            <a:endParaRPr lang="nl-NL" altLang="cs-CZ"/>
          </a:p>
        </p:txBody>
      </p:sp>
      <p:sp>
        <p:nvSpPr>
          <p:cNvPr id="176232" name="Rectangle 104"/>
          <p:cNvSpPr>
            <a:spLocks noChangeArrowheads="1"/>
          </p:cNvSpPr>
          <p:nvPr/>
        </p:nvSpPr>
        <p:spPr bwMode="auto">
          <a:xfrm>
            <a:off x="3022600" y="4171950"/>
            <a:ext cx="106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500">
                <a:solidFill>
                  <a:srgbClr val="000000"/>
                </a:solidFill>
                <a:latin typeface="Arial" charset="0"/>
              </a:rPr>
              <a:t>5</a:t>
            </a:r>
            <a:endParaRPr lang="nl-NL" altLang="cs-CZ"/>
          </a:p>
        </p:txBody>
      </p:sp>
      <p:sp>
        <p:nvSpPr>
          <p:cNvPr id="176233" name="Rectangle 105"/>
          <p:cNvSpPr>
            <a:spLocks noChangeArrowheads="1"/>
          </p:cNvSpPr>
          <p:nvPr/>
        </p:nvSpPr>
        <p:spPr bwMode="auto">
          <a:xfrm>
            <a:off x="3124200" y="4171950"/>
            <a:ext cx="106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500">
                <a:solidFill>
                  <a:srgbClr val="000000"/>
                </a:solidFill>
                <a:latin typeface="Arial" charset="0"/>
              </a:rPr>
              <a:t>0</a:t>
            </a:r>
            <a:endParaRPr lang="nl-NL" altLang="cs-CZ"/>
          </a:p>
        </p:txBody>
      </p:sp>
      <p:sp>
        <p:nvSpPr>
          <p:cNvPr id="176234" name="Rectangle 106"/>
          <p:cNvSpPr>
            <a:spLocks noChangeArrowheads="1"/>
          </p:cNvSpPr>
          <p:nvPr/>
        </p:nvSpPr>
        <p:spPr bwMode="auto">
          <a:xfrm>
            <a:off x="7485063" y="4630738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500">
                <a:solidFill>
                  <a:srgbClr val="000000"/>
                </a:solidFill>
                <a:latin typeface="Arial" charset="0"/>
              </a:rPr>
              <a:t>p</a:t>
            </a:r>
            <a:endParaRPr lang="nl-NL" altLang="cs-CZ"/>
          </a:p>
        </p:txBody>
      </p:sp>
      <p:sp>
        <p:nvSpPr>
          <p:cNvPr id="176235" name="Rectangle 107"/>
          <p:cNvSpPr>
            <a:spLocks noChangeArrowheads="1"/>
          </p:cNvSpPr>
          <p:nvPr/>
        </p:nvSpPr>
        <p:spPr bwMode="auto">
          <a:xfrm>
            <a:off x="7585075" y="4630738"/>
            <a:ext cx="106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500">
                <a:solidFill>
                  <a:srgbClr val="000000"/>
                </a:solidFill>
                <a:latin typeface="Arial" charset="0"/>
              </a:rPr>
              <a:t>p</a:t>
            </a:r>
            <a:endParaRPr lang="nl-NL" altLang="cs-CZ"/>
          </a:p>
        </p:txBody>
      </p:sp>
      <p:sp>
        <p:nvSpPr>
          <p:cNvPr id="176236" name="Rectangle 108"/>
          <p:cNvSpPr>
            <a:spLocks noChangeArrowheads="1"/>
          </p:cNvSpPr>
          <p:nvPr/>
        </p:nvSpPr>
        <p:spPr bwMode="auto">
          <a:xfrm>
            <a:off x="7702550" y="4630738"/>
            <a:ext cx="1587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500">
                <a:solidFill>
                  <a:srgbClr val="000000"/>
                </a:solidFill>
                <a:latin typeface="Arial" charset="0"/>
              </a:rPr>
              <a:t>m</a:t>
            </a:r>
            <a:endParaRPr lang="nl-NL" altLang="cs-CZ"/>
          </a:p>
        </p:txBody>
      </p:sp>
      <p:sp>
        <p:nvSpPr>
          <p:cNvPr id="176237" name="Rectangle 109"/>
          <p:cNvSpPr>
            <a:spLocks noChangeArrowheads="1"/>
          </p:cNvSpPr>
          <p:nvPr/>
        </p:nvSpPr>
        <p:spPr bwMode="auto">
          <a:xfrm>
            <a:off x="7485063" y="4448175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500">
                <a:solidFill>
                  <a:srgbClr val="000000"/>
                </a:solidFill>
                <a:latin typeface="Arial" charset="0"/>
              </a:rPr>
              <a:t>0</a:t>
            </a:r>
            <a:endParaRPr lang="nl-NL" altLang="cs-CZ"/>
          </a:p>
        </p:txBody>
      </p:sp>
      <p:sp>
        <p:nvSpPr>
          <p:cNvPr id="176238" name="Rectangle 110"/>
          <p:cNvSpPr>
            <a:spLocks noChangeArrowheads="1"/>
          </p:cNvSpPr>
          <p:nvPr/>
        </p:nvSpPr>
        <p:spPr bwMode="auto">
          <a:xfrm>
            <a:off x="7578725" y="4448175"/>
            <a:ext cx="523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500">
                <a:solidFill>
                  <a:srgbClr val="000000"/>
                </a:solidFill>
                <a:latin typeface="Arial" charset="0"/>
              </a:rPr>
              <a:t>.</a:t>
            </a:r>
            <a:endParaRPr lang="nl-NL" altLang="cs-CZ"/>
          </a:p>
        </p:txBody>
      </p:sp>
      <p:sp>
        <p:nvSpPr>
          <p:cNvPr id="176239" name="Rectangle 111"/>
          <p:cNvSpPr>
            <a:spLocks noChangeArrowheads="1"/>
          </p:cNvSpPr>
          <p:nvPr/>
        </p:nvSpPr>
        <p:spPr bwMode="auto">
          <a:xfrm>
            <a:off x="7635875" y="4448175"/>
            <a:ext cx="106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500">
                <a:solidFill>
                  <a:srgbClr val="000000"/>
                </a:solidFill>
                <a:latin typeface="Arial" charset="0"/>
              </a:rPr>
              <a:t>0</a:t>
            </a:r>
            <a:endParaRPr lang="nl-NL" altLang="cs-CZ"/>
          </a:p>
        </p:txBody>
      </p:sp>
      <p:sp>
        <p:nvSpPr>
          <p:cNvPr id="176240" name="Rectangle 112"/>
          <p:cNvSpPr>
            <a:spLocks noChangeArrowheads="1"/>
          </p:cNvSpPr>
          <p:nvPr/>
        </p:nvSpPr>
        <p:spPr bwMode="auto">
          <a:xfrm>
            <a:off x="7737475" y="4448175"/>
            <a:ext cx="106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500">
                <a:solidFill>
                  <a:srgbClr val="000000"/>
                </a:solidFill>
                <a:latin typeface="Arial" charset="0"/>
              </a:rPr>
              <a:t>0</a:t>
            </a:r>
            <a:endParaRPr lang="nl-NL" altLang="cs-CZ"/>
          </a:p>
        </p:txBody>
      </p:sp>
      <p:sp>
        <p:nvSpPr>
          <p:cNvPr id="176241" name="Rectangle 113"/>
          <p:cNvSpPr>
            <a:spLocks noChangeArrowheads="1"/>
          </p:cNvSpPr>
          <p:nvPr/>
        </p:nvSpPr>
        <p:spPr bwMode="auto">
          <a:xfrm>
            <a:off x="7839075" y="4448175"/>
            <a:ext cx="106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500">
                <a:solidFill>
                  <a:srgbClr val="000000"/>
                </a:solidFill>
                <a:latin typeface="Arial" charset="0"/>
              </a:rPr>
              <a:t>1</a:t>
            </a:r>
            <a:endParaRPr lang="nl-NL" altLang="cs-CZ"/>
          </a:p>
        </p:txBody>
      </p:sp>
      <p:sp>
        <p:nvSpPr>
          <p:cNvPr id="176242" name="Text Box 114"/>
          <p:cNvSpPr txBox="1">
            <a:spLocks noChangeArrowheads="1"/>
          </p:cNvSpPr>
          <p:nvPr/>
        </p:nvSpPr>
        <p:spPr bwMode="auto">
          <a:xfrm>
            <a:off x="2438400" y="381000"/>
            <a:ext cx="41544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5F5F5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nl-NL" altLang="cs-CZ" sz="3200">
                <a:latin typeface="Arial" charset="0"/>
              </a:rPr>
              <a:t>Statistical background</a:t>
            </a:r>
          </a:p>
        </p:txBody>
      </p:sp>
      <p:sp>
        <p:nvSpPr>
          <p:cNvPr id="176243" name="Text Box 115"/>
          <p:cNvSpPr txBox="1">
            <a:spLocks noChangeArrowheads="1"/>
          </p:cNvSpPr>
          <p:nvPr/>
        </p:nvSpPr>
        <p:spPr bwMode="auto">
          <a:xfrm>
            <a:off x="3563938" y="1447800"/>
            <a:ext cx="15414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5F5F5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>
                <a:latin typeface="Arial" charset="0"/>
              </a:rPr>
              <a:t>Tolerance</a:t>
            </a:r>
          </a:p>
        </p:txBody>
      </p:sp>
      <p:sp>
        <p:nvSpPr>
          <p:cNvPr id="176244" name="Text Box 116"/>
          <p:cNvSpPr txBox="1">
            <a:spLocks noChangeArrowheads="1"/>
          </p:cNvSpPr>
          <p:nvPr/>
        </p:nvSpPr>
        <p:spPr bwMode="auto">
          <a:xfrm>
            <a:off x="4097338" y="5119688"/>
            <a:ext cx="12366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5F5F5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800">
                <a:latin typeface="Arial" charset="0"/>
              </a:rPr>
              <a:t>Target = </a:t>
            </a:r>
            <a:r>
              <a:rPr lang="nl-NL" altLang="cs-CZ" sz="1800">
                <a:latin typeface="Symbol" pitchFamily="18" charset="2"/>
              </a:rPr>
              <a:t>m</a:t>
            </a:r>
          </a:p>
        </p:txBody>
      </p:sp>
    </p:spTree>
    <p:extLst>
      <p:ext uri="{BB962C8B-B14F-4D97-AF65-F5344CB8AC3E}">
        <p14:creationId xmlns:p14="http://schemas.microsoft.com/office/powerpoint/2010/main" val="709411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nl-NL" altLang="cs-CZ" sz="3200">
                <a:solidFill>
                  <a:schemeClr val="tx1"/>
                </a:solidFill>
              </a:rPr>
              <a:t>Statistical background</a:t>
            </a:r>
            <a:endParaRPr lang="en-GB" altLang="cs-CZ" sz="3200">
              <a:solidFill>
                <a:schemeClr val="tx1"/>
              </a:solidFill>
            </a:endParaRP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6013" y="1600200"/>
            <a:ext cx="7494587" cy="4524375"/>
          </a:xfrm>
          <a:noFill/>
          <a:ln/>
        </p:spPr>
        <p:txBody>
          <a:bodyPr/>
          <a:lstStyle/>
          <a:p>
            <a:pPr>
              <a:buFont typeface="Wingdings" pitchFamily="2" charset="2"/>
              <a:buNone/>
            </a:pPr>
            <a:endParaRPr lang="en-GB" altLang="cs-CZ" dirty="0"/>
          </a:p>
          <a:p>
            <a:r>
              <a:rPr lang="en-GB" altLang="cs-CZ" dirty="0"/>
              <a:t> Six-Sigma allows for un-foreseen ‘problems’ and longer term issues when calculating failure error or </a:t>
            </a:r>
            <a:r>
              <a:rPr lang="en-GB" altLang="cs-CZ" dirty="0" smtClean="0"/>
              <a:t>re-work </a:t>
            </a:r>
            <a:r>
              <a:rPr lang="en-GB" altLang="cs-CZ" dirty="0"/>
              <a:t>rates</a:t>
            </a:r>
          </a:p>
          <a:p>
            <a:r>
              <a:rPr lang="en-GB" altLang="cs-CZ" dirty="0"/>
              <a:t>Allows for a process ‘shift</a:t>
            </a:r>
            <a:r>
              <a:rPr lang="en-GB" altLang="cs-CZ" dirty="0" smtClean="0"/>
              <a:t>’</a:t>
            </a:r>
            <a:r>
              <a:rPr lang="cs-CZ" altLang="cs-CZ" dirty="0" smtClean="0"/>
              <a:t> (1,5 </a:t>
            </a:r>
            <a:r>
              <a:rPr lang="el-GR" altLang="cs-CZ" dirty="0" smtClean="0">
                <a:latin typeface="Cambria"/>
              </a:rPr>
              <a:t>σ</a:t>
            </a:r>
            <a:r>
              <a:rPr lang="cs-CZ" altLang="cs-CZ" dirty="0" smtClean="0"/>
              <a:t>)</a:t>
            </a:r>
            <a:endParaRPr lang="en-GB" altLang="cs-CZ" dirty="0"/>
          </a:p>
        </p:txBody>
      </p:sp>
    </p:spTree>
    <p:extLst>
      <p:ext uri="{BB962C8B-B14F-4D97-AF65-F5344CB8AC3E}">
        <p14:creationId xmlns:p14="http://schemas.microsoft.com/office/powerpoint/2010/main" val="2605950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ChangeArrowheads="1"/>
          </p:cNvSpPr>
          <p:nvPr/>
        </p:nvSpPr>
        <p:spPr bwMode="auto">
          <a:xfrm>
            <a:off x="457200" y="1752600"/>
            <a:ext cx="848995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l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endParaRPr lang="nl-NL" altLang="cs-CZ" sz="2800" i="1"/>
          </a:p>
        </p:txBody>
      </p:sp>
      <p:sp>
        <p:nvSpPr>
          <p:cNvPr id="178179" name="Rectangle 3"/>
          <p:cNvSpPr>
            <a:spLocks noChangeArrowheads="1"/>
          </p:cNvSpPr>
          <p:nvPr/>
        </p:nvSpPr>
        <p:spPr bwMode="auto">
          <a:xfrm>
            <a:off x="381000" y="304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9pPr>
          </a:lstStyle>
          <a:p>
            <a:pPr eaLnBrk="1" hangingPunct="1"/>
            <a:endParaRPr lang="nl-NL" altLang="cs-CZ" sz="3200" i="1"/>
          </a:p>
        </p:txBody>
      </p:sp>
      <p:sp>
        <p:nvSpPr>
          <p:cNvPr id="178184" name="Line 8"/>
          <p:cNvSpPr>
            <a:spLocks noChangeShapeType="1"/>
          </p:cNvSpPr>
          <p:nvPr/>
        </p:nvSpPr>
        <p:spPr bwMode="auto">
          <a:xfrm>
            <a:off x="2052638" y="5083175"/>
            <a:ext cx="5022850" cy="1588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8185" name="Freeform 9"/>
          <p:cNvSpPr>
            <a:spLocks/>
          </p:cNvSpPr>
          <p:nvPr/>
        </p:nvSpPr>
        <p:spPr bwMode="auto">
          <a:xfrm>
            <a:off x="2189163" y="2536825"/>
            <a:ext cx="4748212" cy="2419350"/>
          </a:xfrm>
          <a:custGeom>
            <a:avLst/>
            <a:gdLst>
              <a:gd name="T0" fmla="*/ 54 w 2991"/>
              <a:gd name="T1" fmla="*/ 1524 h 1524"/>
              <a:gd name="T2" fmla="*/ 87 w 2991"/>
              <a:gd name="T3" fmla="*/ 1524 h 1524"/>
              <a:gd name="T4" fmla="*/ 141 w 2991"/>
              <a:gd name="T5" fmla="*/ 1524 h 1524"/>
              <a:gd name="T6" fmla="*/ 184 w 2991"/>
              <a:gd name="T7" fmla="*/ 1524 h 1524"/>
              <a:gd name="T8" fmla="*/ 239 w 2991"/>
              <a:gd name="T9" fmla="*/ 1524 h 1524"/>
              <a:gd name="T10" fmla="*/ 282 w 2991"/>
              <a:gd name="T11" fmla="*/ 1524 h 1524"/>
              <a:gd name="T12" fmla="*/ 347 w 2991"/>
              <a:gd name="T13" fmla="*/ 1524 h 1524"/>
              <a:gd name="T14" fmla="*/ 390 w 2991"/>
              <a:gd name="T15" fmla="*/ 1524 h 1524"/>
              <a:gd name="T16" fmla="*/ 445 w 2991"/>
              <a:gd name="T17" fmla="*/ 1524 h 1524"/>
              <a:gd name="T18" fmla="*/ 488 w 2991"/>
              <a:gd name="T19" fmla="*/ 1524 h 1524"/>
              <a:gd name="T20" fmla="*/ 520 w 2991"/>
              <a:gd name="T21" fmla="*/ 1524 h 1524"/>
              <a:gd name="T22" fmla="*/ 575 w 2991"/>
              <a:gd name="T23" fmla="*/ 1524 h 1524"/>
              <a:gd name="T24" fmla="*/ 618 w 2991"/>
              <a:gd name="T25" fmla="*/ 1524 h 1524"/>
              <a:gd name="T26" fmla="*/ 661 w 2991"/>
              <a:gd name="T27" fmla="*/ 1524 h 1524"/>
              <a:gd name="T28" fmla="*/ 715 w 2991"/>
              <a:gd name="T29" fmla="*/ 1524 h 1524"/>
              <a:gd name="T30" fmla="*/ 737 w 2991"/>
              <a:gd name="T31" fmla="*/ 1524 h 1524"/>
              <a:gd name="T32" fmla="*/ 770 w 2991"/>
              <a:gd name="T33" fmla="*/ 1524 h 1524"/>
              <a:gd name="T34" fmla="*/ 802 w 2991"/>
              <a:gd name="T35" fmla="*/ 1524 h 1524"/>
              <a:gd name="T36" fmla="*/ 845 w 2991"/>
              <a:gd name="T37" fmla="*/ 1524 h 1524"/>
              <a:gd name="T38" fmla="*/ 889 w 2991"/>
              <a:gd name="T39" fmla="*/ 1524 h 1524"/>
              <a:gd name="T40" fmla="*/ 921 w 2991"/>
              <a:gd name="T41" fmla="*/ 1524 h 1524"/>
              <a:gd name="T42" fmla="*/ 965 w 2991"/>
              <a:gd name="T43" fmla="*/ 1524 h 1524"/>
              <a:gd name="T44" fmla="*/ 1019 w 2991"/>
              <a:gd name="T45" fmla="*/ 1524 h 1524"/>
              <a:gd name="T46" fmla="*/ 1051 w 2991"/>
              <a:gd name="T47" fmla="*/ 1516 h 1524"/>
              <a:gd name="T48" fmla="*/ 1084 w 2991"/>
              <a:gd name="T49" fmla="*/ 1516 h 1524"/>
              <a:gd name="T50" fmla="*/ 1116 w 2991"/>
              <a:gd name="T51" fmla="*/ 1508 h 1524"/>
              <a:gd name="T52" fmla="*/ 1171 w 2991"/>
              <a:gd name="T53" fmla="*/ 1492 h 1524"/>
              <a:gd name="T54" fmla="*/ 1203 w 2991"/>
              <a:gd name="T55" fmla="*/ 1484 h 1524"/>
              <a:gd name="T56" fmla="*/ 1279 w 2991"/>
              <a:gd name="T57" fmla="*/ 1436 h 1524"/>
              <a:gd name="T58" fmla="*/ 1311 w 2991"/>
              <a:gd name="T59" fmla="*/ 1404 h 1524"/>
              <a:gd name="T60" fmla="*/ 1355 w 2991"/>
              <a:gd name="T61" fmla="*/ 1348 h 1524"/>
              <a:gd name="T62" fmla="*/ 1409 w 2991"/>
              <a:gd name="T63" fmla="*/ 1253 h 1524"/>
              <a:gd name="T64" fmla="*/ 1452 w 2991"/>
              <a:gd name="T65" fmla="*/ 1157 h 1524"/>
              <a:gd name="T66" fmla="*/ 1528 w 2991"/>
              <a:gd name="T67" fmla="*/ 957 h 1524"/>
              <a:gd name="T68" fmla="*/ 1571 w 2991"/>
              <a:gd name="T69" fmla="*/ 798 h 1524"/>
              <a:gd name="T70" fmla="*/ 1604 w 2991"/>
              <a:gd name="T71" fmla="*/ 694 h 1524"/>
              <a:gd name="T72" fmla="*/ 1647 w 2991"/>
              <a:gd name="T73" fmla="*/ 527 h 1524"/>
              <a:gd name="T74" fmla="*/ 1701 w 2991"/>
              <a:gd name="T75" fmla="*/ 327 h 1524"/>
              <a:gd name="T76" fmla="*/ 1745 w 2991"/>
              <a:gd name="T77" fmla="*/ 192 h 1524"/>
              <a:gd name="T78" fmla="*/ 1788 w 2991"/>
              <a:gd name="T79" fmla="*/ 88 h 1524"/>
              <a:gd name="T80" fmla="*/ 1831 w 2991"/>
              <a:gd name="T81" fmla="*/ 24 h 1524"/>
              <a:gd name="T82" fmla="*/ 1886 w 2991"/>
              <a:gd name="T83" fmla="*/ 0 h 1524"/>
              <a:gd name="T84" fmla="*/ 1940 w 2991"/>
              <a:gd name="T85" fmla="*/ 48 h 1524"/>
              <a:gd name="T86" fmla="*/ 2005 w 2991"/>
              <a:gd name="T87" fmla="*/ 184 h 1524"/>
              <a:gd name="T88" fmla="*/ 2048 w 2991"/>
              <a:gd name="T89" fmla="*/ 335 h 1524"/>
              <a:gd name="T90" fmla="*/ 2081 w 2991"/>
              <a:gd name="T91" fmla="*/ 455 h 1524"/>
              <a:gd name="T92" fmla="*/ 2146 w 2991"/>
              <a:gd name="T93" fmla="*/ 654 h 1524"/>
              <a:gd name="T94" fmla="*/ 2200 w 2991"/>
              <a:gd name="T95" fmla="*/ 878 h 1524"/>
              <a:gd name="T96" fmla="*/ 2254 w 2991"/>
              <a:gd name="T97" fmla="*/ 1045 h 1524"/>
              <a:gd name="T98" fmla="*/ 2308 w 2991"/>
              <a:gd name="T99" fmla="*/ 1189 h 1524"/>
              <a:gd name="T100" fmla="*/ 2362 w 2991"/>
              <a:gd name="T101" fmla="*/ 1300 h 1524"/>
              <a:gd name="T102" fmla="*/ 2417 w 2991"/>
              <a:gd name="T103" fmla="*/ 1380 h 1524"/>
              <a:gd name="T104" fmla="*/ 2449 w 2991"/>
              <a:gd name="T105" fmla="*/ 1412 h 1524"/>
              <a:gd name="T106" fmla="*/ 2492 w 2991"/>
              <a:gd name="T107" fmla="*/ 1452 h 1524"/>
              <a:gd name="T108" fmla="*/ 2557 w 2991"/>
              <a:gd name="T109" fmla="*/ 1492 h 1524"/>
              <a:gd name="T110" fmla="*/ 2655 w 2991"/>
              <a:gd name="T111" fmla="*/ 1516 h 1524"/>
              <a:gd name="T112" fmla="*/ 2709 w 2991"/>
              <a:gd name="T113" fmla="*/ 1524 h 1524"/>
              <a:gd name="T114" fmla="*/ 2763 w 2991"/>
              <a:gd name="T115" fmla="*/ 1524 h 1524"/>
              <a:gd name="T116" fmla="*/ 2818 w 2991"/>
              <a:gd name="T117" fmla="*/ 1524 h 1524"/>
              <a:gd name="T118" fmla="*/ 2861 w 2991"/>
              <a:gd name="T119" fmla="*/ 1524 h 1524"/>
              <a:gd name="T120" fmla="*/ 2904 w 2991"/>
              <a:gd name="T121" fmla="*/ 1524 h 1524"/>
              <a:gd name="T122" fmla="*/ 2958 w 2991"/>
              <a:gd name="T123" fmla="*/ 1524 h 15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2991" h="1524">
                <a:moveTo>
                  <a:pt x="0" y="1524"/>
                </a:moveTo>
                <a:lnTo>
                  <a:pt x="11" y="1524"/>
                </a:lnTo>
                <a:lnTo>
                  <a:pt x="22" y="1524"/>
                </a:lnTo>
                <a:lnTo>
                  <a:pt x="22" y="1524"/>
                </a:lnTo>
                <a:lnTo>
                  <a:pt x="22" y="1524"/>
                </a:lnTo>
                <a:lnTo>
                  <a:pt x="22" y="1524"/>
                </a:lnTo>
                <a:lnTo>
                  <a:pt x="33" y="1524"/>
                </a:lnTo>
                <a:lnTo>
                  <a:pt x="33" y="1524"/>
                </a:lnTo>
                <a:lnTo>
                  <a:pt x="33" y="1524"/>
                </a:lnTo>
                <a:lnTo>
                  <a:pt x="33" y="1524"/>
                </a:lnTo>
                <a:lnTo>
                  <a:pt x="44" y="1524"/>
                </a:lnTo>
                <a:lnTo>
                  <a:pt x="44" y="1524"/>
                </a:lnTo>
                <a:lnTo>
                  <a:pt x="44" y="1524"/>
                </a:lnTo>
                <a:lnTo>
                  <a:pt x="54" y="1524"/>
                </a:lnTo>
                <a:lnTo>
                  <a:pt x="54" y="1524"/>
                </a:lnTo>
                <a:lnTo>
                  <a:pt x="54" y="1524"/>
                </a:lnTo>
                <a:lnTo>
                  <a:pt x="54" y="1524"/>
                </a:lnTo>
                <a:lnTo>
                  <a:pt x="54" y="1524"/>
                </a:lnTo>
                <a:lnTo>
                  <a:pt x="54" y="1524"/>
                </a:lnTo>
                <a:lnTo>
                  <a:pt x="65" y="1524"/>
                </a:lnTo>
                <a:lnTo>
                  <a:pt x="65" y="1524"/>
                </a:lnTo>
                <a:lnTo>
                  <a:pt x="65" y="1524"/>
                </a:lnTo>
                <a:lnTo>
                  <a:pt x="76" y="1524"/>
                </a:lnTo>
                <a:lnTo>
                  <a:pt x="76" y="1524"/>
                </a:lnTo>
                <a:lnTo>
                  <a:pt x="76" y="1524"/>
                </a:lnTo>
                <a:lnTo>
                  <a:pt x="76" y="1524"/>
                </a:lnTo>
                <a:lnTo>
                  <a:pt x="76" y="1524"/>
                </a:lnTo>
                <a:lnTo>
                  <a:pt x="87" y="1524"/>
                </a:lnTo>
                <a:lnTo>
                  <a:pt x="87" y="1524"/>
                </a:lnTo>
                <a:lnTo>
                  <a:pt x="87" y="1524"/>
                </a:lnTo>
                <a:lnTo>
                  <a:pt x="87" y="1524"/>
                </a:lnTo>
                <a:lnTo>
                  <a:pt x="87" y="1524"/>
                </a:lnTo>
                <a:lnTo>
                  <a:pt x="98" y="1524"/>
                </a:lnTo>
                <a:lnTo>
                  <a:pt x="98" y="1524"/>
                </a:lnTo>
                <a:lnTo>
                  <a:pt x="98" y="1524"/>
                </a:lnTo>
                <a:lnTo>
                  <a:pt x="109" y="1524"/>
                </a:lnTo>
                <a:lnTo>
                  <a:pt x="109" y="1524"/>
                </a:lnTo>
                <a:lnTo>
                  <a:pt x="119" y="1524"/>
                </a:lnTo>
                <a:lnTo>
                  <a:pt x="119" y="1524"/>
                </a:lnTo>
                <a:lnTo>
                  <a:pt x="119" y="1524"/>
                </a:lnTo>
                <a:lnTo>
                  <a:pt x="119" y="1524"/>
                </a:lnTo>
                <a:lnTo>
                  <a:pt x="119" y="1524"/>
                </a:lnTo>
                <a:lnTo>
                  <a:pt x="130" y="1524"/>
                </a:lnTo>
                <a:lnTo>
                  <a:pt x="130" y="1524"/>
                </a:lnTo>
                <a:lnTo>
                  <a:pt x="130" y="1524"/>
                </a:lnTo>
                <a:lnTo>
                  <a:pt x="130" y="1524"/>
                </a:lnTo>
                <a:lnTo>
                  <a:pt x="141" y="1524"/>
                </a:lnTo>
                <a:lnTo>
                  <a:pt x="141" y="1524"/>
                </a:lnTo>
                <a:lnTo>
                  <a:pt x="141" y="1524"/>
                </a:lnTo>
                <a:lnTo>
                  <a:pt x="141" y="1524"/>
                </a:lnTo>
                <a:lnTo>
                  <a:pt x="152" y="1524"/>
                </a:lnTo>
                <a:lnTo>
                  <a:pt x="152" y="1524"/>
                </a:lnTo>
                <a:lnTo>
                  <a:pt x="152" y="1524"/>
                </a:lnTo>
                <a:lnTo>
                  <a:pt x="152" y="1524"/>
                </a:lnTo>
                <a:lnTo>
                  <a:pt x="152" y="1524"/>
                </a:lnTo>
                <a:lnTo>
                  <a:pt x="152" y="1524"/>
                </a:lnTo>
                <a:lnTo>
                  <a:pt x="163" y="1524"/>
                </a:lnTo>
                <a:lnTo>
                  <a:pt x="163" y="1524"/>
                </a:lnTo>
                <a:lnTo>
                  <a:pt x="174" y="1524"/>
                </a:lnTo>
                <a:lnTo>
                  <a:pt x="174" y="1524"/>
                </a:lnTo>
                <a:lnTo>
                  <a:pt x="174" y="1524"/>
                </a:lnTo>
                <a:lnTo>
                  <a:pt x="174" y="1524"/>
                </a:lnTo>
                <a:lnTo>
                  <a:pt x="174" y="1524"/>
                </a:lnTo>
                <a:lnTo>
                  <a:pt x="184" y="1524"/>
                </a:lnTo>
                <a:lnTo>
                  <a:pt x="184" y="1524"/>
                </a:lnTo>
                <a:lnTo>
                  <a:pt x="184" y="1524"/>
                </a:lnTo>
                <a:lnTo>
                  <a:pt x="195" y="1524"/>
                </a:lnTo>
                <a:lnTo>
                  <a:pt x="195" y="1524"/>
                </a:lnTo>
                <a:lnTo>
                  <a:pt x="206" y="1524"/>
                </a:lnTo>
                <a:lnTo>
                  <a:pt x="206" y="1524"/>
                </a:lnTo>
                <a:lnTo>
                  <a:pt x="206" y="1524"/>
                </a:lnTo>
                <a:lnTo>
                  <a:pt x="206" y="1524"/>
                </a:lnTo>
                <a:lnTo>
                  <a:pt x="206" y="1524"/>
                </a:lnTo>
                <a:lnTo>
                  <a:pt x="217" y="1524"/>
                </a:lnTo>
                <a:lnTo>
                  <a:pt x="228" y="1524"/>
                </a:lnTo>
                <a:lnTo>
                  <a:pt x="228" y="1524"/>
                </a:lnTo>
                <a:lnTo>
                  <a:pt x="228" y="1524"/>
                </a:lnTo>
                <a:lnTo>
                  <a:pt x="239" y="1524"/>
                </a:lnTo>
                <a:lnTo>
                  <a:pt x="239" y="1524"/>
                </a:lnTo>
                <a:lnTo>
                  <a:pt x="239" y="1524"/>
                </a:lnTo>
                <a:lnTo>
                  <a:pt x="249" y="1524"/>
                </a:lnTo>
                <a:lnTo>
                  <a:pt x="249" y="1524"/>
                </a:lnTo>
                <a:lnTo>
                  <a:pt x="249" y="1524"/>
                </a:lnTo>
                <a:lnTo>
                  <a:pt x="249" y="1524"/>
                </a:lnTo>
                <a:lnTo>
                  <a:pt x="260" y="1524"/>
                </a:lnTo>
                <a:lnTo>
                  <a:pt x="260" y="1524"/>
                </a:lnTo>
                <a:lnTo>
                  <a:pt x="260" y="1524"/>
                </a:lnTo>
                <a:lnTo>
                  <a:pt x="260" y="1524"/>
                </a:lnTo>
                <a:lnTo>
                  <a:pt x="260" y="1524"/>
                </a:lnTo>
                <a:lnTo>
                  <a:pt x="271" y="1524"/>
                </a:lnTo>
                <a:lnTo>
                  <a:pt x="271" y="1524"/>
                </a:lnTo>
                <a:lnTo>
                  <a:pt x="271" y="1524"/>
                </a:lnTo>
                <a:lnTo>
                  <a:pt x="271" y="1524"/>
                </a:lnTo>
                <a:lnTo>
                  <a:pt x="271" y="1524"/>
                </a:lnTo>
                <a:lnTo>
                  <a:pt x="282" y="1524"/>
                </a:lnTo>
                <a:lnTo>
                  <a:pt x="282" y="1524"/>
                </a:lnTo>
                <a:lnTo>
                  <a:pt x="282" y="1524"/>
                </a:lnTo>
                <a:lnTo>
                  <a:pt x="282" y="1524"/>
                </a:lnTo>
                <a:lnTo>
                  <a:pt x="304" y="1524"/>
                </a:lnTo>
                <a:lnTo>
                  <a:pt x="304" y="1524"/>
                </a:lnTo>
                <a:lnTo>
                  <a:pt x="304" y="1524"/>
                </a:lnTo>
                <a:lnTo>
                  <a:pt x="304" y="1524"/>
                </a:lnTo>
                <a:lnTo>
                  <a:pt x="314" y="1524"/>
                </a:lnTo>
                <a:lnTo>
                  <a:pt x="325" y="1524"/>
                </a:lnTo>
                <a:lnTo>
                  <a:pt x="325" y="1524"/>
                </a:lnTo>
                <a:lnTo>
                  <a:pt x="325" y="1524"/>
                </a:lnTo>
                <a:lnTo>
                  <a:pt x="336" y="1524"/>
                </a:lnTo>
                <a:lnTo>
                  <a:pt x="336" y="1524"/>
                </a:lnTo>
                <a:lnTo>
                  <a:pt x="336" y="1524"/>
                </a:lnTo>
                <a:lnTo>
                  <a:pt x="336" y="1524"/>
                </a:lnTo>
                <a:lnTo>
                  <a:pt x="347" y="1524"/>
                </a:lnTo>
                <a:lnTo>
                  <a:pt x="347" y="1524"/>
                </a:lnTo>
                <a:lnTo>
                  <a:pt x="347" y="1524"/>
                </a:lnTo>
                <a:lnTo>
                  <a:pt x="347" y="1524"/>
                </a:lnTo>
                <a:lnTo>
                  <a:pt x="358" y="1524"/>
                </a:lnTo>
                <a:lnTo>
                  <a:pt x="358" y="1524"/>
                </a:lnTo>
                <a:lnTo>
                  <a:pt x="358" y="1524"/>
                </a:lnTo>
                <a:lnTo>
                  <a:pt x="358" y="1524"/>
                </a:lnTo>
                <a:lnTo>
                  <a:pt x="369" y="1524"/>
                </a:lnTo>
                <a:lnTo>
                  <a:pt x="369" y="1524"/>
                </a:lnTo>
                <a:lnTo>
                  <a:pt x="369" y="1524"/>
                </a:lnTo>
                <a:lnTo>
                  <a:pt x="380" y="1524"/>
                </a:lnTo>
                <a:lnTo>
                  <a:pt x="380" y="1524"/>
                </a:lnTo>
                <a:lnTo>
                  <a:pt x="380" y="1524"/>
                </a:lnTo>
                <a:lnTo>
                  <a:pt x="380" y="1524"/>
                </a:lnTo>
                <a:lnTo>
                  <a:pt x="380" y="1524"/>
                </a:lnTo>
                <a:lnTo>
                  <a:pt x="390" y="1524"/>
                </a:lnTo>
                <a:lnTo>
                  <a:pt x="390" y="1524"/>
                </a:lnTo>
                <a:lnTo>
                  <a:pt x="390" y="1524"/>
                </a:lnTo>
                <a:lnTo>
                  <a:pt x="390" y="1524"/>
                </a:lnTo>
                <a:lnTo>
                  <a:pt x="390" y="1524"/>
                </a:lnTo>
                <a:lnTo>
                  <a:pt x="390" y="1524"/>
                </a:lnTo>
                <a:lnTo>
                  <a:pt x="401" y="1524"/>
                </a:lnTo>
                <a:lnTo>
                  <a:pt x="401" y="1524"/>
                </a:lnTo>
                <a:lnTo>
                  <a:pt x="412" y="1524"/>
                </a:lnTo>
                <a:lnTo>
                  <a:pt x="423" y="1524"/>
                </a:lnTo>
                <a:lnTo>
                  <a:pt x="423" y="1524"/>
                </a:lnTo>
                <a:lnTo>
                  <a:pt x="423" y="1524"/>
                </a:lnTo>
                <a:lnTo>
                  <a:pt x="434" y="1524"/>
                </a:lnTo>
                <a:lnTo>
                  <a:pt x="434" y="1524"/>
                </a:lnTo>
                <a:lnTo>
                  <a:pt x="445" y="1524"/>
                </a:lnTo>
                <a:lnTo>
                  <a:pt x="445" y="1524"/>
                </a:lnTo>
                <a:lnTo>
                  <a:pt x="445" y="1524"/>
                </a:lnTo>
                <a:lnTo>
                  <a:pt x="445" y="1524"/>
                </a:lnTo>
                <a:lnTo>
                  <a:pt x="445" y="1524"/>
                </a:lnTo>
                <a:lnTo>
                  <a:pt x="445" y="1524"/>
                </a:lnTo>
                <a:lnTo>
                  <a:pt x="455" y="1524"/>
                </a:lnTo>
                <a:lnTo>
                  <a:pt x="455" y="1524"/>
                </a:lnTo>
                <a:lnTo>
                  <a:pt x="455" y="1524"/>
                </a:lnTo>
                <a:lnTo>
                  <a:pt x="455" y="1524"/>
                </a:lnTo>
                <a:lnTo>
                  <a:pt x="455" y="1524"/>
                </a:lnTo>
                <a:lnTo>
                  <a:pt x="455" y="1524"/>
                </a:lnTo>
                <a:lnTo>
                  <a:pt x="455" y="1524"/>
                </a:lnTo>
                <a:lnTo>
                  <a:pt x="466" y="1524"/>
                </a:lnTo>
                <a:lnTo>
                  <a:pt x="466" y="1524"/>
                </a:lnTo>
                <a:lnTo>
                  <a:pt x="477" y="1524"/>
                </a:lnTo>
                <a:lnTo>
                  <a:pt x="477" y="1524"/>
                </a:lnTo>
                <a:lnTo>
                  <a:pt x="477" y="1524"/>
                </a:lnTo>
                <a:lnTo>
                  <a:pt x="488" y="1524"/>
                </a:lnTo>
                <a:lnTo>
                  <a:pt x="488" y="1524"/>
                </a:lnTo>
                <a:lnTo>
                  <a:pt x="488" y="1524"/>
                </a:lnTo>
                <a:lnTo>
                  <a:pt x="488" y="1524"/>
                </a:lnTo>
                <a:lnTo>
                  <a:pt x="488" y="1524"/>
                </a:lnTo>
                <a:lnTo>
                  <a:pt x="488" y="1524"/>
                </a:lnTo>
                <a:lnTo>
                  <a:pt x="488" y="1524"/>
                </a:lnTo>
                <a:lnTo>
                  <a:pt x="499" y="1524"/>
                </a:lnTo>
                <a:lnTo>
                  <a:pt x="499" y="1524"/>
                </a:lnTo>
                <a:lnTo>
                  <a:pt x="510" y="1524"/>
                </a:lnTo>
                <a:lnTo>
                  <a:pt x="510" y="1524"/>
                </a:lnTo>
                <a:lnTo>
                  <a:pt x="510" y="1524"/>
                </a:lnTo>
                <a:lnTo>
                  <a:pt x="510" y="1524"/>
                </a:lnTo>
                <a:lnTo>
                  <a:pt x="510" y="1524"/>
                </a:lnTo>
                <a:lnTo>
                  <a:pt x="520" y="1524"/>
                </a:lnTo>
                <a:lnTo>
                  <a:pt x="520" y="1524"/>
                </a:lnTo>
                <a:lnTo>
                  <a:pt x="520" y="1524"/>
                </a:lnTo>
                <a:lnTo>
                  <a:pt x="520" y="1524"/>
                </a:lnTo>
                <a:lnTo>
                  <a:pt x="531" y="1524"/>
                </a:lnTo>
                <a:lnTo>
                  <a:pt x="531" y="1524"/>
                </a:lnTo>
                <a:lnTo>
                  <a:pt x="531" y="1524"/>
                </a:lnTo>
                <a:lnTo>
                  <a:pt x="542" y="1524"/>
                </a:lnTo>
                <a:lnTo>
                  <a:pt x="542" y="1524"/>
                </a:lnTo>
                <a:lnTo>
                  <a:pt x="553" y="1524"/>
                </a:lnTo>
                <a:lnTo>
                  <a:pt x="553" y="1524"/>
                </a:lnTo>
                <a:lnTo>
                  <a:pt x="553" y="1524"/>
                </a:lnTo>
                <a:lnTo>
                  <a:pt x="553" y="1524"/>
                </a:lnTo>
                <a:lnTo>
                  <a:pt x="564" y="1524"/>
                </a:lnTo>
                <a:lnTo>
                  <a:pt x="564" y="1524"/>
                </a:lnTo>
                <a:lnTo>
                  <a:pt x="564" y="1524"/>
                </a:lnTo>
                <a:lnTo>
                  <a:pt x="575" y="1524"/>
                </a:lnTo>
                <a:lnTo>
                  <a:pt x="575" y="1524"/>
                </a:lnTo>
                <a:lnTo>
                  <a:pt x="575" y="1524"/>
                </a:lnTo>
                <a:lnTo>
                  <a:pt x="575" y="1524"/>
                </a:lnTo>
                <a:lnTo>
                  <a:pt x="575" y="1524"/>
                </a:lnTo>
                <a:lnTo>
                  <a:pt x="575" y="1524"/>
                </a:lnTo>
                <a:lnTo>
                  <a:pt x="585" y="1524"/>
                </a:lnTo>
                <a:lnTo>
                  <a:pt x="585" y="1524"/>
                </a:lnTo>
                <a:lnTo>
                  <a:pt x="585" y="1524"/>
                </a:lnTo>
                <a:lnTo>
                  <a:pt x="585" y="1524"/>
                </a:lnTo>
                <a:lnTo>
                  <a:pt x="585" y="1524"/>
                </a:lnTo>
                <a:lnTo>
                  <a:pt x="596" y="1524"/>
                </a:lnTo>
                <a:lnTo>
                  <a:pt x="596" y="1524"/>
                </a:lnTo>
                <a:lnTo>
                  <a:pt x="596" y="1524"/>
                </a:lnTo>
                <a:lnTo>
                  <a:pt x="607" y="1524"/>
                </a:lnTo>
                <a:lnTo>
                  <a:pt x="607" y="1524"/>
                </a:lnTo>
                <a:lnTo>
                  <a:pt x="607" y="1524"/>
                </a:lnTo>
                <a:lnTo>
                  <a:pt x="618" y="1524"/>
                </a:lnTo>
                <a:lnTo>
                  <a:pt x="618" y="1524"/>
                </a:lnTo>
                <a:lnTo>
                  <a:pt x="618" y="1524"/>
                </a:lnTo>
                <a:lnTo>
                  <a:pt x="618" y="1524"/>
                </a:lnTo>
                <a:lnTo>
                  <a:pt x="618" y="1524"/>
                </a:lnTo>
                <a:lnTo>
                  <a:pt x="618" y="1524"/>
                </a:lnTo>
                <a:lnTo>
                  <a:pt x="629" y="1524"/>
                </a:lnTo>
                <a:lnTo>
                  <a:pt x="629" y="1524"/>
                </a:lnTo>
                <a:lnTo>
                  <a:pt x="629" y="1524"/>
                </a:lnTo>
                <a:lnTo>
                  <a:pt x="629" y="1524"/>
                </a:lnTo>
                <a:lnTo>
                  <a:pt x="629" y="1524"/>
                </a:lnTo>
                <a:lnTo>
                  <a:pt x="629" y="1524"/>
                </a:lnTo>
                <a:lnTo>
                  <a:pt x="640" y="1524"/>
                </a:lnTo>
                <a:lnTo>
                  <a:pt x="640" y="1524"/>
                </a:lnTo>
                <a:lnTo>
                  <a:pt x="650" y="1524"/>
                </a:lnTo>
                <a:lnTo>
                  <a:pt x="650" y="1524"/>
                </a:lnTo>
                <a:lnTo>
                  <a:pt x="650" y="1524"/>
                </a:lnTo>
                <a:lnTo>
                  <a:pt x="661" y="1524"/>
                </a:lnTo>
                <a:lnTo>
                  <a:pt x="661" y="1524"/>
                </a:lnTo>
                <a:lnTo>
                  <a:pt x="661" y="1524"/>
                </a:lnTo>
                <a:lnTo>
                  <a:pt x="672" y="1524"/>
                </a:lnTo>
                <a:lnTo>
                  <a:pt x="672" y="1524"/>
                </a:lnTo>
                <a:lnTo>
                  <a:pt x="672" y="1524"/>
                </a:lnTo>
                <a:lnTo>
                  <a:pt x="672" y="1524"/>
                </a:lnTo>
                <a:lnTo>
                  <a:pt x="672" y="1524"/>
                </a:lnTo>
                <a:lnTo>
                  <a:pt x="672" y="1524"/>
                </a:lnTo>
                <a:lnTo>
                  <a:pt x="683" y="1524"/>
                </a:lnTo>
                <a:lnTo>
                  <a:pt x="683" y="1524"/>
                </a:lnTo>
                <a:lnTo>
                  <a:pt x="694" y="1524"/>
                </a:lnTo>
                <a:lnTo>
                  <a:pt x="705" y="1524"/>
                </a:lnTo>
                <a:lnTo>
                  <a:pt x="705" y="1524"/>
                </a:lnTo>
                <a:lnTo>
                  <a:pt x="705" y="1524"/>
                </a:lnTo>
                <a:lnTo>
                  <a:pt x="705" y="1524"/>
                </a:lnTo>
                <a:lnTo>
                  <a:pt x="705" y="1524"/>
                </a:lnTo>
                <a:lnTo>
                  <a:pt x="715" y="1524"/>
                </a:lnTo>
                <a:lnTo>
                  <a:pt x="715" y="1524"/>
                </a:lnTo>
                <a:lnTo>
                  <a:pt x="715" y="1524"/>
                </a:lnTo>
                <a:lnTo>
                  <a:pt x="715" y="1524"/>
                </a:lnTo>
                <a:lnTo>
                  <a:pt x="715" y="1524"/>
                </a:lnTo>
                <a:lnTo>
                  <a:pt x="715" y="1524"/>
                </a:lnTo>
                <a:lnTo>
                  <a:pt x="726" y="1524"/>
                </a:lnTo>
                <a:lnTo>
                  <a:pt x="726" y="1524"/>
                </a:lnTo>
                <a:lnTo>
                  <a:pt x="726" y="1524"/>
                </a:lnTo>
                <a:lnTo>
                  <a:pt x="726" y="1524"/>
                </a:lnTo>
                <a:lnTo>
                  <a:pt x="737" y="1524"/>
                </a:lnTo>
                <a:lnTo>
                  <a:pt x="737" y="1524"/>
                </a:lnTo>
                <a:lnTo>
                  <a:pt x="737" y="1524"/>
                </a:lnTo>
                <a:lnTo>
                  <a:pt x="737" y="1524"/>
                </a:lnTo>
                <a:lnTo>
                  <a:pt x="737" y="1524"/>
                </a:lnTo>
                <a:lnTo>
                  <a:pt x="737" y="1524"/>
                </a:lnTo>
                <a:lnTo>
                  <a:pt x="737" y="1524"/>
                </a:lnTo>
                <a:lnTo>
                  <a:pt x="737" y="1524"/>
                </a:lnTo>
                <a:lnTo>
                  <a:pt x="737" y="1524"/>
                </a:lnTo>
                <a:lnTo>
                  <a:pt x="748" y="1524"/>
                </a:lnTo>
                <a:lnTo>
                  <a:pt x="748" y="1524"/>
                </a:lnTo>
                <a:lnTo>
                  <a:pt x="748" y="1524"/>
                </a:lnTo>
                <a:lnTo>
                  <a:pt x="748" y="1524"/>
                </a:lnTo>
                <a:lnTo>
                  <a:pt x="748" y="1524"/>
                </a:lnTo>
                <a:lnTo>
                  <a:pt x="759" y="1524"/>
                </a:lnTo>
                <a:lnTo>
                  <a:pt x="759" y="1524"/>
                </a:lnTo>
                <a:lnTo>
                  <a:pt x="759" y="1524"/>
                </a:lnTo>
                <a:lnTo>
                  <a:pt x="770" y="1524"/>
                </a:lnTo>
                <a:lnTo>
                  <a:pt x="770" y="1524"/>
                </a:lnTo>
                <a:lnTo>
                  <a:pt x="770" y="1524"/>
                </a:lnTo>
                <a:lnTo>
                  <a:pt x="770" y="1524"/>
                </a:lnTo>
                <a:lnTo>
                  <a:pt x="770" y="1524"/>
                </a:lnTo>
                <a:lnTo>
                  <a:pt x="770" y="1524"/>
                </a:lnTo>
                <a:lnTo>
                  <a:pt x="770" y="1524"/>
                </a:lnTo>
                <a:lnTo>
                  <a:pt x="780" y="1524"/>
                </a:lnTo>
                <a:lnTo>
                  <a:pt x="791" y="1524"/>
                </a:lnTo>
                <a:lnTo>
                  <a:pt x="791" y="1524"/>
                </a:lnTo>
                <a:lnTo>
                  <a:pt x="791" y="1524"/>
                </a:lnTo>
                <a:lnTo>
                  <a:pt x="791" y="1524"/>
                </a:lnTo>
                <a:lnTo>
                  <a:pt x="791" y="1524"/>
                </a:lnTo>
                <a:lnTo>
                  <a:pt x="791" y="1524"/>
                </a:lnTo>
                <a:lnTo>
                  <a:pt x="791" y="1524"/>
                </a:lnTo>
                <a:lnTo>
                  <a:pt x="791" y="1524"/>
                </a:lnTo>
                <a:lnTo>
                  <a:pt x="791" y="1524"/>
                </a:lnTo>
                <a:lnTo>
                  <a:pt x="791" y="1524"/>
                </a:lnTo>
                <a:lnTo>
                  <a:pt x="791" y="1524"/>
                </a:lnTo>
                <a:lnTo>
                  <a:pt x="791" y="1524"/>
                </a:lnTo>
                <a:lnTo>
                  <a:pt x="802" y="1524"/>
                </a:lnTo>
                <a:lnTo>
                  <a:pt x="802" y="1524"/>
                </a:lnTo>
                <a:lnTo>
                  <a:pt x="802" y="1524"/>
                </a:lnTo>
                <a:lnTo>
                  <a:pt x="802" y="1524"/>
                </a:lnTo>
                <a:lnTo>
                  <a:pt x="813" y="1524"/>
                </a:lnTo>
                <a:lnTo>
                  <a:pt x="813" y="1524"/>
                </a:lnTo>
                <a:lnTo>
                  <a:pt x="813" y="1524"/>
                </a:lnTo>
                <a:lnTo>
                  <a:pt x="824" y="1524"/>
                </a:lnTo>
                <a:lnTo>
                  <a:pt x="824" y="1524"/>
                </a:lnTo>
                <a:lnTo>
                  <a:pt x="824" y="1524"/>
                </a:lnTo>
                <a:lnTo>
                  <a:pt x="824" y="1524"/>
                </a:lnTo>
                <a:lnTo>
                  <a:pt x="835" y="1524"/>
                </a:lnTo>
                <a:lnTo>
                  <a:pt x="845" y="1524"/>
                </a:lnTo>
                <a:lnTo>
                  <a:pt x="845" y="1524"/>
                </a:lnTo>
                <a:lnTo>
                  <a:pt x="845" y="1524"/>
                </a:lnTo>
                <a:lnTo>
                  <a:pt x="845" y="1524"/>
                </a:lnTo>
                <a:lnTo>
                  <a:pt x="845" y="1524"/>
                </a:lnTo>
                <a:lnTo>
                  <a:pt x="845" y="1524"/>
                </a:lnTo>
                <a:lnTo>
                  <a:pt x="845" y="1524"/>
                </a:lnTo>
                <a:lnTo>
                  <a:pt x="856" y="1524"/>
                </a:lnTo>
                <a:lnTo>
                  <a:pt x="856" y="1524"/>
                </a:lnTo>
                <a:lnTo>
                  <a:pt x="856" y="1524"/>
                </a:lnTo>
                <a:lnTo>
                  <a:pt x="867" y="1524"/>
                </a:lnTo>
                <a:lnTo>
                  <a:pt x="867" y="1524"/>
                </a:lnTo>
                <a:lnTo>
                  <a:pt x="867" y="1524"/>
                </a:lnTo>
                <a:lnTo>
                  <a:pt x="878" y="1524"/>
                </a:lnTo>
                <a:lnTo>
                  <a:pt x="878" y="1524"/>
                </a:lnTo>
                <a:lnTo>
                  <a:pt x="878" y="1524"/>
                </a:lnTo>
                <a:lnTo>
                  <a:pt x="878" y="1524"/>
                </a:lnTo>
                <a:lnTo>
                  <a:pt x="878" y="1524"/>
                </a:lnTo>
                <a:lnTo>
                  <a:pt x="878" y="1524"/>
                </a:lnTo>
                <a:lnTo>
                  <a:pt x="878" y="1524"/>
                </a:lnTo>
                <a:lnTo>
                  <a:pt x="878" y="1524"/>
                </a:lnTo>
                <a:lnTo>
                  <a:pt x="889" y="1524"/>
                </a:lnTo>
                <a:lnTo>
                  <a:pt x="889" y="1524"/>
                </a:lnTo>
                <a:lnTo>
                  <a:pt x="889" y="1524"/>
                </a:lnTo>
                <a:lnTo>
                  <a:pt x="900" y="1524"/>
                </a:lnTo>
                <a:lnTo>
                  <a:pt x="900" y="1524"/>
                </a:lnTo>
                <a:lnTo>
                  <a:pt x="900" y="1524"/>
                </a:lnTo>
                <a:lnTo>
                  <a:pt x="910" y="1524"/>
                </a:lnTo>
                <a:lnTo>
                  <a:pt x="910" y="1524"/>
                </a:lnTo>
                <a:lnTo>
                  <a:pt x="910" y="1524"/>
                </a:lnTo>
                <a:lnTo>
                  <a:pt x="921" y="1524"/>
                </a:lnTo>
                <a:lnTo>
                  <a:pt x="921" y="1524"/>
                </a:lnTo>
                <a:lnTo>
                  <a:pt x="921" y="1524"/>
                </a:lnTo>
                <a:lnTo>
                  <a:pt x="921" y="1524"/>
                </a:lnTo>
                <a:lnTo>
                  <a:pt x="921" y="1524"/>
                </a:lnTo>
                <a:lnTo>
                  <a:pt x="921" y="1524"/>
                </a:lnTo>
                <a:lnTo>
                  <a:pt x="921" y="1524"/>
                </a:lnTo>
                <a:lnTo>
                  <a:pt x="921" y="1524"/>
                </a:lnTo>
                <a:lnTo>
                  <a:pt x="932" y="1524"/>
                </a:lnTo>
                <a:lnTo>
                  <a:pt x="932" y="1524"/>
                </a:lnTo>
                <a:lnTo>
                  <a:pt x="932" y="1524"/>
                </a:lnTo>
                <a:lnTo>
                  <a:pt x="932" y="1524"/>
                </a:lnTo>
                <a:lnTo>
                  <a:pt x="932" y="1524"/>
                </a:lnTo>
                <a:lnTo>
                  <a:pt x="943" y="1524"/>
                </a:lnTo>
                <a:lnTo>
                  <a:pt x="943" y="1524"/>
                </a:lnTo>
                <a:lnTo>
                  <a:pt x="943" y="1524"/>
                </a:lnTo>
                <a:lnTo>
                  <a:pt x="943" y="1524"/>
                </a:lnTo>
                <a:lnTo>
                  <a:pt x="954" y="1524"/>
                </a:lnTo>
                <a:lnTo>
                  <a:pt x="954" y="1524"/>
                </a:lnTo>
                <a:lnTo>
                  <a:pt x="954" y="1524"/>
                </a:lnTo>
                <a:lnTo>
                  <a:pt x="965" y="1524"/>
                </a:lnTo>
                <a:lnTo>
                  <a:pt x="965" y="1524"/>
                </a:lnTo>
                <a:lnTo>
                  <a:pt x="965" y="1524"/>
                </a:lnTo>
                <a:lnTo>
                  <a:pt x="965" y="1524"/>
                </a:lnTo>
                <a:lnTo>
                  <a:pt x="965" y="1524"/>
                </a:lnTo>
                <a:lnTo>
                  <a:pt x="965" y="1524"/>
                </a:lnTo>
                <a:lnTo>
                  <a:pt x="975" y="1524"/>
                </a:lnTo>
                <a:lnTo>
                  <a:pt x="975" y="1524"/>
                </a:lnTo>
                <a:lnTo>
                  <a:pt x="975" y="1524"/>
                </a:lnTo>
                <a:lnTo>
                  <a:pt x="975" y="1524"/>
                </a:lnTo>
                <a:lnTo>
                  <a:pt x="986" y="1524"/>
                </a:lnTo>
                <a:lnTo>
                  <a:pt x="986" y="1524"/>
                </a:lnTo>
                <a:lnTo>
                  <a:pt x="986" y="1524"/>
                </a:lnTo>
                <a:lnTo>
                  <a:pt x="986" y="1524"/>
                </a:lnTo>
                <a:lnTo>
                  <a:pt x="997" y="1524"/>
                </a:lnTo>
                <a:lnTo>
                  <a:pt x="997" y="1524"/>
                </a:lnTo>
                <a:lnTo>
                  <a:pt x="1008" y="1524"/>
                </a:lnTo>
                <a:lnTo>
                  <a:pt x="1008" y="1524"/>
                </a:lnTo>
                <a:lnTo>
                  <a:pt x="1019" y="1524"/>
                </a:lnTo>
                <a:lnTo>
                  <a:pt x="1019" y="1524"/>
                </a:lnTo>
                <a:lnTo>
                  <a:pt x="1019" y="1524"/>
                </a:lnTo>
                <a:lnTo>
                  <a:pt x="1019" y="1524"/>
                </a:lnTo>
                <a:lnTo>
                  <a:pt x="1019" y="1524"/>
                </a:lnTo>
                <a:lnTo>
                  <a:pt x="1019" y="1524"/>
                </a:lnTo>
                <a:lnTo>
                  <a:pt x="1030" y="1524"/>
                </a:lnTo>
                <a:lnTo>
                  <a:pt x="1030" y="1524"/>
                </a:lnTo>
                <a:lnTo>
                  <a:pt x="1030" y="1524"/>
                </a:lnTo>
                <a:lnTo>
                  <a:pt x="1030" y="1524"/>
                </a:lnTo>
                <a:lnTo>
                  <a:pt x="1040" y="1524"/>
                </a:lnTo>
                <a:lnTo>
                  <a:pt x="1040" y="1524"/>
                </a:lnTo>
                <a:lnTo>
                  <a:pt x="1040" y="1524"/>
                </a:lnTo>
                <a:lnTo>
                  <a:pt x="1040" y="1524"/>
                </a:lnTo>
                <a:lnTo>
                  <a:pt x="1040" y="1524"/>
                </a:lnTo>
                <a:lnTo>
                  <a:pt x="1040" y="1516"/>
                </a:lnTo>
                <a:lnTo>
                  <a:pt x="1051" y="1516"/>
                </a:lnTo>
                <a:lnTo>
                  <a:pt x="1051" y="1516"/>
                </a:lnTo>
                <a:lnTo>
                  <a:pt x="1051" y="1516"/>
                </a:lnTo>
                <a:lnTo>
                  <a:pt x="1051" y="1516"/>
                </a:lnTo>
                <a:lnTo>
                  <a:pt x="1051" y="1516"/>
                </a:lnTo>
                <a:lnTo>
                  <a:pt x="1051" y="1516"/>
                </a:lnTo>
                <a:lnTo>
                  <a:pt x="1062" y="1516"/>
                </a:lnTo>
                <a:lnTo>
                  <a:pt x="1062" y="1516"/>
                </a:lnTo>
                <a:lnTo>
                  <a:pt x="1062" y="1516"/>
                </a:lnTo>
                <a:lnTo>
                  <a:pt x="1062" y="1516"/>
                </a:lnTo>
                <a:lnTo>
                  <a:pt x="1062" y="1516"/>
                </a:lnTo>
                <a:lnTo>
                  <a:pt x="1073" y="1516"/>
                </a:lnTo>
                <a:lnTo>
                  <a:pt x="1073" y="1516"/>
                </a:lnTo>
                <a:lnTo>
                  <a:pt x="1073" y="1516"/>
                </a:lnTo>
                <a:lnTo>
                  <a:pt x="1084" y="1516"/>
                </a:lnTo>
                <a:lnTo>
                  <a:pt x="1084" y="1516"/>
                </a:lnTo>
                <a:lnTo>
                  <a:pt x="1084" y="1516"/>
                </a:lnTo>
                <a:lnTo>
                  <a:pt x="1084" y="1516"/>
                </a:lnTo>
                <a:lnTo>
                  <a:pt x="1084" y="1516"/>
                </a:lnTo>
                <a:lnTo>
                  <a:pt x="1095" y="1516"/>
                </a:lnTo>
                <a:lnTo>
                  <a:pt x="1095" y="1516"/>
                </a:lnTo>
                <a:lnTo>
                  <a:pt x="1095" y="1516"/>
                </a:lnTo>
                <a:lnTo>
                  <a:pt x="1095" y="1516"/>
                </a:lnTo>
                <a:lnTo>
                  <a:pt x="1095" y="1516"/>
                </a:lnTo>
                <a:lnTo>
                  <a:pt x="1105" y="1516"/>
                </a:lnTo>
                <a:lnTo>
                  <a:pt x="1105" y="1516"/>
                </a:lnTo>
                <a:lnTo>
                  <a:pt x="1105" y="1516"/>
                </a:lnTo>
                <a:lnTo>
                  <a:pt x="1105" y="1516"/>
                </a:lnTo>
                <a:lnTo>
                  <a:pt x="1105" y="1516"/>
                </a:lnTo>
                <a:lnTo>
                  <a:pt x="1105" y="1516"/>
                </a:lnTo>
                <a:lnTo>
                  <a:pt x="1105" y="1516"/>
                </a:lnTo>
                <a:lnTo>
                  <a:pt x="1105" y="1516"/>
                </a:lnTo>
                <a:lnTo>
                  <a:pt x="1116" y="1508"/>
                </a:lnTo>
                <a:lnTo>
                  <a:pt x="1116" y="1508"/>
                </a:lnTo>
                <a:lnTo>
                  <a:pt x="1127" y="1508"/>
                </a:lnTo>
                <a:lnTo>
                  <a:pt x="1127" y="1508"/>
                </a:lnTo>
                <a:lnTo>
                  <a:pt x="1127" y="1508"/>
                </a:lnTo>
                <a:lnTo>
                  <a:pt x="1138" y="1508"/>
                </a:lnTo>
                <a:lnTo>
                  <a:pt x="1138" y="1508"/>
                </a:lnTo>
                <a:lnTo>
                  <a:pt x="1138" y="1508"/>
                </a:lnTo>
                <a:lnTo>
                  <a:pt x="1138" y="1508"/>
                </a:lnTo>
                <a:lnTo>
                  <a:pt x="1149" y="1500"/>
                </a:lnTo>
                <a:lnTo>
                  <a:pt x="1149" y="1500"/>
                </a:lnTo>
                <a:lnTo>
                  <a:pt x="1160" y="1500"/>
                </a:lnTo>
                <a:lnTo>
                  <a:pt x="1160" y="1500"/>
                </a:lnTo>
                <a:lnTo>
                  <a:pt x="1171" y="1500"/>
                </a:lnTo>
                <a:lnTo>
                  <a:pt x="1171" y="1500"/>
                </a:lnTo>
                <a:lnTo>
                  <a:pt x="1171" y="1500"/>
                </a:lnTo>
                <a:lnTo>
                  <a:pt x="1171" y="1492"/>
                </a:lnTo>
                <a:lnTo>
                  <a:pt x="1171" y="1492"/>
                </a:lnTo>
                <a:lnTo>
                  <a:pt x="1181" y="1492"/>
                </a:lnTo>
                <a:lnTo>
                  <a:pt x="1181" y="1492"/>
                </a:lnTo>
                <a:lnTo>
                  <a:pt x="1181" y="1492"/>
                </a:lnTo>
                <a:lnTo>
                  <a:pt x="1181" y="1492"/>
                </a:lnTo>
                <a:lnTo>
                  <a:pt x="1181" y="1492"/>
                </a:lnTo>
                <a:lnTo>
                  <a:pt x="1192" y="1492"/>
                </a:lnTo>
                <a:lnTo>
                  <a:pt x="1192" y="1492"/>
                </a:lnTo>
                <a:lnTo>
                  <a:pt x="1192" y="1492"/>
                </a:lnTo>
                <a:lnTo>
                  <a:pt x="1192" y="1492"/>
                </a:lnTo>
                <a:lnTo>
                  <a:pt x="1192" y="1492"/>
                </a:lnTo>
                <a:lnTo>
                  <a:pt x="1192" y="1492"/>
                </a:lnTo>
                <a:lnTo>
                  <a:pt x="1192" y="1492"/>
                </a:lnTo>
                <a:lnTo>
                  <a:pt x="1192" y="1484"/>
                </a:lnTo>
                <a:lnTo>
                  <a:pt x="1203" y="1484"/>
                </a:lnTo>
                <a:lnTo>
                  <a:pt x="1203" y="1484"/>
                </a:lnTo>
                <a:lnTo>
                  <a:pt x="1203" y="1484"/>
                </a:lnTo>
                <a:lnTo>
                  <a:pt x="1214" y="1476"/>
                </a:lnTo>
                <a:lnTo>
                  <a:pt x="1214" y="1476"/>
                </a:lnTo>
                <a:lnTo>
                  <a:pt x="1214" y="1476"/>
                </a:lnTo>
                <a:lnTo>
                  <a:pt x="1225" y="1476"/>
                </a:lnTo>
                <a:lnTo>
                  <a:pt x="1225" y="1476"/>
                </a:lnTo>
                <a:lnTo>
                  <a:pt x="1225" y="1476"/>
                </a:lnTo>
                <a:lnTo>
                  <a:pt x="1236" y="1468"/>
                </a:lnTo>
                <a:lnTo>
                  <a:pt x="1236" y="1468"/>
                </a:lnTo>
                <a:lnTo>
                  <a:pt x="1236" y="1468"/>
                </a:lnTo>
                <a:lnTo>
                  <a:pt x="1246" y="1460"/>
                </a:lnTo>
                <a:lnTo>
                  <a:pt x="1246" y="1460"/>
                </a:lnTo>
                <a:lnTo>
                  <a:pt x="1246" y="1460"/>
                </a:lnTo>
                <a:lnTo>
                  <a:pt x="1257" y="1452"/>
                </a:lnTo>
                <a:lnTo>
                  <a:pt x="1257" y="1452"/>
                </a:lnTo>
                <a:lnTo>
                  <a:pt x="1268" y="1444"/>
                </a:lnTo>
                <a:lnTo>
                  <a:pt x="1279" y="1436"/>
                </a:lnTo>
                <a:lnTo>
                  <a:pt x="1279" y="1436"/>
                </a:lnTo>
                <a:lnTo>
                  <a:pt x="1290" y="1428"/>
                </a:lnTo>
                <a:lnTo>
                  <a:pt x="1290" y="1428"/>
                </a:lnTo>
                <a:lnTo>
                  <a:pt x="1290" y="1428"/>
                </a:lnTo>
                <a:lnTo>
                  <a:pt x="1290" y="1428"/>
                </a:lnTo>
                <a:lnTo>
                  <a:pt x="1290" y="1420"/>
                </a:lnTo>
                <a:lnTo>
                  <a:pt x="1301" y="1420"/>
                </a:lnTo>
                <a:lnTo>
                  <a:pt x="1301" y="1420"/>
                </a:lnTo>
                <a:lnTo>
                  <a:pt x="1301" y="1420"/>
                </a:lnTo>
                <a:lnTo>
                  <a:pt x="1301" y="1420"/>
                </a:lnTo>
                <a:lnTo>
                  <a:pt x="1301" y="1412"/>
                </a:lnTo>
                <a:lnTo>
                  <a:pt x="1301" y="1412"/>
                </a:lnTo>
                <a:lnTo>
                  <a:pt x="1311" y="1412"/>
                </a:lnTo>
                <a:lnTo>
                  <a:pt x="1311" y="1412"/>
                </a:lnTo>
                <a:lnTo>
                  <a:pt x="1311" y="1404"/>
                </a:lnTo>
                <a:lnTo>
                  <a:pt x="1311" y="1404"/>
                </a:lnTo>
                <a:lnTo>
                  <a:pt x="1311" y="1404"/>
                </a:lnTo>
                <a:lnTo>
                  <a:pt x="1322" y="1396"/>
                </a:lnTo>
                <a:lnTo>
                  <a:pt x="1322" y="1396"/>
                </a:lnTo>
                <a:lnTo>
                  <a:pt x="1322" y="1396"/>
                </a:lnTo>
                <a:lnTo>
                  <a:pt x="1322" y="1396"/>
                </a:lnTo>
                <a:lnTo>
                  <a:pt x="1333" y="1380"/>
                </a:lnTo>
                <a:lnTo>
                  <a:pt x="1333" y="1380"/>
                </a:lnTo>
                <a:lnTo>
                  <a:pt x="1333" y="1380"/>
                </a:lnTo>
                <a:lnTo>
                  <a:pt x="1344" y="1356"/>
                </a:lnTo>
                <a:lnTo>
                  <a:pt x="1355" y="1356"/>
                </a:lnTo>
                <a:lnTo>
                  <a:pt x="1355" y="1356"/>
                </a:lnTo>
                <a:lnTo>
                  <a:pt x="1355" y="1348"/>
                </a:lnTo>
                <a:lnTo>
                  <a:pt x="1355" y="1348"/>
                </a:lnTo>
                <a:lnTo>
                  <a:pt x="1355" y="1348"/>
                </a:lnTo>
                <a:lnTo>
                  <a:pt x="1355" y="1348"/>
                </a:lnTo>
                <a:lnTo>
                  <a:pt x="1355" y="1348"/>
                </a:lnTo>
                <a:lnTo>
                  <a:pt x="1366" y="1340"/>
                </a:lnTo>
                <a:lnTo>
                  <a:pt x="1366" y="1332"/>
                </a:lnTo>
                <a:lnTo>
                  <a:pt x="1366" y="1332"/>
                </a:lnTo>
                <a:lnTo>
                  <a:pt x="1366" y="1332"/>
                </a:lnTo>
                <a:lnTo>
                  <a:pt x="1376" y="1324"/>
                </a:lnTo>
                <a:lnTo>
                  <a:pt x="1376" y="1324"/>
                </a:lnTo>
                <a:lnTo>
                  <a:pt x="1376" y="1316"/>
                </a:lnTo>
                <a:lnTo>
                  <a:pt x="1376" y="1316"/>
                </a:lnTo>
                <a:lnTo>
                  <a:pt x="1376" y="1308"/>
                </a:lnTo>
                <a:lnTo>
                  <a:pt x="1387" y="1300"/>
                </a:lnTo>
                <a:lnTo>
                  <a:pt x="1387" y="1293"/>
                </a:lnTo>
                <a:lnTo>
                  <a:pt x="1398" y="1285"/>
                </a:lnTo>
                <a:lnTo>
                  <a:pt x="1398" y="1285"/>
                </a:lnTo>
                <a:lnTo>
                  <a:pt x="1398" y="1285"/>
                </a:lnTo>
                <a:lnTo>
                  <a:pt x="1398" y="1277"/>
                </a:lnTo>
                <a:lnTo>
                  <a:pt x="1409" y="1253"/>
                </a:lnTo>
                <a:lnTo>
                  <a:pt x="1420" y="1229"/>
                </a:lnTo>
                <a:lnTo>
                  <a:pt x="1420" y="1229"/>
                </a:lnTo>
                <a:lnTo>
                  <a:pt x="1431" y="1221"/>
                </a:lnTo>
                <a:lnTo>
                  <a:pt x="1431" y="1221"/>
                </a:lnTo>
                <a:lnTo>
                  <a:pt x="1431" y="1221"/>
                </a:lnTo>
                <a:lnTo>
                  <a:pt x="1431" y="1213"/>
                </a:lnTo>
                <a:lnTo>
                  <a:pt x="1431" y="1205"/>
                </a:lnTo>
                <a:lnTo>
                  <a:pt x="1441" y="1197"/>
                </a:lnTo>
                <a:lnTo>
                  <a:pt x="1441" y="1189"/>
                </a:lnTo>
                <a:lnTo>
                  <a:pt x="1441" y="1189"/>
                </a:lnTo>
                <a:lnTo>
                  <a:pt x="1452" y="1173"/>
                </a:lnTo>
                <a:lnTo>
                  <a:pt x="1452" y="1165"/>
                </a:lnTo>
                <a:lnTo>
                  <a:pt x="1452" y="1165"/>
                </a:lnTo>
                <a:lnTo>
                  <a:pt x="1452" y="1165"/>
                </a:lnTo>
                <a:lnTo>
                  <a:pt x="1452" y="1157"/>
                </a:lnTo>
                <a:lnTo>
                  <a:pt x="1452" y="1157"/>
                </a:lnTo>
                <a:lnTo>
                  <a:pt x="1463" y="1141"/>
                </a:lnTo>
                <a:lnTo>
                  <a:pt x="1474" y="1109"/>
                </a:lnTo>
                <a:lnTo>
                  <a:pt x="1474" y="1101"/>
                </a:lnTo>
                <a:lnTo>
                  <a:pt x="1485" y="1061"/>
                </a:lnTo>
                <a:lnTo>
                  <a:pt x="1496" y="1053"/>
                </a:lnTo>
                <a:lnTo>
                  <a:pt x="1496" y="1053"/>
                </a:lnTo>
                <a:lnTo>
                  <a:pt x="1496" y="1029"/>
                </a:lnTo>
                <a:lnTo>
                  <a:pt x="1506" y="1013"/>
                </a:lnTo>
                <a:lnTo>
                  <a:pt x="1506" y="1005"/>
                </a:lnTo>
                <a:lnTo>
                  <a:pt x="1506" y="1005"/>
                </a:lnTo>
                <a:lnTo>
                  <a:pt x="1506" y="997"/>
                </a:lnTo>
                <a:lnTo>
                  <a:pt x="1517" y="973"/>
                </a:lnTo>
                <a:lnTo>
                  <a:pt x="1517" y="965"/>
                </a:lnTo>
                <a:lnTo>
                  <a:pt x="1517" y="965"/>
                </a:lnTo>
                <a:lnTo>
                  <a:pt x="1517" y="957"/>
                </a:lnTo>
                <a:lnTo>
                  <a:pt x="1528" y="957"/>
                </a:lnTo>
                <a:lnTo>
                  <a:pt x="1528" y="949"/>
                </a:lnTo>
                <a:lnTo>
                  <a:pt x="1528" y="949"/>
                </a:lnTo>
                <a:lnTo>
                  <a:pt x="1528" y="942"/>
                </a:lnTo>
                <a:lnTo>
                  <a:pt x="1539" y="918"/>
                </a:lnTo>
                <a:lnTo>
                  <a:pt x="1539" y="918"/>
                </a:lnTo>
                <a:lnTo>
                  <a:pt x="1539" y="910"/>
                </a:lnTo>
                <a:lnTo>
                  <a:pt x="1539" y="902"/>
                </a:lnTo>
                <a:lnTo>
                  <a:pt x="1539" y="902"/>
                </a:lnTo>
                <a:lnTo>
                  <a:pt x="1539" y="894"/>
                </a:lnTo>
                <a:lnTo>
                  <a:pt x="1550" y="886"/>
                </a:lnTo>
                <a:lnTo>
                  <a:pt x="1550" y="886"/>
                </a:lnTo>
                <a:lnTo>
                  <a:pt x="1550" y="878"/>
                </a:lnTo>
                <a:lnTo>
                  <a:pt x="1550" y="878"/>
                </a:lnTo>
                <a:lnTo>
                  <a:pt x="1561" y="838"/>
                </a:lnTo>
                <a:lnTo>
                  <a:pt x="1571" y="798"/>
                </a:lnTo>
                <a:lnTo>
                  <a:pt x="1571" y="798"/>
                </a:lnTo>
                <a:lnTo>
                  <a:pt x="1571" y="798"/>
                </a:lnTo>
                <a:lnTo>
                  <a:pt x="1571" y="790"/>
                </a:lnTo>
                <a:lnTo>
                  <a:pt x="1571" y="790"/>
                </a:lnTo>
                <a:lnTo>
                  <a:pt x="1582" y="766"/>
                </a:lnTo>
                <a:lnTo>
                  <a:pt x="1582" y="758"/>
                </a:lnTo>
                <a:lnTo>
                  <a:pt x="1582" y="750"/>
                </a:lnTo>
                <a:lnTo>
                  <a:pt x="1582" y="742"/>
                </a:lnTo>
                <a:lnTo>
                  <a:pt x="1582" y="742"/>
                </a:lnTo>
                <a:lnTo>
                  <a:pt x="1582" y="742"/>
                </a:lnTo>
                <a:lnTo>
                  <a:pt x="1593" y="734"/>
                </a:lnTo>
                <a:lnTo>
                  <a:pt x="1593" y="710"/>
                </a:lnTo>
                <a:lnTo>
                  <a:pt x="1593" y="710"/>
                </a:lnTo>
                <a:lnTo>
                  <a:pt x="1593" y="702"/>
                </a:lnTo>
                <a:lnTo>
                  <a:pt x="1593" y="702"/>
                </a:lnTo>
                <a:lnTo>
                  <a:pt x="1604" y="694"/>
                </a:lnTo>
                <a:lnTo>
                  <a:pt x="1604" y="694"/>
                </a:lnTo>
                <a:lnTo>
                  <a:pt x="1604" y="662"/>
                </a:lnTo>
                <a:lnTo>
                  <a:pt x="1604" y="662"/>
                </a:lnTo>
                <a:lnTo>
                  <a:pt x="1604" y="662"/>
                </a:lnTo>
                <a:lnTo>
                  <a:pt x="1615" y="630"/>
                </a:lnTo>
                <a:lnTo>
                  <a:pt x="1615" y="630"/>
                </a:lnTo>
                <a:lnTo>
                  <a:pt x="1626" y="606"/>
                </a:lnTo>
                <a:lnTo>
                  <a:pt x="1626" y="606"/>
                </a:lnTo>
                <a:lnTo>
                  <a:pt x="1626" y="591"/>
                </a:lnTo>
                <a:lnTo>
                  <a:pt x="1626" y="583"/>
                </a:lnTo>
                <a:lnTo>
                  <a:pt x="1626" y="583"/>
                </a:lnTo>
                <a:lnTo>
                  <a:pt x="1626" y="583"/>
                </a:lnTo>
                <a:lnTo>
                  <a:pt x="1636" y="575"/>
                </a:lnTo>
                <a:lnTo>
                  <a:pt x="1636" y="559"/>
                </a:lnTo>
                <a:lnTo>
                  <a:pt x="1636" y="551"/>
                </a:lnTo>
                <a:lnTo>
                  <a:pt x="1647" y="535"/>
                </a:lnTo>
                <a:lnTo>
                  <a:pt x="1647" y="527"/>
                </a:lnTo>
                <a:lnTo>
                  <a:pt x="1647" y="527"/>
                </a:lnTo>
                <a:lnTo>
                  <a:pt x="1669" y="455"/>
                </a:lnTo>
                <a:lnTo>
                  <a:pt x="1669" y="455"/>
                </a:lnTo>
                <a:lnTo>
                  <a:pt x="1669" y="447"/>
                </a:lnTo>
                <a:lnTo>
                  <a:pt x="1669" y="447"/>
                </a:lnTo>
                <a:lnTo>
                  <a:pt x="1669" y="431"/>
                </a:lnTo>
                <a:lnTo>
                  <a:pt x="1669" y="423"/>
                </a:lnTo>
                <a:lnTo>
                  <a:pt x="1680" y="415"/>
                </a:lnTo>
                <a:lnTo>
                  <a:pt x="1680" y="399"/>
                </a:lnTo>
                <a:lnTo>
                  <a:pt x="1680" y="391"/>
                </a:lnTo>
                <a:lnTo>
                  <a:pt x="1691" y="367"/>
                </a:lnTo>
                <a:lnTo>
                  <a:pt x="1691" y="359"/>
                </a:lnTo>
                <a:lnTo>
                  <a:pt x="1691" y="359"/>
                </a:lnTo>
                <a:lnTo>
                  <a:pt x="1701" y="343"/>
                </a:lnTo>
                <a:lnTo>
                  <a:pt x="1701" y="335"/>
                </a:lnTo>
                <a:lnTo>
                  <a:pt x="1701" y="327"/>
                </a:lnTo>
                <a:lnTo>
                  <a:pt x="1701" y="327"/>
                </a:lnTo>
                <a:lnTo>
                  <a:pt x="1701" y="311"/>
                </a:lnTo>
                <a:lnTo>
                  <a:pt x="1701" y="311"/>
                </a:lnTo>
                <a:lnTo>
                  <a:pt x="1701" y="311"/>
                </a:lnTo>
                <a:lnTo>
                  <a:pt x="1712" y="303"/>
                </a:lnTo>
                <a:lnTo>
                  <a:pt x="1712" y="295"/>
                </a:lnTo>
                <a:lnTo>
                  <a:pt x="1712" y="287"/>
                </a:lnTo>
                <a:lnTo>
                  <a:pt x="1712" y="279"/>
                </a:lnTo>
                <a:lnTo>
                  <a:pt x="1712" y="271"/>
                </a:lnTo>
                <a:lnTo>
                  <a:pt x="1723" y="263"/>
                </a:lnTo>
                <a:lnTo>
                  <a:pt x="1723" y="263"/>
                </a:lnTo>
                <a:lnTo>
                  <a:pt x="1723" y="255"/>
                </a:lnTo>
                <a:lnTo>
                  <a:pt x="1734" y="240"/>
                </a:lnTo>
                <a:lnTo>
                  <a:pt x="1734" y="232"/>
                </a:lnTo>
                <a:lnTo>
                  <a:pt x="1745" y="200"/>
                </a:lnTo>
                <a:lnTo>
                  <a:pt x="1745" y="192"/>
                </a:lnTo>
                <a:lnTo>
                  <a:pt x="1745" y="176"/>
                </a:lnTo>
                <a:lnTo>
                  <a:pt x="1756" y="168"/>
                </a:lnTo>
                <a:lnTo>
                  <a:pt x="1756" y="160"/>
                </a:lnTo>
                <a:lnTo>
                  <a:pt x="1766" y="144"/>
                </a:lnTo>
                <a:lnTo>
                  <a:pt x="1766" y="144"/>
                </a:lnTo>
                <a:lnTo>
                  <a:pt x="1766" y="144"/>
                </a:lnTo>
                <a:lnTo>
                  <a:pt x="1766" y="136"/>
                </a:lnTo>
                <a:lnTo>
                  <a:pt x="1766" y="136"/>
                </a:lnTo>
                <a:lnTo>
                  <a:pt x="1766" y="128"/>
                </a:lnTo>
                <a:lnTo>
                  <a:pt x="1777" y="120"/>
                </a:lnTo>
                <a:lnTo>
                  <a:pt x="1777" y="120"/>
                </a:lnTo>
                <a:lnTo>
                  <a:pt x="1777" y="112"/>
                </a:lnTo>
                <a:lnTo>
                  <a:pt x="1777" y="112"/>
                </a:lnTo>
                <a:lnTo>
                  <a:pt x="1777" y="104"/>
                </a:lnTo>
                <a:lnTo>
                  <a:pt x="1777" y="96"/>
                </a:lnTo>
                <a:lnTo>
                  <a:pt x="1788" y="88"/>
                </a:lnTo>
                <a:lnTo>
                  <a:pt x="1788" y="80"/>
                </a:lnTo>
                <a:lnTo>
                  <a:pt x="1788" y="80"/>
                </a:lnTo>
                <a:lnTo>
                  <a:pt x="1799" y="72"/>
                </a:lnTo>
                <a:lnTo>
                  <a:pt x="1799" y="72"/>
                </a:lnTo>
                <a:lnTo>
                  <a:pt x="1799" y="64"/>
                </a:lnTo>
                <a:lnTo>
                  <a:pt x="1799" y="56"/>
                </a:lnTo>
                <a:lnTo>
                  <a:pt x="1799" y="56"/>
                </a:lnTo>
                <a:lnTo>
                  <a:pt x="1810" y="56"/>
                </a:lnTo>
                <a:lnTo>
                  <a:pt x="1810" y="56"/>
                </a:lnTo>
                <a:lnTo>
                  <a:pt x="1810" y="56"/>
                </a:lnTo>
                <a:lnTo>
                  <a:pt x="1810" y="56"/>
                </a:lnTo>
                <a:lnTo>
                  <a:pt x="1810" y="48"/>
                </a:lnTo>
                <a:lnTo>
                  <a:pt x="1810" y="48"/>
                </a:lnTo>
                <a:lnTo>
                  <a:pt x="1810" y="40"/>
                </a:lnTo>
                <a:lnTo>
                  <a:pt x="1821" y="40"/>
                </a:lnTo>
                <a:lnTo>
                  <a:pt x="1831" y="24"/>
                </a:lnTo>
                <a:lnTo>
                  <a:pt x="1831" y="24"/>
                </a:lnTo>
                <a:lnTo>
                  <a:pt x="1831" y="24"/>
                </a:lnTo>
                <a:lnTo>
                  <a:pt x="1831" y="24"/>
                </a:lnTo>
                <a:lnTo>
                  <a:pt x="1831" y="16"/>
                </a:lnTo>
                <a:lnTo>
                  <a:pt x="1831" y="16"/>
                </a:lnTo>
                <a:lnTo>
                  <a:pt x="1831" y="16"/>
                </a:lnTo>
                <a:lnTo>
                  <a:pt x="1842" y="16"/>
                </a:lnTo>
                <a:lnTo>
                  <a:pt x="1842" y="8"/>
                </a:lnTo>
                <a:lnTo>
                  <a:pt x="1842" y="8"/>
                </a:lnTo>
                <a:lnTo>
                  <a:pt x="1842" y="8"/>
                </a:lnTo>
                <a:lnTo>
                  <a:pt x="1853" y="8"/>
                </a:lnTo>
                <a:lnTo>
                  <a:pt x="1853" y="0"/>
                </a:lnTo>
                <a:lnTo>
                  <a:pt x="1864" y="0"/>
                </a:lnTo>
                <a:lnTo>
                  <a:pt x="1875" y="0"/>
                </a:lnTo>
                <a:lnTo>
                  <a:pt x="1875" y="0"/>
                </a:lnTo>
                <a:lnTo>
                  <a:pt x="1886" y="0"/>
                </a:lnTo>
                <a:lnTo>
                  <a:pt x="1886" y="0"/>
                </a:lnTo>
                <a:lnTo>
                  <a:pt x="1886" y="0"/>
                </a:lnTo>
                <a:lnTo>
                  <a:pt x="1886" y="0"/>
                </a:lnTo>
                <a:lnTo>
                  <a:pt x="1897" y="0"/>
                </a:lnTo>
                <a:lnTo>
                  <a:pt x="1897" y="8"/>
                </a:lnTo>
                <a:lnTo>
                  <a:pt x="1907" y="8"/>
                </a:lnTo>
                <a:lnTo>
                  <a:pt x="1907" y="16"/>
                </a:lnTo>
                <a:lnTo>
                  <a:pt x="1907" y="16"/>
                </a:lnTo>
                <a:lnTo>
                  <a:pt x="1918" y="16"/>
                </a:lnTo>
                <a:lnTo>
                  <a:pt x="1918" y="16"/>
                </a:lnTo>
                <a:lnTo>
                  <a:pt x="1929" y="32"/>
                </a:lnTo>
                <a:lnTo>
                  <a:pt x="1929" y="32"/>
                </a:lnTo>
                <a:lnTo>
                  <a:pt x="1929" y="40"/>
                </a:lnTo>
                <a:lnTo>
                  <a:pt x="1929" y="40"/>
                </a:lnTo>
                <a:lnTo>
                  <a:pt x="1940" y="40"/>
                </a:lnTo>
                <a:lnTo>
                  <a:pt x="1940" y="48"/>
                </a:lnTo>
                <a:lnTo>
                  <a:pt x="1940" y="48"/>
                </a:lnTo>
                <a:lnTo>
                  <a:pt x="1940" y="48"/>
                </a:lnTo>
                <a:lnTo>
                  <a:pt x="1951" y="56"/>
                </a:lnTo>
                <a:lnTo>
                  <a:pt x="1951" y="64"/>
                </a:lnTo>
                <a:lnTo>
                  <a:pt x="1951" y="64"/>
                </a:lnTo>
                <a:lnTo>
                  <a:pt x="1951" y="72"/>
                </a:lnTo>
                <a:lnTo>
                  <a:pt x="1962" y="88"/>
                </a:lnTo>
                <a:lnTo>
                  <a:pt x="1962" y="96"/>
                </a:lnTo>
                <a:lnTo>
                  <a:pt x="1972" y="120"/>
                </a:lnTo>
                <a:lnTo>
                  <a:pt x="1972" y="120"/>
                </a:lnTo>
                <a:lnTo>
                  <a:pt x="1983" y="128"/>
                </a:lnTo>
                <a:lnTo>
                  <a:pt x="1983" y="128"/>
                </a:lnTo>
                <a:lnTo>
                  <a:pt x="1994" y="160"/>
                </a:lnTo>
                <a:lnTo>
                  <a:pt x="1994" y="160"/>
                </a:lnTo>
                <a:lnTo>
                  <a:pt x="2005" y="176"/>
                </a:lnTo>
                <a:lnTo>
                  <a:pt x="2005" y="184"/>
                </a:lnTo>
                <a:lnTo>
                  <a:pt x="2005" y="208"/>
                </a:lnTo>
                <a:lnTo>
                  <a:pt x="2016" y="232"/>
                </a:lnTo>
                <a:lnTo>
                  <a:pt x="2016" y="240"/>
                </a:lnTo>
                <a:lnTo>
                  <a:pt x="2027" y="240"/>
                </a:lnTo>
                <a:lnTo>
                  <a:pt x="2027" y="247"/>
                </a:lnTo>
                <a:lnTo>
                  <a:pt x="2027" y="247"/>
                </a:lnTo>
                <a:lnTo>
                  <a:pt x="2027" y="247"/>
                </a:lnTo>
                <a:lnTo>
                  <a:pt x="2027" y="255"/>
                </a:lnTo>
                <a:lnTo>
                  <a:pt x="2027" y="255"/>
                </a:lnTo>
                <a:lnTo>
                  <a:pt x="2027" y="255"/>
                </a:lnTo>
                <a:lnTo>
                  <a:pt x="2037" y="287"/>
                </a:lnTo>
                <a:lnTo>
                  <a:pt x="2037" y="303"/>
                </a:lnTo>
                <a:lnTo>
                  <a:pt x="2048" y="319"/>
                </a:lnTo>
                <a:lnTo>
                  <a:pt x="2048" y="327"/>
                </a:lnTo>
                <a:lnTo>
                  <a:pt x="2048" y="335"/>
                </a:lnTo>
                <a:lnTo>
                  <a:pt x="2048" y="335"/>
                </a:lnTo>
                <a:lnTo>
                  <a:pt x="2048" y="335"/>
                </a:lnTo>
                <a:lnTo>
                  <a:pt x="2048" y="343"/>
                </a:lnTo>
                <a:lnTo>
                  <a:pt x="2048" y="343"/>
                </a:lnTo>
                <a:lnTo>
                  <a:pt x="2059" y="351"/>
                </a:lnTo>
                <a:lnTo>
                  <a:pt x="2059" y="359"/>
                </a:lnTo>
                <a:lnTo>
                  <a:pt x="2059" y="375"/>
                </a:lnTo>
                <a:lnTo>
                  <a:pt x="2059" y="375"/>
                </a:lnTo>
                <a:lnTo>
                  <a:pt x="2059" y="375"/>
                </a:lnTo>
                <a:lnTo>
                  <a:pt x="2059" y="383"/>
                </a:lnTo>
                <a:lnTo>
                  <a:pt x="2070" y="391"/>
                </a:lnTo>
                <a:lnTo>
                  <a:pt x="2070" y="391"/>
                </a:lnTo>
                <a:lnTo>
                  <a:pt x="2070" y="399"/>
                </a:lnTo>
                <a:lnTo>
                  <a:pt x="2070" y="399"/>
                </a:lnTo>
                <a:lnTo>
                  <a:pt x="2070" y="407"/>
                </a:lnTo>
                <a:lnTo>
                  <a:pt x="2081" y="439"/>
                </a:lnTo>
                <a:lnTo>
                  <a:pt x="2081" y="455"/>
                </a:lnTo>
                <a:lnTo>
                  <a:pt x="2092" y="495"/>
                </a:lnTo>
                <a:lnTo>
                  <a:pt x="2102" y="519"/>
                </a:lnTo>
                <a:lnTo>
                  <a:pt x="2102" y="527"/>
                </a:lnTo>
                <a:lnTo>
                  <a:pt x="2113" y="559"/>
                </a:lnTo>
                <a:lnTo>
                  <a:pt x="2113" y="559"/>
                </a:lnTo>
                <a:lnTo>
                  <a:pt x="2113" y="567"/>
                </a:lnTo>
                <a:lnTo>
                  <a:pt x="2124" y="583"/>
                </a:lnTo>
                <a:lnTo>
                  <a:pt x="2124" y="598"/>
                </a:lnTo>
                <a:lnTo>
                  <a:pt x="2124" y="598"/>
                </a:lnTo>
                <a:lnTo>
                  <a:pt x="2124" y="598"/>
                </a:lnTo>
                <a:lnTo>
                  <a:pt x="2124" y="598"/>
                </a:lnTo>
                <a:lnTo>
                  <a:pt x="2135" y="630"/>
                </a:lnTo>
                <a:lnTo>
                  <a:pt x="2135" y="630"/>
                </a:lnTo>
                <a:lnTo>
                  <a:pt x="2135" y="630"/>
                </a:lnTo>
                <a:lnTo>
                  <a:pt x="2135" y="638"/>
                </a:lnTo>
                <a:lnTo>
                  <a:pt x="2146" y="654"/>
                </a:lnTo>
                <a:lnTo>
                  <a:pt x="2146" y="662"/>
                </a:lnTo>
                <a:lnTo>
                  <a:pt x="2146" y="670"/>
                </a:lnTo>
                <a:lnTo>
                  <a:pt x="2146" y="670"/>
                </a:lnTo>
                <a:lnTo>
                  <a:pt x="2167" y="750"/>
                </a:lnTo>
                <a:lnTo>
                  <a:pt x="2167" y="766"/>
                </a:lnTo>
                <a:lnTo>
                  <a:pt x="2178" y="782"/>
                </a:lnTo>
                <a:lnTo>
                  <a:pt x="2178" y="790"/>
                </a:lnTo>
                <a:lnTo>
                  <a:pt x="2178" y="798"/>
                </a:lnTo>
                <a:lnTo>
                  <a:pt x="2178" y="806"/>
                </a:lnTo>
                <a:lnTo>
                  <a:pt x="2178" y="806"/>
                </a:lnTo>
                <a:lnTo>
                  <a:pt x="2189" y="830"/>
                </a:lnTo>
                <a:lnTo>
                  <a:pt x="2189" y="846"/>
                </a:lnTo>
                <a:lnTo>
                  <a:pt x="2189" y="846"/>
                </a:lnTo>
                <a:lnTo>
                  <a:pt x="2200" y="862"/>
                </a:lnTo>
                <a:lnTo>
                  <a:pt x="2200" y="862"/>
                </a:lnTo>
                <a:lnTo>
                  <a:pt x="2200" y="878"/>
                </a:lnTo>
                <a:lnTo>
                  <a:pt x="2211" y="918"/>
                </a:lnTo>
                <a:lnTo>
                  <a:pt x="2222" y="934"/>
                </a:lnTo>
                <a:lnTo>
                  <a:pt x="2222" y="934"/>
                </a:lnTo>
                <a:lnTo>
                  <a:pt x="2222" y="949"/>
                </a:lnTo>
                <a:lnTo>
                  <a:pt x="2222" y="957"/>
                </a:lnTo>
                <a:lnTo>
                  <a:pt x="2232" y="965"/>
                </a:lnTo>
                <a:lnTo>
                  <a:pt x="2232" y="973"/>
                </a:lnTo>
                <a:lnTo>
                  <a:pt x="2232" y="973"/>
                </a:lnTo>
                <a:lnTo>
                  <a:pt x="2232" y="981"/>
                </a:lnTo>
                <a:lnTo>
                  <a:pt x="2232" y="989"/>
                </a:lnTo>
                <a:lnTo>
                  <a:pt x="2243" y="1013"/>
                </a:lnTo>
                <a:lnTo>
                  <a:pt x="2243" y="1021"/>
                </a:lnTo>
                <a:lnTo>
                  <a:pt x="2254" y="1029"/>
                </a:lnTo>
                <a:lnTo>
                  <a:pt x="2254" y="1037"/>
                </a:lnTo>
                <a:lnTo>
                  <a:pt x="2254" y="1037"/>
                </a:lnTo>
                <a:lnTo>
                  <a:pt x="2254" y="1045"/>
                </a:lnTo>
                <a:lnTo>
                  <a:pt x="2254" y="1045"/>
                </a:lnTo>
                <a:lnTo>
                  <a:pt x="2254" y="1045"/>
                </a:lnTo>
                <a:lnTo>
                  <a:pt x="2265" y="1077"/>
                </a:lnTo>
                <a:lnTo>
                  <a:pt x="2265" y="1077"/>
                </a:lnTo>
                <a:lnTo>
                  <a:pt x="2276" y="1093"/>
                </a:lnTo>
                <a:lnTo>
                  <a:pt x="2276" y="1093"/>
                </a:lnTo>
                <a:lnTo>
                  <a:pt x="2287" y="1133"/>
                </a:lnTo>
                <a:lnTo>
                  <a:pt x="2287" y="1133"/>
                </a:lnTo>
                <a:lnTo>
                  <a:pt x="2287" y="1133"/>
                </a:lnTo>
                <a:lnTo>
                  <a:pt x="2297" y="1165"/>
                </a:lnTo>
                <a:lnTo>
                  <a:pt x="2308" y="1173"/>
                </a:lnTo>
                <a:lnTo>
                  <a:pt x="2308" y="1173"/>
                </a:lnTo>
                <a:lnTo>
                  <a:pt x="2308" y="1181"/>
                </a:lnTo>
                <a:lnTo>
                  <a:pt x="2308" y="1181"/>
                </a:lnTo>
                <a:lnTo>
                  <a:pt x="2308" y="1189"/>
                </a:lnTo>
                <a:lnTo>
                  <a:pt x="2308" y="1189"/>
                </a:lnTo>
                <a:lnTo>
                  <a:pt x="2319" y="1205"/>
                </a:lnTo>
                <a:lnTo>
                  <a:pt x="2319" y="1213"/>
                </a:lnTo>
                <a:lnTo>
                  <a:pt x="2319" y="1221"/>
                </a:lnTo>
                <a:lnTo>
                  <a:pt x="2319" y="1221"/>
                </a:lnTo>
                <a:lnTo>
                  <a:pt x="2319" y="1221"/>
                </a:lnTo>
                <a:lnTo>
                  <a:pt x="2330" y="1229"/>
                </a:lnTo>
                <a:lnTo>
                  <a:pt x="2330" y="1229"/>
                </a:lnTo>
                <a:lnTo>
                  <a:pt x="2330" y="1237"/>
                </a:lnTo>
                <a:lnTo>
                  <a:pt x="2330" y="1245"/>
                </a:lnTo>
                <a:lnTo>
                  <a:pt x="2341" y="1245"/>
                </a:lnTo>
                <a:lnTo>
                  <a:pt x="2341" y="1253"/>
                </a:lnTo>
                <a:lnTo>
                  <a:pt x="2352" y="1269"/>
                </a:lnTo>
                <a:lnTo>
                  <a:pt x="2352" y="1277"/>
                </a:lnTo>
                <a:lnTo>
                  <a:pt x="2352" y="1293"/>
                </a:lnTo>
                <a:lnTo>
                  <a:pt x="2362" y="1300"/>
                </a:lnTo>
                <a:lnTo>
                  <a:pt x="2362" y="1300"/>
                </a:lnTo>
                <a:lnTo>
                  <a:pt x="2362" y="1308"/>
                </a:lnTo>
                <a:lnTo>
                  <a:pt x="2373" y="1308"/>
                </a:lnTo>
                <a:lnTo>
                  <a:pt x="2373" y="1316"/>
                </a:lnTo>
                <a:lnTo>
                  <a:pt x="2373" y="1316"/>
                </a:lnTo>
                <a:lnTo>
                  <a:pt x="2373" y="1316"/>
                </a:lnTo>
                <a:lnTo>
                  <a:pt x="2384" y="1324"/>
                </a:lnTo>
                <a:lnTo>
                  <a:pt x="2384" y="1332"/>
                </a:lnTo>
                <a:lnTo>
                  <a:pt x="2395" y="1340"/>
                </a:lnTo>
                <a:lnTo>
                  <a:pt x="2395" y="1348"/>
                </a:lnTo>
                <a:lnTo>
                  <a:pt x="2395" y="1348"/>
                </a:lnTo>
                <a:lnTo>
                  <a:pt x="2406" y="1364"/>
                </a:lnTo>
                <a:lnTo>
                  <a:pt x="2406" y="1364"/>
                </a:lnTo>
                <a:lnTo>
                  <a:pt x="2417" y="1372"/>
                </a:lnTo>
                <a:lnTo>
                  <a:pt x="2417" y="1372"/>
                </a:lnTo>
                <a:lnTo>
                  <a:pt x="2417" y="1380"/>
                </a:lnTo>
                <a:lnTo>
                  <a:pt x="2417" y="1380"/>
                </a:lnTo>
                <a:lnTo>
                  <a:pt x="2417" y="1388"/>
                </a:lnTo>
                <a:lnTo>
                  <a:pt x="2417" y="1388"/>
                </a:lnTo>
                <a:lnTo>
                  <a:pt x="2427" y="1388"/>
                </a:lnTo>
                <a:lnTo>
                  <a:pt x="2427" y="1396"/>
                </a:lnTo>
                <a:lnTo>
                  <a:pt x="2427" y="1396"/>
                </a:lnTo>
                <a:lnTo>
                  <a:pt x="2427" y="1396"/>
                </a:lnTo>
                <a:lnTo>
                  <a:pt x="2427" y="1396"/>
                </a:lnTo>
                <a:lnTo>
                  <a:pt x="2427" y="1396"/>
                </a:lnTo>
                <a:lnTo>
                  <a:pt x="2438" y="1404"/>
                </a:lnTo>
                <a:lnTo>
                  <a:pt x="2438" y="1404"/>
                </a:lnTo>
                <a:lnTo>
                  <a:pt x="2438" y="1404"/>
                </a:lnTo>
                <a:lnTo>
                  <a:pt x="2438" y="1404"/>
                </a:lnTo>
                <a:lnTo>
                  <a:pt x="2438" y="1404"/>
                </a:lnTo>
                <a:lnTo>
                  <a:pt x="2438" y="1404"/>
                </a:lnTo>
                <a:lnTo>
                  <a:pt x="2438" y="1412"/>
                </a:lnTo>
                <a:lnTo>
                  <a:pt x="2449" y="1412"/>
                </a:lnTo>
                <a:lnTo>
                  <a:pt x="2449" y="1412"/>
                </a:lnTo>
                <a:lnTo>
                  <a:pt x="2449" y="1420"/>
                </a:lnTo>
                <a:lnTo>
                  <a:pt x="2449" y="1420"/>
                </a:lnTo>
                <a:lnTo>
                  <a:pt x="2449" y="1420"/>
                </a:lnTo>
                <a:lnTo>
                  <a:pt x="2449" y="1420"/>
                </a:lnTo>
                <a:lnTo>
                  <a:pt x="2460" y="1420"/>
                </a:lnTo>
                <a:lnTo>
                  <a:pt x="2460" y="1420"/>
                </a:lnTo>
                <a:lnTo>
                  <a:pt x="2460" y="1428"/>
                </a:lnTo>
                <a:lnTo>
                  <a:pt x="2460" y="1428"/>
                </a:lnTo>
                <a:lnTo>
                  <a:pt x="2471" y="1436"/>
                </a:lnTo>
                <a:lnTo>
                  <a:pt x="2471" y="1436"/>
                </a:lnTo>
                <a:lnTo>
                  <a:pt x="2482" y="1444"/>
                </a:lnTo>
                <a:lnTo>
                  <a:pt x="2482" y="1452"/>
                </a:lnTo>
                <a:lnTo>
                  <a:pt x="2482" y="1452"/>
                </a:lnTo>
                <a:lnTo>
                  <a:pt x="2492" y="1452"/>
                </a:lnTo>
                <a:lnTo>
                  <a:pt x="2492" y="1452"/>
                </a:lnTo>
                <a:lnTo>
                  <a:pt x="2492" y="1452"/>
                </a:lnTo>
                <a:lnTo>
                  <a:pt x="2492" y="1452"/>
                </a:lnTo>
                <a:lnTo>
                  <a:pt x="2503" y="1460"/>
                </a:lnTo>
                <a:lnTo>
                  <a:pt x="2503" y="1460"/>
                </a:lnTo>
                <a:lnTo>
                  <a:pt x="2514" y="1468"/>
                </a:lnTo>
                <a:lnTo>
                  <a:pt x="2514" y="1468"/>
                </a:lnTo>
                <a:lnTo>
                  <a:pt x="2525" y="1476"/>
                </a:lnTo>
                <a:lnTo>
                  <a:pt x="2525" y="1476"/>
                </a:lnTo>
                <a:lnTo>
                  <a:pt x="2525" y="1476"/>
                </a:lnTo>
                <a:lnTo>
                  <a:pt x="2525" y="1476"/>
                </a:lnTo>
                <a:lnTo>
                  <a:pt x="2547" y="1484"/>
                </a:lnTo>
                <a:lnTo>
                  <a:pt x="2547" y="1484"/>
                </a:lnTo>
                <a:lnTo>
                  <a:pt x="2547" y="1484"/>
                </a:lnTo>
                <a:lnTo>
                  <a:pt x="2557" y="1484"/>
                </a:lnTo>
                <a:lnTo>
                  <a:pt x="2557" y="1492"/>
                </a:lnTo>
                <a:lnTo>
                  <a:pt x="2557" y="1492"/>
                </a:lnTo>
                <a:lnTo>
                  <a:pt x="2568" y="1492"/>
                </a:lnTo>
                <a:lnTo>
                  <a:pt x="2579" y="1500"/>
                </a:lnTo>
                <a:lnTo>
                  <a:pt x="2590" y="1500"/>
                </a:lnTo>
                <a:lnTo>
                  <a:pt x="2590" y="1500"/>
                </a:lnTo>
                <a:lnTo>
                  <a:pt x="2590" y="1500"/>
                </a:lnTo>
                <a:lnTo>
                  <a:pt x="2590" y="1500"/>
                </a:lnTo>
                <a:lnTo>
                  <a:pt x="2590" y="1500"/>
                </a:lnTo>
                <a:lnTo>
                  <a:pt x="2590" y="1500"/>
                </a:lnTo>
                <a:lnTo>
                  <a:pt x="2590" y="1500"/>
                </a:lnTo>
                <a:lnTo>
                  <a:pt x="2590" y="1500"/>
                </a:lnTo>
                <a:lnTo>
                  <a:pt x="2612" y="1508"/>
                </a:lnTo>
                <a:lnTo>
                  <a:pt x="2644" y="1508"/>
                </a:lnTo>
                <a:lnTo>
                  <a:pt x="2644" y="1516"/>
                </a:lnTo>
                <a:lnTo>
                  <a:pt x="2644" y="1516"/>
                </a:lnTo>
                <a:lnTo>
                  <a:pt x="2644" y="1516"/>
                </a:lnTo>
                <a:lnTo>
                  <a:pt x="2655" y="1516"/>
                </a:lnTo>
                <a:lnTo>
                  <a:pt x="2655" y="1516"/>
                </a:lnTo>
                <a:lnTo>
                  <a:pt x="2655" y="1516"/>
                </a:lnTo>
                <a:lnTo>
                  <a:pt x="2655" y="1516"/>
                </a:lnTo>
                <a:lnTo>
                  <a:pt x="2655" y="1516"/>
                </a:lnTo>
                <a:lnTo>
                  <a:pt x="2666" y="1516"/>
                </a:lnTo>
                <a:lnTo>
                  <a:pt x="2666" y="1516"/>
                </a:lnTo>
                <a:lnTo>
                  <a:pt x="2666" y="1516"/>
                </a:lnTo>
                <a:lnTo>
                  <a:pt x="2666" y="1516"/>
                </a:lnTo>
                <a:lnTo>
                  <a:pt x="2677" y="1516"/>
                </a:lnTo>
                <a:lnTo>
                  <a:pt x="2677" y="1516"/>
                </a:lnTo>
                <a:lnTo>
                  <a:pt x="2688" y="1516"/>
                </a:lnTo>
                <a:lnTo>
                  <a:pt x="2688" y="1516"/>
                </a:lnTo>
                <a:lnTo>
                  <a:pt x="2688" y="1516"/>
                </a:lnTo>
                <a:lnTo>
                  <a:pt x="2698" y="1516"/>
                </a:lnTo>
                <a:lnTo>
                  <a:pt x="2709" y="1524"/>
                </a:lnTo>
                <a:lnTo>
                  <a:pt x="2709" y="1524"/>
                </a:lnTo>
                <a:lnTo>
                  <a:pt x="2709" y="1524"/>
                </a:lnTo>
                <a:lnTo>
                  <a:pt x="2720" y="1524"/>
                </a:lnTo>
                <a:lnTo>
                  <a:pt x="2731" y="1524"/>
                </a:lnTo>
                <a:lnTo>
                  <a:pt x="2731" y="1524"/>
                </a:lnTo>
                <a:lnTo>
                  <a:pt x="2742" y="1524"/>
                </a:lnTo>
                <a:lnTo>
                  <a:pt x="2742" y="1524"/>
                </a:lnTo>
                <a:lnTo>
                  <a:pt x="2742" y="1524"/>
                </a:lnTo>
                <a:lnTo>
                  <a:pt x="2742" y="1524"/>
                </a:lnTo>
                <a:lnTo>
                  <a:pt x="2742" y="1524"/>
                </a:lnTo>
                <a:lnTo>
                  <a:pt x="2742" y="1524"/>
                </a:lnTo>
                <a:lnTo>
                  <a:pt x="2753" y="1524"/>
                </a:lnTo>
                <a:lnTo>
                  <a:pt x="2753" y="1524"/>
                </a:lnTo>
                <a:lnTo>
                  <a:pt x="2753" y="1524"/>
                </a:lnTo>
                <a:lnTo>
                  <a:pt x="2753" y="1524"/>
                </a:lnTo>
                <a:lnTo>
                  <a:pt x="2753" y="1524"/>
                </a:lnTo>
                <a:lnTo>
                  <a:pt x="2763" y="1524"/>
                </a:lnTo>
                <a:lnTo>
                  <a:pt x="2763" y="1524"/>
                </a:lnTo>
                <a:lnTo>
                  <a:pt x="2774" y="1524"/>
                </a:lnTo>
                <a:lnTo>
                  <a:pt x="2785" y="1524"/>
                </a:lnTo>
                <a:lnTo>
                  <a:pt x="2785" y="1524"/>
                </a:lnTo>
                <a:lnTo>
                  <a:pt x="2785" y="1524"/>
                </a:lnTo>
                <a:lnTo>
                  <a:pt x="2785" y="1524"/>
                </a:lnTo>
                <a:lnTo>
                  <a:pt x="2785" y="1524"/>
                </a:lnTo>
                <a:lnTo>
                  <a:pt x="2796" y="1524"/>
                </a:lnTo>
                <a:lnTo>
                  <a:pt x="2796" y="1524"/>
                </a:lnTo>
                <a:lnTo>
                  <a:pt x="2796" y="1524"/>
                </a:lnTo>
                <a:lnTo>
                  <a:pt x="2796" y="1524"/>
                </a:lnTo>
                <a:lnTo>
                  <a:pt x="2807" y="1524"/>
                </a:lnTo>
                <a:lnTo>
                  <a:pt x="2807" y="1524"/>
                </a:lnTo>
                <a:lnTo>
                  <a:pt x="2807" y="1524"/>
                </a:lnTo>
                <a:lnTo>
                  <a:pt x="2807" y="1524"/>
                </a:lnTo>
                <a:lnTo>
                  <a:pt x="2818" y="1524"/>
                </a:lnTo>
                <a:lnTo>
                  <a:pt x="2828" y="1524"/>
                </a:lnTo>
                <a:lnTo>
                  <a:pt x="2828" y="1524"/>
                </a:lnTo>
                <a:lnTo>
                  <a:pt x="2828" y="1524"/>
                </a:lnTo>
                <a:lnTo>
                  <a:pt x="2839" y="1524"/>
                </a:lnTo>
                <a:lnTo>
                  <a:pt x="2839" y="1524"/>
                </a:lnTo>
                <a:lnTo>
                  <a:pt x="2839" y="1524"/>
                </a:lnTo>
                <a:lnTo>
                  <a:pt x="2839" y="1524"/>
                </a:lnTo>
                <a:lnTo>
                  <a:pt x="2839" y="1524"/>
                </a:lnTo>
                <a:lnTo>
                  <a:pt x="2850" y="1524"/>
                </a:lnTo>
                <a:lnTo>
                  <a:pt x="2850" y="1524"/>
                </a:lnTo>
                <a:lnTo>
                  <a:pt x="2850" y="1524"/>
                </a:lnTo>
                <a:lnTo>
                  <a:pt x="2850" y="1524"/>
                </a:lnTo>
                <a:lnTo>
                  <a:pt x="2861" y="1524"/>
                </a:lnTo>
                <a:lnTo>
                  <a:pt x="2861" y="1524"/>
                </a:lnTo>
                <a:lnTo>
                  <a:pt x="2861" y="1524"/>
                </a:lnTo>
                <a:lnTo>
                  <a:pt x="2861" y="1524"/>
                </a:lnTo>
                <a:lnTo>
                  <a:pt x="2861" y="1524"/>
                </a:lnTo>
                <a:lnTo>
                  <a:pt x="2872" y="1524"/>
                </a:lnTo>
                <a:lnTo>
                  <a:pt x="2872" y="1524"/>
                </a:lnTo>
                <a:lnTo>
                  <a:pt x="2872" y="1524"/>
                </a:lnTo>
                <a:lnTo>
                  <a:pt x="2872" y="1524"/>
                </a:lnTo>
                <a:lnTo>
                  <a:pt x="2872" y="1524"/>
                </a:lnTo>
                <a:lnTo>
                  <a:pt x="2872" y="1524"/>
                </a:lnTo>
                <a:lnTo>
                  <a:pt x="2883" y="1524"/>
                </a:lnTo>
                <a:lnTo>
                  <a:pt x="2883" y="1524"/>
                </a:lnTo>
                <a:lnTo>
                  <a:pt x="2883" y="1524"/>
                </a:lnTo>
                <a:lnTo>
                  <a:pt x="2893" y="1524"/>
                </a:lnTo>
                <a:lnTo>
                  <a:pt x="2893" y="1524"/>
                </a:lnTo>
                <a:lnTo>
                  <a:pt x="2893" y="1524"/>
                </a:lnTo>
                <a:lnTo>
                  <a:pt x="2893" y="1524"/>
                </a:lnTo>
                <a:lnTo>
                  <a:pt x="2893" y="1524"/>
                </a:lnTo>
                <a:lnTo>
                  <a:pt x="2904" y="1524"/>
                </a:lnTo>
                <a:lnTo>
                  <a:pt x="2904" y="1524"/>
                </a:lnTo>
                <a:lnTo>
                  <a:pt x="2904" y="1524"/>
                </a:lnTo>
                <a:lnTo>
                  <a:pt x="2915" y="1524"/>
                </a:lnTo>
                <a:lnTo>
                  <a:pt x="2915" y="1524"/>
                </a:lnTo>
                <a:lnTo>
                  <a:pt x="2915" y="1524"/>
                </a:lnTo>
                <a:lnTo>
                  <a:pt x="2915" y="1524"/>
                </a:lnTo>
                <a:lnTo>
                  <a:pt x="2915" y="1524"/>
                </a:lnTo>
                <a:lnTo>
                  <a:pt x="2926" y="1524"/>
                </a:lnTo>
                <a:lnTo>
                  <a:pt x="2926" y="1524"/>
                </a:lnTo>
                <a:lnTo>
                  <a:pt x="2926" y="1524"/>
                </a:lnTo>
                <a:lnTo>
                  <a:pt x="2926" y="1524"/>
                </a:lnTo>
                <a:lnTo>
                  <a:pt x="2948" y="1524"/>
                </a:lnTo>
                <a:lnTo>
                  <a:pt x="2948" y="1524"/>
                </a:lnTo>
                <a:lnTo>
                  <a:pt x="2948" y="1524"/>
                </a:lnTo>
                <a:lnTo>
                  <a:pt x="2958" y="1524"/>
                </a:lnTo>
                <a:lnTo>
                  <a:pt x="2958" y="1524"/>
                </a:lnTo>
                <a:lnTo>
                  <a:pt x="2958" y="1524"/>
                </a:lnTo>
                <a:lnTo>
                  <a:pt x="2980" y="1524"/>
                </a:lnTo>
                <a:lnTo>
                  <a:pt x="2980" y="1524"/>
                </a:lnTo>
                <a:lnTo>
                  <a:pt x="2980" y="1524"/>
                </a:lnTo>
                <a:lnTo>
                  <a:pt x="2980" y="1524"/>
                </a:lnTo>
                <a:lnTo>
                  <a:pt x="2980" y="1524"/>
                </a:lnTo>
                <a:lnTo>
                  <a:pt x="2980" y="1524"/>
                </a:lnTo>
                <a:lnTo>
                  <a:pt x="2991" y="1524"/>
                </a:lnTo>
              </a:path>
            </a:pathLst>
          </a:custGeom>
          <a:noFill/>
          <a:ln w="1746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8186" name="Rectangle 10"/>
          <p:cNvSpPr>
            <a:spLocks noChangeArrowheads="1"/>
          </p:cNvSpPr>
          <p:nvPr/>
        </p:nvSpPr>
        <p:spPr bwMode="auto">
          <a:xfrm>
            <a:off x="1673225" y="2005013"/>
            <a:ext cx="120650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700">
                <a:solidFill>
                  <a:srgbClr val="000000"/>
                </a:solidFill>
                <a:latin typeface="Arial" charset="0"/>
              </a:rPr>
              <a:t>L</a:t>
            </a:r>
            <a:endParaRPr lang="nl-NL" altLang="cs-CZ"/>
          </a:p>
        </p:txBody>
      </p:sp>
      <p:sp>
        <p:nvSpPr>
          <p:cNvPr id="178187" name="Rectangle 11"/>
          <p:cNvSpPr>
            <a:spLocks noChangeArrowheads="1"/>
          </p:cNvSpPr>
          <p:nvPr/>
        </p:nvSpPr>
        <p:spPr bwMode="auto">
          <a:xfrm>
            <a:off x="1816100" y="2005013"/>
            <a:ext cx="144463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700">
                <a:solidFill>
                  <a:srgbClr val="000000"/>
                </a:solidFill>
                <a:latin typeface="Arial" charset="0"/>
              </a:rPr>
              <a:t>S</a:t>
            </a:r>
            <a:endParaRPr lang="nl-NL" altLang="cs-CZ"/>
          </a:p>
        </p:txBody>
      </p:sp>
      <p:sp>
        <p:nvSpPr>
          <p:cNvPr id="178188" name="Rectangle 12"/>
          <p:cNvSpPr>
            <a:spLocks noChangeArrowheads="1"/>
          </p:cNvSpPr>
          <p:nvPr/>
        </p:nvSpPr>
        <p:spPr bwMode="auto">
          <a:xfrm>
            <a:off x="1982788" y="2005013"/>
            <a:ext cx="120650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700">
                <a:solidFill>
                  <a:srgbClr val="000000"/>
                </a:solidFill>
                <a:latin typeface="Arial" charset="0"/>
              </a:rPr>
              <a:t>L</a:t>
            </a:r>
            <a:endParaRPr lang="nl-NL" altLang="cs-CZ"/>
          </a:p>
        </p:txBody>
      </p:sp>
      <p:sp>
        <p:nvSpPr>
          <p:cNvPr id="178189" name="Rectangle 13"/>
          <p:cNvSpPr>
            <a:spLocks noChangeArrowheads="1"/>
          </p:cNvSpPr>
          <p:nvPr/>
        </p:nvSpPr>
        <p:spPr bwMode="auto">
          <a:xfrm>
            <a:off x="1452563" y="4386263"/>
            <a:ext cx="984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400">
                <a:solidFill>
                  <a:srgbClr val="000000"/>
                </a:solidFill>
                <a:latin typeface="Arial" charset="0"/>
              </a:rPr>
              <a:t>0</a:t>
            </a:r>
            <a:endParaRPr lang="nl-NL" altLang="cs-CZ"/>
          </a:p>
        </p:txBody>
      </p:sp>
      <p:sp>
        <p:nvSpPr>
          <p:cNvPr id="178190" name="Rectangle 14"/>
          <p:cNvSpPr>
            <a:spLocks noChangeArrowheads="1"/>
          </p:cNvSpPr>
          <p:nvPr/>
        </p:nvSpPr>
        <p:spPr bwMode="auto">
          <a:xfrm>
            <a:off x="1544638" y="4386263"/>
            <a:ext cx="49212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400">
                <a:solidFill>
                  <a:srgbClr val="000000"/>
                </a:solidFill>
                <a:latin typeface="Arial" charset="0"/>
              </a:rPr>
              <a:t> </a:t>
            </a:r>
            <a:endParaRPr lang="nl-NL" altLang="cs-CZ"/>
          </a:p>
        </p:txBody>
      </p:sp>
      <p:sp>
        <p:nvSpPr>
          <p:cNvPr id="178191" name="Rectangle 15"/>
          <p:cNvSpPr>
            <a:spLocks noChangeArrowheads="1"/>
          </p:cNvSpPr>
          <p:nvPr/>
        </p:nvSpPr>
        <p:spPr bwMode="auto">
          <a:xfrm>
            <a:off x="1608138" y="4386263"/>
            <a:ext cx="984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400">
                <a:solidFill>
                  <a:srgbClr val="000000"/>
                </a:solidFill>
                <a:latin typeface="Arial" charset="0"/>
              </a:rPr>
              <a:t>p</a:t>
            </a:r>
            <a:endParaRPr lang="nl-NL" altLang="cs-CZ"/>
          </a:p>
        </p:txBody>
      </p:sp>
      <p:sp>
        <p:nvSpPr>
          <p:cNvPr id="178192" name="Rectangle 16"/>
          <p:cNvSpPr>
            <a:spLocks noChangeArrowheads="1"/>
          </p:cNvSpPr>
          <p:nvPr/>
        </p:nvSpPr>
        <p:spPr bwMode="auto">
          <a:xfrm>
            <a:off x="1711325" y="4386263"/>
            <a:ext cx="984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400">
                <a:solidFill>
                  <a:srgbClr val="000000"/>
                </a:solidFill>
                <a:latin typeface="Arial" charset="0"/>
              </a:rPr>
              <a:t>p</a:t>
            </a:r>
            <a:endParaRPr lang="nl-NL" altLang="cs-CZ"/>
          </a:p>
        </p:txBody>
      </p:sp>
      <p:sp>
        <p:nvSpPr>
          <p:cNvPr id="178193" name="Rectangle 17"/>
          <p:cNvSpPr>
            <a:spLocks noChangeArrowheads="1"/>
          </p:cNvSpPr>
          <p:nvPr/>
        </p:nvSpPr>
        <p:spPr bwMode="auto">
          <a:xfrm>
            <a:off x="1814513" y="4386263"/>
            <a:ext cx="147637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400">
                <a:solidFill>
                  <a:srgbClr val="000000"/>
                </a:solidFill>
                <a:latin typeface="Arial" charset="0"/>
              </a:rPr>
              <a:t>m</a:t>
            </a:r>
            <a:endParaRPr lang="nl-NL" altLang="cs-CZ"/>
          </a:p>
        </p:txBody>
      </p:sp>
      <p:sp>
        <p:nvSpPr>
          <p:cNvPr id="178194" name="Line 18"/>
          <p:cNvSpPr>
            <a:spLocks noChangeShapeType="1"/>
          </p:cNvSpPr>
          <p:nvPr/>
        </p:nvSpPr>
        <p:spPr bwMode="auto">
          <a:xfrm>
            <a:off x="1811338" y="4576763"/>
            <a:ext cx="223837" cy="315912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8195" name="Freeform 19"/>
          <p:cNvSpPr>
            <a:spLocks/>
          </p:cNvSpPr>
          <p:nvPr/>
        </p:nvSpPr>
        <p:spPr bwMode="auto">
          <a:xfrm>
            <a:off x="1862138" y="4778375"/>
            <a:ext cx="173037" cy="114300"/>
          </a:xfrm>
          <a:custGeom>
            <a:avLst/>
            <a:gdLst>
              <a:gd name="T0" fmla="*/ 0 w 109"/>
              <a:gd name="T1" fmla="*/ 0 h 72"/>
              <a:gd name="T2" fmla="*/ 109 w 109"/>
              <a:gd name="T3" fmla="*/ 72 h 72"/>
              <a:gd name="T4" fmla="*/ 55 w 109"/>
              <a:gd name="T5" fmla="*/ 8 h 72"/>
              <a:gd name="T6" fmla="*/ 0 w 109"/>
              <a:gd name="T7" fmla="*/ 0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9" h="72">
                <a:moveTo>
                  <a:pt x="0" y="0"/>
                </a:moveTo>
                <a:lnTo>
                  <a:pt x="109" y="72"/>
                </a:lnTo>
                <a:lnTo>
                  <a:pt x="55" y="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8196" name="Freeform 20"/>
          <p:cNvSpPr>
            <a:spLocks/>
          </p:cNvSpPr>
          <p:nvPr/>
        </p:nvSpPr>
        <p:spPr bwMode="auto">
          <a:xfrm>
            <a:off x="1949450" y="4727575"/>
            <a:ext cx="85725" cy="165100"/>
          </a:xfrm>
          <a:custGeom>
            <a:avLst/>
            <a:gdLst>
              <a:gd name="T0" fmla="*/ 54 w 54"/>
              <a:gd name="T1" fmla="*/ 104 h 104"/>
              <a:gd name="T2" fmla="*/ 0 w 54"/>
              <a:gd name="T3" fmla="*/ 40 h 104"/>
              <a:gd name="T4" fmla="*/ 32 w 54"/>
              <a:gd name="T5" fmla="*/ 0 h 104"/>
              <a:gd name="T6" fmla="*/ 54 w 54"/>
              <a:gd name="T7" fmla="*/ 104 h 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4" h="104">
                <a:moveTo>
                  <a:pt x="54" y="104"/>
                </a:moveTo>
                <a:lnTo>
                  <a:pt x="0" y="40"/>
                </a:lnTo>
                <a:lnTo>
                  <a:pt x="32" y="0"/>
                </a:lnTo>
                <a:lnTo>
                  <a:pt x="54" y="10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8197" name="Line 21"/>
          <p:cNvSpPr>
            <a:spLocks noChangeShapeType="1"/>
          </p:cNvSpPr>
          <p:nvPr/>
        </p:nvSpPr>
        <p:spPr bwMode="auto">
          <a:xfrm>
            <a:off x="2259013" y="1765300"/>
            <a:ext cx="1587" cy="398780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8198" name="Rectangle 22"/>
          <p:cNvSpPr>
            <a:spLocks noChangeArrowheads="1"/>
          </p:cNvSpPr>
          <p:nvPr/>
        </p:nvSpPr>
        <p:spPr bwMode="auto">
          <a:xfrm>
            <a:off x="2640013" y="4310063"/>
            <a:ext cx="984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400">
                <a:solidFill>
                  <a:srgbClr val="000000"/>
                </a:solidFill>
                <a:latin typeface="Arial" charset="0"/>
              </a:rPr>
              <a:t>p</a:t>
            </a:r>
            <a:endParaRPr lang="nl-NL" altLang="cs-CZ"/>
          </a:p>
        </p:txBody>
      </p:sp>
      <p:sp>
        <p:nvSpPr>
          <p:cNvPr id="178199" name="Rectangle 23"/>
          <p:cNvSpPr>
            <a:spLocks noChangeArrowheads="1"/>
          </p:cNvSpPr>
          <p:nvPr/>
        </p:nvSpPr>
        <p:spPr bwMode="auto">
          <a:xfrm>
            <a:off x="2743200" y="4310063"/>
            <a:ext cx="984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400">
                <a:solidFill>
                  <a:srgbClr val="000000"/>
                </a:solidFill>
                <a:latin typeface="Arial" charset="0"/>
              </a:rPr>
              <a:t>p</a:t>
            </a:r>
            <a:endParaRPr lang="nl-NL" altLang="cs-CZ"/>
          </a:p>
        </p:txBody>
      </p:sp>
      <p:sp>
        <p:nvSpPr>
          <p:cNvPr id="178200" name="Rectangle 24"/>
          <p:cNvSpPr>
            <a:spLocks noChangeArrowheads="1"/>
          </p:cNvSpPr>
          <p:nvPr/>
        </p:nvSpPr>
        <p:spPr bwMode="auto">
          <a:xfrm>
            <a:off x="2846388" y="4310063"/>
            <a:ext cx="147637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400">
                <a:solidFill>
                  <a:srgbClr val="000000"/>
                </a:solidFill>
                <a:latin typeface="Arial" charset="0"/>
              </a:rPr>
              <a:t>m</a:t>
            </a:r>
            <a:endParaRPr lang="nl-NL" altLang="cs-CZ"/>
          </a:p>
        </p:txBody>
      </p:sp>
      <p:sp>
        <p:nvSpPr>
          <p:cNvPr id="178201" name="Rectangle 25"/>
          <p:cNvSpPr>
            <a:spLocks noChangeArrowheads="1"/>
          </p:cNvSpPr>
          <p:nvPr/>
        </p:nvSpPr>
        <p:spPr bwMode="auto">
          <a:xfrm>
            <a:off x="2640013" y="4144963"/>
            <a:ext cx="984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400">
                <a:solidFill>
                  <a:srgbClr val="000000"/>
                </a:solidFill>
                <a:latin typeface="Arial" charset="0"/>
              </a:rPr>
              <a:t>3</a:t>
            </a:r>
            <a:endParaRPr lang="nl-NL" altLang="cs-CZ"/>
          </a:p>
        </p:txBody>
      </p:sp>
      <p:sp>
        <p:nvSpPr>
          <p:cNvPr id="178202" name="Rectangle 26"/>
          <p:cNvSpPr>
            <a:spLocks noChangeArrowheads="1"/>
          </p:cNvSpPr>
          <p:nvPr/>
        </p:nvSpPr>
        <p:spPr bwMode="auto">
          <a:xfrm>
            <a:off x="2732088" y="4144963"/>
            <a:ext cx="49212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400">
                <a:solidFill>
                  <a:srgbClr val="000000"/>
                </a:solidFill>
                <a:latin typeface="Arial" charset="0"/>
              </a:rPr>
              <a:t>.</a:t>
            </a:r>
            <a:endParaRPr lang="nl-NL" altLang="cs-CZ"/>
          </a:p>
        </p:txBody>
      </p:sp>
      <p:sp>
        <p:nvSpPr>
          <p:cNvPr id="178203" name="Rectangle 27"/>
          <p:cNvSpPr>
            <a:spLocks noChangeArrowheads="1"/>
          </p:cNvSpPr>
          <p:nvPr/>
        </p:nvSpPr>
        <p:spPr bwMode="auto">
          <a:xfrm>
            <a:off x="2794000" y="4144963"/>
            <a:ext cx="984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400">
                <a:solidFill>
                  <a:srgbClr val="000000"/>
                </a:solidFill>
                <a:latin typeface="Arial" charset="0"/>
              </a:rPr>
              <a:t>4</a:t>
            </a:r>
            <a:endParaRPr lang="nl-NL" altLang="cs-CZ"/>
          </a:p>
        </p:txBody>
      </p:sp>
      <p:sp>
        <p:nvSpPr>
          <p:cNvPr id="178204" name="Line 28"/>
          <p:cNvSpPr>
            <a:spLocks noChangeShapeType="1"/>
          </p:cNvSpPr>
          <p:nvPr/>
        </p:nvSpPr>
        <p:spPr bwMode="auto">
          <a:xfrm>
            <a:off x="2981325" y="4576763"/>
            <a:ext cx="223838" cy="315912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8205" name="Freeform 29"/>
          <p:cNvSpPr>
            <a:spLocks/>
          </p:cNvSpPr>
          <p:nvPr/>
        </p:nvSpPr>
        <p:spPr bwMode="auto">
          <a:xfrm>
            <a:off x="3032125" y="4778375"/>
            <a:ext cx="173038" cy="114300"/>
          </a:xfrm>
          <a:custGeom>
            <a:avLst/>
            <a:gdLst>
              <a:gd name="T0" fmla="*/ 65 w 109"/>
              <a:gd name="T1" fmla="*/ 8 h 72"/>
              <a:gd name="T2" fmla="*/ 109 w 109"/>
              <a:gd name="T3" fmla="*/ 72 h 72"/>
              <a:gd name="T4" fmla="*/ 0 w 109"/>
              <a:gd name="T5" fmla="*/ 0 h 72"/>
              <a:gd name="T6" fmla="*/ 65 w 109"/>
              <a:gd name="T7" fmla="*/ 8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9" h="72">
                <a:moveTo>
                  <a:pt x="65" y="8"/>
                </a:moveTo>
                <a:lnTo>
                  <a:pt x="109" y="72"/>
                </a:lnTo>
                <a:lnTo>
                  <a:pt x="0" y="0"/>
                </a:lnTo>
                <a:lnTo>
                  <a:pt x="65" y="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8206" name="Freeform 30"/>
          <p:cNvSpPr>
            <a:spLocks/>
          </p:cNvSpPr>
          <p:nvPr/>
        </p:nvSpPr>
        <p:spPr bwMode="auto">
          <a:xfrm>
            <a:off x="3135313" y="4727575"/>
            <a:ext cx="69850" cy="165100"/>
          </a:xfrm>
          <a:custGeom>
            <a:avLst/>
            <a:gdLst>
              <a:gd name="T0" fmla="*/ 44 w 44"/>
              <a:gd name="T1" fmla="*/ 104 h 104"/>
              <a:gd name="T2" fmla="*/ 0 w 44"/>
              <a:gd name="T3" fmla="*/ 40 h 104"/>
              <a:gd name="T4" fmla="*/ 22 w 44"/>
              <a:gd name="T5" fmla="*/ 0 h 104"/>
              <a:gd name="T6" fmla="*/ 44 w 44"/>
              <a:gd name="T7" fmla="*/ 104 h 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4" h="104">
                <a:moveTo>
                  <a:pt x="44" y="104"/>
                </a:moveTo>
                <a:lnTo>
                  <a:pt x="0" y="40"/>
                </a:lnTo>
                <a:lnTo>
                  <a:pt x="22" y="0"/>
                </a:lnTo>
                <a:lnTo>
                  <a:pt x="44" y="10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8207" name="Line 31"/>
          <p:cNvSpPr>
            <a:spLocks noChangeShapeType="1"/>
          </p:cNvSpPr>
          <p:nvPr/>
        </p:nvSpPr>
        <p:spPr bwMode="auto">
          <a:xfrm>
            <a:off x="3394075" y="2093913"/>
            <a:ext cx="1588" cy="325437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8208" name="Line 32"/>
          <p:cNvSpPr>
            <a:spLocks noChangeShapeType="1"/>
          </p:cNvSpPr>
          <p:nvPr/>
        </p:nvSpPr>
        <p:spPr bwMode="auto">
          <a:xfrm>
            <a:off x="4632325" y="2435225"/>
            <a:ext cx="498475" cy="1588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8209" name="Freeform 33"/>
          <p:cNvSpPr>
            <a:spLocks/>
          </p:cNvSpPr>
          <p:nvPr/>
        </p:nvSpPr>
        <p:spPr bwMode="auto">
          <a:xfrm>
            <a:off x="4632325" y="2435225"/>
            <a:ext cx="206375" cy="63500"/>
          </a:xfrm>
          <a:custGeom>
            <a:avLst/>
            <a:gdLst>
              <a:gd name="T0" fmla="*/ 97 w 130"/>
              <a:gd name="T1" fmla="*/ 0 h 40"/>
              <a:gd name="T2" fmla="*/ 130 w 130"/>
              <a:gd name="T3" fmla="*/ 40 h 40"/>
              <a:gd name="T4" fmla="*/ 0 w 130"/>
              <a:gd name="T5" fmla="*/ 0 h 40"/>
              <a:gd name="T6" fmla="*/ 97 w 130"/>
              <a:gd name="T7" fmla="*/ 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30" h="40">
                <a:moveTo>
                  <a:pt x="97" y="0"/>
                </a:moveTo>
                <a:lnTo>
                  <a:pt x="130" y="40"/>
                </a:lnTo>
                <a:lnTo>
                  <a:pt x="0" y="0"/>
                </a:lnTo>
                <a:lnTo>
                  <a:pt x="97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8210" name="Freeform 34"/>
          <p:cNvSpPr>
            <a:spLocks/>
          </p:cNvSpPr>
          <p:nvPr/>
        </p:nvSpPr>
        <p:spPr bwMode="auto">
          <a:xfrm>
            <a:off x="4632325" y="2371725"/>
            <a:ext cx="206375" cy="63500"/>
          </a:xfrm>
          <a:custGeom>
            <a:avLst/>
            <a:gdLst>
              <a:gd name="T0" fmla="*/ 97 w 130"/>
              <a:gd name="T1" fmla="*/ 40 h 40"/>
              <a:gd name="T2" fmla="*/ 0 w 130"/>
              <a:gd name="T3" fmla="*/ 40 h 40"/>
              <a:gd name="T4" fmla="*/ 130 w 130"/>
              <a:gd name="T5" fmla="*/ 0 h 40"/>
              <a:gd name="T6" fmla="*/ 97 w 130"/>
              <a:gd name="T7" fmla="*/ 4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30" h="40">
                <a:moveTo>
                  <a:pt x="97" y="40"/>
                </a:moveTo>
                <a:lnTo>
                  <a:pt x="0" y="40"/>
                </a:lnTo>
                <a:lnTo>
                  <a:pt x="130" y="0"/>
                </a:lnTo>
                <a:lnTo>
                  <a:pt x="97" y="4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8211" name="Freeform 35"/>
          <p:cNvSpPr>
            <a:spLocks/>
          </p:cNvSpPr>
          <p:nvPr/>
        </p:nvSpPr>
        <p:spPr bwMode="auto">
          <a:xfrm>
            <a:off x="4924425" y="2435225"/>
            <a:ext cx="206375" cy="63500"/>
          </a:xfrm>
          <a:custGeom>
            <a:avLst/>
            <a:gdLst>
              <a:gd name="T0" fmla="*/ 130 w 130"/>
              <a:gd name="T1" fmla="*/ 0 h 40"/>
              <a:gd name="T2" fmla="*/ 0 w 130"/>
              <a:gd name="T3" fmla="*/ 40 h 40"/>
              <a:gd name="T4" fmla="*/ 33 w 130"/>
              <a:gd name="T5" fmla="*/ 0 h 40"/>
              <a:gd name="T6" fmla="*/ 130 w 130"/>
              <a:gd name="T7" fmla="*/ 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30" h="40">
                <a:moveTo>
                  <a:pt x="130" y="0"/>
                </a:moveTo>
                <a:lnTo>
                  <a:pt x="0" y="40"/>
                </a:lnTo>
                <a:lnTo>
                  <a:pt x="33" y="0"/>
                </a:lnTo>
                <a:lnTo>
                  <a:pt x="13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8212" name="Freeform 36"/>
          <p:cNvSpPr>
            <a:spLocks/>
          </p:cNvSpPr>
          <p:nvPr/>
        </p:nvSpPr>
        <p:spPr bwMode="auto">
          <a:xfrm>
            <a:off x="4924425" y="2371725"/>
            <a:ext cx="206375" cy="63500"/>
          </a:xfrm>
          <a:custGeom>
            <a:avLst/>
            <a:gdLst>
              <a:gd name="T0" fmla="*/ 130 w 130"/>
              <a:gd name="T1" fmla="*/ 40 h 40"/>
              <a:gd name="T2" fmla="*/ 33 w 130"/>
              <a:gd name="T3" fmla="*/ 40 h 40"/>
              <a:gd name="T4" fmla="*/ 0 w 130"/>
              <a:gd name="T5" fmla="*/ 0 h 40"/>
              <a:gd name="T6" fmla="*/ 130 w 130"/>
              <a:gd name="T7" fmla="*/ 4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30" h="40">
                <a:moveTo>
                  <a:pt x="130" y="40"/>
                </a:moveTo>
                <a:lnTo>
                  <a:pt x="33" y="40"/>
                </a:lnTo>
                <a:lnTo>
                  <a:pt x="0" y="0"/>
                </a:lnTo>
                <a:lnTo>
                  <a:pt x="130" y="4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8213" name="Rectangle 37"/>
          <p:cNvSpPr>
            <a:spLocks noChangeArrowheads="1"/>
          </p:cNvSpPr>
          <p:nvPr/>
        </p:nvSpPr>
        <p:spPr bwMode="auto">
          <a:xfrm>
            <a:off x="4714875" y="2081213"/>
            <a:ext cx="146050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2300">
                <a:solidFill>
                  <a:srgbClr val="000000"/>
                </a:solidFill>
                <a:latin typeface="Symbol" pitchFamily="18" charset="2"/>
              </a:rPr>
              <a:t>1</a:t>
            </a:r>
            <a:endParaRPr lang="nl-NL" altLang="cs-CZ"/>
          </a:p>
        </p:txBody>
      </p:sp>
      <p:sp>
        <p:nvSpPr>
          <p:cNvPr id="178214" name="Rectangle 38"/>
          <p:cNvSpPr>
            <a:spLocks noChangeArrowheads="1"/>
          </p:cNvSpPr>
          <p:nvPr/>
        </p:nvSpPr>
        <p:spPr bwMode="auto">
          <a:xfrm>
            <a:off x="4870450" y="2081213"/>
            <a:ext cx="73025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2300">
                <a:solidFill>
                  <a:srgbClr val="000000"/>
                </a:solidFill>
                <a:latin typeface="Symbol" pitchFamily="18" charset="2"/>
              </a:rPr>
              <a:t>.</a:t>
            </a:r>
            <a:endParaRPr lang="nl-NL" altLang="cs-CZ"/>
          </a:p>
        </p:txBody>
      </p:sp>
      <p:sp>
        <p:nvSpPr>
          <p:cNvPr id="178215" name="Rectangle 39"/>
          <p:cNvSpPr>
            <a:spLocks noChangeArrowheads="1"/>
          </p:cNvSpPr>
          <p:nvPr/>
        </p:nvSpPr>
        <p:spPr bwMode="auto">
          <a:xfrm>
            <a:off x="4972050" y="2081213"/>
            <a:ext cx="146050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2300">
                <a:solidFill>
                  <a:srgbClr val="000000"/>
                </a:solidFill>
                <a:latin typeface="Symbol" pitchFamily="18" charset="2"/>
              </a:rPr>
              <a:t>5</a:t>
            </a:r>
            <a:endParaRPr lang="nl-NL" altLang="cs-CZ"/>
          </a:p>
        </p:txBody>
      </p:sp>
      <p:sp>
        <p:nvSpPr>
          <p:cNvPr id="178216" name="Rectangle 40"/>
          <p:cNvSpPr>
            <a:spLocks noChangeArrowheads="1"/>
          </p:cNvSpPr>
          <p:nvPr/>
        </p:nvSpPr>
        <p:spPr bwMode="auto">
          <a:xfrm>
            <a:off x="5145088" y="2081213"/>
            <a:ext cx="176212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2300">
                <a:solidFill>
                  <a:srgbClr val="000000"/>
                </a:solidFill>
                <a:latin typeface="Symbol" pitchFamily="18" charset="2"/>
              </a:rPr>
              <a:t>s</a:t>
            </a:r>
            <a:endParaRPr lang="nl-NL" altLang="cs-CZ"/>
          </a:p>
        </p:txBody>
      </p:sp>
      <p:sp>
        <p:nvSpPr>
          <p:cNvPr id="178217" name="Line 41"/>
          <p:cNvSpPr>
            <a:spLocks noChangeShapeType="1"/>
          </p:cNvSpPr>
          <p:nvPr/>
        </p:nvSpPr>
        <p:spPr bwMode="auto">
          <a:xfrm>
            <a:off x="2378075" y="1903413"/>
            <a:ext cx="4352925" cy="15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8218" name="Freeform 42"/>
          <p:cNvSpPr>
            <a:spLocks/>
          </p:cNvSpPr>
          <p:nvPr/>
        </p:nvSpPr>
        <p:spPr bwMode="auto">
          <a:xfrm>
            <a:off x="2378075" y="1903413"/>
            <a:ext cx="206375" cy="50800"/>
          </a:xfrm>
          <a:custGeom>
            <a:avLst/>
            <a:gdLst>
              <a:gd name="T0" fmla="*/ 98 w 130"/>
              <a:gd name="T1" fmla="*/ 0 h 32"/>
              <a:gd name="T2" fmla="*/ 130 w 130"/>
              <a:gd name="T3" fmla="*/ 32 h 32"/>
              <a:gd name="T4" fmla="*/ 0 w 130"/>
              <a:gd name="T5" fmla="*/ 0 h 32"/>
              <a:gd name="T6" fmla="*/ 98 w 130"/>
              <a:gd name="T7" fmla="*/ 0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30" h="32">
                <a:moveTo>
                  <a:pt x="98" y="0"/>
                </a:moveTo>
                <a:lnTo>
                  <a:pt x="130" y="32"/>
                </a:lnTo>
                <a:lnTo>
                  <a:pt x="0" y="0"/>
                </a:lnTo>
                <a:lnTo>
                  <a:pt x="98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8219" name="Freeform 43"/>
          <p:cNvSpPr>
            <a:spLocks/>
          </p:cNvSpPr>
          <p:nvPr/>
        </p:nvSpPr>
        <p:spPr bwMode="auto">
          <a:xfrm>
            <a:off x="2378075" y="1839913"/>
            <a:ext cx="206375" cy="63500"/>
          </a:xfrm>
          <a:custGeom>
            <a:avLst/>
            <a:gdLst>
              <a:gd name="T0" fmla="*/ 98 w 130"/>
              <a:gd name="T1" fmla="*/ 40 h 40"/>
              <a:gd name="T2" fmla="*/ 0 w 130"/>
              <a:gd name="T3" fmla="*/ 40 h 40"/>
              <a:gd name="T4" fmla="*/ 130 w 130"/>
              <a:gd name="T5" fmla="*/ 0 h 40"/>
              <a:gd name="T6" fmla="*/ 98 w 130"/>
              <a:gd name="T7" fmla="*/ 4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30" h="40">
                <a:moveTo>
                  <a:pt x="98" y="40"/>
                </a:moveTo>
                <a:lnTo>
                  <a:pt x="0" y="40"/>
                </a:lnTo>
                <a:lnTo>
                  <a:pt x="130" y="0"/>
                </a:lnTo>
                <a:lnTo>
                  <a:pt x="98" y="4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8220" name="Freeform 44"/>
          <p:cNvSpPr>
            <a:spLocks/>
          </p:cNvSpPr>
          <p:nvPr/>
        </p:nvSpPr>
        <p:spPr bwMode="auto">
          <a:xfrm>
            <a:off x="6507163" y="1903413"/>
            <a:ext cx="223837" cy="50800"/>
          </a:xfrm>
          <a:custGeom>
            <a:avLst/>
            <a:gdLst>
              <a:gd name="T0" fmla="*/ 141 w 141"/>
              <a:gd name="T1" fmla="*/ 0 h 32"/>
              <a:gd name="T2" fmla="*/ 0 w 141"/>
              <a:gd name="T3" fmla="*/ 32 h 32"/>
              <a:gd name="T4" fmla="*/ 33 w 141"/>
              <a:gd name="T5" fmla="*/ 0 h 32"/>
              <a:gd name="T6" fmla="*/ 141 w 141"/>
              <a:gd name="T7" fmla="*/ 0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41" h="32">
                <a:moveTo>
                  <a:pt x="141" y="0"/>
                </a:moveTo>
                <a:lnTo>
                  <a:pt x="0" y="32"/>
                </a:lnTo>
                <a:lnTo>
                  <a:pt x="33" y="0"/>
                </a:lnTo>
                <a:lnTo>
                  <a:pt x="141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8221" name="Freeform 45"/>
          <p:cNvSpPr>
            <a:spLocks/>
          </p:cNvSpPr>
          <p:nvPr/>
        </p:nvSpPr>
        <p:spPr bwMode="auto">
          <a:xfrm>
            <a:off x="6507163" y="1839913"/>
            <a:ext cx="223837" cy="63500"/>
          </a:xfrm>
          <a:custGeom>
            <a:avLst/>
            <a:gdLst>
              <a:gd name="T0" fmla="*/ 141 w 141"/>
              <a:gd name="T1" fmla="*/ 40 h 40"/>
              <a:gd name="T2" fmla="*/ 33 w 141"/>
              <a:gd name="T3" fmla="*/ 40 h 40"/>
              <a:gd name="T4" fmla="*/ 0 w 141"/>
              <a:gd name="T5" fmla="*/ 0 h 40"/>
              <a:gd name="T6" fmla="*/ 141 w 141"/>
              <a:gd name="T7" fmla="*/ 4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41" h="40">
                <a:moveTo>
                  <a:pt x="141" y="40"/>
                </a:moveTo>
                <a:lnTo>
                  <a:pt x="33" y="40"/>
                </a:lnTo>
                <a:lnTo>
                  <a:pt x="0" y="0"/>
                </a:lnTo>
                <a:lnTo>
                  <a:pt x="141" y="4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8222" name="Line 46"/>
          <p:cNvSpPr>
            <a:spLocks noChangeShapeType="1"/>
          </p:cNvSpPr>
          <p:nvPr/>
        </p:nvSpPr>
        <p:spPr bwMode="auto">
          <a:xfrm>
            <a:off x="6816725" y="1765300"/>
            <a:ext cx="1588" cy="398780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8223" name="Rectangle 47"/>
          <p:cNvSpPr>
            <a:spLocks noChangeArrowheads="1"/>
          </p:cNvSpPr>
          <p:nvPr/>
        </p:nvSpPr>
        <p:spPr bwMode="auto">
          <a:xfrm>
            <a:off x="7073900" y="1992313"/>
            <a:ext cx="155575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700">
                <a:solidFill>
                  <a:srgbClr val="000000"/>
                </a:solidFill>
                <a:latin typeface="Arial" charset="0"/>
              </a:rPr>
              <a:t>U</a:t>
            </a:r>
            <a:endParaRPr lang="nl-NL" altLang="cs-CZ"/>
          </a:p>
        </p:txBody>
      </p:sp>
      <p:sp>
        <p:nvSpPr>
          <p:cNvPr id="178224" name="Rectangle 48"/>
          <p:cNvSpPr>
            <a:spLocks noChangeArrowheads="1"/>
          </p:cNvSpPr>
          <p:nvPr/>
        </p:nvSpPr>
        <p:spPr bwMode="auto">
          <a:xfrm>
            <a:off x="7251700" y="1992313"/>
            <a:ext cx="144463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700">
                <a:solidFill>
                  <a:srgbClr val="000000"/>
                </a:solidFill>
                <a:latin typeface="Arial" charset="0"/>
              </a:rPr>
              <a:t>S</a:t>
            </a:r>
            <a:endParaRPr lang="nl-NL" altLang="cs-CZ"/>
          </a:p>
        </p:txBody>
      </p:sp>
      <p:sp>
        <p:nvSpPr>
          <p:cNvPr id="178225" name="Rectangle 49"/>
          <p:cNvSpPr>
            <a:spLocks noChangeArrowheads="1"/>
          </p:cNvSpPr>
          <p:nvPr/>
        </p:nvSpPr>
        <p:spPr bwMode="auto">
          <a:xfrm>
            <a:off x="7418388" y="1992313"/>
            <a:ext cx="120650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700">
                <a:solidFill>
                  <a:srgbClr val="000000"/>
                </a:solidFill>
                <a:latin typeface="Arial" charset="0"/>
              </a:rPr>
              <a:t>L</a:t>
            </a:r>
            <a:endParaRPr lang="nl-NL" altLang="cs-CZ"/>
          </a:p>
        </p:txBody>
      </p:sp>
      <p:sp>
        <p:nvSpPr>
          <p:cNvPr id="178226" name="Rectangle 50"/>
          <p:cNvSpPr>
            <a:spLocks noChangeArrowheads="1"/>
          </p:cNvSpPr>
          <p:nvPr/>
        </p:nvSpPr>
        <p:spPr bwMode="auto">
          <a:xfrm>
            <a:off x="7386638" y="4575175"/>
            <a:ext cx="984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400">
                <a:solidFill>
                  <a:srgbClr val="000000"/>
                </a:solidFill>
                <a:latin typeface="Arial" charset="0"/>
              </a:rPr>
              <a:t>p</a:t>
            </a:r>
            <a:endParaRPr lang="nl-NL" altLang="cs-CZ"/>
          </a:p>
        </p:txBody>
      </p:sp>
      <p:sp>
        <p:nvSpPr>
          <p:cNvPr id="178227" name="Rectangle 51"/>
          <p:cNvSpPr>
            <a:spLocks noChangeArrowheads="1"/>
          </p:cNvSpPr>
          <p:nvPr/>
        </p:nvSpPr>
        <p:spPr bwMode="auto">
          <a:xfrm>
            <a:off x="7489825" y="4575175"/>
            <a:ext cx="984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400">
                <a:solidFill>
                  <a:srgbClr val="000000"/>
                </a:solidFill>
                <a:latin typeface="Arial" charset="0"/>
              </a:rPr>
              <a:t>p</a:t>
            </a:r>
            <a:endParaRPr lang="nl-NL" altLang="cs-CZ"/>
          </a:p>
        </p:txBody>
      </p:sp>
      <p:sp>
        <p:nvSpPr>
          <p:cNvPr id="178228" name="Rectangle 52"/>
          <p:cNvSpPr>
            <a:spLocks noChangeArrowheads="1"/>
          </p:cNvSpPr>
          <p:nvPr/>
        </p:nvSpPr>
        <p:spPr bwMode="auto">
          <a:xfrm>
            <a:off x="7593013" y="4575175"/>
            <a:ext cx="147637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400">
                <a:solidFill>
                  <a:srgbClr val="000000"/>
                </a:solidFill>
                <a:latin typeface="Arial" charset="0"/>
              </a:rPr>
              <a:t>m</a:t>
            </a:r>
            <a:endParaRPr lang="nl-NL" altLang="cs-CZ"/>
          </a:p>
        </p:txBody>
      </p:sp>
      <p:sp>
        <p:nvSpPr>
          <p:cNvPr id="178229" name="Rectangle 53"/>
          <p:cNvSpPr>
            <a:spLocks noChangeArrowheads="1"/>
          </p:cNvSpPr>
          <p:nvPr/>
        </p:nvSpPr>
        <p:spPr bwMode="auto">
          <a:xfrm>
            <a:off x="7386638" y="4411663"/>
            <a:ext cx="984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400">
                <a:solidFill>
                  <a:srgbClr val="000000"/>
                </a:solidFill>
                <a:latin typeface="Arial" charset="0"/>
              </a:rPr>
              <a:t>3</a:t>
            </a:r>
            <a:endParaRPr lang="nl-NL" altLang="cs-CZ"/>
          </a:p>
        </p:txBody>
      </p:sp>
      <p:sp>
        <p:nvSpPr>
          <p:cNvPr id="178230" name="Rectangle 54"/>
          <p:cNvSpPr>
            <a:spLocks noChangeArrowheads="1"/>
          </p:cNvSpPr>
          <p:nvPr/>
        </p:nvSpPr>
        <p:spPr bwMode="auto">
          <a:xfrm>
            <a:off x="7478713" y="4411663"/>
            <a:ext cx="49212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400">
                <a:solidFill>
                  <a:srgbClr val="000000"/>
                </a:solidFill>
                <a:latin typeface="Arial" charset="0"/>
              </a:rPr>
              <a:t>.</a:t>
            </a:r>
            <a:endParaRPr lang="nl-NL" altLang="cs-CZ"/>
          </a:p>
        </p:txBody>
      </p:sp>
      <p:sp>
        <p:nvSpPr>
          <p:cNvPr id="178231" name="Rectangle 55"/>
          <p:cNvSpPr>
            <a:spLocks noChangeArrowheads="1"/>
          </p:cNvSpPr>
          <p:nvPr/>
        </p:nvSpPr>
        <p:spPr bwMode="auto">
          <a:xfrm>
            <a:off x="7542213" y="4411663"/>
            <a:ext cx="984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400">
                <a:solidFill>
                  <a:srgbClr val="000000"/>
                </a:solidFill>
                <a:latin typeface="Arial" charset="0"/>
              </a:rPr>
              <a:t>4</a:t>
            </a:r>
            <a:endParaRPr lang="nl-NL" altLang="cs-CZ"/>
          </a:p>
        </p:txBody>
      </p:sp>
      <p:sp>
        <p:nvSpPr>
          <p:cNvPr id="178232" name="Line 56"/>
          <p:cNvSpPr>
            <a:spLocks noChangeShapeType="1"/>
          </p:cNvSpPr>
          <p:nvPr/>
        </p:nvSpPr>
        <p:spPr bwMode="auto">
          <a:xfrm flipV="1">
            <a:off x="6954838" y="4576763"/>
            <a:ext cx="239712" cy="290512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8233" name="Freeform 57"/>
          <p:cNvSpPr>
            <a:spLocks/>
          </p:cNvSpPr>
          <p:nvPr/>
        </p:nvSpPr>
        <p:spPr bwMode="auto">
          <a:xfrm>
            <a:off x="6954838" y="4765675"/>
            <a:ext cx="171450" cy="101600"/>
          </a:xfrm>
          <a:custGeom>
            <a:avLst/>
            <a:gdLst>
              <a:gd name="T0" fmla="*/ 0 w 108"/>
              <a:gd name="T1" fmla="*/ 64 h 64"/>
              <a:gd name="T2" fmla="*/ 43 w 108"/>
              <a:gd name="T3" fmla="*/ 0 h 64"/>
              <a:gd name="T4" fmla="*/ 108 w 108"/>
              <a:gd name="T5" fmla="*/ 0 h 64"/>
              <a:gd name="T6" fmla="*/ 0 w 108"/>
              <a:gd name="T7" fmla="*/ 64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8" h="64">
                <a:moveTo>
                  <a:pt x="0" y="64"/>
                </a:moveTo>
                <a:lnTo>
                  <a:pt x="43" y="0"/>
                </a:lnTo>
                <a:lnTo>
                  <a:pt x="108" y="0"/>
                </a:lnTo>
                <a:lnTo>
                  <a:pt x="0" y="6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8234" name="Freeform 58"/>
          <p:cNvSpPr>
            <a:spLocks/>
          </p:cNvSpPr>
          <p:nvPr/>
        </p:nvSpPr>
        <p:spPr bwMode="auto">
          <a:xfrm>
            <a:off x="6954838" y="4702175"/>
            <a:ext cx="68262" cy="165100"/>
          </a:xfrm>
          <a:custGeom>
            <a:avLst/>
            <a:gdLst>
              <a:gd name="T0" fmla="*/ 43 w 43"/>
              <a:gd name="T1" fmla="*/ 40 h 104"/>
              <a:gd name="T2" fmla="*/ 0 w 43"/>
              <a:gd name="T3" fmla="*/ 104 h 104"/>
              <a:gd name="T4" fmla="*/ 21 w 43"/>
              <a:gd name="T5" fmla="*/ 0 h 104"/>
              <a:gd name="T6" fmla="*/ 43 w 43"/>
              <a:gd name="T7" fmla="*/ 40 h 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3" h="104">
                <a:moveTo>
                  <a:pt x="43" y="40"/>
                </a:moveTo>
                <a:lnTo>
                  <a:pt x="0" y="104"/>
                </a:lnTo>
                <a:lnTo>
                  <a:pt x="21" y="0"/>
                </a:lnTo>
                <a:lnTo>
                  <a:pt x="43" y="4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8235" name="Line 59"/>
          <p:cNvSpPr>
            <a:spLocks noChangeShapeType="1"/>
          </p:cNvSpPr>
          <p:nvPr/>
        </p:nvSpPr>
        <p:spPr bwMode="auto">
          <a:xfrm flipV="1">
            <a:off x="6162675" y="4613275"/>
            <a:ext cx="241300" cy="29210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8236" name="Freeform 60"/>
          <p:cNvSpPr>
            <a:spLocks/>
          </p:cNvSpPr>
          <p:nvPr/>
        </p:nvSpPr>
        <p:spPr bwMode="auto">
          <a:xfrm>
            <a:off x="6162675" y="4803775"/>
            <a:ext cx="173038" cy="101600"/>
          </a:xfrm>
          <a:custGeom>
            <a:avLst/>
            <a:gdLst>
              <a:gd name="T0" fmla="*/ 0 w 109"/>
              <a:gd name="T1" fmla="*/ 64 h 64"/>
              <a:gd name="T2" fmla="*/ 44 w 109"/>
              <a:gd name="T3" fmla="*/ 0 h 64"/>
              <a:gd name="T4" fmla="*/ 109 w 109"/>
              <a:gd name="T5" fmla="*/ 0 h 64"/>
              <a:gd name="T6" fmla="*/ 0 w 109"/>
              <a:gd name="T7" fmla="*/ 64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9" h="64">
                <a:moveTo>
                  <a:pt x="0" y="64"/>
                </a:moveTo>
                <a:lnTo>
                  <a:pt x="44" y="0"/>
                </a:lnTo>
                <a:lnTo>
                  <a:pt x="109" y="0"/>
                </a:lnTo>
                <a:lnTo>
                  <a:pt x="0" y="6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8237" name="Freeform 61"/>
          <p:cNvSpPr>
            <a:spLocks/>
          </p:cNvSpPr>
          <p:nvPr/>
        </p:nvSpPr>
        <p:spPr bwMode="auto">
          <a:xfrm>
            <a:off x="6162675" y="4740275"/>
            <a:ext cx="69850" cy="165100"/>
          </a:xfrm>
          <a:custGeom>
            <a:avLst/>
            <a:gdLst>
              <a:gd name="T0" fmla="*/ 44 w 44"/>
              <a:gd name="T1" fmla="*/ 40 h 104"/>
              <a:gd name="T2" fmla="*/ 0 w 44"/>
              <a:gd name="T3" fmla="*/ 104 h 104"/>
              <a:gd name="T4" fmla="*/ 22 w 44"/>
              <a:gd name="T5" fmla="*/ 0 h 104"/>
              <a:gd name="T6" fmla="*/ 44 w 44"/>
              <a:gd name="T7" fmla="*/ 40 h 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4" h="104">
                <a:moveTo>
                  <a:pt x="44" y="40"/>
                </a:moveTo>
                <a:lnTo>
                  <a:pt x="0" y="104"/>
                </a:lnTo>
                <a:lnTo>
                  <a:pt x="22" y="0"/>
                </a:lnTo>
                <a:lnTo>
                  <a:pt x="44" y="4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8238" name="Rectangle 62"/>
          <p:cNvSpPr>
            <a:spLocks noChangeArrowheads="1"/>
          </p:cNvSpPr>
          <p:nvPr/>
        </p:nvSpPr>
        <p:spPr bwMode="auto">
          <a:xfrm>
            <a:off x="6337300" y="4335463"/>
            <a:ext cx="984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400">
                <a:solidFill>
                  <a:srgbClr val="000000"/>
                </a:solidFill>
                <a:latin typeface="Arial" charset="0"/>
              </a:rPr>
              <a:t>p</a:t>
            </a:r>
            <a:endParaRPr lang="nl-NL" altLang="cs-CZ"/>
          </a:p>
        </p:txBody>
      </p:sp>
      <p:sp>
        <p:nvSpPr>
          <p:cNvPr id="178239" name="Rectangle 63"/>
          <p:cNvSpPr>
            <a:spLocks noChangeArrowheads="1"/>
          </p:cNvSpPr>
          <p:nvPr/>
        </p:nvSpPr>
        <p:spPr bwMode="auto">
          <a:xfrm>
            <a:off x="6440488" y="4335463"/>
            <a:ext cx="984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400">
                <a:solidFill>
                  <a:srgbClr val="000000"/>
                </a:solidFill>
                <a:latin typeface="Arial" charset="0"/>
              </a:rPr>
              <a:t>p</a:t>
            </a:r>
            <a:endParaRPr lang="nl-NL" altLang="cs-CZ"/>
          </a:p>
        </p:txBody>
      </p:sp>
      <p:sp>
        <p:nvSpPr>
          <p:cNvPr id="178240" name="Rectangle 64"/>
          <p:cNvSpPr>
            <a:spLocks noChangeArrowheads="1"/>
          </p:cNvSpPr>
          <p:nvPr/>
        </p:nvSpPr>
        <p:spPr bwMode="auto">
          <a:xfrm>
            <a:off x="6543675" y="4335463"/>
            <a:ext cx="14763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400">
                <a:solidFill>
                  <a:srgbClr val="000000"/>
                </a:solidFill>
                <a:latin typeface="Arial" charset="0"/>
              </a:rPr>
              <a:t>m</a:t>
            </a:r>
            <a:endParaRPr lang="nl-NL" altLang="cs-CZ"/>
          </a:p>
        </p:txBody>
      </p:sp>
      <p:sp>
        <p:nvSpPr>
          <p:cNvPr id="178241" name="Rectangle 65"/>
          <p:cNvSpPr>
            <a:spLocks noChangeArrowheads="1"/>
          </p:cNvSpPr>
          <p:nvPr/>
        </p:nvSpPr>
        <p:spPr bwMode="auto">
          <a:xfrm>
            <a:off x="6337300" y="4170363"/>
            <a:ext cx="984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400">
                <a:solidFill>
                  <a:srgbClr val="000000"/>
                </a:solidFill>
                <a:latin typeface="Arial" charset="0"/>
              </a:rPr>
              <a:t>6</a:t>
            </a:r>
            <a:endParaRPr lang="nl-NL" altLang="cs-CZ"/>
          </a:p>
        </p:txBody>
      </p:sp>
      <p:sp>
        <p:nvSpPr>
          <p:cNvPr id="178242" name="Rectangle 66"/>
          <p:cNvSpPr>
            <a:spLocks noChangeArrowheads="1"/>
          </p:cNvSpPr>
          <p:nvPr/>
        </p:nvSpPr>
        <p:spPr bwMode="auto">
          <a:xfrm>
            <a:off x="6440488" y="4170363"/>
            <a:ext cx="984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400">
                <a:solidFill>
                  <a:srgbClr val="000000"/>
                </a:solidFill>
                <a:latin typeface="Arial" charset="0"/>
              </a:rPr>
              <a:t>6</a:t>
            </a:r>
            <a:endParaRPr lang="nl-NL" altLang="cs-CZ"/>
          </a:p>
        </p:txBody>
      </p:sp>
      <p:sp>
        <p:nvSpPr>
          <p:cNvPr id="178243" name="Rectangle 67"/>
          <p:cNvSpPr>
            <a:spLocks noChangeArrowheads="1"/>
          </p:cNvSpPr>
          <p:nvPr/>
        </p:nvSpPr>
        <p:spPr bwMode="auto">
          <a:xfrm>
            <a:off x="6543675" y="4170363"/>
            <a:ext cx="984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400">
                <a:solidFill>
                  <a:srgbClr val="000000"/>
                </a:solidFill>
                <a:latin typeface="Arial" charset="0"/>
              </a:rPr>
              <a:t>8</a:t>
            </a:r>
            <a:endParaRPr lang="nl-NL" altLang="cs-CZ"/>
          </a:p>
        </p:txBody>
      </p:sp>
      <p:sp>
        <p:nvSpPr>
          <p:cNvPr id="178244" name="Rectangle 68"/>
          <p:cNvSpPr>
            <a:spLocks noChangeArrowheads="1"/>
          </p:cNvSpPr>
          <p:nvPr/>
        </p:nvSpPr>
        <p:spPr bwMode="auto">
          <a:xfrm>
            <a:off x="6646863" y="4170363"/>
            <a:ext cx="984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400">
                <a:solidFill>
                  <a:srgbClr val="000000"/>
                </a:solidFill>
                <a:latin typeface="Arial" charset="0"/>
              </a:rPr>
              <a:t>0</a:t>
            </a:r>
            <a:endParaRPr lang="nl-NL" altLang="cs-CZ"/>
          </a:p>
        </p:txBody>
      </p:sp>
      <p:sp>
        <p:nvSpPr>
          <p:cNvPr id="178245" name="Rectangle 69"/>
          <p:cNvSpPr>
            <a:spLocks noChangeArrowheads="1"/>
          </p:cNvSpPr>
          <p:nvPr/>
        </p:nvSpPr>
        <p:spPr bwMode="auto">
          <a:xfrm>
            <a:off x="6750050" y="4170363"/>
            <a:ext cx="984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400">
                <a:solidFill>
                  <a:srgbClr val="000000"/>
                </a:solidFill>
                <a:latin typeface="Arial" charset="0"/>
              </a:rPr>
              <a:t>3</a:t>
            </a:r>
            <a:endParaRPr lang="nl-NL" altLang="cs-CZ"/>
          </a:p>
        </p:txBody>
      </p:sp>
      <p:sp>
        <p:nvSpPr>
          <p:cNvPr id="178246" name="Line 70"/>
          <p:cNvSpPr>
            <a:spLocks noChangeShapeType="1"/>
          </p:cNvSpPr>
          <p:nvPr/>
        </p:nvSpPr>
        <p:spPr bwMode="auto">
          <a:xfrm>
            <a:off x="5165725" y="2460625"/>
            <a:ext cx="1588" cy="3810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8247" name="Line 71"/>
          <p:cNvSpPr>
            <a:spLocks noChangeShapeType="1"/>
          </p:cNvSpPr>
          <p:nvPr/>
        </p:nvSpPr>
        <p:spPr bwMode="auto">
          <a:xfrm>
            <a:off x="5165725" y="2562225"/>
            <a:ext cx="1588" cy="3810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8248" name="Line 72"/>
          <p:cNvSpPr>
            <a:spLocks noChangeShapeType="1"/>
          </p:cNvSpPr>
          <p:nvPr/>
        </p:nvSpPr>
        <p:spPr bwMode="auto">
          <a:xfrm>
            <a:off x="5165725" y="2663825"/>
            <a:ext cx="1588" cy="3810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8249" name="Line 73"/>
          <p:cNvSpPr>
            <a:spLocks noChangeShapeType="1"/>
          </p:cNvSpPr>
          <p:nvPr/>
        </p:nvSpPr>
        <p:spPr bwMode="auto">
          <a:xfrm>
            <a:off x="5165725" y="2765425"/>
            <a:ext cx="1588" cy="3810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8250" name="Line 74"/>
          <p:cNvSpPr>
            <a:spLocks noChangeShapeType="1"/>
          </p:cNvSpPr>
          <p:nvPr/>
        </p:nvSpPr>
        <p:spPr bwMode="auto">
          <a:xfrm>
            <a:off x="5165725" y="2867025"/>
            <a:ext cx="1588" cy="3810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8251" name="Line 75"/>
          <p:cNvSpPr>
            <a:spLocks noChangeShapeType="1"/>
          </p:cNvSpPr>
          <p:nvPr/>
        </p:nvSpPr>
        <p:spPr bwMode="auto">
          <a:xfrm>
            <a:off x="5165725" y="2967038"/>
            <a:ext cx="1588" cy="3810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8252" name="Line 76"/>
          <p:cNvSpPr>
            <a:spLocks noChangeShapeType="1"/>
          </p:cNvSpPr>
          <p:nvPr/>
        </p:nvSpPr>
        <p:spPr bwMode="auto">
          <a:xfrm>
            <a:off x="5165725" y="3068638"/>
            <a:ext cx="1588" cy="3810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8253" name="Line 77"/>
          <p:cNvSpPr>
            <a:spLocks noChangeShapeType="1"/>
          </p:cNvSpPr>
          <p:nvPr/>
        </p:nvSpPr>
        <p:spPr bwMode="auto">
          <a:xfrm>
            <a:off x="5165725" y="3170238"/>
            <a:ext cx="1588" cy="3810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8254" name="Line 78"/>
          <p:cNvSpPr>
            <a:spLocks noChangeShapeType="1"/>
          </p:cNvSpPr>
          <p:nvPr/>
        </p:nvSpPr>
        <p:spPr bwMode="auto">
          <a:xfrm>
            <a:off x="5165725" y="3271838"/>
            <a:ext cx="1588" cy="3810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8255" name="Line 79"/>
          <p:cNvSpPr>
            <a:spLocks noChangeShapeType="1"/>
          </p:cNvSpPr>
          <p:nvPr/>
        </p:nvSpPr>
        <p:spPr bwMode="auto">
          <a:xfrm>
            <a:off x="5165725" y="3373438"/>
            <a:ext cx="1588" cy="3810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8256" name="Line 80"/>
          <p:cNvSpPr>
            <a:spLocks noChangeShapeType="1"/>
          </p:cNvSpPr>
          <p:nvPr/>
        </p:nvSpPr>
        <p:spPr bwMode="auto">
          <a:xfrm>
            <a:off x="5165725" y="3475038"/>
            <a:ext cx="1588" cy="36512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8257" name="Line 81"/>
          <p:cNvSpPr>
            <a:spLocks noChangeShapeType="1"/>
          </p:cNvSpPr>
          <p:nvPr/>
        </p:nvSpPr>
        <p:spPr bwMode="auto">
          <a:xfrm>
            <a:off x="5165725" y="3575050"/>
            <a:ext cx="1588" cy="3810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8258" name="Line 82"/>
          <p:cNvSpPr>
            <a:spLocks noChangeShapeType="1"/>
          </p:cNvSpPr>
          <p:nvPr/>
        </p:nvSpPr>
        <p:spPr bwMode="auto">
          <a:xfrm>
            <a:off x="5165725" y="3676650"/>
            <a:ext cx="1588" cy="3810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8259" name="Line 83"/>
          <p:cNvSpPr>
            <a:spLocks noChangeShapeType="1"/>
          </p:cNvSpPr>
          <p:nvPr/>
        </p:nvSpPr>
        <p:spPr bwMode="auto">
          <a:xfrm>
            <a:off x="5165725" y="3778250"/>
            <a:ext cx="1588" cy="3810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8260" name="Line 84"/>
          <p:cNvSpPr>
            <a:spLocks noChangeShapeType="1"/>
          </p:cNvSpPr>
          <p:nvPr/>
        </p:nvSpPr>
        <p:spPr bwMode="auto">
          <a:xfrm>
            <a:off x="5165725" y="3879850"/>
            <a:ext cx="1588" cy="3810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8261" name="Line 85"/>
          <p:cNvSpPr>
            <a:spLocks noChangeShapeType="1"/>
          </p:cNvSpPr>
          <p:nvPr/>
        </p:nvSpPr>
        <p:spPr bwMode="auto">
          <a:xfrm>
            <a:off x="5165725" y="3981450"/>
            <a:ext cx="1588" cy="3810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8262" name="Line 86"/>
          <p:cNvSpPr>
            <a:spLocks noChangeShapeType="1"/>
          </p:cNvSpPr>
          <p:nvPr/>
        </p:nvSpPr>
        <p:spPr bwMode="auto">
          <a:xfrm>
            <a:off x="5165725" y="4081463"/>
            <a:ext cx="1588" cy="3810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8263" name="Line 87"/>
          <p:cNvSpPr>
            <a:spLocks noChangeShapeType="1"/>
          </p:cNvSpPr>
          <p:nvPr/>
        </p:nvSpPr>
        <p:spPr bwMode="auto">
          <a:xfrm>
            <a:off x="5165725" y="4183063"/>
            <a:ext cx="1588" cy="3810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8264" name="Line 88"/>
          <p:cNvSpPr>
            <a:spLocks noChangeShapeType="1"/>
          </p:cNvSpPr>
          <p:nvPr/>
        </p:nvSpPr>
        <p:spPr bwMode="auto">
          <a:xfrm>
            <a:off x="5165725" y="4284663"/>
            <a:ext cx="1588" cy="3810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8265" name="Line 89"/>
          <p:cNvSpPr>
            <a:spLocks noChangeShapeType="1"/>
          </p:cNvSpPr>
          <p:nvPr/>
        </p:nvSpPr>
        <p:spPr bwMode="auto">
          <a:xfrm>
            <a:off x="5165725" y="4386263"/>
            <a:ext cx="1588" cy="3810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8266" name="Line 90"/>
          <p:cNvSpPr>
            <a:spLocks noChangeShapeType="1"/>
          </p:cNvSpPr>
          <p:nvPr/>
        </p:nvSpPr>
        <p:spPr bwMode="auto">
          <a:xfrm>
            <a:off x="5165725" y="4487863"/>
            <a:ext cx="1588" cy="3810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8267" name="Line 91"/>
          <p:cNvSpPr>
            <a:spLocks noChangeShapeType="1"/>
          </p:cNvSpPr>
          <p:nvPr/>
        </p:nvSpPr>
        <p:spPr bwMode="auto">
          <a:xfrm>
            <a:off x="5165725" y="4589463"/>
            <a:ext cx="1588" cy="36512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8268" name="Line 92"/>
          <p:cNvSpPr>
            <a:spLocks noChangeShapeType="1"/>
          </p:cNvSpPr>
          <p:nvPr/>
        </p:nvSpPr>
        <p:spPr bwMode="auto">
          <a:xfrm>
            <a:off x="5165725" y="4689475"/>
            <a:ext cx="1588" cy="3810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8269" name="Line 93"/>
          <p:cNvSpPr>
            <a:spLocks noChangeShapeType="1"/>
          </p:cNvSpPr>
          <p:nvPr/>
        </p:nvSpPr>
        <p:spPr bwMode="auto">
          <a:xfrm>
            <a:off x="5165725" y="4791075"/>
            <a:ext cx="1588" cy="3810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8270" name="Line 94"/>
          <p:cNvSpPr>
            <a:spLocks noChangeShapeType="1"/>
          </p:cNvSpPr>
          <p:nvPr/>
        </p:nvSpPr>
        <p:spPr bwMode="auto">
          <a:xfrm>
            <a:off x="5165725" y="4892675"/>
            <a:ext cx="1588" cy="3810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8271" name="Line 95"/>
          <p:cNvSpPr>
            <a:spLocks noChangeShapeType="1"/>
          </p:cNvSpPr>
          <p:nvPr/>
        </p:nvSpPr>
        <p:spPr bwMode="auto">
          <a:xfrm>
            <a:off x="5165725" y="4994275"/>
            <a:ext cx="1588" cy="3810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8272" name="Rectangle 96"/>
          <p:cNvSpPr>
            <a:spLocks noChangeArrowheads="1"/>
          </p:cNvSpPr>
          <p:nvPr/>
        </p:nvSpPr>
        <p:spPr bwMode="auto">
          <a:xfrm>
            <a:off x="5203825" y="5119688"/>
            <a:ext cx="10953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500">
                <a:solidFill>
                  <a:srgbClr val="000000"/>
                </a:solidFill>
                <a:latin typeface="Symbol" pitchFamily="18" charset="2"/>
              </a:rPr>
              <a:t>m</a:t>
            </a:r>
            <a:endParaRPr lang="nl-NL" altLang="cs-CZ"/>
          </a:p>
        </p:txBody>
      </p:sp>
      <p:sp>
        <p:nvSpPr>
          <p:cNvPr id="178273" name="Line 97"/>
          <p:cNvSpPr>
            <a:spLocks noChangeShapeType="1"/>
          </p:cNvSpPr>
          <p:nvPr/>
        </p:nvSpPr>
        <p:spPr bwMode="auto">
          <a:xfrm>
            <a:off x="2362200" y="5538788"/>
            <a:ext cx="4351338" cy="15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8274" name="Freeform 98"/>
          <p:cNvSpPr>
            <a:spLocks/>
          </p:cNvSpPr>
          <p:nvPr/>
        </p:nvSpPr>
        <p:spPr bwMode="auto">
          <a:xfrm>
            <a:off x="2362200" y="5538788"/>
            <a:ext cx="206375" cy="63500"/>
          </a:xfrm>
          <a:custGeom>
            <a:avLst/>
            <a:gdLst>
              <a:gd name="T0" fmla="*/ 130 w 130"/>
              <a:gd name="T1" fmla="*/ 40 h 40"/>
              <a:gd name="T2" fmla="*/ 0 w 130"/>
              <a:gd name="T3" fmla="*/ 0 h 40"/>
              <a:gd name="T4" fmla="*/ 97 w 130"/>
              <a:gd name="T5" fmla="*/ 0 h 40"/>
              <a:gd name="T6" fmla="*/ 130 w 130"/>
              <a:gd name="T7" fmla="*/ 4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30" h="40">
                <a:moveTo>
                  <a:pt x="130" y="40"/>
                </a:moveTo>
                <a:lnTo>
                  <a:pt x="0" y="0"/>
                </a:lnTo>
                <a:lnTo>
                  <a:pt x="97" y="0"/>
                </a:lnTo>
                <a:lnTo>
                  <a:pt x="130" y="4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8275" name="Freeform 99"/>
          <p:cNvSpPr>
            <a:spLocks/>
          </p:cNvSpPr>
          <p:nvPr/>
        </p:nvSpPr>
        <p:spPr bwMode="auto">
          <a:xfrm>
            <a:off x="2362200" y="5487988"/>
            <a:ext cx="206375" cy="50800"/>
          </a:xfrm>
          <a:custGeom>
            <a:avLst/>
            <a:gdLst>
              <a:gd name="T0" fmla="*/ 97 w 130"/>
              <a:gd name="T1" fmla="*/ 32 h 32"/>
              <a:gd name="T2" fmla="*/ 0 w 130"/>
              <a:gd name="T3" fmla="*/ 32 h 32"/>
              <a:gd name="T4" fmla="*/ 130 w 130"/>
              <a:gd name="T5" fmla="*/ 0 h 32"/>
              <a:gd name="T6" fmla="*/ 97 w 130"/>
              <a:gd name="T7" fmla="*/ 32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30" h="32">
                <a:moveTo>
                  <a:pt x="97" y="32"/>
                </a:moveTo>
                <a:lnTo>
                  <a:pt x="0" y="32"/>
                </a:lnTo>
                <a:lnTo>
                  <a:pt x="130" y="0"/>
                </a:lnTo>
                <a:lnTo>
                  <a:pt x="97" y="3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8276" name="Freeform 100"/>
          <p:cNvSpPr>
            <a:spLocks/>
          </p:cNvSpPr>
          <p:nvPr/>
        </p:nvSpPr>
        <p:spPr bwMode="auto">
          <a:xfrm>
            <a:off x="6489700" y="5538788"/>
            <a:ext cx="223838" cy="50800"/>
          </a:xfrm>
          <a:custGeom>
            <a:avLst/>
            <a:gdLst>
              <a:gd name="T0" fmla="*/ 0 w 141"/>
              <a:gd name="T1" fmla="*/ 32 h 32"/>
              <a:gd name="T2" fmla="*/ 33 w 141"/>
              <a:gd name="T3" fmla="*/ 0 h 32"/>
              <a:gd name="T4" fmla="*/ 141 w 141"/>
              <a:gd name="T5" fmla="*/ 0 h 32"/>
              <a:gd name="T6" fmla="*/ 0 w 141"/>
              <a:gd name="T7" fmla="*/ 32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41" h="32">
                <a:moveTo>
                  <a:pt x="0" y="32"/>
                </a:moveTo>
                <a:lnTo>
                  <a:pt x="33" y="0"/>
                </a:lnTo>
                <a:lnTo>
                  <a:pt x="141" y="0"/>
                </a:lnTo>
                <a:lnTo>
                  <a:pt x="0" y="3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8277" name="Freeform 101"/>
          <p:cNvSpPr>
            <a:spLocks/>
          </p:cNvSpPr>
          <p:nvPr/>
        </p:nvSpPr>
        <p:spPr bwMode="auto">
          <a:xfrm>
            <a:off x="6489700" y="5475288"/>
            <a:ext cx="223838" cy="63500"/>
          </a:xfrm>
          <a:custGeom>
            <a:avLst/>
            <a:gdLst>
              <a:gd name="T0" fmla="*/ 141 w 141"/>
              <a:gd name="T1" fmla="*/ 40 h 40"/>
              <a:gd name="T2" fmla="*/ 33 w 141"/>
              <a:gd name="T3" fmla="*/ 40 h 40"/>
              <a:gd name="T4" fmla="*/ 0 w 141"/>
              <a:gd name="T5" fmla="*/ 0 h 40"/>
              <a:gd name="T6" fmla="*/ 141 w 141"/>
              <a:gd name="T7" fmla="*/ 4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41" h="40">
                <a:moveTo>
                  <a:pt x="141" y="40"/>
                </a:moveTo>
                <a:lnTo>
                  <a:pt x="33" y="40"/>
                </a:lnTo>
                <a:lnTo>
                  <a:pt x="0" y="0"/>
                </a:lnTo>
                <a:lnTo>
                  <a:pt x="141" y="4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8278" name="Rectangle 102"/>
          <p:cNvSpPr>
            <a:spLocks noChangeArrowheads="1"/>
          </p:cNvSpPr>
          <p:nvPr/>
        </p:nvSpPr>
        <p:spPr bwMode="auto">
          <a:xfrm>
            <a:off x="4286250" y="5588000"/>
            <a:ext cx="160338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2300">
                <a:solidFill>
                  <a:srgbClr val="000000"/>
                </a:solidFill>
                <a:latin typeface="Symbol" pitchFamily="18" charset="2"/>
              </a:rPr>
              <a:t>+</a:t>
            </a:r>
            <a:endParaRPr lang="nl-NL" altLang="cs-CZ"/>
          </a:p>
        </p:txBody>
      </p:sp>
      <p:sp>
        <p:nvSpPr>
          <p:cNvPr id="178279" name="Rectangle 103"/>
          <p:cNvSpPr>
            <a:spLocks noChangeArrowheads="1"/>
          </p:cNvSpPr>
          <p:nvPr/>
        </p:nvSpPr>
        <p:spPr bwMode="auto">
          <a:xfrm>
            <a:off x="4437063" y="5588000"/>
            <a:ext cx="80962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2300">
                <a:solidFill>
                  <a:srgbClr val="000000"/>
                </a:solidFill>
                <a:latin typeface="Symbol" pitchFamily="18" charset="2"/>
              </a:rPr>
              <a:t>/</a:t>
            </a:r>
            <a:endParaRPr lang="nl-NL" altLang="cs-CZ"/>
          </a:p>
        </p:txBody>
      </p:sp>
      <p:sp>
        <p:nvSpPr>
          <p:cNvPr id="178280" name="Rectangle 104"/>
          <p:cNvSpPr>
            <a:spLocks noChangeArrowheads="1"/>
          </p:cNvSpPr>
          <p:nvPr/>
        </p:nvSpPr>
        <p:spPr bwMode="auto">
          <a:xfrm>
            <a:off x="4560888" y="5588000"/>
            <a:ext cx="160337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2300">
                <a:solidFill>
                  <a:srgbClr val="000000"/>
                </a:solidFill>
                <a:latin typeface="Symbol" pitchFamily="18" charset="2"/>
              </a:rPr>
              <a:t>-</a:t>
            </a:r>
            <a:endParaRPr lang="nl-NL" altLang="cs-CZ"/>
          </a:p>
        </p:txBody>
      </p:sp>
      <p:sp>
        <p:nvSpPr>
          <p:cNvPr id="178281" name="Rectangle 105"/>
          <p:cNvSpPr>
            <a:spLocks noChangeArrowheads="1"/>
          </p:cNvSpPr>
          <p:nvPr/>
        </p:nvSpPr>
        <p:spPr bwMode="auto">
          <a:xfrm>
            <a:off x="4714875" y="5588000"/>
            <a:ext cx="73025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2300">
                <a:solidFill>
                  <a:srgbClr val="000000"/>
                </a:solidFill>
                <a:latin typeface="Symbol" pitchFamily="18" charset="2"/>
              </a:rPr>
              <a:t> </a:t>
            </a:r>
            <a:endParaRPr lang="nl-NL" altLang="cs-CZ"/>
          </a:p>
        </p:txBody>
      </p:sp>
      <p:sp>
        <p:nvSpPr>
          <p:cNvPr id="178282" name="Rectangle 106"/>
          <p:cNvSpPr>
            <a:spLocks noChangeArrowheads="1"/>
          </p:cNvSpPr>
          <p:nvPr/>
        </p:nvSpPr>
        <p:spPr bwMode="auto">
          <a:xfrm>
            <a:off x="4818063" y="5588000"/>
            <a:ext cx="146050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2300">
                <a:solidFill>
                  <a:srgbClr val="000000"/>
                </a:solidFill>
                <a:latin typeface="Symbol" pitchFamily="18" charset="2"/>
              </a:rPr>
              <a:t>6</a:t>
            </a:r>
            <a:endParaRPr lang="nl-NL" altLang="cs-CZ"/>
          </a:p>
        </p:txBody>
      </p:sp>
      <p:sp>
        <p:nvSpPr>
          <p:cNvPr id="178283" name="Rectangle 107"/>
          <p:cNvSpPr>
            <a:spLocks noChangeArrowheads="1"/>
          </p:cNvSpPr>
          <p:nvPr/>
        </p:nvSpPr>
        <p:spPr bwMode="auto">
          <a:xfrm>
            <a:off x="4991100" y="5588000"/>
            <a:ext cx="176213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2300">
                <a:solidFill>
                  <a:srgbClr val="000000"/>
                </a:solidFill>
                <a:latin typeface="Symbol" pitchFamily="18" charset="2"/>
              </a:rPr>
              <a:t>s</a:t>
            </a:r>
            <a:endParaRPr lang="nl-NL" altLang="cs-CZ"/>
          </a:p>
        </p:txBody>
      </p:sp>
      <p:sp>
        <p:nvSpPr>
          <p:cNvPr id="178284" name="Line 108"/>
          <p:cNvSpPr>
            <a:spLocks noChangeShapeType="1"/>
          </p:cNvSpPr>
          <p:nvPr/>
        </p:nvSpPr>
        <p:spPr bwMode="auto">
          <a:xfrm>
            <a:off x="5732463" y="2106613"/>
            <a:ext cx="1587" cy="326707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8285" name="Line 109"/>
          <p:cNvSpPr>
            <a:spLocks noChangeShapeType="1"/>
          </p:cNvSpPr>
          <p:nvPr/>
        </p:nvSpPr>
        <p:spPr bwMode="auto">
          <a:xfrm flipH="1">
            <a:off x="4564063" y="2435225"/>
            <a:ext cx="15875" cy="2938463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8286" name="Text Box 110"/>
          <p:cNvSpPr txBox="1">
            <a:spLocks noChangeArrowheads="1"/>
          </p:cNvSpPr>
          <p:nvPr/>
        </p:nvSpPr>
        <p:spPr bwMode="auto">
          <a:xfrm>
            <a:off x="2667000" y="457200"/>
            <a:ext cx="41544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5F5F5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3200">
                <a:latin typeface="Arial" charset="0"/>
              </a:rPr>
              <a:t>Statistical background</a:t>
            </a:r>
          </a:p>
        </p:txBody>
      </p:sp>
      <p:sp>
        <p:nvSpPr>
          <p:cNvPr id="178287" name="Text Box 111"/>
          <p:cNvSpPr txBox="1">
            <a:spLocks noChangeArrowheads="1"/>
          </p:cNvSpPr>
          <p:nvPr/>
        </p:nvSpPr>
        <p:spPr bwMode="auto">
          <a:xfrm>
            <a:off x="3563938" y="1524000"/>
            <a:ext cx="15414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5F5F5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>
                <a:latin typeface="Arial" charset="0"/>
              </a:rPr>
              <a:t>Tolerance</a:t>
            </a:r>
          </a:p>
        </p:txBody>
      </p:sp>
    </p:spTree>
    <p:extLst>
      <p:ext uri="{BB962C8B-B14F-4D97-AF65-F5344CB8AC3E}">
        <p14:creationId xmlns:p14="http://schemas.microsoft.com/office/powerpoint/2010/main" val="262858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Text Box 2"/>
          <p:cNvSpPr txBox="1">
            <a:spLocks noChangeArrowheads="1"/>
          </p:cNvSpPr>
          <p:nvPr/>
        </p:nvSpPr>
        <p:spPr bwMode="auto">
          <a:xfrm>
            <a:off x="2209800" y="533400"/>
            <a:ext cx="44688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5F5F5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3200">
                <a:solidFill>
                  <a:schemeClr val="folHlink"/>
                </a:solidFill>
                <a:latin typeface="Arial" charset="0"/>
              </a:rPr>
              <a:t>Performance Standards</a:t>
            </a:r>
            <a:endParaRPr lang="nl-NL" altLang="cs-CZ" sz="3200">
              <a:latin typeface="Arial" charset="0"/>
            </a:endParaRPr>
          </a:p>
        </p:txBody>
      </p:sp>
      <p:sp>
        <p:nvSpPr>
          <p:cNvPr id="179203" name="Rectangle 3"/>
          <p:cNvSpPr>
            <a:spLocks noChangeArrowheads="1"/>
          </p:cNvSpPr>
          <p:nvPr/>
        </p:nvSpPr>
        <p:spPr bwMode="auto">
          <a:xfrm>
            <a:off x="1066800" y="2909888"/>
            <a:ext cx="762000" cy="2805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5F5F5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en-US" altLang="cs-CZ">
                <a:latin typeface="Arial" charset="0"/>
              </a:rPr>
              <a:t>2</a:t>
            </a:r>
          </a:p>
          <a:p>
            <a:pPr>
              <a:lnSpc>
                <a:spcPct val="110000"/>
              </a:lnSpc>
            </a:pPr>
            <a:r>
              <a:rPr lang="en-US" altLang="cs-CZ">
                <a:latin typeface="Arial" charset="0"/>
              </a:rPr>
              <a:t>3</a:t>
            </a:r>
          </a:p>
          <a:p>
            <a:pPr>
              <a:lnSpc>
                <a:spcPct val="110000"/>
              </a:lnSpc>
            </a:pPr>
            <a:r>
              <a:rPr lang="en-US" altLang="cs-CZ">
                <a:latin typeface="Arial" charset="0"/>
              </a:rPr>
              <a:t>4</a:t>
            </a:r>
          </a:p>
          <a:p>
            <a:pPr>
              <a:lnSpc>
                <a:spcPct val="110000"/>
              </a:lnSpc>
            </a:pPr>
            <a:r>
              <a:rPr lang="en-US" altLang="cs-CZ">
                <a:latin typeface="Arial" charset="0"/>
              </a:rPr>
              <a:t>5</a:t>
            </a:r>
          </a:p>
          <a:p>
            <a:pPr>
              <a:lnSpc>
                <a:spcPct val="110000"/>
              </a:lnSpc>
            </a:pPr>
            <a:r>
              <a:rPr lang="en-US" altLang="cs-CZ">
                <a:latin typeface="Arial" charset="0"/>
              </a:rPr>
              <a:t>6</a:t>
            </a:r>
          </a:p>
        </p:txBody>
      </p:sp>
      <p:sp>
        <p:nvSpPr>
          <p:cNvPr id="179204" name="Rectangle 4"/>
          <p:cNvSpPr>
            <a:spLocks noChangeArrowheads="1"/>
          </p:cNvSpPr>
          <p:nvPr/>
        </p:nvSpPr>
        <p:spPr bwMode="auto">
          <a:xfrm>
            <a:off x="2819400" y="2909888"/>
            <a:ext cx="1219200" cy="2805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5F5F5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r">
              <a:lnSpc>
                <a:spcPct val="110000"/>
              </a:lnSpc>
            </a:pPr>
            <a:r>
              <a:rPr lang="en-US" altLang="cs-CZ">
                <a:latin typeface="Arial" charset="0"/>
              </a:rPr>
              <a:t>308537</a:t>
            </a:r>
          </a:p>
          <a:p>
            <a:pPr algn="r">
              <a:lnSpc>
                <a:spcPct val="110000"/>
              </a:lnSpc>
            </a:pPr>
            <a:r>
              <a:rPr lang="en-US" altLang="cs-CZ">
                <a:latin typeface="Arial" charset="0"/>
              </a:rPr>
              <a:t>66807</a:t>
            </a:r>
          </a:p>
          <a:p>
            <a:pPr algn="r">
              <a:lnSpc>
                <a:spcPct val="110000"/>
              </a:lnSpc>
            </a:pPr>
            <a:r>
              <a:rPr lang="en-US" altLang="cs-CZ">
                <a:latin typeface="Arial" charset="0"/>
              </a:rPr>
              <a:t>6210</a:t>
            </a:r>
          </a:p>
          <a:p>
            <a:pPr algn="r">
              <a:lnSpc>
                <a:spcPct val="110000"/>
              </a:lnSpc>
            </a:pPr>
            <a:r>
              <a:rPr lang="en-US" altLang="cs-CZ">
                <a:latin typeface="Arial" charset="0"/>
              </a:rPr>
              <a:t>233</a:t>
            </a:r>
          </a:p>
          <a:p>
            <a:pPr algn="r">
              <a:lnSpc>
                <a:spcPct val="110000"/>
              </a:lnSpc>
            </a:pPr>
            <a:r>
              <a:rPr lang="en-US" altLang="cs-CZ">
                <a:latin typeface="Arial" charset="0"/>
              </a:rPr>
              <a:t>3.4</a:t>
            </a:r>
          </a:p>
        </p:txBody>
      </p:sp>
      <p:sp>
        <p:nvSpPr>
          <p:cNvPr id="179205" name="Rectangle 5"/>
          <p:cNvSpPr>
            <a:spLocks noChangeArrowheads="1"/>
          </p:cNvSpPr>
          <p:nvPr/>
        </p:nvSpPr>
        <p:spPr bwMode="auto">
          <a:xfrm>
            <a:off x="914400" y="2133600"/>
            <a:ext cx="6019800" cy="3352800"/>
          </a:xfrm>
          <a:prstGeom prst="rect">
            <a:avLst/>
          </a:prstGeom>
          <a:noFill/>
          <a:ln w="38100">
            <a:solidFill>
              <a:srgbClr val="5F5F5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9206" name="Rectangle 6"/>
          <p:cNvSpPr>
            <a:spLocks noChangeArrowheads="1"/>
          </p:cNvSpPr>
          <p:nvPr/>
        </p:nvSpPr>
        <p:spPr bwMode="auto">
          <a:xfrm>
            <a:off x="990600" y="2362200"/>
            <a:ext cx="609600" cy="457200"/>
          </a:xfrm>
          <a:prstGeom prst="rect">
            <a:avLst/>
          </a:prstGeom>
          <a:solidFill>
            <a:srgbClr val="5F5F5F"/>
          </a:solidFill>
          <a:ln w="38100">
            <a:solidFill>
              <a:srgbClr val="3333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en-US" altLang="cs-CZ" sz="2800">
                <a:solidFill>
                  <a:schemeClr val="tx2"/>
                </a:solidFill>
                <a:latin typeface="Arial" charset="0"/>
                <a:sym typeface="Symbol" pitchFamily="18" charset="2"/>
              </a:rPr>
              <a:t></a:t>
            </a:r>
            <a:endParaRPr lang="en-US" altLang="cs-CZ" sz="280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179207" name="Rectangle 7"/>
          <p:cNvSpPr>
            <a:spLocks noChangeArrowheads="1"/>
          </p:cNvSpPr>
          <p:nvPr/>
        </p:nvSpPr>
        <p:spPr bwMode="auto">
          <a:xfrm>
            <a:off x="2819400" y="2362200"/>
            <a:ext cx="1143000" cy="457200"/>
          </a:xfrm>
          <a:prstGeom prst="rect">
            <a:avLst/>
          </a:prstGeom>
          <a:solidFill>
            <a:srgbClr val="5F5F5F"/>
          </a:solidFill>
          <a:ln w="38100">
            <a:solidFill>
              <a:srgbClr val="3333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en-US" altLang="cs-CZ" sz="2800">
                <a:solidFill>
                  <a:schemeClr val="tx2"/>
                </a:solidFill>
                <a:latin typeface="Arial" charset="0"/>
                <a:sym typeface="Symbol" pitchFamily="18" charset="2"/>
              </a:rPr>
              <a:t>PPM</a:t>
            </a:r>
            <a:endParaRPr lang="en-US" altLang="cs-CZ" sz="280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179208" name="Rectangle 8"/>
          <p:cNvSpPr>
            <a:spLocks noChangeArrowheads="1"/>
          </p:cNvSpPr>
          <p:nvPr/>
        </p:nvSpPr>
        <p:spPr bwMode="auto">
          <a:xfrm>
            <a:off x="5029200" y="2909888"/>
            <a:ext cx="1752600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5F5F5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en-US" altLang="cs-CZ">
                <a:latin typeface="Arial" charset="0"/>
              </a:rPr>
              <a:t>69.1%</a:t>
            </a:r>
          </a:p>
          <a:p>
            <a:pPr>
              <a:lnSpc>
                <a:spcPct val="110000"/>
              </a:lnSpc>
            </a:pPr>
            <a:r>
              <a:rPr lang="en-US" altLang="cs-CZ">
                <a:latin typeface="Arial" charset="0"/>
              </a:rPr>
              <a:t>93.3%</a:t>
            </a:r>
          </a:p>
          <a:p>
            <a:pPr>
              <a:lnSpc>
                <a:spcPct val="110000"/>
              </a:lnSpc>
            </a:pPr>
            <a:r>
              <a:rPr lang="en-US" altLang="cs-CZ">
                <a:latin typeface="Arial" charset="0"/>
              </a:rPr>
              <a:t>99.38%</a:t>
            </a:r>
          </a:p>
          <a:p>
            <a:pPr>
              <a:lnSpc>
                <a:spcPct val="110000"/>
              </a:lnSpc>
            </a:pPr>
            <a:r>
              <a:rPr lang="en-US" altLang="cs-CZ">
                <a:latin typeface="Arial" charset="0"/>
              </a:rPr>
              <a:t>99.977%</a:t>
            </a:r>
          </a:p>
          <a:p>
            <a:pPr>
              <a:lnSpc>
                <a:spcPct val="110000"/>
              </a:lnSpc>
            </a:pPr>
            <a:r>
              <a:rPr lang="en-US" altLang="cs-CZ">
                <a:latin typeface="Arial" charset="0"/>
              </a:rPr>
              <a:t>99.9997%</a:t>
            </a:r>
          </a:p>
        </p:txBody>
      </p:sp>
      <p:sp>
        <p:nvSpPr>
          <p:cNvPr id="179209" name="Rectangle 9"/>
          <p:cNvSpPr>
            <a:spLocks noChangeArrowheads="1"/>
          </p:cNvSpPr>
          <p:nvPr/>
        </p:nvSpPr>
        <p:spPr bwMode="auto">
          <a:xfrm>
            <a:off x="5029200" y="2362200"/>
            <a:ext cx="1676400" cy="457200"/>
          </a:xfrm>
          <a:prstGeom prst="rect">
            <a:avLst/>
          </a:prstGeom>
          <a:solidFill>
            <a:srgbClr val="5F5F5F"/>
          </a:solidFill>
          <a:ln w="38100">
            <a:solidFill>
              <a:srgbClr val="3333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en-US" altLang="cs-CZ" sz="2800">
                <a:solidFill>
                  <a:schemeClr val="tx2"/>
                </a:solidFill>
                <a:latin typeface="Arial" charset="0"/>
                <a:sym typeface="Symbol" pitchFamily="18" charset="2"/>
              </a:rPr>
              <a:t>Yield</a:t>
            </a:r>
            <a:endParaRPr lang="en-US" altLang="cs-CZ" sz="280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179210" name="Rectangle 10"/>
          <p:cNvSpPr>
            <a:spLocks noChangeArrowheads="1"/>
          </p:cNvSpPr>
          <p:nvPr/>
        </p:nvSpPr>
        <p:spPr bwMode="auto">
          <a:xfrm>
            <a:off x="533400" y="5029200"/>
            <a:ext cx="1828800" cy="838200"/>
          </a:xfrm>
          <a:prstGeom prst="rect">
            <a:avLst/>
          </a:prstGeom>
          <a:solidFill>
            <a:schemeClr val="hlink"/>
          </a:solidFill>
          <a:ln w="38100">
            <a:solidFill>
              <a:srgbClr val="5F5F5F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en-US" altLang="cs-CZ" sz="2200" dirty="0">
                <a:solidFill>
                  <a:srgbClr val="FFFF00"/>
                </a:solidFill>
                <a:latin typeface="Arial" charset="0"/>
              </a:rPr>
              <a:t>Process</a:t>
            </a:r>
          </a:p>
          <a:p>
            <a:pPr algn="ctr"/>
            <a:r>
              <a:rPr lang="en-US" altLang="cs-CZ" sz="2200" dirty="0">
                <a:solidFill>
                  <a:srgbClr val="FFFF00"/>
                </a:solidFill>
                <a:latin typeface="Arial" charset="0"/>
              </a:rPr>
              <a:t>performance</a:t>
            </a:r>
          </a:p>
        </p:txBody>
      </p:sp>
      <p:sp>
        <p:nvSpPr>
          <p:cNvPr id="179211" name="Rectangle 11"/>
          <p:cNvSpPr>
            <a:spLocks noChangeArrowheads="1"/>
          </p:cNvSpPr>
          <p:nvPr/>
        </p:nvSpPr>
        <p:spPr bwMode="auto">
          <a:xfrm>
            <a:off x="2667000" y="5029200"/>
            <a:ext cx="1981200" cy="838200"/>
          </a:xfrm>
          <a:prstGeom prst="rect">
            <a:avLst/>
          </a:prstGeom>
          <a:solidFill>
            <a:schemeClr val="hlink"/>
          </a:solidFill>
          <a:ln w="38100">
            <a:solidFill>
              <a:srgbClr val="5F5F5F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en-US" altLang="cs-CZ" sz="2200" dirty="0">
                <a:solidFill>
                  <a:srgbClr val="FFFF00"/>
                </a:solidFill>
                <a:latin typeface="Arial" charset="0"/>
              </a:rPr>
              <a:t>Defects per</a:t>
            </a:r>
          </a:p>
          <a:p>
            <a:pPr algn="ctr"/>
            <a:r>
              <a:rPr lang="en-US" altLang="cs-CZ" sz="2200" dirty="0">
                <a:solidFill>
                  <a:srgbClr val="FFFF00"/>
                </a:solidFill>
                <a:latin typeface="Arial" charset="0"/>
              </a:rPr>
              <a:t>million</a:t>
            </a:r>
          </a:p>
        </p:txBody>
      </p:sp>
      <p:sp>
        <p:nvSpPr>
          <p:cNvPr id="179212" name="Rectangle 12"/>
          <p:cNvSpPr>
            <a:spLocks noChangeArrowheads="1"/>
          </p:cNvSpPr>
          <p:nvPr/>
        </p:nvSpPr>
        <p:spPr bwMode="auto">
          <a:xfrm>
            <a:off x="5105400" y="5029200"/>
            <a:ext cx="1905000" cy="838200"/>
          </a:xfrm>
          <a:prstGeom prst="rect">
            <a:avLst/>
          </a:prstGeom>
          <a:solidFill>
            <a:schemeClr val="hlink"/>
          </a:solidFill>
          <a:ln w="38100">
            <a:solidFill>
              <a:srgbClr val="5F5F5F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en-US" altLang="cs-CZ" sz="2200" dirty="0">
                <a:solidFill>
                  <a:srgbClr val="FFFF00"/>
                </a:solidFill>
                <a:latin typeface="Arial" charset="0"/>
              </a:rPr>
              <a:t>Long term </a:t>
            </a:r>
          </a:p>
          <a:p>
            <a:pPr algn="ctr"/>
            <a:r>
              <a:rPr lang="en-US" altLang="cs-CZ" sz="2200" dirty="0">
                <a:solidFill>
                  <a:srgbClr val="FFFF00"/>
                </a:solidFill>
                <a:latin typeface="Arial" charset="0"/>
              </a:rPr>
              <a:t>yield</a:t>
            </a:r>
          </a:p>
        </p:txBody>
      </p:sp>
      <p:sp>
        <p:nvSpPr>
          <p:cNvPr id="179213" name="AutoShape 13"/>
          <p:cNvSpPr>
            <a:spLocks noChangeArrowheads="1"/>
          </p:cNvSpPr>
          <p:nvPr/>
        </p:nvSpPr>
        <p:spPr bwMode="auto">
          <a:xfrm flipH="1">
            <a:off x="6648450" y="3505200"/>
            <a:ext cx="2057400" cy="381000"/>
          </a:xfrm>
          <a:prstGeom prst="homePlate">
            <a:avLst>
              <a:gd name="adj" fmla="val 135000"/>
            </a:avLst>
          </a:prstGeom>
          <a:solidFill>
            <a:schemeClr val="hlink"/>
          </a:solidFill>
          <a:ln w="38100">
            <a:solidFill>
              <a:srgbClr val="5F5F5F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en-US" altLang="cs-CZ" sz="1800" dirty="0">
                <a:solidFill>
                  <a:srgbClr val="FFFF00"/>
                </a:solidFill>
                <a:latin typeface="Arial" charset="0"/>
              </a:rPr>
              <a:t>Current standard</a:t>
            </a:r>
          </a:p>
        </p:txBody>
      </p:sp>
      <p:sp>
        <p:nvSpPr>
          <p:cNvPr id="179214" name="AutoShape 14"/>
          <p:cNvSpPr>
            <a:spLocks noChangeArrowheads="1"/>
          </p:cNvSpPr>
          <p:nvPr/>
        </p:nvSpPr>
        <p:spPr bwMode="auto">
          <a:xfrm flipH="1">
            <a:off x="6648450" y="4495800"/>
            <a:ext cx="2057400" cy="381000"/>
          </a:xfrm>
          <a:prstGeom prst="homePlate">
            <a:avLst>
              <a:gd name="adj" fmla="val 135000"/>
            </a:avLst>
          </a:prstGeom>
          <a:solidFill>
            <a:schemeClr val="hlink"/>
          </a:solidFill>
          <a:ln w="38100">
            <a:solidFill>
              <a:srgbClr val="5F5F5F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en-US" altLang="cs-CZ" sz="1800" dirty="0">
                <a:solidFill>
                  <a:srgbClr val="FFFF00"/>
                </a:solidFill>
                <a:latin typeface="Arial" charset="0"/>
              </a:rPr>
              <a:t>World Class</a:t>
            </a:r>
          </a:p>
        </p:txBody>
      </p:sp>
    </p:spTree>
    <p:extLst>
      <p:ext uri="{BB962C8B-B14F-4D97-AF65-F5344CB8AC3E}">
        <p14:creationId xmlns:p14="http://schemas.microsoft.com/office/powerpoint/2010/main" val="347887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9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9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9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9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213" grpId="0" animBg="1" autoUpdateAnimBg="0"/>
      <p:bldP spid="179214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Six Sigma method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Motorola 1985</a:t>
            </a:r>
          </a:p>
          <a:p>
            <a:r>
              <a:rPr lang="en-US" dirty="0" smtClean="0"/>
              <a:t>Use in order to produce better products </a:t>
            </a:r>
            <a:r>
              <a:rPr lang="en-US" dirty="0" err="1" smtClean="0"/>
              <a:t>nad</a:t>
            </a:r>
            <a:r>
              <a:rPr lang="en-US" dirty="0" smtClean="0"/>
              <a:t> less problem processes </a:t>
            </a:r>
          </a:p>
          <a:p>
            <a:r>
              <a:rPr lang="en-US" dirty="0" smtClean="0"/>
              <a:t>PPM- parts per million -&gt;4,4 defects /million opportunities</a:t>
            </a:r>
          </a:p>
          <a:p>
            <a:r>
              <a:rPr lang="en-US" dirty="0" smtClean="0"/>
              <a:t>Six-Sigma-DMAIC methodology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3967297"/>
            <a:ext cx="2126042" cy="216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2023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err="1" smtClean="0"/>
              <a:t>Where</a:t>
            </a:r>
            <a:r>
              <a:rPr lang="cs-CZ" sz="3200" dirty="0" smtClean="0"/>
              <a:t> </a:t>
            </a:r>
            <a:r>
              <a:rPr lang="en-US" sz="3200" dirty="0" smtClean="0"/>
              <a:t>Six Sigma method</a:t>
            </a:r>
            <a:r>
              <a:rPr lang="cs-CZ" sz="3200" dirty="0" smtClean="0"/>
              <a:t> </a:t>
            </a:r>
            <a:r>
              <a:rPr lang="cs-CZ" sz="3200" dirty="0" err="1" smtClean="0"/>
              <a:t>can</a:t>
            </a:r>
            <a:r>
              <a:rPr lang="cs-CZ" sz="3200" dirty="0" smtClean="0"/>
              <a:t> </a:t>
            </a:r>
            <a:r>
              <a:rPr lang="cs-CZ" sz="3200" dirty="0" err="1" smtClean="0"/>
              <a:t>be</a:t>
            </a:r>
            <a:r>
              <a:rPr lang="cs-CZ" sz="3200" dirty="0" smtClean="0"/>
              <a:t> </a:t>
            </a:r>
            <a:r>
              <a:rPr lang="cs-CZ" sz="3200" dirty="0" err="1" smtClean="0"/>
              <a:t>applied</a:t>
            </a:r>
            <a:r>
              <a:rPr lang="cs-CZ" sz="3200" dirty="0" smtClean="0"/>
              <a:t>  </a:t>
            </a:r>
            <a:endParaRPr lang="cs-CZ" sz="32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540970"/>
            <a:ext cx="6652049" cy="4104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4248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Normal</a:t>
            </a:r>
            <a:r>
              <a:rPr lang="cs-CZ" dirty="0" smtClean="0"/>
              <a:t> </a:t>
            </a:r>
            <a:r>
              <a:rPr lang="cs-CZ" dirty="0" err="1" smtClean="0"/>
              <a:t>distribution</a:t>
            </a:r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421993"/>
            <a:ext cx="5893052" cy="2746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/>
          <p:cNvSpPr/>
          <p:nvPr/>
        </p:nvSpPr>
        <p:spPr>
          <a:xfrm>
            <a:off x="323528" y="5383322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effectLst/>
              </a:rPr>
              <a:t> </a:t>
            </a:r>
            <a:r>
              <a:rPr lang="en-US" dirty="0">
                <a:hlinkClick r:id="rId3" action="ppaction://hlinkfile" tooltip="w:Normal distribution"/>
              </a:rPr>
              <a:t>Normal distribution</a:t>
            </a:r>
            <a:r>
              <a:rPr lang="en-US" dirty="0"/>
              <a:t> curve that illustrates </a:t>
            </a:r>
            <a:r>
              <a:rPr lang="en-US" dirty="0">
                <a:hlinkClick r:id="rId4" action="ppaction://hlinkfile" tooltip="w:Standard deviation"/>
              </a:rPr>
              <a:t>standard deviations</a:t>
            </a:r>
            <a:r>
              <a:rPr lang="en-US" dirty="0"/>
              <a:t>. Each band has </a:t>
            </a:r>
            <a:r>
              <a:rPr lang="en-US" b="1" dirty="0"/>
              <a:t>1</a:t>
            </a:r>
            <a:r>
              <a:rPr lang="en-US" dirty="0"/>
              <a:t> standard deviation, and the labels indicate the approximate proportion of area (note: these add up to 99.8%, and not 100% due to rounding for presentation.)</a:t>
            </a:r>
            <a:endParaRPr lang="cs-CZ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3046" y="2876550"/>
            <a:ext cx="228600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9390" y="1541982"/>
            <a:ext cx="4576865" cy="812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59575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ChangeArrowheads="1"/>
          </p:cNvSpPr>
          <p:nvPr/>
        </p:nvSpPr>
        <p:spPr bwMode="auto">
          <a:xfrm>
            <a:off x="457200" y="1752600"/>
            <a:ext cx="848995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l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endParaRPr lang="nl-NL" altLang="cs-CZ" sz="2800" i="1"/>
          </a:p>
        </p:txBody>
      </p:sp>
      <p:sp>
        <p:nvSpPr>
          <p:cNvPr id="171011" name="Line 3"/>
          <p:cNvSpPr>
            <a:spLocks noChangeShapeType="1"/>
          </p:cNvSpPr>
          <p:nvPr/>
        </p:nvSpPr>
        <p:spPr bwMode="auto">
          <a:xfrm>
            <a:off x="2171700" y="5129213"/>
            <a:ext cx="4935538" cy="15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1012" name="Freeform 4"/>
          <p:cNvSpPr>
            <a:spLocks/>
          </p:cNvSpPr>
          <p:nvPr/>
        </p:nvSpPr>
        <p:spPr bwMode="auto">
          <a:xfrm>
            <a:off x="2308225" y="2495550"/>
            <a:ext cx="4664075" cy="2503488"/>
          </a:xfrm>
          <a:custGeom>
            <a:avLst/>
            <a:gdLst>
              <a:gd name="T0" fmla="*/ 53 w 2938"/>
              <a:gd name="T1" fmla="*/ 1577 h 1577"/>
              <a:gd name="T2" fmla="*/ 85 w 2938"/>
              <a:gd name="T3" fmla="*/ 1577 h 1577"/>
              <a:gd name="T4" fmla="*/ 138 w 2938"/>
              <a:gd name="T5" fmla="*/ 1577 h 1577"/>
              <a:gd name="T6" fmla="*/ 181 w 2938"/>
              <a:gd name="T7" fmla="*/ 1577 h 1577"/>
              <a:gd name="T8" fmla="*/ 234 w 2938"/>
              <a:gd name="T9" fmla="*/ 1577 h 1577"/>
              <a:gd name="T10" fmla="*/ 276 w 2938"/>
              <a:gd name="T11" fmla="*/ 1577 h 1577"/>
              <a:gd name="T12" fmla="*/ 340 w 2938"/>
              <a:gd name="T13" fmla="*/ 1577 h 1577"/>
              <a:gd name="T14" fmla="*/ 383 w 2938"/>
              <a:gd name="T15" fmla="*/ 1577 h 1577"/>
              <a:gd name="T16" fmla="*/ 436 w 2938"/>
              <a:gd name="T17" fmla="*/ 1577 h 1577"/>
              <a:gd name="T18" fmla="*/ 479 w 2938"/>
              <a:gd name="T19" fmla="*/ 1577 h 1577"/>
              <a:gd name="T20" fmla="*/ 511 w 2938"/>
              <a:gd name="T21" fmla="*/ 1577 h 1577"/>
              <a:gd name="T22" fmla="*/ 564 w 2938"/>
              <a:gd name="T23" fmla="*/ 1577 h 1577"/>
              <a:gd name="T24" fmla="*/ 606 w 2938"/>
              <a:gd name="T25" fmla="*/ 1577 h 1577"/>
              <a:gd name="T26" fmla="*/ 649 w 2938"/>
              <a:gd name="T27" fmla="*/ 1577 h 1577"/>
              <a:gd name="T28" fmla="*/ 702 w 2938"/>
              <a:gd name="T29" fmla="*/ 1568 h 1577"/>
              <a:gd name="T30" fmla="*/ 723 w 2938"/>
              <a:gd name="T31" fmla="*/ 1560 h 1577"/>
              <a:gd name="T32" fmla="*/ 755 w 2938"/>
              <a:gd name="T33" fmla="*/ 1552 h 1577"/>
              <a:gd name="T34" fmla="*/ 787 w 2938"/>
              <a:gd name="T35" fmla="*/ 1544 h 1577"/>
              <a:gd name="T36" fmla="*/ 830 w 2938"/>
              <a:gd name="T37" fmla="*/ 1527 h 1577"/>
              <a:gd name="T38" fmla="*/ 873 w 2938"/>
              <a:gd name="T39" fmla="*/ 1502 h 1577"/>
              <a:gd name="T40" fmla="*/ 904 w 2938"/>
              <a:gd name="T41" fmla="*/ 1469 h 1577"/>
              <a:gd name="T42" fmla="*/ 947 w 2938"/>
              <a:gd name="T43" fmla="*/ 1420 h 1577"/>
              <a:gd name="T44" fmla="*/ 1000 w 2938"/>
              <a:gd name="T45" fmla="*/ 1337 h 1577"/>
              <a:gd name="T46" fmla="*/ 1032 w 2938"/>
              <a:gd name="T47" fmla="*/ 1271 h 1577"/>
              <a:gd name="T48" fmla="*/ 1064 w 2938"/>
              <a:gd name="T49" fmla="*/ 1180 h 1577"/>
              <a:gd name="T50" fmla="*/ 1096 w 2938"/>
              <a:gd name="T51" fmla="*/ 1081 h 1577"/>
              <a:gd name="T52" fmla="*/ 1149 w 2938"/>
              <a:gd name="T53" fmla="*/ 900 h 1577"/>
              <a:gd name="T54" fmla="*/ 1181 w 2938"/>
              <a:gd name="T55" fmla="*/ 776 h 1577"/>
              <a:gd name="T56" fmla="*/ 1256 w 2938"/>
              <a:gd name="T57" fmla="*/ 520 h 1577"/>
              <a:gd name="T58" fmla="*/ 1288 w 2938"/>
              <a:gd name="T59" fmla="*/ 380 h 1577"/>
              <a:gd name="T60" fmla="*/ 1330 w 2938"/>
              <a:gd name="T61" fmla="*/ 231 h 1577"/>
              <a:gd name="T62" fmla="*/ 1384 w 2938"/>
              <a:gd name="T63" fmla="*/ 91 h 1577"/>
              <a:gd name="T64" fmla="*/ 1426 w 2938"/>
              <a:gd name="T65" fmla="*/ 25 h 1577"/>
              <a:gd name="T66" fmla="*/ 1501 w 2938"/>
              <a:gd name="T67" fmla="*/ 8 h 1577"/>
              <a:gd name="T68" fmla="*/ 1543 w 2938"/>
              <a:gd name="T69" fmla="*/ 58 h 1577"/>
              <a:gd name="T70" fmla="*/ 1575 w 2938"/>
              <a:gd name="T71" fmla="*/ 124 h 1577"/>
              <a:gd name="T72" fmla="*/ 1618 w 2938"/>
              <a:gd name="T73" fmla="*/ 240 h 1577"/>
              <a:gd name="T74" fmla="*/ 1671 w 2938"/>
              <a:gd name="T75" fmla="*/ 429 h 1577"/>
              <a:gd name="T76" fmla="*/ 1714 w 2938"/>
              <a:gd name="T77" fmla="*/ 603 h 1577"/>
              <a:gd name="T78" fmla="*/ 1756 w 2938"/>
              <a:gd name="T79" fmla="*/ 759 h 1577"/>
              <a:gd name="T80" fmla="*/ 1799 w 2938"/>
              <a:gd name="T81" fmla="*/ 908 h 1577"/>
              <a:gd name="T82" fmla="*/ 1852 w 2938"/>
              <a:gd name="T83" fmla="*/ 1081 h 1577"/>
              <a:gd name="T84" fmla="*/ 1905 w 2938"/>
              <a:gd name="T85" fmla="*/ 1246 h 1577"/>
              <a:gd name="T86" fmla="*/ 1969 w 2938"/>
              <a:gd name="T87" fmla="*/ 1370 h 1577"/>
              <a:gd name="T88" fmla="*/ 2012 w 2938"/>
              <a:gd name="T89" fmla="*/ 1436 h 1577"/>
              <a:gd name="T90" fmla="*/ 2044 w 2938"/>
              <a:gd name="T91" fmla="*/ 1477 h 1577"/>
              <a:gd name="T92" fmla="*/ 2107 w 2938"/>
              <a:gd name="T93" fmla="*/ 1519 h 1577"/>
              <a:gd name="T94" fmla="*/ 2161 w 2938"/>
              <a:gd name="T95" fmla="*/ 1552 h 1577"/>
              <a:gd name="T96" fmla="*/ 2214 w 2938"/>
              <a:gd name="T97" fmla="*/ 1560 h 1577"/>
              <a:gd name="T98" fmla="*/ 2267 w 2938"/>
              <a:gd name="T99" fmla="*/ 1568 h 1577"/>
              <a:gd name="T100" fmla="*/ 2320 w 2938"/>
              <a:gd name="T101" fmla="*/ 1577 h 1577"/>
              <a:gd name="T102" fmla="*/ 2374 w 2938"/>
              <a:gd name="T103" fmla="*/ 1577 h 1577"/>
              <a:gd name="T104" fmla="*/ 2405 w 2938"/>
              <a:gd name="T105" fmla="*/ 1577 h 1577"/>
              <a:gd name="T106" fmla="*/ 2448 w 2938"/>
              <a:gd name="T107" fmla="*/ 1577 h 1577"/>
              <a:gd name="T108" fmla="*/ 2512 w 2938"/>
              <a:gd name="T109" fmla="*/ 1577 h 1577"/>
              <a:gd name="T110" fmla="*/ 2608 w 2938"/>
              <a:gd name="T111" fmla="*/ 1577 h 1577"/>
              <a:gd name="T112" fmla="*/ 2661 w 2938"/>
              <a:gd name="T113" fmla="*/ 1577 h 1577"/>
              <a:gd name="T114" fmla="*/ 2714 w 2938"/>
              <a:gd name="T115" fmla="*/ 1577 h 1577"/>
              <a:gd name="T116" fmla="*/ 2767 w 2938"/>
              <a:gd name="T117" fmla="*/ 1577 h 1577"/>
              <a:gd name="T118" fmla="*/ 2810 w 2938"/>
              <a:gd name="T119" fmla="*/ 1577 h 1577"/>
              <a:gd name="T120" fmla="*/ 2853 w 2938"/>
              <a:gd name="T121" fmla="*/ 1577 h 1577"/>
              <a:gd name="T122" fmla="*/ 2906 w 2938"/>
              <a:gd name="T123" fmla="*/ 1577 h 15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2938" h="1577">
                <a:moveTo>
                  <a:pt x="0" y="1577"/>
                </a:moveTo>
                <a:lnTo>
                  <a:pt x="10" y="1577"/>
                </a:lnTo>
                <a:lnTo>
                  <a:pt x="21" y="1577"/>
                </a:lnTo>
                <a:lnTo>
                  <a:pt x="21" y="1577"/>
                </a:lnTo>
                <a:lnTo>
                  <a:pt x="21" y="1577"/>
                </a:lnTo>
                <a:lnTo>
                  <a:pt x="21" y="1577"/>
                </a:lnTo>
                <a:lnTo>
                  <a:pt x="32" y="1577"/>
                </a:lnTo>
                <a:lnTo>
                  <a:pt x="32" y="1577"/>
                </a:lnTo>
                <a:lnTo>
                  <a:pt x="32" y="1577"/>
                </a:lnTo>
                <a:lnTo>
                  <a:pt x="32" y="1577"/>
                </a:lnTo>
                <a:lnTo>
                  <a:pt x="42" y="1577"/>
                </a:lnTo>
                <a:lnTo>
                  <a:pt x="42" y="1577"/>
                </a:lnTo>
                <a:lnTo>
                  <a:pt x="42" y="1577"/>
                </a:lnTo>
                <a:lnTo>
                  <a:pt x="53" y="1577"/>
                </a:lnTo>
                <a:lnTo>
                  <a:pt x="53" y="1577"/>
                </a:lnTo>
                <a:lnTo>
                  <a:pt x="53" y="1577"/>
                </a:lnTo>
                <a:lnTo>
                  <a:pt x="53" y="1577"/>
                </a:lnTo>
                <a:lnTo>
                  <a:pt x="53" y="1577"/>
                </a:lnTo>
                <a:lnTo>
                  <a:pt x="53" y="1577"/>
                </a:lnTo>
                <a:lnTo>
                  <a:pt x="63" y="1577"/>
                </a:lnTo>
                <a:lnTo>
                  <a:pt x="63" y="1577"/>
                </a:lnTo>
                <a:lnTo>
                  <a:pt x="63" y="1577"/>
                </a:lnTo>
                <a:lnTo>
                  <a:pt x="74" y="1577"/>
                </a:lnTo>
                <a:lnTo>
                  <a:pt x="74" y="1577"/>
                </a:lnTo>
                <a:lnTo>
                  <a:pt x="74" y="1577"/>
                </a:lnTo>
                <a:lnTo>
                  <a:pt x="74" y="1577"/>
                </a:lnTo>
                <a:lnTo>
                  <a:pt x="74" y="1577"/>
                </a:lnTo>
                <a:lnTo>
                  <a:pt x="85" y="1577"/>
                </a:lnTo>
                <a:lnTo>
                  <a:pt x="85" y="1577"/>
                </a:lnTo>
                <a:lnTo>
                  <a:pt x="85" y="1577"/>
                </a:lnTo>
                <a:lnTo>
                  <a:pt x="85" y="1577"/>
                </a:lnTo>
                <a:lnTo>
                  <a:pt x="85" y="1577"/>
                </a:lnTo>
                <a:lnTo>
                  <a:pt x="95" y="1577"/>
                </a:lnTo>
                <a:lnTo>
                  <a:pt x="95" y="1577"/>
                </a:lnTo>
                <a:lnTo>
                  <a:pt x="95" y="1577"/>
                </a:lnTo>
                <a:lnTo>
                  <a:pt x="106" y="1577"/>
                </a:lnTo>
                <a:lnTo>
                  <a:pt x="106" y="1577"/>
                </a:lnTo>
                <a:lnTo>
                  <a:pt x="117" y="1577"/>
                </a:lnTo>
                <a:lnTo>
                  <a:pt x="117" y="1577"/>
                </a:lnTo>
                <a:lnTo>
                  <a:pt x="117" y="1577"/>
                </a:lnTo>
                <a:lnTo>
                  <a:pt x="117" y="1577"/>
                </a:lnTo>
                <a:lnTo>
                  <a:pt x="117" y="1577"/>
                </a:lnTo>
                <a:lnTo>
                  <a:pt x="127" y="1577"/>
                </a:lnTo>
                <a:lnTo>
                  <a:pt x="127" y="1577"/>
                </a:lnTo>
                <a:lnTo>
                  <a:pt x="127" y="1577"/>
                </a:lnTo>
                <a:lnTo>
                  <a:pt x="127" y="1577"/>
                </a:lnTo>
                <a:lnTo>
                  <a:pt x="138" y="1577"/>
                </a:lnTo>
                <a:lnTo>
                  <a:pt x="138" y="1577"/>
                </a:lnTo>
                <a:lnTo>
                  <a:pt x="138" y="1577"/>
                </a:lnTo>
                <a:lnTo>
                  <a:pt x="138" y="1577"/>
                </a:lnTo>
                <a:lnTo>
                  <a:pt x="149" y="1577"/>
                </a:lnTo>
                <a:lnTo>
                  <a:pt x="149" y="1577"/>
                </a:lnTo>
                <a:lnTo>
                  <a:pt x="149" y="1577"/>
                </a:lnTo>
                <a:lnTo>
                  <a:pt x="149" y="1577"/>
                </a:lnTo>
                <a:lnTo>
                  <a:pt x="149" y="1577"/>
                </a:lnTo>
                <a:lnTo>
                  <a:pt x="149" y="1577"/>
                </a:lnTo>
                <a:lnTo>
                  <a:pt x="159" y="1577"/>
                </a:lnTo>
                <a:lnTo>
                  <a:pt x="159" y="1577"/>
                </a:lnTo>
                <a:lnTo>
                  <a:pt x="170" y="1577"/>
                </a:lnTo>
                <a:lnTo>
                  <a:pt x="170" y="1577"/>
                </a:lnTo>
                <a:lnTo>
                  <a:pt x="170" y="1577"/>
                </a:lnTo>
                <a:lnTo>
                  <a:pt x="170" y="1577"/>
                </a:lnTo>
                <a:lnTo>
                  <a:pt x="170" y="1577"/>
                </a:lnTo>
                <a:lnTo>
                  <a:pt x="181" y="1577"/>
                </a:lnTo>
                <a:lnTo>
                  <a:pt x="181" y="1577"/>
                </a:lnTo>
                <a:lnTo>
                  <a:pt x="181" y="1577"/>
                </a:lnTo>
                <a:lnTo>
                  <a:pt x="191" y="1577"/>
                </a:lnTo>
                <a:lnTo>
                  <a:pt x="191" y="1577"/>
                </a:lnTo>
                <a:lnTo>
                  <a:pt x="202" y="1577"/>
                </a:lnTo>
                <a:lnTo>
                  <a:pt x="202" y="1577"/>
                </a:lnTo>
                <a:lnTo>
                  <a:pt x="202" y="1577"/>
                </a:lnTo>
                <a:lnTo>
                  <a:pt x="202" y="1577"/>
                </a:lnTo>
                <a:lnTo>
                  <a:pt x="202" y="1577"/>
                </a:lnTo>
                <a:lnTo>
                  <a:pt x="213" y="1577"/>
                </a:lnTo>
                <a:lnTo>
                  <a:pt x="223" y="1577"/>
                </a:lnTo>
                <a:lnTo>
                  <a:pt x="223" y="1577"/>
                </a:lnTo>
                <a:lnTo>
                  <a:pt x="223" y="1577"/>
                </a:lnTo>
                <a:lnTo>
                  <a:pt x="234" y="1577"/>
                </a:lnTo>
                <a:lnTo>
                  <a:pt x="234" y="1577"/>
                </a:lnTo>
                <a:lnTo>
                  <a:pt x="234" y="1577"/>
                </a:lnTo>
                <a:lnTo>
                  <a:pt x="244" y="1577"/>
                </a:lnTo>
                <a:lnTo>
                  <a:pt x="244" y="1577"/>
                </a:lnTo>
                <a:lnTo>
                  <a:pt x="244" y="1577"/>
                </a:lnTo>
                <a:lnTo>
                  <a:pt x="244" y="1577"/>
                </a:lnTo>
                <a:lnTo>
                  <a:pt x="255" y="1577"/>
                </a:lnTo>
                <a:lnTo>
                  <a:pt x="255" y="1577"/>
                </a:lnTo>
                <a:lnTo>
                  <a:pt x="255" y="1577"/>
                </a:lnTo>
                <a:lnTo>
                  <a:pt x="255" y="1577"/>
                </a:lnTo>
                <a:lnTo>
                  <a:pt x="255" y="1577"/>
                </a:lnTo>
                <a:lnTo>
                  <a:pt x="266" y="1577"/>
                </a:lnTo>
                <a:lnTo>
                  <a:pt x="266" y="1577"/>
                </a:lnTo>
                <a:lnTo>
                  <a:pt x="266" y="1577"/>
                </a:lnTo>
                <a:lnTo>
                  <a:pt x="266" y="1577"/>
                </a:lnTo>
                <a:lnTo>
                  <a:pt x="266" y="1577"/>
                </a:lnTo>
                <a:lnTo>
                  <a:pt x="276" y="1577"/>
                </a:lnTo>
                <a:lnTo>
                  <a:pt x="276" y="1577"/>
                </a:lnTo>
                <a:lnTo>
                  <a:pt x="276" y="1577"/>
                </a:lnTo>
                <a:lnTo>
                  <a:pt x="276" y="1577"/>
                </a:lnTo>
                <a:lnTo>
                  <a:pt x="298" y="1577"/>
                </a:lnTo>
                <a:lnTo>
                  <a:pt x="298" y="1577"/>
                </a:lnTo>
                <a:lnTo>
                  <a:pt x="298" y="1577"/>
                </a:lnTo>
                <a:lnTo>
                  <a:pt x="298" y="1577"/>
                </a:lnTo>
                <a:lnTo>
                  <a:pt x="308" y="1577"/>
                </a:lnTo>
                <a:lnTo>
                  <a:pt x="319" y="1577"/>
                </a:lnTo>
                <a:lnTo>
                  <a:pt x="319" y="1577"/>
                </a:lnTo>
                <a:lnTo>
                  <a:pt x="319" y="1577"/>
                </a:lnTo>
                <a:lnTo>
                  <a:pt x="330" y="1577"/>
                </a:lnTo>
                <a:lnTo>
                  <a:pt x="330" y="1577"/>
                </a:lnTo>
                <a:lnTo>
                  <a:pt x="330" y="1577"/>
                </a:lnTo>
                <a:lnTo>
                  <a:pt x="330" y="1577"/>
                </a:lnTo>
                <a:lnTo>
                  <a:pt x="340" y="1577"/>
                </a:lnTo>
                <a:lnTo>
                  <a:pt x="340" y="1577"/>
                </a:lnTo>
                <a:lnTo>
                  <a:pt x="340" y="1577"/>
                </a:lnTo>
                <a:lnTo>
                  <a:pt x="340" y="1577"/>
                </a:lnTo>
                <a:lnTo>
                  <a:pt x="351" y="1577"/>
                </a:lnTo>
                <a:lnTo>
                  <a:pt x="351" y="1577"/>
                </a:lnTo>
                <a:lnTo>
                  <a:pt x="351" y="1577"/>
                </a:lnTo>
                <a:lnTo>
                  <a:pt x="351" y="1577"/>
                </a:lnTo>
                <a:lnTo>
                  <a:pt x="362" y="1577"/>
                </a:lnTo>
                <a:lnTo>
                  <a:pt x="362" y="1577"/>
                </a:lnTo>
                <a:lnTo>
                  <a:pt x="362" y="1577"/>
                </a:lnTo>
                <a:lnTo>
                  <a:pt x="372" y="1577"/>
                </a:lnTo>
                <a:lnTo>
                  <a:pt x="372" y="1577"/>
                </a:lnTo>
                <a:lnTo>
                  <a:pt x="372" y="1577"/>
                </a:lnTo>
                <a:lnTo>
                  <a:pt x="372" y="1577"/>
                </a:lnTo>
                <a:lnTo>
                  <a:pt x="372" y="1577"/>
                </a:lnTo>
                <a:lnTo>
                  <a:pt x="383" y="1577"/>
                </a:lnTo>
                <a:lnTo>
                  <a:pt x="383" y="1577"/>
                </a:lnTo>
                <a:lnTo>
                  <a:pt x="383" y="1577"/>
                </a:lnTo>
                <a:lnTo>
                  <a:pt x="383" y="1577"/>
                </a:lnTo>
                <a:lnTo>
                  <a:pt x="383" y="1577"/>
                </a:lnTo>
                <a:lnTo>
                  <a:pt x="383" y="1577"/>
                </a:lnTo>
                <a:lnTo>
                  <a:pt x="393" y="1577"/>
                </a:lnTo>
                <a:lnTo>
                  <a:pt x="393" y="1577"/>
                </a:lnTo>
                <a:lnTo>
                  <a:pt x="404" y="1577"/>
                </a:lnTo>
                <a:lnTo>
                  <a:pt x="415" y="1577"/>
                </a:lnTo>
                <a:lnTo>
                  <a:pt x="415" y="1577"/>
                </a:lnTo>
                <a:lnTo>
                  <a:pt x="415" y="1577"/>
                </a:lnTo>
                <a:lnTo>
                  <a:pt x="425" y="1577"/>
                </a:lnTo>
                <a:lnTo>
                  <a:pt x="425" y="1577"/>
                </a:lnTo>
                <a:lnTo>
                  <a:pt x="436" y="1577"/>
                </a:lnTo>
                <a:lnTo>
                  <a:pt x="436" y="1577"/>
                </a:lnTo>
                <a:lnTo>
                  <a:pt x="436" y="1577"/>
                </a:lnTo>
                <a:lnTo>
                  <a:pt x="436" y="1577"/>
                </a:lnTo>
                <a:lnTo>
                  <a:pt x="436" y="1577"/>
                </a:lnTo>
                <a:lnTo>
                  <a:pt x="436" y="1577"/>
                </a:lnTo>
                <a:lnTo>
                  <a:pt x="447" y="1577"/>
                </a:lnTo>
                <a:lnTo>
                  <a:pt x="447" y="1577"/>
                </a:lnTo>
                <a:lnTo>
                  <a:pt x="447" y="1577"/>
                </a:lnTo>
                <a:lnTo>
                  <a:pt x="447" y="1577"/>
                </a:lnTo>
                <a:lnTo>
                  <a:pt x="447" y="1577"/>
                </a:lnTo>
                <a:lnTo>
                  <a:pt x="447" y="1577"/>
                </a:lnTo>
                <a:lnTo>
                  <a:pt x="447" y="1577"/>
                </a:lnTo>
                <a:lnTo>
                  <a:pt x="457" y="1577"/>
                </a:lnTo>
                <a:lnTo>
                  <a:pt x="457" y="1577"/>
                </a:lnTo>
                <a:lnTo>
                  <a:pt x="468" y="1577"/>
                </a:lnTo>
                <a:lnTo>
                  <a:pt x="468" y="1577"/>
                </a:lnTo>
                <a:lnTo>
                  <a:pt x="468" y="1577"/>
                </a:lnTo>
                <a:lnTo>
                  <a:pt x="479" y="1577"/>
                </a:lnTo>
                <a:lnTo>
                  <a:pt x="479" y="1577"/>
                </a:lnTo>
                <a:lnTo>
                  <a:pt x="479" y="1577"/>
                </a:lnTo>
                <a:lnTo>
                  <a:pt x="479" y="1577"/>
                </a:lnTo>
                <a:lnTo>
                  <a:pt x="479" y="1577"/>
                </a:lnTo>
                <a:lnTo>
                  <a:pt x="479" y="1577"/>
                </a:lnTo>
                <a:lnTo>
                  <a:pt x="479" y="1577"/>
                </a:lnTo>
                <a:lnTo>
                  <a:pt x="489" y="1577"/>
                </a:lnTo>
                <a:lnTo>
                  <a:pt x="489" y="1577"/>
                </a:lnTo>
                <a:lnTo>
                  <a:pt x="500" y="1577"/>
                </a:lnTo>
                <a:lnTo>
                  <a:pt x="500" y="1577"/>
                </a:lnTo>
                <a:lnTo>
                  <a:pt x="500" y="1577"/>
                </a:lnTo>
                <a:lnTo>
                  <a:pt x="500" y="1577"/>
                </a:lnTo>
                <a:lnTo>
                  <a:pt x="500" y="1577"/>
                </a:lnTo>
                <a:lnTo>
                  <a:pt x="511" y="1577"/>
                </a:lnTo>
                <a:lnTo>
                  <a:pt x="511" y="1577"/>
                </a:lnTo>
                <a:lnTo>
                  <a:pt x="511" y="1577"/>
                </a:lnTo>
                <a:lnTo>
                  <a:pt x="511" y="1577"/>
                </a:lnTo>
                <a:lnTo>
                  <a:pt x="521" y="1577"/>
                </a:lnTo>
                <a:lnTo>
                  <a:pt x="521" y="1577"/>
                </a:lnTo>
                <a:lnTo>
                  <a:pt x="521" y="1577"/>
                </a:lnTo>
                <a:lnTo>
                  <a:pt x="532" y="1577"/>
                </a:lnTo>
                <a:lnTo>
                  <a:pt x="532" y="1577"/>
                </a:lnTo>
                <a:lnTo>
                  <a:pt x="543" y="1577"/>
                </a:lnTo>
                <a:lnTo>
                  <a:pt x="543" y="1577"/>
                </a:lnTo>
                <a:lnTo>
                  <a:pt x="543" y="1577"/>
                </a:lnTo>
                <a:lnTo>
                  <a:pt x="543" y="1577"/>
                </a:lnTo>
                <a:lnTo>
                  <a:pt x="553" y="1577"/>
                </a:lnTo>
                <a:lnTo>
                  <a:pt x="553" y="1577"/>
                </a:lnTo>
                <a:lnTo>
                  <a:pt x="553" y="1577"/>
                </a:lnTo>
                <a:lnTo>
                  <a:pt x="564" y="1577"/>
                </a:lnTo>
                <a:lnTo>
                  <a:pt x="564" y="1577"/>
                </a:lnTo>
                <a:lnTo>
                  <a:pt x="564" y="1577"/>
                </a:lnTo>
                <a:lnTo>
                  <a:pt x="564" y="1577"/>
                </a:lnTo>
                <a:lnTo>
                  <a:pt x="564" y="1577"/>
                </a:lnTo>
                <a:lnTo>
                  <a:pt x="564" y="1577"/>
                </a:lnTo>
                <a:lnTo>
                  <a:pt x="574" y="1577"/>
                </a:lnTo>
                <a:lnTo>
                  <a:pt x="574" y="1577"/>
                </a:lnTo>
                <a:lnTo>
                  <a:pt x="574" y="1577"/>
                </a:lnTo>
                <a:lnTo>
                  <a:pt x="574" y="1577"/>
                </a:lnTo>
                <a:lnTo>
                  <a:pt x="574" y="1577"/>
                </a:lnTo>
                <a:lnTo>
                  <a:pt x="585" y="1577"/>
                </a:lnTo>
                <a:lnTo>
                  <a:pt x="585" y="1577"/>
                </a:lnTo>
                <a:lnTo>
                  <a:pt x="585" y="1577"/>
                </a:lnTo>
                <a:lnTo>
                  <a:pt x="596" y="1577"/>
                </a:lnTo>
                <a:lnTo>
                  <a:pt x="596" y="1577"/>
                </a:lnTo>
                <a:lnTo>
                  <a:pt x="596" y="1577"/>
                </a:lnTo>
                <a:lnTo>
                  <a:pt x="606" y="1577"/>
                </a:lnTo>
                <a:lnTo>
                  <a:pt x="606" y="1577"/>
                </a:lnTo>
                <a:lnTo>
                  <a:pt x="606" y="1577"/>
                </a:lnTo>
                <a:lnTo>
                  <a:pt x="606" y="1577"/>
                </a:lnTo>
                <a:lnTo>
                  <a:pt x="606" y="1577"/>
                </a:lnTo>
                <a:lnTo>
                  <a:pt x="606" y="1577"/>
                </a:lnTo>
                <a:lnTo>
                  <a:pt x="617" y="1577"/>
                </a:lnTo>
                <a:lnTo>
                  <a:pt x="617" y="1577"/>
                </a:lnTo>
                <a:lnTo>
                  <a:pt x="617" y="1577"/>
                </a:lnTo>
                <a:lnTo>
                  <a:pt x="617" y="1577"/>
                </a:lnTo>
                <a:lnTo>
                  <a:pt x="617" y="1577"/>
                </a:lnTo>
                <a:lnTo>
                  <a:pt x="617" y="1577"/>
                </a:lnTo>
                <a:lnTo>
                  <a:pt x="628" y="1577"/>
                </a:lnTo>
                <a:lnTo>
                  <a:pt x="628" y="1577"/>
                </a:lnTo>
                <a:lnTo>
                  <a:pt x="638" y="1577"/>
                </a:lnTo>
                <a:lnTo>
                  <a:pt x="638" y="1577"/>
                </a:lnTo>
                <a:lnTo>
                  <a:pt x="638" y="1577"/>
                </a:lnTo>
                <a:lnTo>
                  <a:pt x="649" y="1577"/>
                </a:lnTo>
                <a:lnTo>
                  <a:pt x="649" y="1577"/>
                </a:lnTo>
                <a:lnTo>
                  <a:pt x="649" y="1577"/>
                </a:lnTo>
                <a:lnTo>
                  <a:pt x="660" y="1577"/>
                </a:lnTo>
                <a:lnTo>
                  <a:pt x="660" y="1568"/>
                </a:lnTo>
                <a:lnTo>
                  <a:pt x="660" y="1568"/>
                </a:lnTo>
                <a:lnTo>
                  <a:pt x="660" y="1568"/>
                </a:lnTo>
                <a:lnTo>
                  <a:pt x="660" y="1568"/>
                </a:lnTo>
                <a:lnTo>
                  <a:pt x="660" y="1568"/>
                </a:lnTo>
                <a:lnTo>
                  <a:pt x="670" y="1568"/>
                </a:lnTo>
                <a:lnTo>
                  <a:pt x="670" y="1568"/>
                </a:lnTo>
                <a:lnTo>
                  <a:pt x="681" y="1568"/>
                </a:lnTo>
                <a:lnTo>
                  <a:pt x="692" y="1568"/>
                </a:lnTo>
                <a:lnTo>
                  <a:pt x="692" y="1568"/>
                </a:lnTo>
                <a:lnTo>
                  <a:pt x="692" y="1568"/>
                </a:lnTo>
                <a:lnTo>
                  <a:pt x="692" y="1568"/>
                </a:lnTo>
                <a:lnTo>
                  <a:pt x="692" y="1568"/>
                </a:lnTo>
                <a:lnTo>
                  <a:pt x="702" y="1568"/>
                </a:lnTo>
                <a:lnTo>
                  <a:pt x="702" y="1568"/>
                </a:lnTo>
                <a:lnTo>
                  <a:pt x="702" y="1568"/>
                </a:lnTo>
                <a:lnTo>
                  <a:pt x="702" y="1568"/>
                </a:lnTo>
                <a:lnTo>
                  <a:pt x="702" y="1568"/>
                </a:lnTo>
                <a:lnTo>
                  <a:pt x="702" y="1568"/>
                </a:lnTo>
                <a:lnTo>
                  <a:pt x="713" y="1568"/>
                </a:lnTo>
                <a:lnTo>
                  <a:pt x="713" y="1568"/>
                </a:lnTo>
                <a:lnTo>
                  <a:pt x="713" y="1568"/>
                </a:lnTo>
                <a:lnTo>
                  <a:pt x="713" y="1568"/>
                </a:lnTo>
                <a:lnTo>
                  <a:pt x="723" y="1560"/>
                </a:lnTo>
                <a:lnTo>
                  <a:pt x="723" y="1560"/>
                </a:lnTo>
                <a:lnTo>
                  <a:pt x="723" y="1560"/>
                </a:lnTo>
                <a:lnTo>
                  <a:pt x="723" y="1560"/>
                </a:lnTo>
                <a:lnTo>
                  <a:pt x="723" y="1560"/>
                </a:lnTo>
                <a:lnTo>
                  <a:pt x="723" y="1560"/>
                </a:lnTo>
                <a:lnTo>
                  <a:pt x="723" y="1560"/>
                </a:lnTo>
                <a:lnTo>
                  <a:pt x="723" y="1560"/>
                </a:lnTo>
                <a:lnTo>
                  <a:pt x="723" y="1560"/>
                </a:lnTo>
                <a:lnTo>
                  <a:pt x="734" y="1560"/>
                </a:lnTo>
                <a:lnTo>
                  <a:pt x="734" y="1560"/>
                </a:lnTo>
                <a:lnTo>
                  <a:pt x="734" y="1560"/>
                </a:lnTo>
                <a:lnTo>
                  <a:pt x="734" y="1560"/>
                </a:lnTo>
                <a:lnTo>
                  <a:pt x="734" y="1560"/>
                </a:lnTo>
                <a:lnTo>
                  <a:pt x="745" y="1560"/>
                </a:lnTo>
                <a:lnTo>
                  <a:pt x="745" y="1560"/>
                </a:lnTo>
                <a:lnTo>
                  <a:pt x="745" y="1560"/>
                </a:lnTo>
                <a:lnTo>
                  <a:pt x="755" y="1560"/>
                </a:lnTo>
                <a:lnTo>
                  <a:pt x="755" y="1560"/>
                </a:lnTo>
                <a:lnTo>
                  <a:pt x="755" y="1560"/>
                </a:lnTo>
                <a:lnTo>
                  <a:pt x="755" y="1560"/>
                </a:lnTo>
                <a:lnTo>
                  <a:pt x="755" y="1560"/>
                </a:lnTo>
                <a:lnTo>
                  <a:pt x="755" y="1552"/>
                </a:lnTo>
                <a:lnTo>
                  <a:pt x="755" y="1552"/>
                </a:lnTo>
                <a:lnTo>
                  <a:pt x="766" y="1552"/>
                </a:lnTo>
                <a:lnTo>
                  <a:pt x="777" y="1552"/>
                </a:lnTo>
                <a:lnTo>
                  <a:pt x="777" y="1552"/>
                </a:lnTo>
                <a:lnTo>
                  <a:pt x="777" y="1552"/>
                </a:lnTo>
                <a:lnTo>
                  <a:pt x="777" y="1552"/>
                </a:lnTo>
                <a:lnTo>
                  <a:pt x="777" y="1552"/>
                </a:lnTo>
                <a:lnTo>
                  <a:pt x="777" y="1552"/>
                </a:lnTo>
                <a:lnTo>
                  <a:pt x="777" y="1552"/>
                </a:lnTo>
                <a:lnTo>
                  <a:pt x="777" y="1552"/>
                </a:lnTo>
                <a:lnTo>
                  <a:pt x="777" y="1552"/>
                </a:lnTo>
                <a:lnTo>
                  <a:pt x="777" y="1552"/>
                </a:lnTo>
                <a:lnTo>
                  <a:pt x="777" y="1552"/>
                </a:lnTo>
                <a:lnTo>
                  <a:pt x="777" y="1552"/>
                </a:lnTo>
                <a:lnTo>
                  <a:pt x="787" y="1552"/>
                </a:lnTo>
                <a:lnTo>
                  <a:pt x="787" y="1544"/>
                </a:lnTo>
                <a:lnTo>
                  <a:pt x="787" y="1544"/>
                </a:lnTo>
                <a:lnTo>
                  <a:pt x="787" y="1544"/>
                </a:lnTo>
                <a:lnTo>
                  <a:pt x="798" y="1544"/>
                </a:lnTo>
                <a:lnTo>
                  <a:pt x="798" y="1544"/>
                </a:lnTo>
                <a:lnTo>
                  <a:pt x="798" y="1544"/>
                </a:lnTo>
                <a:lnTo>
                  <a:pt x="809" y="1544"/>
                </a:lnTo>
                <a:lnTo>
                  <a:pt x="809" y="1535"/>
                </a:lnTo>
                <a:lnTo>
                  <a:pt x="809" y="1535"/>
                </a:lnTo>
                <a:lnTo>
                  <a:pt x="809" y="1535"/>
                </a:lnTo>
                <a:lnTo>
                  <a:pt x="819" y="1535"/>
                </a:lnTo>
                <a:lnTo>
                  <a:pt x="830" y="1527"/>
                </a:lnTo>
                <a:lnTo>
                  <a:pt x="830" y="1527"/>
                </a:lnTo>
                <a:lnTo>
                  <a:pt x="830" y="1527"/>
                </a:lnTo>
                <a:lnTo>
                  <a:pt x="830" y="1527"/>
                </a:lnTo>
                <a:lnTo>
                  <a:pt x="830" y="1527"/>
                </a:lnTo>
                <a:lnTo>
                  <a:pt x="830" y="1527"/>
                </a:lnTo>
                <a:lnTo>
                  <a:pt x="830" y="1527"/>
                </a:lnTo>
                <a:lnTo>
                  <a:pt x="841" y="1519"/>
                </a:lnTo>
                <a:lnTo>
                  <a:pt x="841" y="1519"/>
                </a:lnTo>
                <a:lnTo>
                  <a:pt x="841" y="1519"/>
                </a:lnTo>
                <a:lnTo>
                  <a:pt x="851" y="1519"/>
                </a:lnTo>
                <a:lnTo>
                  <a:pt x="851" y="1510"/>
                </a:lnTo>
                <a:lnTo>
                  <a:pt x="851" y="1510"/>
                </a:lnTo>
                <a:lnTo>
                  <a:pt x="862" y="1510"/>
                </a:lnTo>
                <a:lnTo>
                  <a:pt x="862" y="1510"/>
                </a:lnTo>
                <a:lnTo>
                  <a:pt x="862" y="1510"/>
                </a:lnTo>
                <a:lnTo>
                  <a:pt x="862" y="1510"/>
                </a:lnTo>
                <a:lnTo>
                  <a:pt x="862" y="1510"/>
                </a:lnTo>
                <a:lnTo>
                  <a:pt x="862" y="1510"/>
                </a:lnTo>
                <a:lnTo>
                  <a:pt x="862" y="1502"/>
                </a:lnTo>
                <a:lnTo>
                  <a:pt x="862" y="1502"/>
                </a:lnTo>
                <a:lnTo>
                  <a:pt x="873" y="1502"/>
                </a:lnTo>
                <a:lnTo>
                  <a:pt x="873" y="1502"/>
                </a:lnTo>
                <a:lnTo>
                  <a:pt x="873" y="1494"/>
                </a:lnTo>
                <a:lnTo>
                  <a:pt x="883" y="1494"/>
                </a:lnTo>
                <a:lnTo>
                  <a:pt x="883" y="1494"/>
                </a:lnTo>
                <a:lnTo>
                  <a:pt x="883" y="1486"/>
                </a:lnTo>
                <a:lnTo>
                  <a:pt x="894" y="1486"/>
                </a:lnTo>
                <a:lnTo>
                  <a:pt x="894" y="1486"/>
                </a:lnTo>
                <a:lnTo>
                  <a:pt x="894" y="1477"/>
                </a:lnTo>
                <a:lnTo>
                  <a:pt x="904" y="1477"/>
                </a:lnTo>
                <a:lnTo>
                  <a:pt x="904" y="1477"/>
                </a:lnTo>
                <a:lnTo>
                  <a:pt x="904" y="1477"/>
                </a:lnTo>
                <a:lnTo>
                  <a:pt x="904" y="1469"/>
                </a:lnTo>
                <a:lnTo>
                  <a:pt x="904" y="1469"/>
                </a:lnTo>
                <a:lnTo>
                  <a:pt x="904" y="1469"/>
                </a:lnTo>
                <a:lnTo>
                  <a:pt x="904" y="1469"/>
                </a:lnTo>
                <a:lnTo>
                  <a:pt x="904" y="1469"/>
                </a:lnTo>
                <a:lnTo>
                  <a:pt x="915" y="1461"/>
                </a:lnTo>
                <a:lnTo>
                  <a:pt x="915" y="1461"/>
                </a:lnTo>
                <a:lnTo>
                  <a:pt x="915" y="1461"/>
                </a:lnTo>
                <a:lnTo>
                  <a:pt x="915" y="1453"/>
                </a:lnTo>
                <a:lnTo>
                  <a:pt x="915" y="1453"/>
                </a:lnTo>
                <a:lnTo>
                  <a:pt x="926" y="1453"/>
                </a:lnTo>
                <a:lnTo>
                  <a:pt x="926" y="1453"/>
                </a:lnTo>
                <a:lnTo>
                  <a:pt x="926" y="1453"/>
                </a:lnTo>
                <a:lnTo>
                  <a:pt x="926" y="1444"/>
                </a:lnTo>
                <a:lnTo>
                  <a:pt x="936" y="1436"/>
                </a:lnTo>
                <a:lnTo>
                  <a:pt x="936" y="1436"/>
                </a:lnTo>
                <a:lnTo>
                  <a:pt x="936" y="1428"/>
                </a:lnTo>
                <a:lnTo>
                  <a:pt x="947" y="1428"/>
                </a:lnTo>
                <a:lnTo>
                  <a:pt x="947" y="1428"/>
                </a:lnTo>
                <a:lnTo>
                  <a:pt x="947" y="1428"/>
                </a:lnTo>
                <a:lnTo>
                  <a:pt x="947" y="1420"/>
                </a:lnTo>
                <a:lnTo>
                  <a:pt x="947" y="1420"/>
                </a:lnTo>
                <a:lnTo>
                  <a:pt x="947" y="1420"/>
                </a:lnTo>
                <a:lnTo>
                  <a:pt x="958" y="1411"/>
                </a:lnTo>
                <a:lnTo>
                  <a:pt x="958" y="1403"/>
                </a:lnTo>
                <a:lnTo>
                  <a:pt x="958" y="1403"/>
                </a:lnTo>
                <a:lnTo>
                  <a:pt x="958" y="1395"/>
                </a:lnTo>
                <a:lnTo>
                  <a:pt x="968" y="1387"/>
                </a:lnTo>
                <a:lnTo>
                  <a:pt x="968" y="1387"/>
                </a:lnTo>
                <a:lnTo>
                  <a:pt x="968" y="1387"/>
                </a:lnTo>
                <a:lnTo>
                  <a:pt x="968" y="1387"/>
                </a:lnTo>
                <a:lnTo>
                  <a:pt x="979" y="1378"/>
                </a:lnTo>
                <a:lnTo>
                  <a:pt x="979" y="1370"/>
                </a:lnTo>
                <a:lnTo>
                  <a:pt x="990" y="1354"/>
                </a:lnTo>
                <a:lnTo>
                  <a:pt x="990" y="1354"/>
                </a:lnTo>
                <a:lnTo>
                  <a:pt x="1000" y="1337"/>
                </a:lnTo>
                <a:lnTo>
                  <a:pt x="1000" y="1337"/>
                </a:lnTo>
                <a:lnTo>
                  <a:pt x="1000" y="1337"/>
                </a:lnTo>
                <a:lnTo>
                  <a:pt x="1000" y="1329"/>
                </a:lnTo>
                <a:lnTo>
                  <a:pt x="1000" y="1329"/>
                </a:lnTo>
                <a:lnTo>
                  <a:pt x="1000" y="1321"/>
                </a:lnTo>
                <a:lnTo>
                  <a:pt x="1011" y="1312"/>
                </a:lnTo>
                <a:lnTo>
                  <a:pt x="1011" y="1312"/>
                </a:lnTo>
                <a:lnTo>
                  <a:pt x="1011" y="1304"/>
                </a:lnTo>
                <a:lnTo>
                  <a:pt x="1011" y="1304"/>
                </a:lnTo>
                <a:lnTo>
                  <a:pt x="1022" y="1296"/>
                </a:lnTo>
                <a:lnTo>
                  <a:pt x="1022" y="1288"/>
                </a:lnTo>
                <a:lnTo>
                  <a:pt x="1022" y="1288"/>
                </a:lnTo>
                <a:lnTo>
                  <a:pt x="1022" y="1288"/>
                </a:lnTo>
                <a:lnTo>
                  <a:pt x="1022" y="1288"/>
                </a:lnTo>
                <a:lnTo>
                  <a:pt x="1022" y="1279"/>
                </a:lnTo>
                <a:lnTo>
                  <a:pt x="1032" y="1271"/>
                </a:lnTo>
                <a:lnTo>
                  <a:pt x="1032" y="1271"/>
                </a:lnTo>
                <a:lnTo>
                  <a:pt x="1032" y="1271"/>
                </a:lnTo>
                <a:lnTo>
                  <a:pt x="1032" y="1271"/>
                </a:lnTo>
                <a:lnTo>
                  <a:pt x="1032" y="1255"/>
                </a:lnTo>
                <a:lnTo>
                  <a:pt x="1032" y="1255"/>
                </a:lnTo>
                <a:lnTo>
                  <a:pt x="1043" y="1246"/>
                </a:lnTo>
                <a:lnTo>
                  <a:pt x="1043" y="1238"/>
                </a:lnTo>
                <a:lnTo>
                  <a:pt x="1043" y="1238"/>
                </a:lnTo>
                <a:lnTo>
                  <a:pt x="1043" y="1238"/>
                </a:lnTo>
                <a:lnTo>
                  <a:pt x="1043" y="1230"/>
                </a:lnTo>
                <a:lnTo>
                  <a:pt x="1054" y="1222"/>
                </a:lnTo>
                <a:lnTo>
                  <a:pt x="1054" y="1222"/>
                </a:lnTo>
                <a:lnTo>
                  <a:pt x="1054" y="1205"/>
                </a:lnTo>
                <a:lnTo>
                  <a:pt x="1064" y="1197"/>
                </a:lnTo>
                <a:lnTo>
                  <a:pt x="1064" y="1189"/>
                </a:lnTo>
                <a:lnTo>
                  <a:pt x="1064" y="1180"/>
                </a:lnTo>
                <a:lnTo>
                  <a:pt x="1064" y="1180"/>
                </a:lnTo>
                <a:lnTo>
                  <a:pt x="1064" y="1172"/>
                </a:lnTo>
                <a:lnTo>
                  <a:pt x="1075" y="1172"/>
                </a:lnTo>
                <a:lnTo>
                  <a:pt x="1075" y="1164"/>
                </a:lnTo>
                <a:lnTo>
                  <a:pt x="1075" y="1164"/>
                </a:lnTo>
                <a:lnTo>
                  <a:pt x="1075" y="1164"/>
                </a:lnTo>
                <a:lnTo>
                  <a:pt x="1075" y="1139"/>
                </a:lnTo>
                <a:lnTo>
                  <a:pt x="1085" y="1139"/>
                </a:lnTo>
                <a:lnTo>
                  <a:pt x="1085" y="1139"/>
                </a:lnTo>
                <a:lnTo>
                  <a:pt x="1085" y="1131"/>
                </a:lnTo>
                <a:lnTo>
                  <a:pt x="1085" y="1131"/>
                </a:lnTo>
                <a:lnTo>
                  <a:pt x="1085" y="1131"/>
                </a:lnTo>
                <a:lnTo>
                  <a:pt x="1085" y="1131"/>
                </a:lnTo>
                <a:lnTo>
                  <a:pt x="1085" y="1131"/>
                </a:lnTo>
                <a:lnTo>
                  <a:pt x="1085" y="1123"/>
                </a:lnTo>
                <a:lnTo>
                  <a:pt x="1096" y="1098"/>
                </a:lnTo>
                <a:lnTo>
                  <a:pt x="1096" y="1081"/>
                </a:lnTo>
                <a:lnTo>
                  <a:pt x="1107" y="1073"/>
                </a:lnTo>
                <a:lnTo>
                  <a:pt x="1107" y="1057"/>
                </a:lnTo>
                <a:lnTo>
                  <a:pt x="1107" y="1048"/>
                </a:lnTo>
                <a:lnTo>
                  <a:pt x="1117" y="1040"/>
                </a:lnTo>
                <a:lnTo>
                  <a:pt x="1117" y="1032"/>
                </a:lnTo>
                <a:lnTo>
                  <a:pt x="1117" y="1015"/>
                </a:lnTo>
                <a:lnTo>
                  <a:pt x="1117" y="1007"/>
                </a:lnTo>
                <a:lnTo>
                  <a:pt x="1128" y="991"/>
                </a:lnTo>
                <a:lnTo>
                  <a:pt x="1128" y="974"/>
                </a:lnTo>
                <a:lnTo>
                  <a:pt x="1139" y="966"/>
                </a:lnTo>
                <a:lnTo>
                  <a:pt x="1139" y="958"/>
                </a:lnTo>
                <a:lnTo>
                  <a:pt x="1149" y="916"/>
                </a:lnTo>
                <a:lnTo>
                  <a:pt x="1149" y="916"/>
                </a:lnTo>
                <a:lnTo>
                  <a:pt x="1149" y="916"/>
                </a:lnTo>
                <a:lnTo>
                  <a:pt x="1149" y="900"/>
                </a:lnTo>
                <a:lnTo>
                  <a:pt x="1149" y="900"/>
                </a:lnTo>
                <a:lnTo>
                  <a:pt x="1160" y="892"/>
                </a:lnTo>
                <a:lnTo>
                  <a:pt x="1160" y="892"/>
                </a:lnTo>
                <a:lnTo>
                  <a:pt x="1160" y="883"/>
                </a:lnTo>
                <a:lnTo>
                  <a:pt x="1160" y="883"/>
                </a:lnTo>
                <a:lnTo>
                  <a:pt x="1160" y="867"/>
                </a:lnTo>
                <a:lnTo>
                  <a:pt x="1171" y="859"/>
                </a:lnTo>
                <a:lnTo>
                  <a:pt x="1171" y="842"/>
                </a:lnTo>
                <a:lnTo>
                  <a:pt x="1171" y="834"/>
                </a:lnTo>
                <a:lnTo>
                  <a:pt x="1171" y="834"/>
                </a:lnTo>
                <a:lnTo>
                  <a:pt x="1171" y="834"/>
                </a:lnTo>
                <a:lnTo>
                  <a:pt x="1171" y="834"/>
                </a:lnTo>
                <a:lnTo>
                  <a:pt x="1171" y="834"/>
                </a:lnTo>
                <a:lnTo>
                  <a:pt x="1171" y="826"/>
                </a:lnTo>
                <a:lnTo>
                  <a:pt x="1181" y="784"/>
                </a:lnTo>
                <a:lnTo>
                  <a:pt x="1181" y="784"/>
                </a:lnTo>
                <a:lnTo>
                  <a:pt x="1181" y="776"/>
                </a:lnTo>
                <a:lnTo>
                  <a:pt x="1192" y="751"/>
                </a:lnTo>
                <a:lnTo>
                  <a:pt x="1192" y="751"/>
                </a:lnTo>
                <a:lnTo>
                  <a:pt x="1192" y="743"/>
                </a:lnTo>
                <a:lnTo>
                  <a:pt x="1203" y="718"/>
                </a:lnTo>
                <a:lnTo>
                  <a:pt x="1203" y="718"/>
                </a:lnTo>
                <a:lnTo>
                  <a:pt x="1203" y="710"/>
                </a:lnTo>
                <a:lnTo>
                  <a:pt x="1213" y="693"/>
                </a:lnTo>
                <a:lnTo>
                  <a:pt x="1213" y="693"/>
                </a:lnTo>
                <a:lnTo>
                  <a:pt x="1213" y="660"/>
                </a:lnTo>
                <a:lnTo>
                  <a:pt x="1224" y="636"/>
                </a:lnTo>
                <a:lnTo>
                  <a:pt x="1224" y="627"/>
                </a:lnTo>
                <a:lnTo>
                  <a:pt x="1224" y="627"/>
                </a:lnTo>
                <a:lnTo>
                  <a:pt x="1234" y="603"/>
                </a:lnTo>
                <a:lnTo>
                  <a:pt x="1234" y="578"/>
                </a:lnTo>
                <a:lnTo>
                  <a:pt x="1245" y="553"/>
                </a:lnTo>
                <a:lnTo>
                  <a:pt x="1256" y="520"/>
                </a:lnTo>
                <a:lnTo>
                  <a:pt x="1256" y="512"/>
                </a:lnTo>
                <a:lnTo>
                  <a:pt x="1266" y="487"/>
                </a:lnTo>
                <a:lnTo>
                  <a:pt x="1266" y="471"/>
                </a:lnTo>
                <a:lnTo>
                  <a:pt x="1266" y="462"/>
                </a:lnTo>
                <a:lnTo>
                  <a:pt x="1266" y="462"/>
                </a:lnTo>
                <a:lnTo>
                  <a:pt x="1266" y="454"/>
                </a:lnTo>
                <a:lnTo>
                  <a:pt x="1277" y="446"/>
                </a:lnTo>
                <a:lnTo>
                  <a:pt x="1277" y="446"/>
                </a:lnTo>
                <a:lnTo>
                  <a:pt x="1277" y="438"/>
                </a:lnTo>
                <a:lnTo>
                  <a:pt x="1277" y="429"/>
                </a:lnTo>
                <a:lnTo>
                  <a:pt x="1277" y="421"/>
                </a:lnTo>
                <a:lnTo>
                  <a:pt x="1277" y="421"/>
                </a:lnTo>
                <a:lnTo>
                  <a:pt x="1288" y="396"/>
                </a:lnTo>
                <a:lnTo>
                  <a:pt x="1288" y="396"/>
                </a:lnTo>
                <a:lnTo>
                  <a:pt x="1288" y="380"/>
                </a:lnTo>
                <a:lnTo>
                  <a:pt x="1288" y="380"/>
                </a:lnTo>
                <a:lnTo>
                  <a:pt x="1288" y="372"/>
                </a:lnTo>
                <a:lnTo>
                  <a:pt x="1298" y="372"/>
                </a:lnTo>
                <a:lnTo>
                  <a:pt x="1298" y="363"/>
                </a:lnTo>
                <a:lnTo>
                  <a:pt x="1298" y="355"/>
                </a:lnTo>
                <a:lnTo>
                  <a:pt x="1298" y="347"/>
                </a:lnTo>
                <a:lnTo>
                  <a:pt x="1309" y="322"/>
                </a:lnTo>
                <a:lnTo>
                  <a:pt x="1309" y="314"/>
                </a:lnTo>
                <a:lnTo>
                  <a:pt x="1309" y="306"/>
                </a:lnTo>
                <a:lnTo>
                  <a:pt x="1320" y="264"/>
                </a:lnTo>
                <a:lnTo>
                  <a:pt x="1330" y="256"/>
                </a:lnTo>
                <a:lnTo>
                  <a:pt x="1330" y="256"/>
                </a:lnTo>
                <a:lnTo>
                  <a:pt x="1330" y="248"/>
                </a:lnTo>
                <a:lnTo>
                  <a:pt x="1330" y="240"/>
                </a:lnTo>
                <a:lnTo>
                  <a:pt x="1330" y="240"/>
                </a:lnTo>
                <a:lnTo>
                  <a:pt x="1330" y="240"/>
                </a:lnTo>
                <a:lnTo>
                  <a:pt x="1330" y="231"/>
                </a:lnTo>
                <a:lnTo>
                  <a:pt x="1341" y="215"/>
                </a:lnTo>
                <a:lnTo>
                  <a:pt x="1341" y="215"/>
                </a:lnTo>
                <a:lnTo>
                  <a:pt x="1341" y="207"/>
                </a:lnTo>
                <a:lnTo>
                  <a:pt x="1341" y="198"/>
                </a:lnTo>
                <a:lnTo>
                  <a:pt x="1352" y="190"/>
                </a:lnTo>
                <a:lnTo>
                  <a:pt x="1352" y="190"/>
                </a:lnTo>
                <a:lnTo>
                  <a:pt x="1352" y="182"/>
                </a:lnTo>
                <a:lnTo>
                  <a:pt x="1352" y="182"/>
                </a:lnTo>
                <a:lnTo>
                  <a:pt x="1352" y="174"/>
                </a:lnTo>
                <a:lnTo>
                  <a:pt x="1362" y="149"/>
                </a:lnTo>
                <a:lnTo>
                  <a:pt x="1362" y="149"/>
                </a:lnTo>
                <a:lnTo>
                  <a:pt x="1373" y="132"/>
                </a:lnTo>
                <a:lnTo>
                  <a:pt x="1373" y="132"/>
                </a:lnTo>
                <a:lnTo>
                  <a:pt x="1373" y="124"/>
                </a:lnTo>
                <a:lnTo>
                  <a:pt x="1373" y="116"/>
                </a:lnTo>
                <a:lnTo>
                  <a:pt x="1384" y="91"/>
                </a:lnTo>
                <a:lnTo>
                  <a:pt x="1394" y="75"/>
                </a:lnTo>
                <a:lnTo>
                  <a:pt x="1394" y="75"/>
                </a:lnTo>
                <a:lnTo>
                  <a:pt x="1405" y="66"/>
                </a:lnTo>
                <a:lnTo>
                  <a:pt x="1405" y="66"/>
                </a:lnTo>
                <a:lnTo>
                  <a:pt x="1405" y="66"/>
                </a:lnTo>
                <a:lnTo>
                  <a:pt x="1405" y="58"/>
                </a:lnTo>
                <a:lnTo>
                  <a:pt x="1405" y="58"/>
                </a:lnTo>
                <a:lnTo>
                  <a:pt x="1415" y="41"/>
                </a:lnTo>
                <a:lnTo>
                  <a:pt x="1415" y="41"/>
                </a:lnTo>
                <a:lnTo>
                  <a:pt x="1415" y="41"/>
                </a:lnTo>
                <a:lnTo>
                  <a:pt x="1426" y="33"/>
                </a:lnTo>
                <a:lnTo>
                  <a:pt x="1426" y="33"/>
                </a:lnTo>
                <a:lnTo>
                  <a:pt x="1426" y="33"/>
                </a:lnTo>
                <a:lnTo>
                  <a:pt x="1426" y="25"/>
                </a:lnTo>
                <a:lnTo>
                  <a:pt x="1426" y="25"/>
                </a:lnTo>
                <a:lnTo>
                  <a:pt x="1426" y="25"/>
                </a:lnTo>
                <a:lnTo>
                  <a:pt x="1437" y="17"/>
                </a:lnTo>
                <a:lnTo>
                  <a:pt x="1447" y="8"/>
                </a:lnTo>
                <a:lnTo>
                  <a:pt x="1447" y="8"/>
                </a:lnTo>
                <a:lnTo>
                  <a:pt x="1458" y="0"/>
                </a:lnTo>
                <a:lnTo>
                  <a:pt x="1469" y="0"/>
                </a:lnTo>
                <a:lnTo>
                  <a:pt x="1469" y="0"/>
                </a:lnTo>
                <a:lnTo>
                  <a:pt x="1469" y="0"/>
                </a:lnTo>
                <a:lnTo>
                  <a:pt x="1479" y="0"/>
                </a:lnTo>
                <a:lnTo>
                  <a:pt x="1479" y="0"/>
                </a:lnTo>
                <a:lnTo>
                  <a:pt x="1479" y="0"/>
                </a:lnTo>
                <a:lnTo>
                  <a:pt x="1479" y="0"/>
                </a:lnTo>
                <a:lnTo>
                  <a:pt x="1490" y="0"/>
                </a:lnTo>
                <a:lnTo>
                  <a:pt x="1490" y="0"/>
                </a:lnTo>
                <a:lnTo>
                  <a:pt x="1490" y="0"/>
                </a:lnTo>
                <a:lnTo>
                  <a:pt x="1490" y="8"/>
                </a:lnTo>
                <a:lnTo>
                  <a:pt x="1501" y="8"/>
                </a:lnTo>
                <a:lnTo>
                  <a:pt x="1501" y="8"/>
                </a:lnTo>
                <a:lnTo>
                  <a:pt x="1501" y="8"/>
                </a:lnTo>
                <a:lnTo>
                  <a:pt x="1501" y="8"/>
                </a:lnTo>
                <a:lnTo>
                  <a:pt x="1511" y="17"/>
                </a:lnTo>
                <a:lnTo>
                  <a:pt x="1511" y="17"/>
                </a:lnTo>
                <a:lnTo>
                  <a:pt x="1511" y="17"/>
                </a:lnTo>
                <a:lnTo>
                  <a:pt x="1511" y="17"/>
                </a:lnTo>
                <a:lnTo>
                  <a:pt x="1511" y="17"/>
                </a:lnTo>
                <a:lnTo>
                  <a:pt x="1511" y="25"/>
                </a:lnTo>
                <a:lnTo>
                  <a:pt x="1522" y="25"/>
                </a:lnTo>
                <a:lnTo>
                  <a:pt x="1522" y="25"/>
                </a:lnTo>
                <a:lnTo>
                  <a:pt x="1522" y="25"/>
                </a:lnTo>
                <a:lnTo>
                  <a:pt x="1522" y="25"/>
                </a:lnTo>
                <a:lnTo>
                  <a:pt x="1533" y="41"/>
                </a:lnTo>
                <a:lnTo>
                  <a:pt x="1543" y="58"/>
                </a:lnTo>
                <a:lnTo>
                  <a:pt x="1543" y="58"/>
                </a:lnTo>
                <a:lnTo>
                  <a:pt x="1543" y="58"/>
                </a:lnTo>
                <a:lnTo>
                  <a:pt x="1543" y="66"/>
                </a:lnTo>
                <a:lnTo>
                  <a:pt x="1543" y="66"/>
                </a:lnTo>
                <a:lnTo>
                  <a:pt x="1554" y="75"/>
                </a:lnTo>
                <a:lnTo>
                  <a:pt x="1554" y="83"/>
                </a:lnTo>
                <a:lnTo>
                  <a:pt x="1554" y="83"/>
                </a:lnTo>
                <a:lnTo>
                  <a:pt x="1554" y="91"/>
                </a:lnTo>
                <a:lnTo>
                  <a:pt x="1554" y="91"/>
                </a:lnTo>
                <a:lnTo>
                  <a:pt x="1554" y="91"/>
                </a:lnTo>
                <a:lnTo>
                  <a:pt x="1564" y="91"/>
                </a:lnTo>
                <a:lnTo>
                  <a:pt x="1564" y="108"/>
                </a:lnTo>
                <a:lnTo>
                  <a:pt x="1564" y="108"/>
                </a:lnTo>
                <a:lnTo>
                  <a:pt x="1564" y="108"/>
                </a:lnTo>
                <a:lnTo>
                  <a:pt x="1564" y="116"/>
                </a:lnTo>
                <a:lnTo>
                  <a:pt x="1575" y="116"/>
                </a:lnTo>
                <a:lnTo>
                  <a:pt x="1575" y="124"/>
                </a:lnTo>
                <a:lnTo>
                  <a:pt x="1575" y="132"/>
                </a:lnTo>
                <a:lnTo>
                  <a:pt x="1575" y="141"/>
                </a:lnTo>
                <a:lnTo>
                  <a:pt x="1575" y="141"/>
                </a:lnTo>
                <a:lnTo>
                  <a:pt x="1586" y="157"/>
                </a:lnTo>
                <a:lnTo>
                  <a:pt x="1586" y="157"/>
                </a:lnTo>
                <a:lnTo>
                  <a:pt x="1596" y="182"/>
                </a:lnTo>
                <a:lnTo>
                  <a:pt x="1596" y="182"/>
                </a:lnTo>
                <a:lnTo>
                  <a:pt x="1596" y="190"/>
                </a:lnTo>
                <a:lnTo>
                  <a:pt x="1596" y="198"/>
                </a:lnTo>
                <a:lnTo>
                  <a:pt x="1596" y="198"/>
                </a:lnTo>
                <a:lnTo>
                  <a:pt x="1596" y="198"/>
                </a:lnTo>
                <a:lnTo>
                  <a:pt x="1607" y="207"/>
                </a:lnTo>
                <a:lnTo>
                  <a:pt x="1607" y="215"/>
                </a:lnTo>
                <a:lnTo>
                  <a:pt x="1607" y="223"/>
                </a:lnTo>
                <a:lnTo>
                  <a:pt x="1618" y="240"/>
                </a:lnTo>
                <a:lnTo>
                  <a:pt x="1618" y="240"/>
                </a:lnTo>
                <a:lnTo>
                  <a:pt x="1618" y="240"/>
                </a:lnTo>
                <a:lnTo>
                  <a:pt x="1639" y="306"/>
                </a:lnTo>
                <a:lnTo>
                  <a:pt x="1639" y="306"/>
                </a:lnTo>
                <a:lnTo>
                  <a:pt x="1639" y="314"/>
                </a:lnTo>
                <a:lnTo>
                  <a:pt x="1639" y="314"/>
                </a:lnTo>
                <a:lnTo>
                  <a:pt x="1639" y="330"/>
                </a:lnTo>
                <a:lnTo>
                  <a:pt x="1639" y="339"/>
                </a:lnTo>
                <a:lnTo>
                  <a:pt x="1650" y="339"/>
                </a:lnTo>
                <a:lnTo>
                  <a:pt x="1650" y="363"/>
                </a:lnTo>
                <a:lnTo>
                  <a:pt x="1650" y="363"/>
                </a:lnTo>
                <a:lnTo>
                  <a:pt x="1660" y="388"/>
                </a:lnTo>
                <a:lnTo>
                  <a:pt x="1660" y="396"/>
                </a:lnTo>
                <a:lnTo>
                  <a:pt x="1660" y="405"/>
                </a:lnTo>
                <a:lnTo>
                  <a:pt x="1671" y="421"/>
                </a:lnTo>
                <a:lnTo>
                  <a:pt x="1671" y="429"/>
                </a:lnTo>
                <a:lnTo>
                  <a:pt x="1671" y="429"/>
                </a:lnTo>
                <a:lnTo>
                  <a:pt x="1671" y="438"/>
                </a:lnTo>
                <a:lnTo>
                  <a:pt x="1671" y="446"/>
                </a:lnTo>
                <a:lnTo>
                  <a:pt x="1671" y="446"/>
                </a:lnTo>
                <a:lnTo>
                  <a:pt x="1671" y="454"/>
                </a:lnTo>
                <a:lnTo>
                  <a:pt x="1682" y="462"/>
                </a:lnTo>
                <a:lnTo>
                  <a:pt x="1682" y="471"/>
                </a:lnTo>
                <a:lnTo>
                  <a:pt x="1682" y="479"/>
                </a:lnTo>
                <a:lnTo>
                  <a:pt x="1682" y="487"/>
                </a:lnTo>
                <a:lnTo>
                  <a:pt x="1682" y="495"/>
                </a:lnTo>
                <a:lnTo>
                  <a:pt x="1692" y="504"/>
                </a:lnTo>
                <a:lnTo>
                  <a:pt x="1692" y="512"/>
                </a:lnTo>
                <a:lnTo>
                  <a:pt x="1692" y="520"/>
                </a:lnTo>
                <a:lnTo>
                  <a:pt x="1703" y="537"/>
                </a:lnTo>
                <a:lnTo>
                  <a:pt x="1703" y="545"/>
                </a:lnTo>
                <a:lnTo>
                  <a:pt x="1714" y="594"/>
                </a:lnTo>
                <a:lnTo>
                  <a:pt x="1714" y="603"/>
                </a:lnTo>
                <a:lnTo>
                  <a:pt x="1714" y="619"/>
                </a:lnTo>
                <a:lnTo>
                  <a:pt x="1724" y="627"/>
                </a:lnTo>
                <a:lnTo>
                  <a:pt x="1724" y="652"/>
                </a:lnTo>
                <a:lnTo>
                  <a:pt x="1735" y="669"/>
                </a:lnTo>
                <a:lnTo>
                  <a:pt x="1735" y="669"/>
                </a:lnTo>
                <a:lnTo>
                  <a:pt x="1735" y="669"/>
                </a:lnTo>
                <a:lnTo>
                  <a:pt x="1735" y="685"/>
                </a:lnTo>
                <a:lnTo>
                  <a:pt x="1735" y="685"/>
                </a:lnTo>
                <a:lnTo>
                  <a:pt x="1735" y="693"/>
                </a:lnTo>
                <a:lnTo>
                  <a:pt x="1745" y="710"/>
                </a:lnTo>
                <a:lnTo>
                  <a:pt x="1745" y="710"/>
                </a:lnTo>
                <a:lnTo>
                  <a:pt x="1745" y="726"/>
                </a:lnTo>
                <a:lnTo>
                  <a:pt x="1745" y="726"/>
                </a:lnTo>
                <a:lnTo>
                  <a:pt x="1745" y="735"/>
                </a:lnTo>
                <a:lnTo>
                  <a:pt x="1745" y="743"/>
                </a:lnTo>
                <a:lnTo>
                  <a:pt x="1756" y="759"/>
                </a:lnTo>
                <a:lnTo>
                  <a:pt x="1756" y="776"/>
                </a:lnTo>
                <a:lnTo>
                  <a:pt x="1756" y="776"/>
                </a:lnTo>
                <a:lnTo>
                  <a:pt x="1767" y="793"/>
                </a:lnTo>
                <a:lnTo>
                  <a:pt x="1767" y="801"/>
                </a:lnTo>
                <a:lnTo>
                  <a:pt x="1767" y="801"/>
                </a:lnTo>
                <a:lnTo>
                  <a:pt x="1767" y="817"/>
                </a:lnTo>
                <a:lnTo>
                  <a:pt x="1767" y="826"/>
                </a:lnTo>
                <a:lnTo>
                  <a:pt x="1777" y="826"/>
                </a:lnTo>
                <a:lnTo>
                  <a:pt x="1777" y="826"/>
                </a:lnTo>
                <a:lnTo>
                  <a:pt x="1777" y="834"/>
                </a:lnTo>
                <a:lnTo>
                  <a:pt x="1777" y="834"/>
                </a:lnTo>
                <a:lnTo>
                  <a:pt x="1777" y="842"/>
                </a:lnTo>
                <a:lnTo>
                  <a:pt x="1777" y="850"/>
                </a:lnTo>
                <a:lnTo>
                  <a:pt x="1777" y="859"/>
                </a:lnTo>
                <a:lnTo>
                  <a:pt x="1788" y="875"/>
                </a:lnTo>
                <a:lnTo>
                  <a:pt x="1799" y="908"/>
                </a:lnTo>
                <a:lnTo>
                  <a:pt x="1799" y="908"/>
                </a:lnTo>
                <a:lnTo>
                  <a:pt x="1799" y="925"/>
                </a:lnTo>
                <a:lnTo>
                  <a:pt x="1799" y="925"/>
                </a:lnTo>
                <a:lnTo>
                  <a:pt x="1799" y="933"/>
                </a:lnTo>
                <a:lnTo>
                  <a:pt x="1799" y="933"/>
                </a:lnTo>
                <a:lnTo>
                  <a:pt x="1799" y="941"/>
                </a:lnTo>
                <a:lnTo>
                  <a:pt x="1809" y="949"/>
                </a:lnTo>
                <a:lnTo>
                  <a:pt x="1809" y="958"/>
                </a:lnTo>
                <a:lnTo>
                  <a:pt x="1809" y="966"/>
                </a:lnTo>
                <a:lnTo>
                  <a:pt x="1809" y="974"/>
                </a:lnTo>
                <a:lnTo>
                  <a:pt x="1820" y="991"/>
                </a:lnTo>
                <a:lnTo>
                  <a:pt x="1820" y="999"/>
                </a:lnTo>
                <a:lnTo>
                  <a:pt x="1831" y="1040"/>
                </a:lnTo>
                <a:lnTo>
                  <a:pt x="1841" y="1065"/>
                </a:lnTo>
                <a:lnTo>
                  <a:pt x="1841" y="1065"/>
                </a:lnTo>
                <a:lnTo>
                  <a:pt x="1852" y="1081"/>
                </a:lnTo>
                <a:lnTo>
                  <a:pt x="1852" y="1090"/>
                </a:lnTo>
                <a:lnTo>
                  <a:pt x="1852" y="1106"/>
                </a:lnTo>
                <a:lnTo>
                  <a:pt x="1852" y="1114"/>
                </a:lnTo>
                <a:lnTo>
                  <a:pt x="1863" y="1123"/>
                </a:lnTo>
                <a:lnTo>
                  <a:pt x="1863" y="1147"/>
                </a:lnTo>
                <a:lnTo>
                  <a:pt x="1873" y="1156"/>
                </a:lnTo>
                <a:lnTo>
                  <a:pt x="1873" y="1164"/>
                </a:lnTo>
                <a:lnTo>
                  <a:pt x="1873" y="1164"/>
                </a:lnTo>
                <a:lnTo>
                  <a:pt x="1884" y="1180"/>
                </a:lnTo>
                <a:lnTo>
                  <a:pt x="1884" y="1189"/>
                </a:lnTo>
                <a:lnTo>
                  <a:pt x="1894" y="1213"/>
                </a:lnTo>
                <a:lnTo>
                  <a:pt x="1894" y="1222"/>
                </a:lnTo>
                <a:lnTo>
                  <a:pt x="1894" y="1222"/>
                </a:lnTo>
                <a:lnTo>
                  <a:pt x="1894" y="1230"/>
                </a:lnTo>
                <a:lnTo>
                  <a:pt x="1905" y="1230"/>
                </a:lnTo>
                <a:lnTo>
                  <a:pt x="1905" y="1246"/>
                </a:lnTo>
                <a:lnTo>
                  <a:pt x="1905" y="1246"/>
                </a:lnTo>
                <a:lnTo>
                  <a:pt x="1905" y="1246"/>
                </a:lnTo>
                <a:lnTo>
                  <a:pt x="1916" y="1255"/>
                </a:lnTo>
                <a:lnTo>
                  <a:pt x="1916" y="1263"/>
                </a:lnTo>
                <a:lnTo>
                  <a:pt x="1916" y="1271"/>
                </a:lnTo>
                <a:lnTo>
                  <a:pt x="1916" y="1271"/>
                </a:lnTo>
                <a:lnTo>
                  <a:pt x="1926" y="1296"/>
                </a:lnTo>
                <a:lnTo>
                  <a:pt x="1926" y="1304"/>
                </a:lnTo>
                <a:lnTo>
                  <a:pt x="1937" y="1321"/>
                </a:lnTo>
                <a:lnTo>
                  <a:pt x="1937" y="1321"/>
                </a:lnTo>
                <a:lnTo>
                  <a:pt x="1948" y="1329"/>
                </a:lnTo>
                <a:lnTo>
                  <a:pt x="1948" y="1329"/>
                </a:lnTo>
                <a:lnTo>
                  <a:pt x="1958" y="1354"/>
                </a:lnTo>
                <a:lnTo>
                  <a:pt x="1958" y="1354"/>
                </a:lnTo>
                <a:lnTo>
                  <a:pt x="1969" y="1362"/>
                </a:lnTo>
                <a:lnTo>
                  <a:pt x="1969" y="1370"/>
                </a:lnTo>
                <a:lnTo>
                  <a:pt x="1969" y="1378"/>
                </a:lnTo>
                <a:lnTo>
                  <a:pt x="1980" y="1395"/>
                </a:lnTo>
                <a:lnTo>
                  <a:pt x="1980" y="1395"/>
                </a:lnTo>
                <a:lnTo>
                  <a:pt x="1990" y="1403"/>
                </a:lnTo>
                <a:lnTo>
                  <a:pt x="1990" y="1403"/>
                </a:lnTo>
                <a:lnTo>
                  <a:pt x="1990" y="1403"/>
                </a:lnTo>
                <a:lnTo>
                  <a:pt x="1990" y="1403"/>
                </a:lnTo>
                <a:lnTo>
                  <a:pt x="1990" y="1403"/>
                </a:lnTo>
                <a:lnTo>
                  <a:pt x="1990" y="1403"/>
                </a:lnTo>
                <a:lnTo>
                  <a:pt x="1990" y="1411"/>
                </a:lnTo>
                <a:lnTo>
                  <a:pt x="2001" y="1420"/>
                </a:lnTo>
                <a:lnTo>
                  <a:pt x="2001" y="1428"/>
                </a:lnTo>
                <a:lnTo>
                  <a:pt x="2012" y="1436"/>
                </a:lnTo>
                <a:lnTo>
                  <a:pt x="2012" y="1436"/>
                </a:lnTo>
                <a:lnTo>
                  <a:pt x="2012" y="1436"/>
                </a:lnTo>
                <a:lnTo>
                  <a:pt x="2012" y="1436"/>
                </a:lnTo>
                <a:lnTo>
                  <a:pt x="2012" y="1444"/>
                </a:lnTo>
                <a:lnTo>
                  <a:pt x="2012" y="1444"/>
                </a:lnTo>
                <a:lnTo>
                  <a:pt x="2012" y="1444"/>
                </a:lnTo>
                <a:lnTo>
                  <a:pt x="2022" y="1444"/>
                </a:lnTo>
                <a:lnTo>
                  <a:pt x="2022" y="1444"/>
                </a:lnTo>
                <a:lnTo>
                  <a:pt x="2022" y="1453"/>
                </a:lnTo>
                <a:lnTo>
                  <a:pt x="2022" y="1453"/>
                </a:lnTo>
                <a:lnTo>
                  <a:pt x="2022" y="1453"/>
                </a:lnTo>
                <a:lnTo>
                  <a:pt x="2022" y="1453"/>
                </a:lnTo>
                <a:lnTo>
                  <a:pt x="2033" y="1461"/>
                </a:lnTo>
                <a:lnTo>
                  <a:pt x="2033" y="1461"/>
                </a:lnTo>
                <a:lnTo>
                  <a:pt x="2033" y="1461"/>
                </a:lnTo>
                <a:lnTo>
                  <a:pt x="2033" y="1461"/>
                </a:lnTo>
                <a:lnTo>
                  <a:pt x="2033" y="1461"/>
                </a:lnTo>
                <a:lnTo>
                  <a:pt x="2044" y="1469"/>
                </a:lnTo>
                <a:lnTo>
                  <a:pt x="2044" y="1477"/>
                </a:lnTo>
                <a:lnTo>
                  <a:pt x="2054" y="1486"/>
                </a:lnTo>
                <a:lnTo>
                  <a:pt x="2065" y="1494"/>
                </a:lnTo>
                <a:lnTo>
                  <a:pt x="2065" y="1494"/>
                </a:lnTo>
                <a:lnTo>
                  <a:pt x="2075" y="1502"/>
                </a:lnTo>
                <a:lnTo>
                  <a:pt x="2075" y="1502"/>
                </a:lnTo>
                <a:lnTo>
                  <a:pt x="2075" y="1502"/>
                </a:lnTo>
                <a:lnTo>
                  <a:pt x="2086" y="1502"/>
                </a:lnTo>
                <a:lnTo>
                  <a:pt x="2086" y="1510"/>
                </a:lnTo>
                <a:lnTo>
                  <a:pt x="2086" y="1510"/>
                </a:lnTo>
                <a:lnTo>
                  <a:pt x="2086" y="1510"/>
                </a:lnTo>
                <a:lnTo>
                  <a:pt x="2086" y="1510"/>
                </a:lnTo>
                <a:lnTo>
                  <a:pt x="2097" y="1519"/>
                </a:lnTo>
                <a:lnTo>
                  <a:pt x="2097" y="1519"/>
                </a:lnTo>
                <a:lnTo>
                  <a:pt x="2097" y="1519"/>
                </a:lnTo>
                <a:lnTo>
                  <a:pt x="2097" y="1519"/>
                </a:lnTo>
                <a:lnTo>
                  <a:pt x="2107" y="1519"/>
                </a:lnTo>
                <a:lnTo>
                  <a:pt x="2107" y="1519"/>
                </a:lnTo>
                <a:lnTo>
                  <a:pt x="2107" y="1519"/>
                </a:lnTo>
                <a:lnTo>
                  <a:pt x="2107" y="1519"/>
                </a:lnTo>
                <a:lnTo>
                  <a:pt x="2129" y="1535"/>
                </a:lnTo>
                <a:lnTo>
                  <a:pt x="2129" y="1535"/>
                </a:lnTo>
                <a:lnTo>
                  <a:pt x="2139" y="1535"/>
                </a:lnTo>
                <a:lnTo>
                  <a:pt x="2139" y="1535"/>
                </a:lnTo>
                <a:lnTo>
                  <a:pt x="2139" y="1535"/>
                </a:lnTo>
                <a:lnTo>
                  <a:pt x="2139" y="1544"/>
                </a:lnTo>
                <a:lnTo>
                  <a:pt x="2139" y="1544"/>
                </a:lnTo>
                <a:lnTo>
                  <a:pt x="2150" y="1544"/>
                </a:lnTo>
                <a:lnTo>
                  <a:pt x="2150" y="1544"/>
                </a:lnTo>
                <a:lnTo>
                  <a:pt x="2150" y="1544"/>
                </a:lnTo>
                <a:lnTo>
                  <a:pt x="2161" y="1544"/>
                </a:lnTo>
                <a:lnTo>
                  <a:pt x="2161" y="1544"/>
                </a:lnTo>
                <a:lnTo>
                  <a:pt x="2161" y="1552"/>
                </a:lnTo>
                <a:lnTo>
                  <a:pt x="2171" y="1552"/>
                </a:lnTo>
                <a:lnTo>
                  <a:pt x="2182" y="1552"/>
                </a:lnTo>
                <a:lnTo>
                  <a:pt x="2182" y="1552"/>
                </a:lnTo>
                <a:lnTo>
                  <a:pt x="2182" y="1552"/>
                </a:lnTo>
                <a:lnTo>
                  <a:pt x="2182" y="1552"/>
                </a:lnTo>
                <a:lnTo>
                  <a:pt x="2193" y="1560"/>
                </a:lnTo>
                <a:lnTo>
                  <a:pt x="2193" y="1560"/>
                </a:lnTo>
                <a:lnTo>
                  <a:pt x="2193" y="1560"/>
                </a:lnTo>
                <a:lnTo>
                  <a:pt x="2193" y="1560"/>
                </a:lnTo>
                <a:lnTo>
                  <a:pt x="2193" y="1560"/>
                </a:lnTo>
                <a:lnTo>
                  <a:pt x="2203" y="1560"/>
                </a:lnTo>
                <a:lnTo>
                  <a:pt x="2203" y="1560"/>
                </a:lnTo>
                <a:lnTo>
                  <a:pt x="2214" y="1560"/>
                </a:lnTo>
                <a:lnTo>
                  <a:pt x="2214" y="1560"/>
                </a:lnTo>
                <a:lnTo>
                  <a:pt x="2214" y="1560"/>
                </a:lnTo>
                <a:lnTo>
                  <a:pt x="2214" y="1560"/>
                </a:lnTo>
                <a:lnTo>
                  <a:pt x="2214" y="1560"/>
                </a:lnTo>
                <a:lnTo>
                  <a:pt x="2214" y="1560"/>
                </a:lnTo>
                <a:lnTo>
                  <a:pt x="2225" y="1560"/>
                </a:lnTo>
                <a:lnTo>
                  <a:pt x="2225" y="1568"/>
                </a:lnTo>
                <a:lnTo>
                  <a:pt x="2235" y="1568"/>
                </a:lnTo>
                <a:lnTo>
                  <a:pt x="2235" y="1568"/>
                </a:lnTo>
                <a:lnTo>
                  <a:pt x="2246" y="1568"/>
                </a:lnTo>
                <a:lnTo>
                  <a:pt x="2246" y="1568"/>
                </a:lnTo>
                <a:lnTo>
                  <a:pt x="2246" y="1568"/>
                </a:lnTo>
                <a:lnTo>
                  <a:pt x="2256" y="1568"/>
                </a:lnTo>
                <a:lnTo>
                  <a:pt x="2267" y="1568"/>
                </a:lnTo>
                <a:lnTo>
                  <a:pt x="2267" y="1568"/>
                </a:lnTo>
                <a:lnTo>
                  <a:pt x="2267" y="1568"/>
                </a:lnTo>
                <a:lnTo>
                  <a:pt x="2267" y="1568"/>
                </a:lnTo>
                <a:lnTo>
                  <a:pt x="2267" y="1568"/>
                </a:lnTo>
                <a:lnTo>
                  <a:pt x="2267" y="1568"/>
                </a:lnTo>
                <a:lnTo>
                  <a:pt x="2278" y="1568"/>
                </a:lnTo>
                <a:lnTo>
                  <a:pt x="2278" y="1568"/>
                </a:lnTo>
                <a:lnTo>
                  <a:pt x="2278" y="1568"/>
                </a:lnTo>
                <a:lnTo>
                  <a:pt x="2278" y="1568"/>
                </a:lnTo>
                <a:lnTo>
                  <a:pt x="2278" y="1568"/>
                </a:lnTo>
                <a:lnTo>
                  <a:pt x="2288" y="1568"/>
                </a:lnTo>
                <a:lnTo>
                  <a:pt x="2288" y="1568"/>
                </a:lnTo>
                <a:lnTo>
                  <a:pt x="2288" y="1568"/>
                </a:lnTo>
                <a:lnTo>
                  <a:pt x="2288" y="1577"/>
                </a:lnTo>
                <a:lnTo>
                  <a:pt x="2299" y="1577"/>
                </a:lnTo>
                <a:lnTo>
                  <a:pt x="2299" y="1577"/>
                </a:lnTo>
                <a:lnTo>
                  <a:pt x="2310" y="1577"/>
                </a:lnTo>
                <a:lnTo>
                  <a:pt x="2310" y="1577"/>
                </a:lnTo>
                <a:lnTo>
                  <a:pt x="2310" y="1577"/>
                </a:lnTo>
                <a:lnTo>
                  <a:pt x="2320" y="1577"/>
                </a:lnTo>
                <a:lnTo>
                  <a:pt x="2320" y="1577"/>
                </a:lnTo>
                <a:lnTo>
                  <a:pt x="2320" y="1577"/>
                </a:lnTo>
                <a:lnTo>
                  <a:pt x="2331" y="1577"/>
                </a:lnTo>
                <a:lnTo>
                  <a:pt x="2331" y="1577"/>
                </a:lnTo>
                <a:lnTo>
                  <a:pt x="2331" y="1577"/>
                </a:lnTo>
                <a:lnTo>
                  <a:pt x="2331" y="1577"/>
                </a:lnTo>
                <a:lnTo>
                  <a:pt x="2342" y="1577"/>
                </a:lnTo>
                <a:lnTo>
                  <a:pt x="2342" y="1577"/>
                </a:lnTo>
                <a:lnTo>
                  <a:pt x="2352" y="1577"/>
                </a:lnTo>
                <a:lnTo>
                  <a:pt x="2352" y="1577"/>
                </a:lnTo>
                <a:lnTo>
                  <a:pt x="2352" y="1577"/>
                </a:lnTo>
                <a:lnTo>
                  <a:pt x="2363" y="1577"/>
                </a:lnTo>
                <a:lnTo>
                  <a:pt x="2363" y="1577"/>
                </a:lnTo>
                <a:lnTo>
                  <a:pt x="2374" y="1577"/>
                </a:lnTo>
                <a:lnTo>
                  <a:pt x="2374" y="1577"/>
                </a:lnTo>
                <a:lnTo>
                  <a:pt x="2374" y="1577"/>
                </a:lnTo>
                <a:lnTo>
                  <a:pt x="2374" y="1577"/>
                </a:lnTo>
                <a:lnTo>
                  <a:pt x="2374" y="1577"/>
                </a:lnTo>
                <a:lnTo>
                  <a:pt x="2374" y="1577"/>
                </a:lnTo>
                <a:lnTo>
                  <a:pt x="2384" y="1577"/>
                </a:lnTo>
                <a:lnTo>
                  <a:pt x="2384" y="1577"/>
                </a:lnTo>
                <a:lnTo>
                  <a:pt x="2384" y="1577"/>
                </a:lnTo>
                <a:lnTo>
                  <a:pt x="2384" y="1577"/>
                </a:lnTo>
                <a:lnTo>
                  <a:pt x="2384" y="1577"/>
                </a:lnTo>
                <a:lnTo>
                  <a:pt x="2384" y="1577"/>
                </a:lnTo>
                <a:lnTo>
                  <a:pt x="2395" y="1577"/>
                </a:lnTo>
                <a:lnTo>
                  <a:pt x="2395" y="1577"/>
                </a:lnTo>
                <a:lnTo>
                  <a:pt x="2395" y="1577"/>
                </a:lnTo>
                <a:lnTo>
                  <a:pt x="2395" y="1577"/>
                </a:lnTo>
                <a:lnTo>
                  <a:pt x="2395" y="1577"/>
                </a:lnTo>
                <a:lnTo>
                  <a:pt x="2395" y="1577"/>
                </a:lnTo>
                <a:lnTo>
                  <a:pt x="2395" y="1577"/>
                </a:lnTo>
                <a:lnTo>
                  <a:pt x="2405" y="1577"/>
                </a:lnTo>
                <a:lnTo>
                  <a:pt x="2405" y="1577"/>
                </a:lnTo>
                <a:lnTo>
                  <a:pt x="2405" y="1577"/>
                </a:lnTo>
                <a:lnTo>
                  <a:pt x="2405" y="1577"/>
                </a:lnTo>
                <a:lnTo>
                  <a:pt x="2405" y="1577"/>
                </a:lnTo>
                <a:lnTo>
                  <a:pt x="2405" y="1577"/>
                </a:lnTo>
                <a:lnTo>
                  <a:pt x="2416" y="1577"/>
                </a:lnTo>
                <a:lnTo>
                  <a:pt x="2416" y="1577"/>
                </a:lnTo>
                <a:lnTo>
                  <a:pt x="2416" y="1577"/>
                </a:lnTo>
                <a:lnTo>
                  <a:pt x="2416" y="1577"/>
                </a:lnTo>
                <a:lnTo>
                  <a:pt x="2427" y="1577"/>
                </a:lnTo>
                <a:lnTo>
                  <a:pt x="2427" y="1577"/>
                </a:lnTo>
                <a:lnTo>
                  <a:pt x="2437" y="1577"/>
                </a:lnTo>
                <a:lnTo>
                  <a:pt x="2437" y="1577"/>
                </a:lnTo>
                <a:lnTo>
                  <a:pt x="2437" y="1577"/>
                </a:lnTo>
                <a:lnTo>
                  <a:pt x="2448" y="1577"/>
                </a:lnTo>
                <a:lnTo>
                  <a:pt x="2448" y="1577"/>
                </a:lnTo>
                <a:lnTo>
                  <a:pt x="2448" y="1577"/>
                </a:lnTo>
                <a:lnTo>
                  <a:pt x="2448" y="1577"/>
                </a:lnTo>
                <a:lnTo>
                  <a:pt x="2459" y="1577"/>
                </a:lnTo>
                <a:lnTo>
                  <a:pt x="2459" y="1577"/>
                </a:lnTo>
                <a:lnTo>
                  <a:pt x="2469" y="1577"/>
                </a:lnTo>
                <a:lnTo>
                  <a:pt x="2469" y="1577"/>
                </a:lnTo>
                <a:lnTo>
                  <a:pt x="2480" y="1577"/>
                </a:lnTo>
                <a:lnTo>
                  <a:pt x="2480" y="1577"/>
                </a:lnTo>
                <a:lnTo>
                  <a:pt x="2480" y="1577"/>
                </a:lnTo>
                <a:lnTo>
                  <a:pt x="2480" y="1577"/>
                </a:lnTo>
                <a:lnTo>
                  <a:pt x="2501" y="1577"/>
                </a:lnTo>
                <a:lnTo>
                  <a:pt x="2501" y="1577"/>
                </a:lnTo>
                <a:lnTo>
                  <a:pt x="2501" y="1577"/>
                </a:lnTo>
                <a:lnTo>
                  <a:pt x="2512" y="1577"/>
                </a:lnTo>
                <a:lnTo>
                  <a:pt x="2512" y="1577"/>
                </a:lnTo>
                <a:lnTo>
                  <a:pt x="2512" y="1577"/>
                </a:lnTo>
                <a:lnTo>
                  <a:pt x="2523" y="1577"/>
                </a:lnTo>
                <a:lnTo>
                  <a:pt x="2533" y="1577"/>
                </a:lnTo>
                <a:lnTo>
                  <a:pt x="2544" y="1577"/>
                </a:lnTo>
                <a:lnTo>
                  <a:pt x="2544" y="1577"/>
                </a:lnTo>
                <a:lnTo>
                  <a:pt x="2544" y="1577"/>
                </a:lnTo>
                <a:lnTo>
                  <a:pt x="2544" y="1577"/>
                </a:lnTo>
                <a:lnTo>
                  <a:pt x="2544" y="1577"/>
                </a:lnTo>
                <a:lnTo>
                  <a:pt x="2544" y="1577"/>
                </a:lnTo>
                <a:lnTo>
                  <a:pt x="2544" y="1577"/>
                </a:lnTo>
                <a:lnTo>
                  <a:pt x="2544" y="1577"/>
                </a:lnTo>
                <a:lnTo>
                  <a:pt x="2565" y="1577"/>
                </a:lnTo>
                <a:lnTo>
                  <a:pt x="2597" y="1577"/>
                </a:lnTo>
                <a:lnTo>
                  <a:pt x="2597" y="1577"/>
                </a:lnTo>
                <a:lnTo>
                  <a:pt x="2597" y="1577"/>
                </a:lnTo>
                <a:lnTo>
                  <a:pt x="2597" y="1577"/>
                </a:lnTo>
                <a:lnTo>
                  <a:pt x="2608" y="1577"/>
                </a:lnTo>
                <a:lnTo>
                  <a:pt x="2608" y="1577"/>
                </a:lnTo>
                <a:lnTo>
                  <a:pt x="2608" y="1577"/>
                </a:lnTo>
                <a:lnTo>
                  <a:pt x="2608" y="1577"/>
                </a:lnTo>
                <a:lnTo>
                  <a:pt x="2608" y="1577"/>
                </a:lnTo>
                <a:lnTo>
                  <a:pt x="2618" y="1577"/>
                </a:lnTo>
                <a:lnTo>
                  <a:pt x="2618" y="1577"/>
                </a:lnTo>
                <a:lnTo>
                  <a:pt x="2618" y="1577"/>
                </a:lnTo>
                <a:lnTo>
                  <a:pt x="2618" y="1577"/>
                </a:lnTo>
                <a:lnTo>
                  <a:pt x="2629" y="1577"/>
                </a:lnTo>
                <a:lnTo>
                  <a:pt x="2629" y="1577"/>
                </a:lnTo>
                <a:lnTo>
                  <a:pt x="2640" y="1577"/>
                </a:lnTo>
                <a:lnTo>
                  <a:pt x="2640" y="1577"/>
                </a:lnTo>
                <a:lnTo>
                  <a:pt x="2640" y="1577"/>
                </a:lnTo>
                <a:lnTo>
                  <a:pt x="2650" y="1577"/>
                </a:lnTo>
                <a:lnTo>
                  <a:pt x="2661" y="1577"/>
                </a:lnTo>
                <a:lnTo>
                  <a:pt x="2661" y="1577"/>
                </a:lnTo>
                <a:lnTo>
                  <a:pt x="2661" y="1577"/>
                </a:lnTo>
                <a:lnTo>
                  <a:pt x="2672" y="1577"/>
                </a:lnTo>
                <a:lnTo>
                  <a:pt x="2682" y="1577"/>
                </a:lnTo>
                <a:lnTo>
                  <a:pt x="2682" y="1577"/>
                </a:lnTo>
                <a:lnTo>
                  <a:pt x="2693" y="1577"/>
                </a:lnTo>
                <a:lnTo>
                  <a:pt x="2693" y="1577"/>
                </a:lnTo>
                <a:lnTo>
                  <a:pt x="2693" y="1577"/>
                </a:lnTo>
                <a:lnTo>
                  <a:pt x="2693" y="1577"/>
                </a:lnTo>
                <a:lnTo>
                  <a:pt x="2693" y="1577"/>
                </a:lnTo>
                <a:lnTo>
                  <a:pt x="2693" y="1577"/>
                </a:lnTo>
                <a:lnTo>
                  <a:pt x="2704" y="1577"/>
                </a:lnTo>
                <a:lnTo>
                  <a:pt x="2704" y="1577"/>
                </a:lnTo>
                <a:lnTo>
                  <a:pt x="2704" y="1577"/>
                </a:lnTo>
                <a:lnTo>
                  <a:pt x="2704" y="1577"/>
                </a:lnTo>
                <a:lnTo>
                  <a:pt x="2704" y="1577"/>
                </a:lnTo>
                <a:lnTo>
                  <a:pt x="2714" y="1577"/>
                </a:lnTo>
                <a:lnTo>
                  <a:pt x="2714" y="1577"/>
                </a:lnTo>
                <a:lnTo>
                  <a:pt x="2725" y="1577"/>
                </a:lnTo>
                <a:lnTo>
                  <a:pt x="2735" y="1577"/>
                </a:lnTo>
                <a:lnTo>
                  <a:pt x="2735" y="1577"/>
                </a:lnTo>
                <a:lnTo>
                  <a:pt x="2735" y="1577"/>
                </a:lnTo>
                <a:lnTo>
                  <a:pt x="2735" y="1577"/>
                </a:lnTo>
                <a:lnTo>
                  <a:pt x="2735" y="1577"/>
                </a:lnTo>
                <a:lnTo>
                  <a:pt x="2746" y="1577"/>
                </a:lnTo>
                <a:lnTo>
                  <a:pt x="2746" y="1577"/>
                </a:lnTo>
                <a:lnTo>
                  <a:pt x="2746" y="1577"/>
                </a:lnTo>
                <a:lnTo>
                  <a:pt x="2746" y="1577"/>
                </a:lnTo>
                <a:lnTo>
                  <a:pt x="2757" y="1577"/>
                </a:lnTo>
                <a:lnTo>
                  <a:pt x="2757" y="1577"/>
                </a:lnTo>
                <a:lnTo>
                  <a:pt x="2757" y="1577"/>
                </a:lnTo>
                <a:lnTo>
                  <a:pt x="2757" y="1577"/>
                </a:lnTo>
                <a:lnTo>
                  <a:pt x="2767" y="1577"/>
                </a:lnTo>
                <a:lnTo>
                  <a:pt x="2778" y="1577"/>
                </a:lnTo>
                <a:lnTo>
                  <a:pt x="2778" y="1577"/>
                </a:lnTo>
                <a:lnTo>
                  <a:pt x="2778" y="1577"/>
                </a:lnTo>
                <a:lnTo>
                  <a:pt x="2789" y="1577"/>
                </a:lnTo>
                <a:lnTo>
                  <a:pt x="2789" y="1577"/>
                </a:lnTo>
                <a:lnTo>
                  <a:pt x="2789" y="1577"/>
                </a:lnTo>
                <a:lnTo>
                  <a:pt x="2789" y="1577"/>
                </a:lnTo>
                <a:lnTo>
                  <a:pt x="2789" y="1577"/>
                </a:lnTo>
                <a:lnTo>
                  <a:pt x="2799" y="1577"/>
                </a:lnTo>
                <a:lnTo>
                  <a:pt x="2799" y="1577"/>
                </a:lnTo>
                <a:lnTo>
                  <a:pt x="2799" y="1577"/>
                </a:lnTo>
                <a:lnTo>
                  <a:pt x="2799" y="1577"/>
                </a:lnTo>
                <a:lnTo>
                  <a:pt x="2810" y="1577"/>
                </a:lnTo>
                <a:lnTo>
                  <a:pt x="2810" y="1577"/>
                </a:lnTo>
                <a:lnTo>
                  <a:pt x="2810" y="1577"/>
                </a:lnTo>
                <a:lnTo>
                  <a:pt x="2810" y="1577"/>
                </a:lnTo>
                <a:lnTo>
                  <a:pt x="2810" y="1577"/>
                </a:lnTo>
                <a:lnTo>
                  <a:pt x="2821" y="1577"/>
                </a:lnTo>
                <a:lnTo>
                  <a:pt x="2821" y="1577"/>
                </a:lnTo>
                <a:lnTo>
                  <a:pt x="2821" y="1577"/>
                </a:lnTo>
                <a:lnTo>
                  <a:pt x="2821" y="1577"/>
                </a:lnTo>
                <a:lnTo>
                  <a:pt x="2821" y="1577"/>
                </a:lnTo>
                <a:lnTo>
                  <a:pt x="2821" y="1577"/>
                </a:lnTo>
                <a:lnTo>
                  <a:pt x="2831" y="1577"/>
                </a:lnTo>
                <a:lnTo>
                  <a:pt x="2831" y="1577"/>
                </a:lnTo>
                <a:lnTo>
                  <a:pt x="2831" y="1577"/>
                </a:lnTo>
                <a:lnTo>
                  <a:pt x="2842" y="1577"/>
                </a:lnTo>
                <a:lnTo>
                  <a:pt x="2842" y="1577"/>
                </a:lnTo>
                <a:lnTo>
                  <a:pt x="2842" y="1577"/>
                </a:lnTo>
                <a:lnTo>
                  <a:pt x="2842" y="1577"/>
                </a:lnTo>
                <a:lnTo>
                  <a:pt x="2842" y="1577"/>
                </a:lnTo>
                <a:lnTo>
                  <a:pt x="2853" y="1577"/>
                </a:lnTo>
                <a:lnTo>
                  <a:pt x="2853" y="1577"/>
                </a:lnTo>
                <a:lnTo>
                  <a:pt x="2853" y="1577"/>
                </a:lnTo>
                <a:lnTo>
                  <a:pt x="2863" y="1577"/>
                </a:lnTo>
                <a:lnTo>
                  <a:pt x="2863" y="1577"/>
                </a:lnTo>
                <a:lnTo>
                  <a:pt x="2863" y="1577"/>
                </a:lnTo>
                <a:lnTo>
                  <a:pt x="2863" y="1577"/>
                </a:lnTo>
                <a:lnTo>
                  <a:pt x="2863" y="1577"/>
                </a:lnTo>
                <a:lnTo>
                  <a:pt x="2874" y="1577"/>
                </a:lnTo>
                <a:lnTo>
                  <a:pt x="2874" y="1577"/>
                </a:lnTo>
                <a:lnTo>
                  <a:pt x="2874" y="1577"/>
                </a:lnTo>
                <a:lnTo>
                  <a:pt x="2874" y="1577"/>
                </a:lnTo>
                <a:lnTo>
                  <a:pt x="2895" y="1577"/>
                </a:lnTo>
                <a:lnTo>
                  <a:pt x="2895" y="1577"/>
                </a:lnTo>
                <a:lnTo>
                  <a:pt x="2895" y="1577"/>
                </a:lnTo>
                <a:lnTo>
                  <a:pt x="2906" y="1577"/>
                </a:lnTo>
                <a:lnTo>
                  <a:pt x="2906" y="1577"/>
                </a:lnTo>
                <a:lnTo>
                  <a:pt x="2906" y="1577"/>
                </a:lnTo>
                <a:lnTo>
                  <a:pt x="2927" y="1577"/>
                </a:lnTo>
                <a:lnTo>
                  <a:pt x="2927" y="1577"/>
                </a:lnTo>
                <a:lnTo>
                  <a:pt x="2927" y="1577"/>
                </a:lnTo>
                <a:lnTo>
                  <a:pt x="2927" y="1577"/>
                </a:lnTo>
                <a:lnTo>
                  <a:pt x="2927" y="1577"/>
                </a:lnTo>
                <a:lnTo>
                  <a:pt x="2927" y="1577"/>
                </a:lnTo>
                <a:lnTo>
                  <a:pt x="2938" y="1577"/>
                </a:lnTo>
              </a:path>
            </a:pathLst>
          </a:custGeom>
          <a:noFill/>
          <a:ln w="1746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1013" name="Line 5"/>
          <p:cNvSpPr>
            <a:spLocks noChangeShapeType="1"/>
          </p:cNvSpPr>
          <p:nvPr/>
        </p:nvSpPr>
        <p:spPr bwMode="auto">
          <a:xfrm>
            <a:off x="4640263" y="2430463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1014" name="Line 6"/>
          <p:cNvSpPr>
            <a:spLocks noChangeShapeType="1"/>
          </p:cNvSpPr>
          <p:nvPr/>
        </p:nvSpPr>
        <p:spPr bwMode="auto">
          <a:xfrm>
            <a:off x="4640263" y="2535238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1015" name="Line 7"/>
          <p:cNvSpPr>
            <a:spLocks noChangeShapeType="1"/>
          </p:cNvSpPr>
          <p:nvPr/>
        </p:nvSpPr>
        <p:spPr bwMode="auto">
          <a:xfrm>
            <a:off x="4640263" y="2640013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1016" name="Line 8"/>
          <p:cNvSpPr>
            <a:spLocks noChangeShapeType="1"/>
          </p:cNvSpPr>
          <p:nvPr/>
        </p:nvSpPr>
        <p:spPr bwMode="auto">
          <a:xfrm>
            <a:off x="4640263" y="2744788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1017" name="Line 9"/>
          <p:cNvSpPr>
            <a:spLocks noChangeShapeType="1"/>
          </p:cNvSpPr>
          <p:nvPr/>
        </p:nvSpPr>
        <p:spPr bwMode="auto">
          <a:xfrm>
            <a:off x="4640263" y="2849563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1018" name="Line 10"/>
          <p:cNvSpPr>
            <a:spLocks noChangeShapeType="1"/>
          </p:cNvSpPr>
          <p:nvPr/>
        </p:nvSpPr>
        <p:spPr bwMode="auto">
          <a:xfrm>
            <a:off x="4640263" y="2954338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1019" name="Line 11"/>
          <p:cNvSpPr>
            <a:spLocks noChangeShapeType="1"/>
          </p:cNvSpPr>
          <p:nvPr/>
        </p:nvSpPr>
        <p:spPr bwMode="auto">
          <a:xfrm>
            <a:off x="4640263" y="3059113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1020" name="Line 12"/>
          <p:cNvSpPr>
            <a:spLocks noChangeShapeType="1"/>
          </p:cNvSpPr>
          <p:nvPr/>
        </p:nvSpPr>
        <p:spPr bwMode="auto">
          <a:xfrm>
            <a:off x="4640263" y="3163888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1021" name="Line 13"/>
          <p:cNvSpPr>
            <a:spLocks noChangeShapeType="1"/>
          </p:cNvSpPr>
          <p:nvPr/>
        </p:nvSpPr>
        <p:spPr bwMode="auto">
          <a:xfrm>
            <a:off x="4640263" y="3268663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1022" name="Line 14"/>
          <p:cNvSpPr>
            <a:spLocks noChangeShapeType="1"/>
          </p:cNvSpPr>
          <p:nvPr/>
        </p:nvSpPr>
        <p:spPr bwMode="auto">
          <a:xfrm>
            <a:off x="4640263" y="3373438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1023" name="Line 15"/>
          <p:cNvSpPr>
            <a:spLocks noChangeShapeType="1"/>
          </p:cNvSpPr>
          <p:nvPr/>
        </p:nvSpPr>
        <p:spPr bwMode="auto">
          <a:xfrm>
            <a:off x="4640263" y="3478213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1024" name="Line 16"/>
          <p:cNvSpPr>
            <a:spLocks noChangeShapeType="1"/>
          </p:cNvSpPr>
          <p:nvPr/>
        </p:nvSpPr>
        <p:spPr bwMode="auto">
          <a:xfrm>
            <a:off x="4640263" y="3582988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1025" name="Line 17"/>
          <p:cNvSpPr>
            <a:spLocks noChangeShapeType="1"/>
          </p:cNvSpPr>
          <p:nvPr/>
        </p:nvSpPr>
        <p:spPr bwMode="auto">
          <a:xfrm>
            <a:off x="4640263" y="3687763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1026" name="Line 18"/>
          <p:cNvSpPr>
            <a:spLocks noChangeShapeType="1"/>
          </p:cNvSpPr>
          <p:nvPr/>
        </p:nvSpPr>
        <p:spPr bwMode="auto">
          <a:xfrm>
            <a:off x="4640263" y="3792538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1027" name="Line 19"/>
          <p:cNvSpPr>
            <a:spLocks noChangeShapeType="1"/>
          </p:cNvSpPr>
          <p:nvPr/>
        </p:nvSpPr>
        <p:spPr bwMode="auto">
          <a:xfrm>
            <a:off x="4640263" y="3897313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1028" name="Line 20"/>
          <p:cNvSpPr>
            <a:spLocks noChangeShapeType="1"/>
          </p:cNvSpPr>
          <p:nvPr/>
        </p:nvSpPr>
        <p:spPr bwMode="auto">
          <a:xfrm>
            <a:off x="4640263" y="4002088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1029" name="Line 21"/>
          <p:cNvSpPr>
            <a:spLocks noChangeShapeType="1"/>
          </p:cNvSpPr>
          <p:nvPr/>
        </p:nvSpPr>
        <p:spPr bwMode="auto">
          <a:xfrm>
            <a:off x="4640263" y="4106863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1030" name="Line 22"/>
          <p:cNvSpPr>
            <a:spLocks noChangeShapeType="1"/>
          </p:cNvSpPr>
          <p:nvPr/>
        </p:nvSpPr>
        <p:spPr bwMode="auto">
          <a:xfrm>
            <a:off x="4640263" y="4211638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1031" name="Line 23"/>
          <p:cNvSpPr>
            <a:spLocks noChangeShapeType="1"/>
          </p:cNvSpPr>
          <p:nvPr/>
        </p:nvSpPr>
        <p:spPr bwMode="auto">
          <a:xfrm>
            <a:off x="4640263" y="4316413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1032" name="Line 24"/>
          <p:cNvSpPr>
            <a:spLocks noChangeShapeType="1"/>
          </p:cNvSpPr>
          <p:nvPr/>
        </p:nvSpPr>
        <p:spPr bwMode="auto">
          <a:xfrm>
            <a:off x="4640263" y="4421188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1033" name="Line 25"/>
          <p:cNvSpPr>
            <a:spLocks noChangeShapeType="1"/>
          </p:cNvSpPr>
          <p:nvPr/>
        </p:nvSpPr>
        <p:spPr bwMode="auto">
          <a:xfrm>
            <a:off x="4640263" y="4525963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1034" name="Line 26"/>
          <p:cNvSpPr>
            <a:spLocks noChangeShapeType="1"/>
          </p:cNvSpPr>
          <p:nvPr/>
        </p:nvSpPr>
        <p:spPr bwMode="auto">
          <a:xfrm>
            <a:off x="4640263" y="4630738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1035" name="Line 27"/>
          <p:cNvSpPr>
            <a:spLocks noChangeShapeType="1"/>
          </p:cNvSpPr>
          <p:nvPr/>
        </p:nvSpPr>
        <p:spPr bwMode="auto">
          <a:xfrm>
            <a:off x="4640263" y="4735513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1036" name="Line 28"/>
          <p:cNvSpPr>
            <a:spLocks noChangeShapeType="1"/>
          </p:cNvSpPr>
          <p:nvPr/>
        </p:nvSpPr>
        <p:spPr bwMode="auto">
          <a:xfrm>
            <a:off x="4640263" y="4840288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1037" name="Line 29"/>
          <p:cNvSpPr>
            <a:spLocks noChangeShapeType="1"/>
          </p:cNvSpPr>
          <p:nvPr/>
        </p:nvSpPr>
        <p:spPr bwMode="auto">
          <a:xfrm>
            <a:off x="4640263" y="4946650"/>
            <a:ext cx="1587" cy="3810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1038" name="Line 30"/>
          <p:cNvSpPr>
            <a:spLocks noChangeShapeType="1"/>
          </p:cNvSpPr>
          <p:nvPr/>
        </p:nvSpPr>
        <p:spPr bwMode="auto">
          <a:xfrm>
            <a:off x="4638675" y="5029200"/>
            <a:ext cx="3175" cy="6032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1039" name="Rectangle 31"/>
          <p:cNvSpPr>
            <a:spLocks noChangeArrowheads="1"/>
          </p:cNvSpPr>
          <p:nvPr/>
        </p:nvSpPr>
        <p:spPr bwMode="auto">
          <a:xfrm>
            <a:off x="4854575" y="2089150"/>
            <a:ext cx="76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>
                <a:solidFill>
                  <a:srgbClr val="000000"/>
                </a:solidFill>
                <a:latin typeface="Symbol" pitchFamily="18" charset="2"/>
              </a:rPr>
              <a:t> </a:t>
            </a:r>
            <a:endParaRPr lang="nl-NL" altLang="cs-CZ"/>
          </a:p>
        </p:txBody>
      </p:sp>
      <p:sp>
        <p:nvSpPr>
          <p:cNvPr id="171040" name="Rectangle 32"/>
          <p:cNvSpPr>
            <a:spLocks noChangeArrowheads="1"/>
          </p:cNvSpPr>
          <p:nvPr/>
        </p:nvSpPr>
        <p:spPr bwMode="auto">
          <a:xfrm>
            <a:off x="4854575" y="5665788"/>
            <a:ext cx="76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>
                <a:solidFill>
                  <a:srgbClr val="000000"/>
                </a:solidFill>
                <a:latin typeface="Symbol" pitchFamily="18" charset="2"/>
              </a:rPr>
              <a:t> </a:t>
            </a:r>
            <a:endParaRPr lang="nl-NL" altLang="cs-CZ"/>
          </a:p>
        </p:txBody>
      </p:sp>
      <p:sp>
        <p:nvSpPr>
          <p:cNvPr id="171041" name="Rectangle 33"/>
          <p:cNvSpPr>
            <a:spLocks noChangeArrowheads="1"/>
          </p:cNvSpPr>
          <p:nvPr/>
        </p:nvSpPr>
        <p:spPr bwMode="auto">
          <a:xfrm>
            <a:off x="7570788" y="1944688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endParaRPr lang="nl-NL" altLang="cs-CZ"/>
          </a:p>
        </p:txBody>
      </p:sp>
      <p:sp>
        <p:nvSpPr>
          <p:cNvPr id="171042" name="Rectangle 34"/>
          <p:cNvSpPr>
            <a:spLocks noChangeArrowheads="1"/>
          </p:cNvSpPr>
          <p:nvPr/>
        </p:nvSpPr>
        <p:spPr bwMode="auto">
          <a:xfrm>
            <a:off x="6430963" y="4329113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endParaRPr lang="nl-NL" altLang="cs-CZ"/>
          </a:p>
        </p:txBody>
      </p:sp>
      <p:sp>
        <p:nvSpPr>
          <p:cNvPr id="171043" name="Rectangle 35"/>
          <p:cNvSpPr>
            <a:spLocks noChangeArrowheads="1"/>
          </p:cNvSpPr>
          <p:nvPr/>
        </p:nvSpPr>
        <p:spPr bwMode="auto">
          <a:xfrm>
            <a:off x="3176588" y="4171950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endParaRPr lang="nl-NL" altLang="cs-CZ"/>
          </a:p>
        </p:txBody>
      </p:sp>
      <p:sp>
        <p:nvSpPr>
          <p:cNvPr id="171044" name="Rectangle 36"/>
          <p:cNvSpPr>
            <a:spLocks noChangeArrowheads="1"/>
          </p:cNvSpPr>
          <p:nvPr/>
        </p:nvSpPr>
        <p:spPr bwMode="auto">
          <a:xfrm>
            <a:off x="7781925" y="4630738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endParaRPr lang="nl-NL" altLang="cs-CZ"/>
          </a:p>
        </p:txBody>
      </p:sp>
      <p:sp>
        <p:nvSpPr>
          <p:cNvPr id="171045" name="Rectangle 37"/>
          <p:cNvSpPr>
            <a:spLocks noChangeArrowheads="1"/>
          </p:cNvSpPr>
          <p:nvPr/>
        </p:nvSpPr>
        <p:spPr bwMode="auto">
          <a:xfrm>
            <a:off x="7789863" y="4448175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endParaRPr lang="nl-NL" altLang="cs-CZ"/>
          </a:p>
        </p:txBody>
      </p:sp>
      <p:sp>
        <p:nvSpPr>
          <p:cNvPr id="171046" name="Text Box 38"/>
          <p:cNvSpPr txBox="1">
            <a:spLocks noChangeArrowheads="1"/>
          </p:cNvSpPr>
          <p:nvPr/>
        </p:nvSpPr>
        <p:spPr bwMode="auto">
          <a:xfrm>
            <a:off x="1187502" y="483175"/>
            <a:ext cx="63832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5F5F5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cs-CZ" altLang="cs-CZ" sz="3200" dirty="0" smtClean="0">
                <a:latin typeface="Arial" charset="0"/>
              </a:rPr>
              <a:t>SIX SIGMA </a:t>
            </a:r>
            <a:r>
              <a:rPr lang="nl-NL" altLang="cs-CZ" sz="3200" dirty="0" smtClean="0">
                <a:latin typeface="Arial" charset="0"/>
              </a:rPr>
              <a:t>Statistical </a:t>
            </a:r>
            <a:r>
              <a:rPr lang="nl-NL" altLang="cs-CZ" sz="3200" dirty="0">
                <a:latin typeface="Arial" charset="0"/>
              </a:rPr>
              <a:t>background</a:t>
            </a:r>
          </a:p>
        </p:txBody>
      </p:sp>
      <p:sp>
        <p:nvSpPr>
          <p:cNvPr id="171047" name="Text Box 39"/>
          <p:cNvSpPr txBox="1">
            <a:spLocks noChangeArrowheads="1"/>
          </p:cNvSpPr>
          <p:nvPr/>
        </p:nvSpPr>
        <p:spPr bwMode="auto">
          <a:xfrm>
            <a:off x="4097338" y="5119688"/>
            <a:ext cx="12366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5F5F5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800">
                <a:latin typeface="Arial" charset="0"/>
              </a:rPr>
              <a:t>Target = </a:t>
            </a:r>
            <a:r>
              <a:rPr lang="nl-NL" altLang="cs-CZ" sz="1800">
                <a:latin typeface="Symbol" pitchFamily="18" charset="2"/>
              </a:rPr>
              <a:t>m</a:t>
            </a:r>
          </a:p>
        </p:txBody>
      </p:sp>
      <p:sp>
        <p:nvSpPr>
          <p:cNvPr id="171048" name="Text Box 40"/>
          <p:cNvSpPr txBox="1">
            <a:spLocks noChangeArrowheads="1"/>
          </p:cNvSpPr>
          <p:nvPr/>
        </p:nvSpPr>
        <p:spPr bwMode="auto">
          <a:xfrm>
            <a:off x="2700338" y="1628775"/>
            <a:ext cx="3743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5F5F5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altLang="cs-CZ">
                <a:latin typeface="Arial" charset="0"/>
              </a:rPr>
              <a:t>Some Key measure</a:t>
            </a:r>
          </a:p>
        </p:txBody>
      </p:sp>
      <p:sp>
        <p:nvSpPr>
          <p:cNvPr id="2" name="Obdélník 1"/>
          <p:cNvSpPr/>
          <p:nvPr/>
        </p:nvSpPr>
        <p:spPr>
          <a:xfrm>
            <a:off x="323528" y="6133361"/>
            <a:ext cx="285306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1100" dirty="0" err="1" smtClean="0"/>
              <a:t>Resource</a:t>
            </a:r>
            <a:r>
              <a:rPr lang="cs-CZ" altLang="cs-CZ" sz="1100" dirty="0" smtClean="0"/>
              <a:t> : </a:t>
            </a:r>
            <a:r>
              <a:rPr lang="en-GB" altLang="cs-CZ" sz="1100" dirty="0" smtClean="0"/>
              <a:t>Pro-</a:t>
            </a:r>
            <a:r>
              <a:rPr lang="en-GB" altLang="cs-CZ" sz="1100" dirty="0" err="1" smtClean="0"/>
              <a:t>Enbis</a:t>
            </a:r>
            <a:endParaRPr lang="cs-CZ" sz="1100" dirty="0"/>
          </a:p>
        </p:txBody>
      </p:sp>
      <p:sp>
        <p:nvSpPr>
          <p:cNvPr id="4" name="Rectangle 1">
            <a:hlinkClick r:id="rId2"/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3706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ChangeArrowheads="1"/>
          </p:cNvSpPr>
          <p:nvPr/>
        </p:nvSpPr>
        <p:spPr bwMode="auto">
          <a:xfrm>
            <a:off x="457200" y="1752600"/>
            <a:ext cx="848995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l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endParaRPr lang="nl-NL" altLang="cs-CZ" sz="2800" i="1"/>
          </a:p>
        </p:txBody>
      </p:sp>
      <p:sp>
        <p:nvSpPr>
          <p:cNvPr id="172035" name="Line 3"/>
          <p:cNvSpPr>
            <a:spLocks noChangeShapeType="1"/>
          </p:cNvSpPr>
          <p:nvPr/>
        </p:nvSpPr>
        <p:spPr bwMode="auto">
          <a:xfrm>
            <a:off x="2171700" y="5129213"/>
            <a:ext cx="4935538" cy="15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2036" name="Freeform 4"/>
          <p:cNvSpPr>
            <a:spLocks/>
          </p:cNvSpPr>
          <p:nvPr/>
        </p:nvSpPr>
        <p:spPr bwMode="auto">
          <a:xfrm>
            <a:off x="2308225" y="2495550"/>
            <a:ext cx="4664075" cy="2503488"/>
          </a:xfrm>
          <a:custGeom>
            <a:avLst/>
            <a:gdLst>
              <a:gd name="T0" fmla="*/ 53 w 2938"/>
              <a:gd name="T1" fmla="*/ 1577 h 1577"/>
              <a:gd name="T2" fmla="*/ 85 w 2938"/>
              <a:gd name="T3" fmla="*/ 1577 h 1577"/>
              <a:gd name="T4" fmla="*/ 138 w 2938"/>
              <a:gd name="T5" fmla="*/ 1577 h 1577"/>
              <a:gd name="T6" fmla="*/ 181 w 2938"/>
              <a:gd name="T7" fmla="*/ 1577 h 1577"/>
              <a:gd name="T8" fmla="*/ 234 w 2938"/>
              <a:gd name="T9" fmla="*/ 1577 h 1577"/>
              <a:gd name="T10" fmla="*/ 276 w 2938"/>
              <a:gd name="T11" fmla="*/ 1577 h 1577"/>
              <a:gd name="T12" fmla="*/ 340 w 2938"/>
              <a:gd name="T13" fmla="*/ 1577 h 1577"/>
              <a:gd name="T14" fmla="*/ 383 w 2938"/>
              <a:gd name="T15" fmla="*/ 1577 h 1577"/>
              <a:gd name="T16" fmla="*/ 436 w 2938"/>
              <a:gd name="T17" fmla="*/ 1577 h 1577"/>
              <a:gd name="T18" fmla="*/ 479 w 2938"/>
              <a:gd name="T19" fmla="*/ 1577 h 1577"/>
              <a:gd name="T20" fmla="*/ 511 w 2938"/>
              <a:gd name="T21" fmla="*/ 1577 h 1577"/>
              <a:gd name="T22" fmla="*/ 564 w 2938"/>
              <a:gd name="T23" fmla="*/ 1577 h 1577"/>
              <a:gd name="T24" fmla="*/ 606 w 2938"/>
              <a:gd name="T25" fmla="*/ 1577 h 1577"/>
              <a:gd name="T26" fmla="*/ 649 w 2938"/>
              <a:gd name="T27" fmla="*/ 1577 h 1577"/>
              <a:gd name="T28" fmla="*/ 702 w 2938"/>
              <a:gd name="T29" fmla="*/ 1568 h 1577"/>
              <a:gd name="T30" fmla="*/ 723 w 2938"/>
              <a:gd name="T31" fmla="*/ 1560 h 1577"/>
              <a:gd name="T32" fmla="*/ 755 w 2938"/>
              <a:gd name="T33" fmla="*/ 1552 h 1577"/>
              <a:gd name="T34" fmla="*/ 787 w 2938"/>
              <a:gd name="T35" fmla="*/ 1544 h 1577"/>
              <a:gd name="T36" fmla="*/ 830 w 2938"/>
              <a:gd name="T37" fmla="*/ 1527 h 1577"/>
              <a:gd name="T38" fmla="*/ 873 w 2938"/>
              <a:gd name="T39" fmla="*/ 1502 h 1577"/>
              <a:gd name="T40" fmla="*/ 904 w 2938"/>
              <a:gd name="T41" fmla="*/ 1469 h 1577"/>
              <a:gd name="T42" fmla="*/ 947 w 2938"/>
              <a:gd name="T43" fmla="*/ 1420 h 1577"/>
              <a:gd name="T44" fmla="*/ 1000 w 2938"/>
              <a:gd name="T45" fmla="*/ 1337 h 1577"/>
              <a:gd name="T46" fmla="*/ 1032 w 2938"/>
              <a:gd name="T47" fmla="*/ 1271 h 1577"/>
              <a:gd name="T48" fmla="*/ 1064 w 2938"/>
              <a:gd name="T49" fmla="*/ 1180 h 1577"/>
              <a:gd name="T50" fmla="*/ 1096 w 2938"/>
              <a:gd name="T51" fmla="*/ 1081 h 1577"/>
              <a:gd name="T52" fmla="*/ 1149 w 2938"/>
              <a:gd name="T53" fmla="*/ 900 h 1577"/>
              <a:gd name="T54" fmla="*/ 1181 w 2938"/>
              <a:gd name="T55" fmla="*/ 776 h 1577"/>
              <a:gd name="T56" fmla="*/ 1256 w 2938"/>
              <a:gd name="T57" fmla="*/ 520 h 1577"/>
              <a:gd name="T58" fmla="*/ 1288 w 2938"/>
              <a:gd name="T59" fmla="*/ 380 h 1577"/>
              <a:gd name="T60" fmla="*/ 1330 w 2938"/>
              <a:gd name="T61" fmla="*/ 231 h 1577"/>
              <a:gd name="T62" fmla="*/ 1384 w 2938"/>
              <a:gd name="T63" fmla="*/ 91 h 1577"/>
              <a:gd name="T64" fmla="*/ 1426 w 2938"/>
              <a:gd name="T65" fmla="*/ 25 h 1577"/>
              <a:gd name="T66" fmla="*/ 1501 w 2938"/>
              <a:gd name="T67" fmla="*/ 8 h 1577"/>
              <a:gd name="T68" fmla="*/ 1543 w 2938"/>
              <a:gd name="T69" fmla="*/ 58 h 1577"/>
              <a:gd name="T70" fmla="*/ 1575 w 2938"/>
              <a:gd name="T71" fmla="*/ 124 h 1577"/>
              <a:gd name="T72" fmla="*/ 1618 w 2938"/>
              <a:gd name="T73" fmla="*/ 240 h 1577"/>
              <a:gd name="T74" fmla="*/ 1671 w 2938"/>
              <a:gd name="T75" fmla="*/ 429 h 1577"/>
              <a:gd name="T76" fmla="*/ 1714 w 2938"/>
              <a:gd name="T77" fmla="*/ 603 h 1577"/>
              <a:gd name="T78" fmla="*/ 1756 w 2938"/>
              <a:gd name="T79" fmla="*/ 759 h 1577"/>
              <a:gd name="T80" fmla="*/ 1799 w 2938"/>
              <a:gd name="T81" fmla="*/ 908 h 1577"/>
              <a:gd name="T82" fmla="*/ 1852 w 2938"/>
              <a:gd name="T83" fmla="*/ 1081 h 1577"/>
              <a:gd name="T84" fmla="*/ 1905 w 2938"/>
              <a:gd name="T85" fmla="*/ 1246 h 1577"/>
              <a:gd name="T86" fmla="*/ 1969 w 2938"/>
              <a:gd name="T87" fmla="*/ 1370 h 1577"/>
              <a:gd name="T88" fmla="*/ 2012 w 2938"/>
              <a:gd name="T89" fmla="*/ 1436 h 1577"/>
              <a:gd name="T90" fmla="*/ 2044 w 2938"/>
              <a:gd name="T91" fmla="*/ 1477 h 1577"/>
              <a:gd name="T92" fmla="*/ 2107 w 2938"/>
              <a:gd name="T93" fmla="*/ 1519 h 1577"/>
              <a:gd name="T94" fmla="*/ 2161 w 2938"/>
              <a:gd name="T95" fmla="*/ 1552 h 1577"/>
              <a:gd name="T96" fmla="*/ 2214 w 2938"/>
              <a:gd name="T97" fmla="*/ 1560 h 1577"/>
              <a:gd name="T98" fmla="*/ 2267 w 2938"/>
              <a:gd name="T99" fmla="*/ 1568 h 1577"/>
              <a:gd name="T100" fmla="*/ 2320 w 2938"/>
              <a:gd name="T101" fmla="*/ 1577 h 1577"/>
              <a:gd name="T102" fmla="*/ 2374 w 2938"/>
              <a:gd name="T103" fmla="*/ 1577 h 1577"/>
              <a:gd name="T104" fmla="*/ 2405 w 2938"/>
              <a:gd name="T105" fmla="*/ 1577 h 1577"/>
              <a:gd name="T106" fmla="*/ 2448 w 2938"/>
              <a:gd name="T107" fmla="*/ 1577 h 1577"/>
              <a:gd name="T108" fmla="*/ 2512 w 2938"/>
              <a:gd name="T109" fmla="*/ 1577 h 1577"/>
              <a:gd name="T110" fmla="*/ 2608 w 2938"/>
              <a:gd name="T111" fmla="*/ 1577 h 1577"/>
              <a:gd name="T112" fmla="*/ 2661 w 2938"/>
              <a:gd name="T113" fmla="*/ 1577 h 1577"/>
              <a:gd name="T114" fmla="*/ 2714 w 2938"/>
              <a:gd name="T115" fmla="*/ 1577 h 1577"/>
              <a:gd name="T116" fmla="*/ 2767 w 2938"/>
              <a:gd name="T117" fmla="*/ 1577 h 1577"/>
              <a:gd name="T118" fmla="*/ 2810 w 2938"/>
              <a:gd name="T119" fmla="*/ 1577 h 1577"/>
              <a:gd name="T120" fmla="*/ 2853 w 2938"/>
              <a:gd name="T121" fmla="*/ 1577 h 1577"/>
              <a:gd name="T122" fmla="*/ 2906 w 2938"/>
              <a:gd name="T123" fmla="*/ 1577 h 15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2938" h="1577">
                <a:moveTo>
                  <a:pt x="0" y="1577"/>
                </a:moveTo>
                <a:lnTo>
                  <a:pt x="10" y="1577"/>
                </a:lnTo>
                <a:lnTo>
                  <a:pt x="21" y="1577"/>
                </a:lnTo>
                <a:lnTo>
                  <a:pt x="21" y="1577"/>
                </a:lnTo>
                <a:lnTo>
                  <a:pt x="21" y="1577"/>
                </a:lnTo>
                <a:lnTo>
                  <a:pt x="21" y="1577"/>
                </a:lnTo>
                <a:lnTo>
                  <a:pt x="32" y="1577"/>
                </a:lnTo>
                <a:lnTo>
                  <a:pt x="32" y="1577"/>
                </a:lnTo>
                <a:lnTo>
                  <a:pt x="32" y="1577"/>
                </a:lnTo>
                <a:lnTo>
                  <a:pt x="32" y="1577"/>
                </a:lnTo>
                <a:lnTo>
                  <a:pt x="42" y="1577"/>
                </a:lnTo>
                <a:lnTo>
                  <a:pt x="42" y="1577"/>
                </a:lnTo>
                <a:lnTo>
                  <a:pt x="42" y="1577"/>
                </a:lnTo>
                <a:lnTo>
                  <a:pt x="53" y="1577"/>
                </a:lnTo>
                <a:lnTo>
                  <a:pt x="53" y="1577"/>
                </a:lnTo>
                <a:lnTo>
                  <a:pt x="53" y="1577"/>
                </a:lnTo>
                <a:lnTo>
                  <a:pt x="53" y="1577"/>
                </a:lnTo>
                <a:lnTo>
                  <a:pt x="53" y="1577"/>
                </a:lnTo>
                <a:lnTo>
                  <a:pt x="53" y="1577"/>
                </a:lnTo>
                <a:lnTo>
                  <a:pt x="63" y="1577"/>
                </a:lnTo>
                <a:lnTo>
                  <a:pt x="63" y="1577"/>
                </a:lnTo>
                <a:lnTo>
                  <a:pt x="63" y="1577"/>
                </a:lnTo>
                <a:lnTo>
                  <a:pt x="74" y="1577"/>
                </a:lnTo>
                <a:lnTo>
                  <a:pt x="74" y="1577"/>
                </a:lnTo>
                <a:lnTo>
                  <a:pt x="74" y="1577"/>
                </a:lnTo>
                <a:lnTo>
                  <a:pt x="74" y="1577"/>
                </a:lnTo>
                <a:lnTo>
                  <a:pt x="74" y="1577"/>
                </a:lnTo>
                <a:lnTo>
                  <a:pt x="85" y="1577"/>
                </a:lnTo>
                <a:lnTo>
                  <a:pt x="85" y="1577"/>
                </a:lnTo>
                <a:lnTo>
                  <a:pt x="85" y="1577"/>
                </a:lnTo>
                <a:lnTo>
                  <a:pt x="85" y="1577"/>
                </a:lnTo>
                <a:lnTo>
                  <a:pt x="85" y="1577"/>
                </a:lnTo>
                <a:lnTo>
                  <a:pt x="95" y="1577"/>
                </a:lnTo>
                <a:lnTo>
                  <a:pt x="95" y="1577"/>
                </a:lnTo>
                <a:lnTo>
                  <a:pt x="95" y="1577"/>
                </a:lnTo>
                <a:lnTo>
                  <a:pt x="106" y="1577"/>
                </a:lnTo>
                <a:lnTo>
                  <a:pt x="106" y="1577"/>
                </a:lnTo>
                <a:lnTo>
                  <a:pt x="117" y="1577"/>
                </a:lnTo>
                <a:lnTo>
                  <a:pt x="117" y="1577"/>
                </a:lnTo>
                <a:lnTo>
                  <a:pt x="117" y="1577"/>
                </a:lnTo>
                <a:lnTo>
                  <a:pt x="117" y="1577"/>
                </a:lnTo>
                <a:lnTo>
                  <a:pt x="117" y="1577"/>
                </a:lnTo>
                <a:lnTo>
                  <a:pt x="127" y="1577"/>
                </a:lnTo>
                <a:lnTo>
                  <a:pt x="127" y="1577"/>
                </a:lnTo>
                <a:lnTo>
                  <a:pt x="127" y="1577"/>
                </a:lnTo>
                <a:lnTo>
                  <a:pt x="127" y="1577"/>
                </a:lnTo>
                <a:lnTo>
                  <a:pt x="138" y="1577"/>
                </a:lnTo>
                <a:lnTo>
                  <a:pt x="138" y="1577"/>
                </a:lnTo>
                <a:lnTo>
                  <a:pt x="138" y="1577"/>
                </a:lnTo>
                <a:lnTo>
                  <a:pt x="138" y="1577"/>
                </a:lnTo>
                <a:lnTo>
                  <a:pt x="149" y="1577"/>
                </a:lnTo>
                <a:lnTo>
                  <a:pt x="149" y="1577"/>
                </a:lnTo>
                <a:lnTo>
                  <a:pt x="149" y="1577"/>
                </a:lnTo>
                <a:lnTo>
                  <a:pt x="149" y="1577"/>
                </a:lnTo>
                <a:lnTo>
                  <a:pt x="149" y="1577"/>
                </a:lnTo>
                <a:lnTo>
                  <a:pt x="149" y="1577"/>
                </a:lnTo>
                <a:lnTo>
                  <a:pt x="159" y="1577"/>
                </a:lnTo>
                <a:lnTo>
                  <a:pt x="159" y="1577"/>
                </a:lnTo>
                <a:lnTo>
                  <a:pt x="170" y="1577"/>
                </a:lnTo>
                <a:lnTo>
                  <a:pt x="170" y="1577"/>
                </a:lnTo>
                <a:lnTo>
                  <a:pt x="170" y="1577"/>
                </a:lnTo>
                <a:lnTo>
                  <a:pt x="170" y="1577"/>
                </a:lnTo>
                <a:lnTo>
                  <a:pt x="170" y="1577"/>
                </a:lnTo>
                <a:lnTo>
                  <a:pt x="181" y="1577"/>
                </a:lnTo>
                <a:lnTo>
                  <a:pt x="181" y="1577"/>
                </a:lnTo>
                <a:lnTo>
                  <a:pt x="181" y="1577"/>
                </a:lnTo>
                <a:lnTo>
                  <a:pt x="191" y="1577"/>
                </a:lnTo>
                <a:lnTo>
                  <a:pt x="191" y="1577"/>
                </a:lnTo>
                <a:lnTo>
                  <a:pt x="202" y="1577"/>
                </a:lnTo>
                <a:lnTo>
                  <a:pt x="202" y="1577"/>
                </a:lnTo>
                <a:lnTo>
                  <a:pt x="202" y="1577"/>
                </a:lnTo>
                <a:lnTo>
                  <a:pt x="202" y="1577"/>
                </a:lnTo>
                <a:lnTo>
                  <a:pt x="202" y="1577"/>
                </a:lnTo>
                <a:lnTo>
                  <a:pt x="213" y="1577"/>
                </a:lnTo>
                <a:lnTo>
                  <a:pt x="223" y="1577"/>
                </a:lnTo>
                <a:lnTo>
                  <a:pt x="223" y="1577"/>
                </a:lnTo>
                <a:lnTo>
                  <a:pt x="223" y="1577"/>
                </a:lnTo>
                <a:lnTo>
                  <a:pt x="234" y="1577"/>
                </a:lnTo>
                <a:lnTo>
                  <a:pt x="234" y="1577"/>
                </a:lnTo>
                <a:lnTo>
                  <a:pt x="234" y="1577"/>
                </a:lnTo>
                <a:lnTo>
                  <a:pt x="244" y="1577"/>
                </a:lnTo>
                <a:lnTo>
                  <a:pt x="244" y="1577"/>
                </a:lnTo>
                <a:lnTo>
                  <a:pt x="244" y="1577"/>
                </a:lnTo>
                <a:lnTo>
                  <a:pt x="244" y="1577"/>
                </a:lnTo>
                <a:lnTo>
                  <a:pt x="255" y="1577"/>
                </a:lnTo>
                <a:lnTo>
                  <a:pt x="255" y="1577"/>
                </a:lnTo>
                <a:lnTo>
                  <a:pt x="255" y="1577"/>
                </a:lnTo>
                <a:lnTo>
                  <a:pt x="255" y="1577"/>
                </a:lnTo>
                <a:lnTo>
                  <a:pt x="255" y="1577"/>
                </a:lnTo>
                <a:lnTo>
                  <a:pt x="266" y="1577"/>
                </a:lnTo>
                <a:lnTo>
                  <a:pt x="266" y="1577"/>
                </a:lnTo>
                <a:lnTo>
                  <a:pt x="266" y="1577"/>
                </a:lnTo>
                <a:lnTo>
                  <a:pt x="266" y="1577"/>
                </a:lnTo>
                <a:lnTo>
                  <a:pt x="266" y="1577"/>
                </a:lnTo>
                <a:lnTo>
                  <a:pt x="276" y="1577"/>
                </a:lnTo>
                <a:lnTo>
                  <a:pt x="276" y="1577"/>
                </a:lnTo>
                <a:lnTo>
                  <a:pt x="276" y="1577"/>
                </a:lnTo>
                <a:lnTo>
                  <a:pt x="276" y="1577"/>
                </a:lnTo>
                <a:lnTo>
                  <a:pt x="298" y="1577"/>
                </a:lnTo>
                <a:lnTo>
                  <a:pt x="298" y="1577"/>
                </a:lnTo>
                <a:lnTo>
                  <a:pt x="298" y="1577"/>
                </a:lnTo>
                <a:lnTo>
                  <a:pt x="298" y="1577"/>
                </a:lnTo>
                <a:lnTo>
                  <a:pt x="308" y="1577"/>
                </a:lnTo>
                <a:lnTo>
                  <a:pt x="319" y="1577"/>
                </a:lnTo>
                <a:lnTo>
                  <a:pt x="319" y="1577"/>
                </a:lnTo>
                <a:lnTo>
                  <a:pt x="319" y="1577"/>
                </a:lnTo>
                <a:lnTo>
                  <a:pt x="330" y="1577"/>
                </a:lnTo>
                <a:lnTo>
                  <a:pt x="330" y="1577"/>
                </a:lnTo>
                <a:lnTo>
                  <a:pt x="330" y="1577"/>
                </a:lnTo>
                <a:lnTo>
                  <a:pt x="330" y="1577"/>
                </a:lnTo>
                <a:lnTo>
                  <a:pt x="340" y="1577"/>
                </a:lnTo>
                <a:lnTo>
                  <a:pt x="340" y="1577"/>
                </a:lnTo>
                <a:lnTo>
                  <a:pt x="340" y="1577"/>
                </a:lnTo>
                <a:lnTo>
                  <a:pt x="340" y="1577"/>
                </a:lnTo>
                <a:lnTo>
                  <a:pt x="351" y="1577"/>
                </a:lnTo>
                <a:lnTo>
                  <a:pt x="351" y="1577"/>
                </a:lnTo>
                <a:lnTo>
                  <a:pt x="351" y="1577"/>
                </a:lnTo>
                <a:lnTo>
                  <a:pt x="351" y="1577"/>
                </a:lnTo>
                <a:lnTo>
                  <a:pt x="362" y="1577"/>
                </a:lnTo>
                <a:lnTo>
                  <a:pt x="362" y="1577"/>
                </a:lnTo>
                <a:lnTo>
                  <a:pt x="362" y="1577"/>
                </a:lnTo>
                <a:lnTo>
                  <a:pt x="372" y="1577"/>
                </a:lnTo>
                <a:lnTo>
                  <a:pt x="372" y="1577"/>
                </a:lnTo>
                <a:lnTo>
                  <a:pt x="372" y="1577"/>
                </a:lnTo>
                <a:lnTo>
                  <a:pt x="372" y="1577"/>
                </a:lnTo>
                <a:lnTo>
                  <a:pt x="372" y="1577"/>
                </a:lnTo>
                <a:lnTo>
                  <a:pt x="383" y="1577"/>
                </a:lnTo>
                <a:lnTo>
                  <a:pt x="383" y="1577"/>
                </a:lnTo>
                <a:lnTo>
                  <a:pt x="383" y="1577"/>
                </a:lnTo>
                <a:lnTo>
                  <a:pt x="383" y="1577"/>
                </a:lnTo>
                <a:lnTo>
                  <a:pt x="383" y="1577"/>
                </a:lnTo>
                <a:lnTo>
                  <a:pt x="383" y="1577"/>
                </a:lnTo>
                <a:lnTo>
                  <a:pt x="393" y="1577"/>
                </a:lnTo>
                <a:lnTo>
                  <a:pt x="393" y="1577"/>
                </a:lnTo>
                <a:lnTo>
                  <a:pt x="404" y="1577"/>
                </a:lnTo>
                <a:lnTo>
                  <a:pt x="415" y="1577"/>
                </a:lnTo>
                <a:lnTo>
                  <a:pt x="415" y="1577"/>
                </a:lnTo>
                <a:lnTo>
                  <a:pt x="415" y="1577"/>
                </a:lnTo>
                <a:lnTo>
                  <a:pt x="425" y="1577"/>
                </a:lnTo>
                <a:lnTo>
                  <a:pt x="425" y="1577"/>
                </a:lnTo>
                <a:lnTo>
                  <a:pt x="436" y="1577"/>
                </a:lnTo>
                <a:lnTo>
                  <a:pt x="436" y="1577"/>
                </a:lnTo>
                <a:lnTo>
                  <a:pt x="436" y="1577"/>
                </a:lnTo>
                <a:lnTo>
                  <a:pt x="436" y="1577"/>
                </a:lnTo>
                <a:lnTo>
                  <a:pt x="436" y="1577"/>
                </a:lnTo>
                <a:lnTo>
                  <a:pt x="436" y="1577"/>
                </a:lnTo>
                <a:lnTo>
                  <a:pt x="447" y="1577"/>
                </a:lnTo>
                <a:lnTo>
                  <a:pt x="447" y="1577"/>
                </a:lnTo>
                <a:lnTo>
                  <a:pt x="447" y="1577"/>
                </a:lnTo>
                <a:lnTo>
                  <a:pt x="447" y="1577"/>
                </a:lnTo>
                <a:lnTo>
                  <a:pt x="447" y="1577"/>
                </a:lnTo>
                <a:lnTo>
                  <a:pt x="447" y="1577"/>
                </a:lnTo>
                <a:lnTo>
                  <a:pt x="447" y="1577"/>
                </a:lnTo>
                <a:lnTo>
                  <a:pt x="457" y="1577"/>
                </a:lnTo>
                <a:lnTo>
                  <a:pt x="457" y="1577"/>
                </a:lnTo>
                <a:lnTo>
                  <a:pt x="468" y="1577"/>
                </a:lnTo>
                <a:lnTo>
                  <a:pt x="468" y="1577"/>
                </a:lnTo>
                <a:lnTo>
                  <a:pt x="468" y="1577"/>
                </a:lnTo>
                <a:lnTo>
                  <a:pt x="479" y="1577"/>
                </a:lnTo>
                <a:lnTo>
                  <a:pt x="479" y="1577"/>
                </a:lnTo>
                <a:lnTo>
                  <a:pt x="479" y="1577"/>
                </a:lnTo>
                <a:lnTo>
                  <a:pt x="479" y="1577"/>
                </a:lnTo>
                <a:lnTo>
                  <a:pt x="479" y="1577"/>
                </a:lnTo>
                <a:lnTo>
                  <a:pt x="479" y="1577"/>
                </a:lnTo>
                <a:lnTo>
                  <a:pt x="479" y="1577"/>
                </a:lnTo>
                <a:lnTo>
                  <a:pt x="489" y="1577"/>
                </a:lnTo>
                <a:lnTo>
                  <a:pt x="489" y="1577"/>
                </a:lnTo>
                <a:lnTo>
                  <a:pt x="500" y="1577"/>
                </a:lnTo>
                <a:lnTo>
                  <a:pt x="500" y="1577"/>
                </a:lnTo>
                <a:lnTo>
                  <a:pt x="500" y="1577"/>
                </a:lnTo>
                <a:lnTo>
                  <a:pt x="500" y="1577"/>
                </a:lnTo>
                <a:lnTo>
                  <a:pt x="500" y="1577"/>
                </a:lnTo>
                <a:lnTo>
                  <a:pt x="511" y="1577"/>
                </a:lnTo>
                <a:lnTo>
                  <a:pt x="511" y="1577"/>
                </a:lnTo>
                <a:lnTo>
                  <a:pt x="511" y="1577"/>
                </a:lnTo>
                <a:lnTo>
                  <a:pt x="511" y="1577"/>
                </a:lnTo>
                <a:lnTo>
                  <a:pt x="521" y="1577"/>
                </a:lnTo>
                <a:lnTo>
                  <a:pt x="521" y="1577"/>
                </a:lnTo>
                <a:lnTo>
                  <a:pt x="521" y="1577"/>
                </a:lnTo>
                <a:lnTo>
                  <a:pt x="532" y="1577"/>
                </a:lnTo>
                <a:lnTo>
                  <a:pt x="532" y="1577"/>
                </a:lnTo>
                <a:lnTo>
                  <a:pt x="543" y="1577"/>
                </a:lnTo>
                <a:lnTo>
                  <a:pt x="543" y="1577"/>
                </a:lnTo>
                <a:lnTo>
                  <a:pt x="543" y="1577"/>
                </a:lnTo>
                <a:lnTo>
                  <a:pt x="543" y="1577"/>
                </a:lnTo>
                <a:lnTo>
                  <a:pt x="553" y="1577"/>
                </a:lnTo>
                <a:lnTo>
                  <a:pt x="553" y="1577"/>
                </a:lnTo>
                <a:lnTo>
                  <a:pt x="553" y="1577"/>
                </a:lnTo>
                <a:lnTo>
                  <a:pt x="564" y="1577"/>
                </a:lnTo>
                <a:lnTo>
                  <a:pt x="564" y="1577"/>
                </a:lnTo>
                <a:lnTo>
                  <a:pt x="564" y="1577"/>
                </a:lnTo>
                <a:lnTo>
                  <a:pt x="564" y="1577"/>
                </a:lnTo>
                <a:lnTo>
                  <a:pt x="564" y="1577"/>
                </a:lnTo>
                <a:lnTo>
                  <a:pt x="564" y="1577"/>
                </a:lnTo>
                <a:lnTo>
                  <a:pt x="574" y="1577"/>
                </a:lnTo>
                <a:lnTo>
                  <a:pt x="574" y="1577"/>
                </a:lnTo>
                <a:lnTo>
                  <a:pt x="574" y="1577"/>
                </a:lnTo>
                <a:lnTo>
                  <a:pt x="574" y="1577"/>
                </a:lnTo>
                <a:lnTo>
                  <a:pt x="574" y="1577"/>
                </a:lnTo>
                <a:lnTo>
                  <a:pt x="585" y="1577"/>
                </a:lnTo>
                <a:lnTo>
                  <a:pt x="585" y="1577"/>
                </a:lnTo>
                <a:lnTo>
                  <a:pt x="585" y="1577"/>
                </a:lnTo>
                <a:lnTo>
                  <a:pt x="596" y="1577"/>
                </a:lnTo>
                <a:lnTo>
                  <a:pt x="596" y="1577"/>
                </a:lnTo>
                <a:lnTo>
                  <a:pt x="596" y="1577"/>
                </a:lnTo>
                <a:lnTo>
                  <a:pt x="606" y="1577"/>
                </a:lnTo>
                <a:lnTo>
                  <a:pt x="606" y="1577"/>
                </a:lnTo>
                <a:lnTo>
                  <a:pt x="606" y="1577"/>
                </a:lnTo>
                <a:lnTo>
                  <a:pt x="606" y="1577"/>
                </a:lnTo>
                <a:lnTo>
                  <a:pt x="606" y="1577"/>
                </a:lnTo>
                <a:lnTo>
                  <a:pt x="606" y="1577"/>
                </a:lnTo>
                <a:lnTo>
                  <a:pt x="617" y="1577"/>
                </a:lnTo>
                <a:lnTo>
                  <a:pt x="617" y="1577"/>
                </a:lnTo>
                <a:lnTo>
                  <a:pt x="617" y="1577"/>
                </a:lnTo>
                <a:lnTo>
                  <a:pt x="617" y="1577"/>
                </a:lnTo>
                <a:lnTo>
                  <a:pt x="617" y="1577"/>
                </a:lnTo>
                <a:lnTo>
                  <a:pt x="617" y="1577"/>
                </a:lnTo>
                <a:lnTo>
                  <a:pt x="628" y="1577"/>
                </a:lnTo>
                <a:lnTo>
                  <a:pt x="628" y="1577"/>
                </a:lnTo>
                <a:lnTo>
                  <a:pt x="638" y="1577"/>
                </a:lnTo>
                <a:lnTo>
                  <a:pt x="638" y="1577"/>
                </a:lnTo>
                <a:lnTo>
                  <a:pt x="638" y="1577"/>
                </a:lnTo>
                <a:lnTo>
                  <a:pt x="649" y="1577"/>
                </a:lnTo>
                <a:lnTo>
                  <a:pt x="649" y="1577"/>
                </a:lnTo>
                <a:lnTo>
                  <a:pt x="649" y="1577"/>
                </a:lnTo>
                <a:lnTo>
                  <a:pt x="660" y="1577"/>
                </a:lnTo>
                <a:lnTo>
                  <a:pt x="660" y="1568"/>
                </a:lnTo>
                <a:lnTo>
                  <a:pt x="660" y="1568"/>
                </a:lnTo>
                <a:lnTo>
                  <a:pt x="660" y="1568"/>
                </a:lnTo>
                <a:lnTo>
                  <a:pt x="660" y="1568"/>
                </a:lnTo>
                <a:lnTo>
                  <a:pt x="660" y="1568"/>
                </a:lnTo>
                <a:lnTo>
                  <a:pt x="670" y="1568"/>
                </a:lnTo>
                <a:lnTo>
                  <a:pt x="670" y="1568"/>
                </a:lnTo>
                <a:lnTo>
                  <a:pt x="681" y="1568"/>
                </a:lnTo>
                <a:lnTo>
                  <a:pt x="692" y="1568"/>
                </a:lnTo>
                <a:lnTo>
                  <a:pt x="692" y="1568"/>
                </a:lnTo>
                <a:lnTo>
                  <a:pt x="692" y="1568"/>
                </a:lnTo>
                <a:lnTo>
                  <a:pt x="692" y="1568"/>
                </a:lnTo>
                <a:lnTo>
                  <a:pt x="692" y="1568"/>
                </a:lnTo>
                <a:lnTo>
                  <a:pt x="702" y="1568"/>
                </a:lnTo>
                <a:lnTo>
                  <a:pt x="702" y="1568"/>
                </a:lnTo>
                <a:lnTo>
                  <a:pt x="702" y="1568"/>
                </a:lnTo>
                <a:lnTo>
                  <a:pt x="702" y="1568"/>
                </a:lnTo>
                <a:lnTo>
                  <a:pt x="702" y="1568"/>
                </a:lnTo>
                <a:lnTo>
                  <a:pt x="702" y="1568"/>
                </a:lnTo>
                <a:lnTo>
                  <a:pt x="713" y="1568"/>
                </a:lnTo>
                <a:lnTo>
                  <a:pt x="713" y="1568"/>
                </a:lnTo>
                <a:lnTo>
                  <a:pt x="713" y="1568"/>
                </a:lnTo>
                <a:lnTo>
                  <a:pt x="713" y="1568"/>
                </a:lnTo>
                <a:lnTo>
                  <a:pt x="723" y="1560"/>
                </a:lnTo>
                <a:lnTo>
                  <a:pt x="723" y="1560"/>
                </a:lnTo>
                <a:lnTo>
                  <a:pt x="723" y="1560"/>
                </a:lnTo>
                <a:lnTo>
                  <a:pt x="723" y="1560"/>
                </a:lnTo>
                <a:lnTo>
                  <a:pt x="723" y="1560"/>
                </a:lnTo>
                <a:lnTo>
                  <a:pt x="723" y="1560"/>
                </a:lnTo>
                <a:lnTo>
                  <a:pt x="723" y="1560"/>
                </a:lnTo>
                <a:lnTo>
                  <a:pt x="723" y="1560"/>
                </a:lnTo>
                <a:lnTo>
                  <a:pt x="723" y="1560"/>
                </a:lnTo>
                <a:lnTo>
                  <a:pt x="734" y="1560"/>
                </a:lnTo>
                <a:lnTo>
                  <a:pt x="734" y="1560"/>
                </a:lnTo>
                <a:lnTo>
                  <a:pt x="734" y="1560"/>
                </a:lnTo>
                <a:lnTo>
                  <a:pt x="734" y="1560"/>
                </a:lnTo>
                <a:lnTo>
                  <a:pt x="734" y="1560"/>
                </a:lnTo>
                <a:lnTo>
                  <a:pt x="745" y="1560"/>
                </a:lnTo>
                <a:lnTo>
                  <a:pt x="745" y="1560"/>
                </a:lnTo>
                <a:lnTo>
                  <a:pt x="745" y="1560"/>
                </a:lnTo>
                <a:lnTo>
                  <a:pt x="755" y="1560"/>
                </a:lnTo>
                <a:lnTo>
                  <a:pt x="755" y="1560"/>
                </a:lnTo>
                <a:lnTo>
                  <a:pt x="755" y="1560"/>
                </a:lnTo>
                <a:lnTo>
                  <a:pt x="755" y="1560"/>
                </a:lnTo>
                <a:lnTo>
                  <a:pt x="755" y="1560"/>
                </a:lnTo>
                <a:lnTo>
                  <a:pt x="755" y="1552"/>
                </a:lnTo>
                <a:lnTo>
                  <a:pt x="755" y="1552"/>
                </a:lnTo>
                <a:lnTo>
                  <a:pt x="766" y="1552"/>
                </a:lnTo>
                <a:lnTo>
                  <a:pt x="777" y="1552"/>
                </a:lnTo>
                <a:lnTo>
                  <a:pt x="777" y="1552"/>
                </a:lnTo>
                <a:lnTo>
                  <a:pt x="777" y="1552"/>
                </a:lnTo>
                <a:lnTo>
                  <a:pt x="777" y="1552"/>
                </a:lnTo>
                <a:lnTo>
                  <a:pt x="777" y="1552"/>
                </a:lnTo>
                <a:lnTo>
                  <a:pt x="777" y="1552"/>
                </a:lnTo>
                <a:lnTo>
                  <a:pt x="777" y="1552"/>
                </a:lnTo>
                <a:lnTo>
                  <a:pt x="777" y="1552"/>
                </a:lnTo>
                <a:lnTo>
                  <a:pt x="777" y="1552"/>
                </a:lnTo>
                <a:lnTo>
                  <a:pt x="777" y="1552"/>
                </a:lnTo>
                <a:lnTo>
                  <a:pt x="777" y="1552"/>
                </a:lnTo>
                <a:lnTo>
                  <a:pt x="777" y="1552"/>
                </a:lnTo>
                <a:lnTo>
                  <a:pt x="787" y="1552"/>
                </a:lnTo>
                <a:lnTo>
                  <a:pt x="787" y="1544"/>
                </a:lnTo>
                <a:lnTo>
                  <a:pt x="787" y="1544"/>
                </a:lnTo>
                <a:lnTo>
                  <a:pt x="787" y="1544"/>
                </a:lnTo>
                <a:lnTo>
                  <a:pt x="798" y="1544"/>
                </a:lnTo>
                <a:lnTo>
                  <a:pt x="798" y="1544"/>
                </a:lnTo>
                <a:lnTo>
                  <a:pt x="798" y="1544"/>
                </a:lnTo>
                <a:lnTo>
                  <a:pt x="809" y="1544"/>
                </a:lnTo>
                <a:lnTo>
                  <a:pt x="809" y="1535"/>
                </a:lnTo>
                <a:lnTo>
                  <a:pt x="809" y="1535"/>
                </a:lnTo>
                <a:lnTo>
                  <a:pt x="809" y="1535"/>
                </a:lnTo>
                <a:lnTo>
                  <a:pt x="819" y="1535"/>
                </a:lnTo>
                <a:lnTo>
                  <a:pt x="830" y="1527"/>
                </a:lnTo>
                <a:lnTo>
                  <a:pt x="830" y="1527"/>
                </a:lnTo>
                <a:lnTo>
                  <a:pt x="830" y="1527"/>
                </a:lnTo>
                <a:lnTo>
                  <a:pt x="830" y="1527"/>
                </a:lnTo>
                <a:lnTo>
                  <a:pt x="830" y="1527"/>
                </a:lnTo>
                <a:lnTo>
                  <a:pt x="830" y="1527"/>
                </a:lnTo>
                <a:lnTo>
                  <a:pt x="830" y="1527"/>
                </a:lnTo>
                <a:lnTo>
                  <a:pt x="841" y="1519"/>
                </a:lnTo>
                <a:lnTo>
                  <a:pt x="841" y="1519"/>
                </a:lnTo>
                <a:lnTo>
                  <a:pt x="841" y="1519"/>
                </a:lnTo>
                <a:lnTo>
                  <a:pt x="851" y="1519"/>
                </a:lnTo>
                <a:lnTo>
                  <a:pt x="851" y="1510"/>
                </a:lnTo>
                <a:lnTo>
                  <a:pt x="851" y="1510"/>
                </a:lnTo>
                <a:lnTo>
                  <a:pt x="862" y="1510"/>
                </a:lnTo>
                <a:lnTo>
                  <a:pt x="862" y="1510"/>
                </a:lnTo>
                <a:lnTo>
                  <a:pt x="862" y="1510"/>
                </a:lnTo>
                <a:lnTo>
                  <a:pt x="862" y="1510"/>
                </a:lnTo>
                <a:lnTo>
                  <a:pt x="862" y="1510"/>
                </a:lnTo>
                <a:lnTo>
                  <a:pt x="862" y="1510"/>
                </a:lnTo>
                <a:lnTo>
                  <a:pt x="862" y="1502"/>
                </a:lnTo>
                <a:lnTo>
                  <a:pt x="862" y="1502"/>
                </a:lnTo>
                <a:lnTo>
                  <a:pt x="873" y="1502"/>
                </a:lnTo>
                <a:lnTo>
                  <a:pt x="873" y="1502"/>
                </a:lnTo>
                <a:lnTo>
                  <a:pt x="873" y="1494"/>
                </a:lnTo>
                <a:lnTo>
                  <a:pt x="883" y="1494"/>
                </a:lnTo>
                <a:lnTo>
                  <a:pt x="883" y="1494"/>
                </a:lnTo>
                <a:lnTo>
                  <a:pt x="883" y="1486"/>
                </a:lnTo>
                <a:lnTo>
                  <a:pt x="894" y="1486"/>
                </a:lnTo>
                <a:lnTo>
                  <a:pt x="894" y="1486"/>
                </a:lnTo>
                <a:lnTo>
                  <a:pt x="894" y="1477"/>
                </a:lnTo>
                <a:lnTo>
                  <a:pt x="904" y="1477"/>
                </a:lnTo>
                <a:lnTo>
                  <a:pt x="904" y="1477"/>
                </a:lnTo>
                <a:lnTo>
                  <a:pt x="904" y="1477"/>
                </a:lnTo>
                <a:lnTo>
                  <a:pt x="904" y="1469"/>
                </a:lnTo>
                <a:lnTo>
                  <a:pt x="904" y="1469"/>
                </a:lnTo>
                <a:lnTo>
                  <a:pt x="904" y="1469"/>
                </a:lnTo>
                <a:lnTo>
                  <a:pt x="904" y="1469"/>
                </a:lnTo>
                <a:lnTo>
                  <a:pt x="904" y="1469"/>
                </a:lnTo>
                <a:lnTo>
                  <a:pt x="915" y="1461"/>
                </a:lnTo>
                <a:lnTo>
                  <a:pt x="915" y="1461"/>
                </a:lnTo>
                <a:lnTo>
                  <a:pt x="915" y="1461"/>
                </a:lnTo>
                <a:lnTo>
                  <a:pt x="915" y="1453"/>
                </a:lnTo>
                <a:lnTo>
                  <a:pt x="915" y="1453"/>
                </a:lnTo>
                <a:lnTo>
                  <a:pt x="926" y="1453"/>
                </a:lnTo>
                <a:lnTo>
                  <a:pt x="926" y="1453"/>
                </a:lnTo>
                <a:lnTo>
                  <a:pt x="926" y="1453"/>
                </a:lnTo>
                <a:lnTo>
                  <a:pt x="926" y="1444"/>
                </a:lnTo>
                <a:lnTo>
                  <a:pt x="936" y="1436"/>
                </a:lnTo>
                <a:lnTo>
                  <a:pt x="936" y="1436"/>
                </a:lnTo>
                <a:lnTo>
                  <a:pt x="936" y="1428"/>
                </a:lnTo>
                <a:lnTo>
                  <a:pt x="947" y="1428"/>
                </a:lnTo>
                <a:lnTo>
                  <a:pt x="947" y="1428"/>
                </a:lnTo>
                <a:lnTo>
                  <a:pt x="947" y="1428"/>
                </a:lnTo>
                <a:lnTo>
                  <a:pt x="947" y="1420"/>
                </a:lnTo>
                <a:lnTo>
                  <a:pt x="947" y="1420"/>
                </a:lnTo>
                <a:lnTo>
                  <a:pt x="947" y="1420"/>
                </a:lnTo>
                <a:lnTo>
                  <a:pt x="958" y="1411"/>
                </a:lnTo>
                <a:lnTo>
                  <a:pt x="958" y="1403"/>
                </a:lnTo>
                <a:lnTo>
                  <a:pt x="958" y="1403"/>
                </a:lnTo>
                <a:lnTo>
                  <a:pt x="958" y="1395"/>
                </a:lnTo>
                <a:lnTo>
                  <a:pt x="968" y="1387"/>
                </a:lnTo>
                <a:lnTo>
                  <a:pt x="968" y="1387"/>
                </a:lnTo>
                <a:lnTo>
                  <a:pt x="968" y="1387"/>
                </a:lnTo>
                <a:lnTo>
                  <a:pt x="968" y="1387"/>
                </a:lnTo>
                <a:lnTo>
                  <a:pt x="979" y="1378"/>
                </a:lnTo>
                <a:lnTo>
                  <a:pt x="979" y="1370"/>
                </a:lnTo>
                <a:lnTo>
                  <a:pt x="990" y="1354"/>
                </a:lnTo>
                <a:lnTo>
                  <a:pt x="990" y="1354"/>
                </a:lnTo>
                <a:lnTo>
                  <a:pt x="1000" y="1337"/>
                </a:lnTo>
                <a:lnTo>
                  <a:pt x="1000" y="1337"/>
                </a:lnTo>
                <a:lnTo>
                  <a:pt x="1000" y="1337"/>
                </a:lnTo>
                <a:lnTo>
                  <a:pt x="1000" y="1329"/>
                </a:lnTo>
                <a:lnTo>
                  <a:pt x="1000" y="1329"/>
                </a:lnTo>
                <a:lnTo>
                  <a:pt x="1000" y="1321"/>
                </a:lnTo>
                <a:lnTo>
                  <a:pt x="1011" y="1312"/>
                </a:lnTo>
                <a:lnTo>
                  <a:pt x="1011" y="1312"/>
                </a:lnTo>
                <a:lnTo>
                  <a:pt x="1011" y="1304"/>
                </a:lnTo>
                <a:lnTo>
                  <a:pt x="1011" y="1304"/>
                </a:lnTo>
                <a:lnTo>
                  <a:pt x="1022" y="1296"/>
                </a:lnTo>
                <a:lnTo>
                  <a:pt x="1022" y="1288"/>
                </a:lnTo>
                <a:lnTo>
                  <a:pt x="1022" y="1288"/>
                </a:lnTo>
                <a:lnTo>
                  <a:pt x="1022" y="1288"/>
                </a:lnTo>
                <a:lnTo>
                  <a:pt x="1022" y="1288"/>
                </a:lnTo>
                <a:lnTo>
                  <a:pt x="1022" y="1279"/>
                </a:lnTo>
                <a:lnTo>
                  <a:pt x="1032" y="1271"/>
                </a:lnTo>
                <a:lnTo>
                  <a:pt x="1032" y="1271"/>
                </a:lnTo>
                <a:lnTo>
                  <a:pt x="1032" y="1271"/>
                </a:lnTo>
                <a:lnTo>
                  <a:pt x="1032" y="1271"/>
                </a:lnTo>
                <a:lnTo>
                  <a:pt x="1032" y="1255"/>
                </a:lnTo>
                <a:lnTo>
                  <a:pt x="1032" y="1255"/>
                </a:lnTo>
                <a:lnTo>
                  <a:pt x="1043" y="1246"/>
                </a:lnTo>
                <a:lnTo>
                  <a:pt x="1043" y="1238"/>
                </a:lnTo>
                <a:lnTo>
                  <a:pt x="1043" y="1238"/>
                </a:lnTo>
                <a:lnTo>
                  <a:pt x="1043" y="1238"/>
                </a:lnTo>
                <a:lnTo>
                  <a:pt x="1043" y="1230"/>
                </a:lnTo>
                <a:lnTo>
                  <a:pt x="1054" y="1222"/>
                </a:lnTo>
                <a:lnTo>
                  <a:pt x="1054" y="1222"/>
                </a:lnTo>
                <a:lnTo>
                  <a:pt x="1054" y="1205"/>
                </a:lnTo>
                <a:lnTo>
                  <a:pt x="1064" y="1197"/>
                </a:lnTo>
                <a:lnTo>
                  <a:pt x="1064" y="1189"/>
                </a:lnTo>
                <a:lnTo>
                  <a:pt x="1064" y="1180"/>
                </a:lnTo>
                <a:lnTo>
                  <a:pt x="1064" y="1180"/>
                </a:lnTo>
                <a:lnTo>
                  <a:pt x="1064" y="1172"/>
                </a:lnTo>
                <a:lnTo>
                  <a:pt x="1075" y="1172"/>
                </a:lnTo>
                <a:lnTo>
                  <a:pt x="1075" y="1164"/>
                </a:lnTo>
                <a:lnTo>
                  <a:pt x="1075" y="1164"/>
                </a:lnTo>
                <a:lnTo>
                  <a:pt x="1075" y="1164"/>
                </a:lnTo>
                <a:lnTo>
                  <a:pt x="1075" y="1139"/>
                </a:lnTo>
                <a:lnTo>
                  <a:pt x="1085" y="1139"/>
                </a:lnTo>
                <a:lnTo>
                  <a:pt x="1085" y="1139"/>
                </a:lnTo>
                <a:lnTo>
                  <a:pt x="1085" y="1131"/>
                </a:lnTo>
                <a:lnTo>
                  <a:pt x="1085" y="1131"/>
                </a:lnTo>
                <a:lnTo>
                  <a:pt x="1085" y="1131"/>
                </a:lnTo>
                <a:lnTo>
                  <a:pt x="1085" y="1131"/>
                </a:lnTo>
                <a:lnTo>
                  <a:pt x="1085" y="1131"/>
                </a:lnTo>
                <a:lnTo>
                  <a:pt x="1085" y="1123"/>
                </a:lnTo>
                <a:lnTo>
                  <a:pt x="1096" y="1098"/>
                </a:lnTo>
                <a:lnTo>
                  <a:pt x="1096" y="1081"/>
                </a:lnTo>
                <a:lnTo>
                  <a:pt x="1107" y="1073"/>
                </a:lnTo>
                <a:lnTo>
                  <a:pt x="1107" y="1057"/>
                </a:lnTo>
                <a:lnTo>
                  <a:pt x="1107" y="1048"/>
                </a:lnTo>
                <a:lnTo>
                  <a:pt x="1117" y="1040"/>
                </a:lnTo>
                <a:lnTo>
                  <a:pt x="1117" y="1032"/>
                </a:lnTo>
                <a:lnTo>
                  <a:pt x="1117" y="1015"/>
                </a:lnTo>
                <a:lnTo>
                  <a:pt x="1117" y="1007"/>
                </a:lnTo>
                <a:lnTo>
                  <a:pt x="1128" y="991"/>
                </a:lnTo>
                <a:lnTo>
                  <a:pt x="1128" y="974"/>
                </a:lnTo>
                <a:lnTo>
                  <a:pt x="1139" y="966"/>
                </a:lnTo>
                <a:lnTo>
                  <a:pt x="1139" y="958"/>
                </a:lnTo>
                <a:lnTo>
                  <a:pt x="1149" y="916"/>
                </a:lnTo>
                <a:lnTo>
                  <a:pt x="1149" y="916"/>
                </a:lnTo>
                <a:lnTo>
                  <a:pt x="1149" y="916"/>
                </a:lnTo>
                <a:lnTo>
                  <a:pt x="1149" y="900"/>
                </a:lnTo>
                <a:lnTo>
                  <a:pt x="1149" y="900"/>
                </a:lnTo>
                <a:lnTo>
                  <a:pt x="1160" y="892"/>
                </a:lnTo>
                <a:lnTo>
                  <a:pt x="1160" y="892"/>
                </a:lnTo>
                <a:lnTo>
                  <a:pt x="1160" y="883"/>
                </a:lnTo>
                <a:lnTo>
                  <a:pt x="1160" y="883"/>
                </a:lnTo>
                <a:lnTo>
                  <a:pt x="1160" y="867"/>
                </a:lnTo>
                <a:lnTo>
                  <a:pt x="1171" y="859"/>
                </a:lnTo>
                <a:lnTo>
                  <a:pt x="1171" y="842"/>
                </a:lnTo>
                <a:lnTo>
                  <a:pt x="1171" y="834"/>
                </a:lnTo>
                <a:lnTo>
                  <a:pt x="1171" y="834"/>
                </a:lnTo>
                <a:lnTo>
                  <a:pt x="1171" y="834"/>
                </a:lnTo>
                <a:lnTo>
                  <a:pt x="1171" y="834"/>
                </a:lnTo>
                <a:lnTo>
                  <a:pt x="1171" y="834"/>
                </a:lnTo>
                <a:lnTo>
                  <a:pt x="1171" y="826"/>
                </a:lnTo>
                <a:lnTo>
                  <a:pt x="1181" y="784"/>
                </a:lnTo>
                <a:lnTo>
                  <a:pt x="1181" y="784"/>
                </a:lnTo>
                <a:lnTo>
                  <a:pt x="1181" y="776"/>
                </a:lnTo>
                <a:lnTo>
                  <a:pt x="1192" y="751"/>
                </a:lnTo>
                <a:lnTo>
                  <a:pt x="1192" y="751"/>
                </a:lnTo>
                <a:lnTo>
                  <a:pt x="1192" y="743"/>
                </a:lnTo>
                <a:lnTo>
                  <a:pt x="1203" y="718"/>
                </a:lnTo>
                <a:lnTo>
                  <a:pt x="1203" y="718"/>
                </a:lnTo>
                <a:lnTo>
                  <a:pt x="1203" y="710"/>
                </a:lnTo>
                <a:lnTo>
                  <a:pt x="1213" y="693"/>
                </a:lnTo>
                <a:lnTo>
                  <a:pt x="1213" y="693"/>
                </a:lnTo>
                <a:lnTo>
                  <a:pt x="1213" y="660"/>
                </a:lnTo>
                <a:lnTo>
                  <a:pt x="1224" y="636"/>
                </a:lnTo>
                <a:lnTo>
                  <a:pt x="1224" y="627"/>
                </a:lnTo>
                <a:lnTo>
                  <a:pt x="1224" y="627"/>
                </a:lnTo>
                <a:lnTo>
                  <a:pt x="1234" y="603"/>
                </a:lnTo>
                <a:lnTo>
                  <a:pt x="1234" y="578"/>
                </a:lnTo>
                <a:lnTo>
                  <a:pt x="1245" y="553"/>
                </a:lnTo>
                <a:lnTo>
                  <a:pt x="1256" y="520"/>
                </a:lnTo>
                <a:lnTo>
                  <a:pt x="1256" y="512"/>
                </a:lnTo>
                <a:lnTo>
                  <a:pt x="1266" y="487"/>
                </a:lnTo>
                <a:lnTo>
                  <a:pt x="1266" y="471"/>
                </a:lnTo>
                <a:lnTo>
                  <a:pt x="1266" y="462"/>
                </a:lnTo>
                <a:lnTo>
                  <a:pt x="1266" y="462"/>
                </a:lnTo>
                <a:lnTo>
                  <a:pt x="1266" y="454"/>
                </a:lnTo>
                <a:lnTo>
                  <a:pt x="1277" y="446"/>
                </a:lnTo>
                <a:lnTo>
                  <a:pt x="1277" y="446"/>
                </a:lnTo>
                <a:lnTo>
                  <a:pt x="1277" y="438"/>
                </a:lnTo>
                <a:lnTo>
                  <a:pt x="1277" y="429"/>
                </a:lnTo>
                <a:lnTo>
                  <a:pt x="1277" y="421"/>
                </a:lnTo>
                <a:lnTo>
                  <a:pt x="1277" y="421"/>
                </a:lnTo>
                <a:lnTo>
                  <a:pt x="1288" y="396"/>
                </a:lnTo>
                <a:lnTo>
                  <a:pt x="1288" y="396"/>
                </a:lnTo>
                <a:lnTo>
                  <a:pt x="1288" y="380"/>
                </a:lnTo>
                <a:lnTo>
                  <a:pt x="1288" y="380"/>
                </a:lnTo>
                <a:lnTo>
                  <a:pt x="1288" y="372"/>
                </a:lnTo>
                <a:lnTo>
                  <a:pt x="1298" y="372"/>
                </a:lnTo>
                <a:lnTo>
                  <a:pt x="1298" y="363"/>
                </a:lnTo>
                <a:lnTo>
                  <a:pt x="1298" y="355"/>
                </a:lnTo>
                <a:lnTo>
                  <a:pt x="1298" y="347"/>
                </a:lnTo>
                <a:lnTo>
                  <a:pt x="1309" y="322"/>
                </a:lnTo>
                <a:lnTo>
                  <a:pt x="1309" y="314"/>
                </a:lnTo>
                <a:lnTo>
                  <a:pt x="1309" y="306"/>
                </a:lnTo>
                <a:lnTo>
                  <a:pt x="1320" y="264"/>
                </a:lnTo>
                <a:lnTo>
                  <a:pt x="1330" y="256"/>
                </a:lnTo>
                <a:lnTo>
                  <a:pt x="1330" y="256"/>
                </a:lnTo>
                <a:lnTo>
                  <a:pt x="1330" y="248"/>
                </a:lnTo>
                <a:lnTo>
                  <a:pt x="1330" y="240"/>
                </a:lnTo>
                <a:lnTo>
                  <a:pt x="1330" y="240"/>
                </a:lnTo>
                <a:lnTo>
                  <a:pt x="1330" y="240"/>
                </a:lnTo>
                <a:lnTo>
                  <a:pt x="1330" y="231"/>
                </a:lnTo>
                <a:lnTo>
                  <a:pt x="1341" y="215"/>
                </a:lnTo>
                <a:lnTo>
                  <a:pt x="1341" y="215"/>
                </a:lnTo>
                <a:lnTo>
                  <a:pt x="1341" y="207"/>
                </a:lnTo>
                <a:lnTo>
                  <a:pt x="1341" y="198"/>
                </a:lnTo>
                <a:lnTo>
                  <a:pt x="1352" y="190"/>
                </a:lnTo>
                <a:lnTo>
                  <a:pt x="1352" y="190"/>
                </a:lnTo>
                <a:lnTo>
                  <a:pt x="1352" y="182"/>
                </a:lnTo>
                <a:lnTo>
                  <a:pt x="1352" y="182"/>
                </a:lnTo>
                <a:lnTo>
                  <a:pt x="1352" y="174"/>
                </a:lnTo>
                <a:lnTo>
                  <a:pt x="1362" y="149"/>
                </a:lnTo>
                <a:lnTo>
                  <a:pt x="1362" y="149"/>
                </a:lnTo>
                <a:lnTo>
                  <a:pt x="1373" y="132"/>
                </a:lnTo>
                <a:lnTo>
                  <a:pt x="1373" y="132"/>
                </a:lnTo>
                <a:lnTo>
                  <a:pt x="1373" y="124"/>
                </a:lnTo>
                <a:lnTo>
                  <a:pt x="1373" y="116"/>
                </a:lnTo>
                <a:lnTo>
                  <a:pt x="1384" y="91"/>
                </a:lnTo>
                <a:lnTo>
                  <a:pt x="1394" y="75"/>
                </a:lnTo>
                <a:lnTo>
                  <a:pt x="1394" y="75"/>
                </a:lnTo>
                <a:lnTo>
                  <a:pt x="1405" y="66"/>
                </a:lnTo>
                <a:lnTo>
                  <a:pt x="1405" y="66"/>
                </a:lnTo>
                <a:lnTo>
                  <a:pt x="1405" y="66"/>
                </a:lnTo>
                <a:lnTo>
                  <a:pt x="1405" y="58"/>
                </a:lnTo>
                <a:lnTo>
                  <a:pt x="1405" y="58"/>
                </a:lnTo>
                <a:lnTo>
                  <a:pt x="1415" y="41"/>
                </a:lnTo>
                <a:lnTo>
                  <a:pt x="1415" y="41"/>
                </a:lnTo>
                <a:lnTo>
                  <a:pt x="1415" y="41"/>
                </a:lnTo>
                <a:lnTo>
                  <a:pt x="1426" y="33"/>
                </a:lnTo>
                <a:lnTo>
                  <a:pt x="1426" y="33"/>
                </a:lnTo>
                <a:lnTo>
                  <a:pt x="1426" y="33"/>
                </a:lnTo>
                <a:lnTo>
                  <a:pt x="1426" y="25"/>
                </a:lnTo>
                <a:lnTo>
                  <a:pt x="1426" y="25"/>
                </a:lnTo>
                <a:lnTo>
                  <a:pt x="1426" y="25"/>
                </a:lnTo>
                <a:lnTo>
                  <a:pt x="1437" y="17"/>
                </a:lnTo>
                <a:lnTo>
                  <a:pt x="1447" y="8"/>
                </a:lnTo>
                <a:lnTo>
                  <a:pt x="1447" y="8"/>
                </a:lnTo>
                <a:lnTo>
                  <a:pt x="1458" y="0"/>
                </a:lnTo>
                <a:lnTo>
                  <a:pt x="1469" y="0"/>
                </a:lnTo>
                <a:lnTo>
                  <a:pt x="1469" y="0"/>
                </a:lnTo>
                <a:lnTo>
                  <a:pt x="1469" y="0"/>
                </a:lnTo>
                <a:lnTo>
                  <a:pt x="1479" y="0"/>
                </a:lnTo>
                <a:lnTo>
                  <a:pt x="1479" y="0"/>
                </a:lnTo>
                <a:lnTo>
                  <a:pt x="1479" y="0"/>
                </a:lnTo>
                <a:lnTo>
                  <a:pt x="1479" y="0"/>
                </a:lnTo>
                <a:lnTo>
                  <a:pt x="1490" y="0"/>
                </a:lnTo>
                <a:lnTo>
                  <a:pt x="1490" y="0"/>
                </a:lnTo>
                <a:lnTo>
                  <a:pt x="1490" y="0"/>
                </a:lnTo>
                <a:lnTo>
                  <a:pt x="1490" y="8"/>
                </a:lnTo>
                <a:lnTo>
                  <a:pt x="1501" y="8"/>
                </a:lnTo>
                <a:lnTo>
                  <a:pt x="1501" y="8"/>
                </a:lnTo>
                <a:lnTo>
                  <a:pt x="1501" y="8"/>
                </a:lnTo>
                <a:lnTo>
                  <a:pt x="1501" y="8"/>
                </a:lnTo>
                <a:lnTo>
                  <a:pt x="1511" y="17"/>
                </a:lnTo>
                <a:lnTo>
                  <a:pt x="1511" y="17"/>
                </a:lnTo>
                <a:lnTo>
                  <a:pt x="1511" y="17"/>
                </a:lnTo>
                <a:lnTo>
                  <a:pt x="1511" y="17"/>
                </a:lnTo>
                <a:lnTo>
                  <a:pt x="1511" y="17"/>
                </a:lnTo>
                <a:lnTo>
                  <a:pt x="1511" y="25"/>
                </a:lnTo>
                <a:lnTo>
                  <a:pt x="1522" y="25"/>
                </a:lnTo>
                <a:lnTo>
                  <a:pt x="1522" y="25"/>
                </a:lnTo>
                <a:lnTo>
                  <a:pt x="1522" y="25"/>
                </a:lnTo>
                <a:lnTo>
                  <a:pt x="1522" y="25"/>
                </a:lnTo>
                <a:lnTo>
                  <a:pt x="1533" y="41"/>
                </a:lnTo>
                <a:lnTo>
                  <a:pt x="1543" y="58"/>
                </a:lnTo>
                <a:lnTo>
                  <a:pt x="1543" y="58"/>
                </a:lnTo>
                <a:lnTo>
                  <a:pt x="1543" y="58"/>
                </a:lnTo>
                <a:lnTo>
                  <a:pt x="1543" y="66"/>
                </a:lnTo>
                <a:lnTo>
                  <a:pt x="1543" y="66"/>
                </a:lnTo>
                <a:lnTo>
                  <a:pt x="1554" y="75"/>
                </a:lnTo>
                <a:lnTo>
                  <a:pt x="1554" y="83"/>
                </a:lnTo>
                <a:lnTo>
                  <a:pt x="1554" y="83"/>
                </a:lnTo>
                <a:lnTo>
                  <a:pt x="1554" y="91"/>
                </a:lnTo>
                <a:lnTo>
                  <a:pt x="1554" y="91"/>
                </a:lnTo>
                <a:lnTo>
                  <a:pt x="1554" y="91"/>
                </a:lnTo>
                <a:lnTo>
                  <a:pt x="1564" y="91"/>
                </a:lnTo>
                <a:lnTo>
                  <a:pt x="1564" y="108"/>
                </a:lnTo>
                <a:lnTo>
                  <a:pt x="1564" y="108"/>
                </a:lnTo>
                <a:lnTo>
                  <a:pt x="1564" y="108"/>
                </a:lnTo>
                <a:lnTo>
                  <a:pt x="1564" y="116"/>
                </a:lnTo>
                <a:lnTo>
                  <a:pt x="1575" y="116"/>
                </a:lnTo>
                <a:lnTo>
                  <a:pt x="1575" y="124"/>
                </a:lnTo>
                <a:lnTo>
                  <a:pt x="1575" y="132"/>
                </a:lnTo>
                <a:lnTo>
                  <a:pt x="1575" y="141"/>
                </a:lnTo>
                <a:lnTo>
                  <a:pt x="1575" y="141"/>
                </a:lnTo>
                <a:lnTo>
                  <a:pt x="1586" y="157"/>
                </a:lnTo>
                <a:lnTo>
                  <a:pt x="1586" y="157"/>
                </a:lnTo>
                <a:lnTo>
                  <a:pt x="1596" y="182"/>
                </a:lnTo>
                <a:lnTo>
                  <a:pt x="1596" y="182"/>
                </a:lnTo>
                <a:lnTo>
                  <a:pt x="1596" y="190"/>
                </a:lnTo>
                <a:lnTo>
                  <a:pt x="1596" y="198"/>
                </a:lnTo>
                <a:lnTo>
                  <a:pt x="1596" y="198"/>
                </a:lnTo>
                <a:lnTo>
                  <a:pt x="1596" y="198"/>
                </a:lnTo>
                <a:lnTo>
                  <a:pt x="1607" y="207"/>
                </a:lnTo>
                <a:lnTo>
                  <a:pt x="1607" y="215"/>
                </a:lnTo>
                <a:lnTo>
                  <a:pt x="1607" y="223"/>
                </a:lnTo>
                <a:lnTo>
                  <a:pt x="1618" y="240"/>
                </a:lnTo>
                <a:lnTo>
                  <a:pt x="1618" y="240"/>
                </a:lnTo>
                <a:lnTo>
                  <a:pt x="1618" y="240"/>
                </a:lnTo>
                <a:lnTo>
                  <a:pt x="1639" y="306"/>
                </a:lnTo>
                <a:lnTo>
                  <a:pt x="1639" y="306"/>
                </a:lnTo>
                <a:lnTo>
                  <a:pt x="1639" y="314"/>
                </a:lnTo>
                <a:lnTo>
                  <a:pt x="1639" y="314"/>
                </a:lnTo>
                <a:lnTo>
                  <a:pt x="1639" y="330"/>
                </a:lnTo>
                <a:lnTo>
                  <a:pt x="1639" y="339"/>
                </a:lnTo>
                <a:lnTo>
                  <a:pt x="1650" y="339"/>
                </a:lnTo>
                <a:lnTo>
                  <a:pt x="1650" y="363"/>
                </a:lnTo>
                <a:lnTo>
                  <a:pt x="1650" y="363"/>
                </a:lnTo>
                <a:lnTo>
                  <a:pt x="1660" y="388"/>
                </a:lnTo>
                <a:lnTo>
                  <a:pt x="1660" y="396"/>
                </a:lnTo>
                <a:lnTo>
                  <a:pt x="1660" y="405"/>
                </a:lnTo>
                <a:lnTo>
                  <a:pt x="1671" y="421"/>
                </a:lnTo>
                <a:lnTo>
                  <a:pt x="1671" y="429"/>
                </a:lnTo>
                <a:lnTo>
                  <a:pt x="1671" y="429"/>
                </a:lnTo>
                <a:lnTo>
                  <a:pt x="1671" y="438"/>
                </a:lnTo>
                <a:lnTo>
                  <a:pt x="1671" y="446"/>
                </a:lnTo>
                <a:lnTo>
                  <a:pt x="1671" y="446"/>
                </a:lnTo>
                <a:lnTo>
                  <a:pt x="1671" y="454"/>
                </a:lnTo>
                <a:lnTo>
                  <a:pt x="1682" y="462"/>
                </a:lnTo>
                <a:lnTo>
                  <a:pt x="1682" y="471"/>
                </a:lnTo>
                <a:lnTo>
                  <a:pt x="1682" y="479"/>
                </a:lnTo>
                <a:lnTo>
                  <a:pt x="1682" y="487"/>
                </a:lnTo>
                <a:lnTo>
                  <a:pt x="1682" y="495"/>
                </a:lnTo>
                <a:lnTo>
                  <a:pt x="1692" y="504"/>
                </a:lnTo>
                <a:lnTo>
                  <a:pt x="1692" y="512"/>
                </a:lnTo>
                <a:lnTo>
                  <a:pt x="1692" y="520"/>
                </a:lnTo>
                <a:lnTo>
                  <a:pt x="1703" y="537"/>
                </a:lnTo>
                <a:lnTo>
                  <a:pt x="1703" y="545"/>
                </a:lnTo>
                <a:lnTo>
                  <a:pt x="1714" y="594"/>
                </a:lnTo>
                <a:lnTo>
                  <a:pt x="1714" y="603"/>
                </a:lnTo>
                <a:lnTo>
                  <a:pt x="1714" y="619"/>
                </a:lnTo>
                <a:lnTo>
                  <a:pt x="1724" y="627"/>
                </a:lnTo>
                <a:lnTo>
                  <a:pt x="1724" y="652"/>
                </a:lnTo>
                <a:lnTo>
                  <a:pt x="1735" y="669"/>
                </a:lnTo>
                <a:lnTo>
                  <a:pt x="1735" y="669"/>
                </a:lnTo>
                <a:lnTo>
                  <a:pt x="1735" y="669"/>
                </a:lnTo>
                <a:lnTo>
                  <a:pt x="1735" y="685"/>
                </a:lnTo>
                <a:lnTo>
                  <a:pt x="1735" y="685"/>
                </a:lnTo>
                <a:lnTo>
                  <a:pt x="1735" y="693"/>
                </a:lnTo>
                <a:lnTo>
                  <a:pt x="1745" y="710"/>
                </a:lnTo>
                <a:lnTo>
                  <a:pt x="1745" y="710"/>
                </a:lnTo>
                <a:lnTo>
                  <a:pt x="1745" y="726"/>
                </a:lnTo>
                <a:lnTo>
                  <a:pt x="1745" y="726"/>
                </a:lnTo>
                <a:lnTo>
                  <a:pt x="1745" y="735"/>
                </a:lnTo>
                <a:lnTo>
                  <a:pt x="1745" y="743"/>
                </a:lnTo>
                <a:lnTo>
                  <a:pt x="1756" y="759"/>
                </a:lnTo>
                <a:lnTo>
                  <a:pt x="1756" y="776"/>
                </a:lnTo>
                <a:lnTo>
                  <a:pt x="1756" y="776"/>
                </a:lnTo>
                <a:lnTo>
                  <a:pt x="1767" y="793"/>
                </a:lnTo>
                <a:lnTo>
                  <a:pt x="1767" y="801"/>
                </a:lnTo>
                <a:lnTo>
                  <a:pt x="1767" y="801"/>
                </a:lnTo>
                <a:lnTo>
                  <a:pt x="1767" y="817"/>
                </a:lnTo>
                <a:lnTo>
                  <a:pt x="1767" y="826"/>
                </a:lnTo>
                <a:lnTo>
                  <a:pt x="1777" y="826"/>
                </a:lnTo>
                <a:lnTo>
                  <a:pt x="1777" y="826"/>
                </a:lnTo>
                <a:lnTo>
                  <a:pt x="1777" y="834"/>
                </a:lnTo>
                <a:lnTo>
                  <a:pt x="1777" y="834"/>
                </a:lnTo>
                <a:lnTo>
                  <a:pt x="1777" y="842"/>
                </a:lnTo>
                <a:lnTo>
                  <a:pt x="1777" y="850"/>
                </a:lnTo>
                <a:lnTo>
                  <a:pt x="1777" y="859"/>
                </a:lnTo>
                <a:lnTo>
                  <a:pt x="1788" y="875"/>
                </a:lnTo>
                <a:lnTo>
                  <a:pt x="1799" y="908"/>
                </a:lnTo>
                <a:lnTo>
                  <a:pt x="1799" y="908"/>
                </a:lnTo>
                <a:lnTo>
                  <a:pt x="1799" y="925"/>
                </a:lnTo>
                <a:lnTo>
                  <a:pt x="1799" y="925"/>
                </a:lnTo>
                <a:lnTo>
                  <a:pt x="1799" y="933"/>
                </a:lnTo>
                <a:lnTo>
                  <a:pt x="1799" y="933"/>
                </a:lnTo>
                <a:lnTo>
                  <a:pt x="1799" y="941"/>
                </a:lnTo>
                <a:lnTo>
                  <a:pt x="1809" y="949"/>
                </a:lnTo>
                <a:lnTo>
                  <a:pt x="1809" y="958"/>
                </a:lnTo>
                <a:lnTo>
                  <a:pt x="1809" y="966"/>
                </a:lnTo>
                <a:lnTo>
                  <a:pt x="1809" y="974"/>
                </a:lnTo>
                <a:lnTo>
                  <a:pt x="1820" y="991"/>
                </a:lnTo>
                <a:lnTo>
                  <a:pt x="1820" y="999"/>
                </a:lnTo>
                <a:lnTo>
                  <a:pt x="1831" y="1040"/>
                </a:lnTo>
                <a:lnTo>
                  <a:pt x="1841" y="1065"/>
                </a:lnTo>
                <a:lnTo>
                  <a:pt x="1841" y="1065"/>
                </a:lnTo>
                <a:lnTo>
                  <a:pt x="1852" y="1081"/>
                </a:lnTo>
                <a:lnTo>
                  <a:pt x="1852" y="1090"/>
                </a:lnTo>
                <a:lnTo>
                  <a:pt x="1852" y="1106"/>
                </a:lnTo>
                <a:lnTo>
                  <a:pt x="1852" y="1114"/>
                </a:lnTo>
                <a:lnTo>
                  <a:pt x="1863" y="1123"/>
                </a:lnTo>
                <a:lnTo>
                  <a:pt x="1863" y="1147"/>
                </a:lnTo>
                <a:lnTo>
                  <a:pt x="1873" y="1156"/>
                </a:lnTo>
                <a:lnTo>
                  <a:pt x="1873" y="1164"/>
                </a:lnTo>
                <a:lnTo>
                  <a:pt x="1873" y="1164"/>
                </a:lnTo>
                <a:lnTo>
                  <a:pt x="1884" y="1180"/>
                </a:lnTo>
                <a:lnTo>
                  <a:pt x="1884" y="1189"/>
                </a:lnTo>
                <a:lnTo>
                  <a:pt x="1894" y="1213"/>
                </a:lnTo>
                <a:lnTo>
                  <a:pt x="1894" y="1222"/>
                </a:lnTo>
                <a:lnTo>
                  <a:pt x="1894" y="1222"/>
                </a:lnTo>
                <a:lnTo>
                  <a:pt x="1894" y="1230"/>
                </a:lnTo>
                <a:lnTo>
                  <a:pt x="1905" y="1230"/>
                </a:lnTo>
                <a:lnTo>
                  <a:pt x="1905" y="1246"/>
                </a:lnTo>
                <a:lnTo>
                  <a:pt x="1905" y="1246"/>
                </a:lnTo>
                <a:lnTo>
                  <a:pt x="1905" y="1246"/>
                </a:lnTo>
                <a:lnTo>
                  <a:pt x="1916" y="1255"/>
                </a:lnTo>
                <a:lnTo>
                  <a:pt x="1916" y="1263"/>
                </a:lnTo>
                <a:lnTo>
                  <a:pt x="1916" y="1271"/>
                </a:lnTo>
                <a:lnTo>
                  <a:pt x="1916" y="1271"/>
                </a:lnTo>
                <a:lnTo>
                  <a:pt x="1926" y="1296"/>
                </a:lnTo>
                <a:lnTo>
                  <a:pt x="1926" y="1304"/>
                </a:lnTo>
                <a:lnTo>
                  <a:pt x="1937" y="1321"/>
                </a:lnTo>
                <a:lnTo>
                  <a:pt x="1937" y="1321"/>
                </a:lnTo>
                <a:lnTo>
                  <a:pt x="1948" y="1329"/>
                </a:lnTo>
                <a:lnTo>
                  <a:pt x="1948" y="1329"/>
                </a:lnTo>
                <a:lnTo>
                  <a:pt x="1958" y="1354"/>
                </a:lnTo>
                <a:lnTo>
                  <a:pt x="1958" y="1354"/>
                </a:lnTo>
                <a:lnTo>
                  <a:pt x="1969" y="1362"/>
                </a:lnTo>
                <a:lnTo>
                  <a:pt x="1969" y="1370"/>
                </a:lnTo>
                <a:lnTo>
                  <a:pt x="1969" y="1378"/>
                </a:lnTo>
                <a:lnTo>
                  <a:pt x="1980" y="1395"/>
                </a:lnTo>
                <a:lnTo>
                  <a:pt x="1980" y="1395"/>
                </a:lnTo>
                <a:lnTo>
                  <a:pt x="1990" y="1403"/>
                </a:lnTo>
                <a:lnTo>
                  <a:pt x="1990" y="1403"/>
                </a:lnTo>
                <a:lnTo>
                  <a:pt x="1990" y="1403"/>
                </a:lnTo>
                <a:lnTo>
                  <a:pt x="1990" y="1403"/>
                </a:lnTo>
                <a:lnTo>
                  <a:pt x="1990" y="1403"/>
                </a:lnTo>
                <a:lnTo>
                  <a:pt x="1990" y="1403"/>
                </a:lnTo>
                <a:lnTo>
                  <a:pt x="1990" y="1411"/>
                </a:lnTo>
                <a:lnTo>
                  <a:pt x="2001" y="1420"/>
                </a:lnTo>
                <a:lnTo>
                  <a:pt x="2001" y="1428"/>
                </a:lnTo>
                <a:lnTo>
                  <a:pt x="2012" y="1436"/>
                </a:lnTo>
                <a:lnTo>
                  <a:pt x="2012" y="1436"/>
                </a:lnTo>
                <a:lnTo>
                  <a:pt x="2012" y="1436"/>
                </a:lnTo>
                <a:lnTo>
                  <a:pt x="2012" y="1436"/>
                </a:lnTo>
                <a:lnTo>
                  <a:pt x="2012" y="1444"/>
                </a:lnTo>
                <a:lnTo>
                  <a:pt x="2012" y="1444"/>
                </a:lnTo>
                <a:lnTo>
                  <a:pt x="2012" y="1444"/>
                </a:lnTo>
                <a:lnTo>
                  <a:pt x="2022" y="1444"/>
                </a:lnTo>
                <a:lnTo>
                  <a:pt x="2022" y="1444"/>
                </a:lnTo>
                <a:lnTo>
                  <a:pt x="2022" y="1453"/>
                </a:lnTo>
                <a:lnTo>
                  <a:pt x="2022" y="1453"/>
                </a:lnTo>
                <a:lnTo>
                  <a:pt x="2022" y="1453"/>
                </a:lnTo>
                <a:lnTo>
                  <a:pt x="2022" y="1453"/>
                </a:lnTo>
                <a:lnTo>
                  <a:pt x="2033" y="1461"/>
                </a:lnTo>
                <a:lnTo>
                  <a:pt x="2033" y="1461"/>
                </a:lnTo>
                <a:lnTo>
                  <a:pt x="2033" y="1461"/>
                </a:lnTo>
                <a:lnTo>
                  <a:pt x="2033" y="1461"/>
                </a:lnTo>
                <a:lnTo>
                  <a:pt x="2033" y="1461"/>
                </a:lnTo>
                <a:lnTo>
                  <a:pt x="2044" y="1469"/>
                </a:lnTo>
                <a:lnTo>
                  <a:pt x="2044" y="1477"/>
                </a:lnTo>
                <a:lnTo>
                  <a:pt x="2054" y="1486"/>
                </a:lnTo>
                <a:lnTo>
                  <a:pt x="2065" y="1494"/>
                </a:lnTo>
                <a:lnTo>
                  <a:pt x="2065" y="1494"/>
                </a:lnTo>
                <a:lnTo>
                  <a:pt x="2075" y="1502"/>
                </a:lnTo>
                <a:lnTo>
                  <a:pt x="2075" y="1502"/>
                </a:lnTo>
                <a:lnTo>
                  <a:pt x="2075" y="1502"/>
                </a:lnTo>
                <a:lnTo>
                  <a:pt x="2086" y="1502"/>
                </a:lnTo>
                <a:lnTo>
                  <a:pt x="2086" y="1510"/>
                </a:lnTo>
                <a:lnTo>
                  <a:pt x="2086" y="1510"/>
                </a:lnTo>
                <a:lnTo>
                  <a:pt x="2086" y="1510"/>
                </a:lnTo>
                <a:lnTo>
                  <a:pt x="2086" y="1510"/>
                </a:lnTo>
                <a:lnTo>
                  <a:pt x="2097" y="1519"/>
                </a:lnTo>
                <a:lnTo>
                  <a:pt x="2097" y="1519"/>
                </a:lnTo>
                <a:lnTo>
                  <a:pt x="2097" y="1519"/>
                </a:lnTo>
                <a:lnTo>
                  <a:pt x="2097" y="1519"/>
                </a:lnTo>
                <a:lnTo>
                  <a:pt x="2107" y="1519"/>
                </a:lnTo>
                <a:lnTo>
                  <a:pt x="2107" y="1519"/>
                </a:lnTo>
                <a:lnTo>
                  <a:pt x="2107" y="1519"/>
                </a:lnTo>
                <a:lnTo>
                  <a:pt x="2107" y="1519"/>
                </a:lnTo>
                <a:lnTo>
                  <a:pt x="2129" y="1535"/>
                </a:lnTo>
                <a:lnTo>
                  <a:pt x="2129" y="1535"/>
                </a:lnTo>
                <a:lnTo>
                  <a:pt x="2139" y="1535"/>
                </a:lnTo>
                <a:lnTo>
                  <a:pt x="2139" y="1535"/>
                </a:lnTo>
                <a:lnTo>
                  <a:pt x="2139" y="1535"/>
                </a:lnTo>
                <a:lnTo>
                  <a:pt x="2139" y="1544"/>
                </a:lnTo>
                <a:lnTo>
                  <a:pt x="2139" y="1544"/>
                </a:lnTo>
                <a:lnTo>
                  <a:pt x="2150" y="1544"/>
                </a:lnTo>
                <a:lnTo>
                  <a:pt x="2150" y="1544"/>
                </a:lnTo>
                <a:lnTo>
                  <a:pt x="2150" y="1544"/>
                </a:lnTo>
                <a:lnTo>
                  <a:pt x="2161" y="1544"/>
                </a:lnTo>
                <a:lnTo>
                  <a:pt x="2161" y="1544"/>
                </a:lnTo>
                <a:lnTo>
                  <a:pt x="2161" y="1552"/>
                </a:lnTo>
                <a:lnTo>
                  <a:pt x="2171" y="1552"/>
                </a:lnTo>
                <a:lnTo>
                  <a:pt x="2182" y="1552"/>
                </a:lnTo>
                <a:lnTo>
                  <a:pt x="2182" y="1552"/>
                </a:lnTo>
                <a:lnTo>
                  <a:pt x="2182" y="1552"/>
                </a:lnTo>
                <a:lnTo>
                  <a:pt x="2182" y="1552"/>
                </a:lnTo>
                <a:lnTo>
                  <a:pt x="2193" y="1560"/>
                </a:lnTo>
                <a:lnTo>
                  <a:pt x="2193" y="1560"/>
                </a:lnTo>
                <a:lnTo>
                  <a:pt x="2193" y="1560"/>
                </a:lnTo>
                <a:lnTo>
                  <a:pt x="2193" y="1560"/>
                </a:lnTo>
                <a:lnTo>
                  <a:pt x="2193" y="1560"/>
                </a:lnTo>
                <a:lnTo>
                  <a:pt x="2203" y="1560"/>
                </a:lnTo>
                <a:lnTo>
                  <a:pt x="2203" y="1560"/>
                </a:lnTo>
                <a:lnTo>
                  <a:pt x="2214" y="1560"/>
                </a:lnTo>
                <a:lnTo>
                  <a:pt x="2214" y="1560"/>
                </a:lnTo>
                <a:lnTo>
                  <a:pt x="2214" y="1560"/>
                </a:lnTo>
                <a:lnTo>
                  <a:pt x="2214" y="1560"/>
                </a:lnTo>
                <a:lnTo>
                  <a:pt x="2214" y="1560"/>
                </a:lnTo>
                <a:lnTo>
                  <a:pt x="2214" y="1560"/>
                </a:lnTo>
                <a:lnTo>
                  <a:pt x="2225" y="1560"/>
                </a:lnTo>
                <a:lnTo>
                  <a:pt x="2225" y="1568"/>
                </a:lnTo>
                <a:lnTo>
                  <a:pt x="2235" y="1568"/>
                </a:lnTo>
                <a:lnTo>
                  <a:pt x="2235" y="1568"/>
                </a:lnTo>
                <a:lnTo>
                  <a:pt x="2246" y="1568"/>
                </a:lnTo>
                <a:lnTo>
                  <a:pt x="2246" y="1568"/>
                </a:lnTo>
                <a:lnTo>
                  <a:pt x="2246" y="1568"/>
                </a:lnTo>
                <a:lnTo>
                  <a:pt x="2256" y="1568"/>
                </a:lnTo>
                <a:lnTo>
                  <a:pt x="2267" y="1568"/>
                </a:lnTo>
                <a:lnTo>
                  <a:pt x="2267" y="1568"/>
                </a:lnTo>
                <a:lnTo>
                  <a:pt x="2267" y="1568"/>
                </a:lnTo>
                <a:lnTo>
                  <a:pt x="2267" y="1568"/>
                </a:lnTo>
                <a:lnTo>
                  <a:pt x="2267" y="1568"/>
                </a:lnTo>
                <a:lnTo>
                  <a:pt x="2267" y="1568"/>
                </a:lnTo>
                <a:lnTo>
                  <a:pt x="2278" y="1568"/>
                </a:lnTo>
                <a:lnTo>
                  <a:pt x="2278" y="1568"/>
                </a:lnTo>
                <a:lnTo>
                  <a:pt x="2278" y="1568"/>
                </a:lnTo>
                <a:lnTo>
                  <a:pt x="2278" y="1568"/>
                </a:lnTo>
                <a:lnTo>
                  <a:pt x="2278" y="1568"/>
                </a:lnTo>
                <a:lnTo>
                  <a:pt x="2288" y="1568"/>
                </a:lnTo>
                <a:lnTo>
                  <a:pt x="2288" y="1568"/>
                </a:lnTo>
                <a:lnTo>
                  <a:pt x="2288" y="1568"/>
                </a:lnTo>
                <a:lnTo>
                  <a:pt x="2288" y="1577"/>
                </a:lnTo>
                <a:lnTo>
                  <a:pt x="2299" y="1577"/>
                </a:lnTo>
                <a:lnTo>
                  <a:pt x="2299" y="1577"/>
                </a:lnTo>
                <a:lnTo>
                  <a:pt x="2310" y="1577"/>
                </a:lnTo>
                <a:lnTo>
                  <a:pt x="2310" y="1577"/>
                </a:lnTo>
                <a:lnTo>
                  <a:pt x="2310" y="1577"/>
                </a:lnTo>
                <a:lnTo>
                  <a:pt x="2320" y="1577"/>
                </a:lnTo>
                <a:lnTo>
                  <a:pt x="2320" y="1577"/>
                </a:lnTo>
                <a:lnTo>
                  <a:pt x="2320" y="1577"/>
                </a:lnTo>
                <a:lnTo>
                  <a:pt x="2331" y="1577"/>
                </a:lnTo>
                <a:lnTo>
                  <a:pt x="2331" y="1577"/>
                </a:lnTo>
                <a:lnTo>
                  <a:pt x="2331" y="1577"/>
                </a:lnTo>
                <a:lnTo>
                  <a:pt x="2331" y="1577"/>
                </a:lnTo>
                <a:lnTo>
                  <a:pt x="2342" y="1577"/>
                </a:lnTo>
                <a:lnTo>
                  <a:pt x="2342" y="1577"/>
                </a:lnTo>
                <a:lnTo>
                  <a:pt x="2352" y="1577"/>
                </a:lnTo>
                <a:lnTo>
                  <a:pt x="2352" y="1577"/>
                </a:lnTo>
                <a:lnTo>
                  <a:pt x="2352" y="1577"/>
                </a:lnTo>
                <a:lnTo>
                  <a:pt x="2363" y="1577"/>
                </a:lnTo>
                <a:lnTo>
                  <a:pt x="2363" y="1577"/>
                </a:lnTo>
                <a:lnTo>
                  <a:pt x="2374" y="1577"/>
                </a:lnTo>
                <a:lnTo>
                  <a:pt x="2374" y="1577"/>
                </a:lnTo>
                <a:lnTo>
                  <a:pt x="2374" y="1577"/>
                </a:lnTo>
                <a:lnTo>
                  <a:pt x="2374" y="1577"/>
                </a:lnTo>
                <a:lnTo>
                  <a:pt x="2374" y="1577"/>
                </a:lnTo>
                <a:lnTo>
                  <a:pt x="2374" y="1577"/>
                </a:lnTo>
                <a:lnTo>
                  <a:pt x="2384" y="1577"/>
                </a:lnTo>
                <a:lnTo>
                  <a:pt x="2384" y="1577"/>
                </a:lnTo>
                <a:lnTo>
                  <a:pt x="2384" y="1577"/>
                </a:lnTo>
                <a:lnTo>
                  <a:pt x="2384" y="1577"/>
                </a:lnTo>
                <a:lnTo>
                  <a:pt x="2384" y="1577"/>
                </a:lnTo>
                <a:lnTo>
                  <a:pt x="2384" y="1577"/>
                </a:lnTo>
                <a:lnTo>
                  <a:pt x="2395" y="1577"/>
                </a:lnTo>
                <a:lnTo>
                  <a:pt x="2395" y="1577"/>
                </a:lnTo>
                <a:lnTo>
                  <a:pt x="2395" y="1577"/>
                </a:lnTo>
                <a:lnTo>
                  <a:pt x="2395" y="1577"/>
                </a:lnTo>
                <a:lnTo>
                  <a:pt x="2395" y="1577"/>
                </a:lnTo>
                <a:lnTo>
                  <a:pt x="2395" y="1577"/>
                </a:lnTo>
                <a:lnTo>
                  <a:pt x="2395" y="1577"/>
                </a:lnTo>
                <a:lnTo>
                  <a:pt x="2405" y="1577"/>
                </a:lnTo>
                <a:lnTo>
                  <a:pt x="2405" y="1577"/>
                </a:lnTo>
                <a:lnTo>
                  <a:pt x="2405" y="1577"/>
                </a:lnTo>
                <a:lnTo>
                  <a:pt x="2405" y="1577"/>
                </a:lnTo>
                <a:lnTo>
                  <a:pt x="2405" y="1577"/>
                </a:lnTo>
                <a:lnTo>
                  <a:pt x="2405" y="1577"/>
                </a:lnTo>
                <a:lnTo>
                  <a:pt x="2416" y="1577"/>
                </a:lnTo>
                <a:lnTo>
                  <a:pt x="2416" y="1577"/>
                </a:lnTo>
                <a:lnTo>
                  <a:pt x="2416" y="1577"/>
                </a:lnTo>
                <a:lnTo>
                  <a:pt x="2416" y="1577"/>
                </a:lnTo>
                <a:lnTo>
                  <a:pt x="2427" y="1577"/>
                </a:lnTo>
                <a:lnTo>
                  <a:pt x="2427" y="1577"/>
                </a:lnTo>
                <a:lnTo>
                  <a:pt x="2437" y="1577"/>
                </a:lnTo>
                <a:lnTo>
                  <a:pt x="2437" y="1577"/>
                </a:lnTo>
                <a:lnTo>
                  <a:pt x="2437" y="1577"/>
                </a:lnTo>
                <a:lnTo>
                  <a:pt x="2448" y="1577"/>
                </a:lnTo>
                <a:lnTo>
                  <a:pt x="2448" y="1577"/>
                </a:lnTo>
                <a:lnTo>
                  <a:pt x="2448" y="1577"/>
                </a:lnTo>
                <a:lnTo>
                  <a:pt x="2448" y="1577"/>
                </a:lnTo>
                <a:lnTo>
                  <a:pt x="2459" y="1577"/>
                </a:lnTo>
                <a:lnTo>
                  <a:pt x="2459" y="1577"/>
                </a:lnTo>
                <a:lnTo>
                  <a:pt x="2469" y="1577"/>
                </a:lnTo>
                <a:lnTo>
                  <a:pt x="2469" y="1577"/>
                </a:lnTo>
                <a:lnTo>
                  <a:pt x="2480" y="1577"/>
                </a:lnTo>
                <a:lnTo>
                  <a:pt x="2480" y="1577"/>
                </a:lnTo>
                <a:lnTo>
                  <a:pt x="2480" y="1577"/>
                </a:lnTo>
                <a:lnTo>
                  <a:pt x="2480" y="1577"/>
                </a:lnTo>
                <a:lnTo>
                  <a:pt x="2501" y="1577"/>
                </a:lnTo>
                <a:lnTo>
                  <a:pt x="2501" y="1577"/>
                </a:lnTo>
                <a:lnTo>
                  <a:pt x="2501" y="1577"/>
                </a:lnTo>
                <a:lnTo>
                  <a:pt x="2512" y="1577"/>
                </a:lnTo>
                <a:lnTo>
                  <a:pt x="2512" y="1577"/>
                </a:lnTo>
                <a:lnTo>
                  <a:pt x="2512" y="1577"/>
                </a:lnTo>
                <a:lnTo>
                  <a:pt x="2523" y="1577"/>
                </a:lnTo>
                <a:lnTo>
                  <a:pt x="2533" y="1577"/>
                </a:lnTo>
                <a:lnTo>
                  <a:pt x="2544" y="1577"/>
                </a:lnTo>
                <a:lnTo>
                  <a:pt x="2544" y="1577"/>
                </a:lnTo>
                <a:lnTo>
                  <a:pt x="2544" y="1577"/>
                </a:lnTo>
                <a:lnTo>
                  <a:pt x="2544" y="1577"/>
                </a:lnTo>
                <a:lnTo>
                  <a:pt x="2544" y="1577"/>
                </a:lnTo>
                <a:lnTo>
                  <a:pt x="2544" y="1577"/>
                </a:lnTo>
                <a:lnTo>
                  <a:pt x="2544" y="1577"/>
                </a:lnTo>
                <a:lnTo>
                  <a:pt x="2544" y="1577"/>
                </a:lnTo>
                <a:lnTo>
                  <a:pt x="2565" y="1577"/>
                </a:lnTo>
                <a:lnTo>
                  <a:pt x="2597" y="1577"/>
                </a:lnTo>
                <a:lnTo>
                  <a:pt x="2597" y="1577"/>
                </a:lnTo>
                <a:lnTo>
                  <a:pt x="2597" y="1577"/>
                </a:lnTo>
                <a:lnTo>
                  <a:pt x="2597" y="1577"/>
                </a:lnTo>
                <a:lnTo>
                  <a:pt x="2608" y="1577"/>
                </a:lnTo>
                <a:lnTo>
                  <a:pt x="2608" y="1577"/>
                </a:lnTo>
                <a:lnTo>
                  <a:pt x="2608" y="1577"/>
                </a:lnTo>
                <a:lnTo>
                  <a:pt x="2608" y="1577"/>
                </a:lnTo>
                <a:lnTo>
                  <a:pt x="2608" y="1577"/>
                </a:lnTo>
                <a:lnTo>
                  <a:pt x="2618" y="1577"/>
                </a:lnTo>
                <a:lnTo>
                  <a:pt x="2618" y="1577"/>
                </a:lnTo>
                <a:lnTo>
                  <a:pt x="2618" y="1577"/>
                </a:lnTo>
                <a:lnTo>
                  <a:pt x="2618" y="1577"/>
                </a:lnTo>
                <a:lnTo>
                  <a:pt x="2629" y="1577"/>
                </a:lnTo>
                <a:lnTo>
                  <a:pt x="2629" y="1577"/>
                </a:lnTo>
                <a:lnTo>
                  <a:pt x="2640" y="1577"/>
                </a:lnTo>
                <a:lnTo>
                  <a:pt x="2640" y="1577"/>
                </a:lnTo>
                <a:lnTo>
                  <a:pt x="2640" y="1577"/>
                </a:lnTo>
                <a:lnTo>
                  <a:pt x="2650" y="1577"/>
                </a:lnTo>
                <a:lnTo>
                  <a:pt x="2661" y="1577"/>
                </a:lnTo>
                <a:lnTo>
                  <a:pt x="2661" y="1577"/>
                </a:lnTo>
                <a:lnTo>
                  <a:pt x="2661" y="1577"/>
                </a:lnTo>
                <a:lnTo>
                  <a:pt x="2672" y="1577"/>
                </a:lnTo>
                <a:lnTo>
                  <a:pt x="2682" y="1577"/>
                </a:lnTo>
                <a:lnTo>
                  <a:pt x="2682" y="1577"/>
                </a:lnTo>
                <a:lnTo>
                  <a:pt x="2693" y="1577"/>
                </a:lnTo>
                <a:lnTo>
                  <a:pt x="2693" y="1577"/>
                </a:lnTo>
                <a:lnTo>
                  <a:pt x="2693" y="1577"/>
                </a:lnTo>
                <a:lnTo>
                  <a:pt x="2693" y="1577"/>
                </a:lnTo>
                <a:lnTo>
                  <a:pt x="2693" y="1577"/>
                </a:lnTo>
                <a:lnTo>
                  <a:pt x="2693" y="1577"/>
                </a:lnTo>
                <a:lnTo>
                  <a:pt x="2704" y="1577"/>
                </a:lnTo>
                <a:lnTo>
                  <a:pt x="2704" y="1577"/>
                </a:lnTo>
                <a:lnTo>
                  <a:pt x="2704" y="1577"/>
                </a:lnTo>
                <a:lnTo>
                  <a:pt x="2704" y="1577"/>
                </a:lnTo>
                <a:lnTo>
                  <a:pt x="2704" y="1577"/>
                </a:lnTo>
                <a:lnTo>
                  <a:pt x="2714" y="1577"/>
                </a:lnTo>
                <a:lnTo>
                  <a:pt x="2714" y="1577"/>
                </a:lnTo>
                <a:lnTo>
                  <a:pt x="2725" y="1577"/>
                </a:lnTo>
                <a:lnTo>
                  <a:pt x="2735" y="1577"/>
                </a:lnTo>
                <a:lnTo>
                  <a:pt x="2735" y="1577"/>
                </a:lnTo>
                <a:lnTo>
                  <a:pt x="2735" y="1577"/>
                </a:lnTo>
                <a:lnTo>
                  <a:pt x="2735" y="1577"/>
                </a:lnTo>
                <a:lnTo>
                  <a:pt x="2735" y="1577"/>
                </a:lnTo>
                <a:lnTo>
                  <a:pt x="2746" y="1577"/>
                </a:lnTo>
                <a:lnTo>
                  <a:pt x="2746" y="1577"/>
                </a:lnTo>
                <a:lnTo>
                  <a:pt x="2746" y="1577"/>
                </a:lnTo>
                <a:lnTo>
                  <a:pt x="2746" y="1577"/>
                </a:lnTo>
                <a:lnTo>
                  <a:pt x="2757" y="1577"/>
                </a:lnTo>
                <a:lnTo>
                  <a:pt x="2757" y="1577"/>
                </a:lnTo>
                <a:lnTo>
                  <a:pt x="2757" y="1577"/>
                </a:lnTo>
                <a:lnTo>
                  <a:pt x="2757" y="1577"/>
                </a:lnTo>
                <a:lnTo>
                  <a:pt x="2767" y="1577"/>
                </a:lnTo>
                <a:lnTo>
                  <a:pt x="2778" y="1577"/>
                </a:lnTo>
                <a:lnTo>
                  <a:pt x="2778" y="1577"/>
                </a:lnTo>
                <a:lnTo>
                  <a:pt x="2778" y="1577"/>
                </a:lnTo>
                <a:lnTo>
                  <a:pt x="2789" y="1577"/>
                </a:lnTo>
                <a:lnTo>
                  <a:pt x="2789" y="1577"/>
                </a:lnTo>
                <a:lnTo>
                  <a:pt x="2789" y="1577"/>
                </a:lnTo>
                <a:lnTo>
                  <a:pt x="2789" y="1577"/>
                </a:lnTo>
                <a:lnTo>
                  <a:pt x="2789" y="1577"/>
                </a:lnTo>
                <a:lnTo>
                  <a:pt x="2799" y="1577"/>
                </a:lnTo>
                <a:lnTo>
                  <a:pt x="2799" y="1577"/>
                </a:lnTo>
                <a:lnTo>
                  <a:pt x="2799" y="1577"/>
                </a:lnTo>
                <a:lnTo>
                  <a:pt x="2799" y="1577"/>
                </a:lnTo>
                <a:lnTo>
                  <a:pt x="2810" y="1577"/>
                </a:lnTo>
                <a:lnTo>
                  <a:pt x="2810" y="1577"/>
                </a:lnTo>
                <a:lnTo>
                  <a:pt x="2810" y="1577"/>
                </a:lnTo>
                <a:lnTo>
                  <a:pt x="2810" y="1577"/>
                </a:lnTo>
                <a:lnTo>
                  <a:pt x="2810" y="1577"/>
                </a:lnTo>
                <a:lnTo>
                  <a:pt x="2821" y="1577"/>
                </a:lnTo>
                <a:lnTo>
                  <a:pt x="2821" y="1577"/>
                </a:lnTo>
                <a:lnTo>
                  <a:pt x="2821" y="1577"/>
                </a:lnTo>
                <a:lnTo>
                  <a:pt x="2821" y="1577"/>
                </a:lnTo>
                <a:lnTo>
                  <a:pt x="2821" y="1577"/>
                </a:lnTo>
                <a:lnTo>
                  <a:pt x="2821" y="1577"/>
                </a:lnTo>
                <a:lnTo>
                  <a:pt x="2831" y="1577"/>
                </a:lnTo>
                <a:lnTo>
                  <a:pt x="2831" y="1577"/>
                </a:lnTo>
                <a:lnTo>
                  <a:pt x="2831" y="1577"/>
                </a:lnTo>
                <a:lnTo>
                  <a:pt x="2842" y="1577"/>
                </a:lnTo>
                <a:lnTo>
                  <a:pt x="2842" y="1577"/>
                </a:lnTo>
                <a:lnTo>
                  <a:pt x="2842" y="1577"/>
                </a:lnTo>
                <a:lnTo>
                  <a:pt x="2842" y="1577"/>
                </a:lnTo>
                <a:lnTo>
                  <a:pt x="2842" y="1577"/>
                </a:lnTo>
                <a:lnTo>
                  <a:pt x="2853" y="1577"/>
                </a:lnTo>
                <a:lnTo>
                  <a:pt x="2853" y="1577"/>
                </a:lnTo>
                <a:lnTo>
                  <a:pt x="2853" y="1577"/>
                </a:lnTo>
                <a:lnTo>
                  <a:pt x="2863" y="1577"/>
                </a:lnTo>
                <a:lnTo>
                  <a:pt x="2863" y="1577"/>
                </a:lnTo>
                <a:lnTo>
                  <a:pt x="2863" y="1577"/>
                </a:lnTo>
                <a:lnTo>
                  <a:pt x="2863" y="1577"/>
                </a:lnTo>
                <a:lnTo>
                  <a:pt x="2863" y="1577"/>
                </a:lnTo>
                <a:lnTo>
                  <a:pt x="2874" y="1577"/>
                </a:lnTo>
                <a:lnTo>
                  <a:pt x="2874" y="1577"/>
                </a:lnTo>
                <a:lnTo>
                  <a:pt x="2874" y="1577"/>
                </a:lnTo>
                <a:lnTo>
                  <a:pt x="2874" y="1577"/>
                </a:lnTo>
                <a:lnTo>
                  <a:pt x="2895" y="1577"/>
                </a:lnTo>
                <a:lnTo>
                  <a:pt x="2895" y="1577"/>
                </a:lnTo>
                <a:lnTo>
                  <a:pt x="2895" y="1577"/>
                </a:lnTo>
                <a:lnTo>
                  <a:pt x="2906" y="1577"/>
                </a:lnTo>
                <a:lnTo>
                  <a:pt x="2906" y="1577"/>
                </a:lnTo>
                <a:lnTo>
                  <a:pt x="2906" y="1577"/>
                </a:lnTo>
                <a:lnTo>
                  <a:pt x="2927" y="1577"/>
                </a:lnTo>
                <a:lnTo>
                  <a:pt x="2927" y="1577"/>
                </a:lnTo>
                <a:lnTo>
                  <a:pt x="2927" y="1577"/>
                </a:lnTo>
                <a:lnTo>
                  <a:pt x="2927" y="1577"/>
                </a:lnTo>
                <a:lnTo>
                  <a:pt x="2927" y="1577"/>
                </a:lnTo>
                <a:lnTo>
                  <a:pt x="2927" y="1577"/>
                </a:lnTo>
                <a:lnTo>
                  <a:pt x="2938" y="1577"/>
                </a:lnTo>
              </a:path>
            </a:pathLst>
          </a:custGeom>
          <a:noFill/>
          <a:ln w="1746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2037" name="Line 5"/>
          <p:cNvSpPr>
            <a:spLocks noChangeShapeType="1"/>
          </p:cNvSpPr>
          <p:nvPr/>
        </p:nvSpPr>
        <p:spPr bwMode="auto">
          <a:xfrm>
            <a:off x="3541713" y="2051050"/>
            <a:ext cx="1587" cy="3367088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2038" name="Line 6"/>
          <p:cNvSpPr>
            <a:spLocks noChangeShapeType="1"/>
          </p:cNvSpPr>
          <p:nvPr/>
        </p:nvSpPr>
        <p:spPr bwMode="auto">
          <a:xfrm>
            <a:off x="5754688" y="2051050"/>
            <a:ext cx="1587" cy="3379788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2039" name="Line 7"/>
          <p:cNvSpPr>
            <a:spLocks noChangeShapeType="1"/>
          </p:cNvSpPr>
          <p:nvPr/>
        </p:nvSpPr>
        <p:spPr bwMode="auto">
          <a:xfrm>
            <a:off x="4640263" y="2430463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2040" name="Line 8"/>
          <p:cNvSpPr>
            <a:spLocks noChangeShapeType="1"/>
          </p:cNvSpPr>
          <p:nvPr/>
        </p:nvSpPr>
        <p:spPr bwMode="auto">
          <a:xfrm>
            <a:off x="4640263" y="2535238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2041" name="Line 9"/>
          <p:cNvSpPr>
            <a:spLocks noChangeShapeType="1"/>
          </p:cNvSpPr>
          <p:nvPr/>
        </p:nvSpPr>
        <p:spPr bwMode="auto">
          <a:xfrm>
            <a:off x="4640263" y="2640013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2042" name="Line 10"/>
          <p:cNvSpPr>
            <a:spLocks noChangeShapeType="1"/>
          </p:cNvSpPr>
          <p:nvPr/>
        </p:nvSpPr>
        <p:spPr bwMode="auto">
          <a:xfrm>
            <a:off x="4640263" y="2744788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2043" name="Line 11"/>
          <p:cNvSpPr>
            <a:spLocks noChangeShapeType="1"/>
          </p:cNvSpPr>
          <p:nvPr/>
        </p:nvSpPr>
        <p:spPr bwMode="auto">
          <a:xfrm>
            <a:off x="4640263" y="2849563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2044" name="Line 12"/>
          <p:cNvSpPr>
            <a:spLocks noChangeShapeType="1"/>
          </p:cNvSpPr>
          <p:nvPr/>
        </p:nvSpPr>
        <p:spPr bwMode="auto">
          <a:xfrm>
            <a:off x="4640263" y="2954338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2045" name="Line 13"/>
          <p:cNvSpPr>
            <a:spLocks noChangeShapeType="1"/>
          </p:cNvSpPr>
          <p:nvPr/>
        </p:nvSpPr>
        <p:spPr bwMode="auto">
          <a:xfrm>
            <a:off x="4640263" y="3059113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2046" name="Line 14"/>
          <p:cNvSpPr>
            <a:spLocks noChangeShapeType="1"/>
          </p:cNvSpPr>
          <p:nvPr/>
        </p:nvSpPr>
        <p:spPr bwMode="auto">
          <a:xfrm>
            <a:off x="4640263" y="3163888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2047" name="Line 15"/>
          <p:cNvSpPr>
            <a:spLocks noChangeShapeType="1"/>
          </p:cNvSpPr>
          <p:nvPr/>
        </p:nvSpPr>
        <p:spPr bwMode="auto">
          <a:xfrm>
            <a:off x="4640263" y="3268663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2048" name="Line 16"/>
          <p:cNvSpPr>
            <a:spLocks noChangeShapeType="1"/>
          </p:cNvSpPr>
          <p:nvPr/>
        </p:nvSpPr>
        <p:spPr bwMode="auto">
          <a:xfrm>
            <a:off x="4640263" y="3373438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2049" name="Line 17"/>
          <p:cNvSpPr>
            <a:spLocks noChangeShapeType="1"/>
          </p:cNvSpPr>
          <p:nvPr/>
        </p:nvSpPr>
        <p:spPr bwMode="auto">
          <a:xfrm>
            <a:off x="4640263" y="3478213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2050" name="Line 18"/>
          <p:cNvSpPr>
            <a:spLocks noChangeShapeType="1"/>
          </p:cNvSpPr>
          <p:nvPr/>
        </p:nvSpPr>
        <p:spPr bwMode="auto">
          <a:xfrm>
            <a:off x="4640263" y="3582988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2051" name="Line 19"/>
          <p:cNvSpPr>
            <a:spLocks noChangeShapeType="1"/>
          </p:cNvSpPr>
          <p:nvPr/>
        </p:nvSpPr>
        <p:spPr bwMode="auto">
          <a:xfrm>
            <a:off x="4640263" y="3687763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2052" name="Line 20"/>
          <p:cNvSpPr>
            <a:spLocks noChangeShapeType="1"/>
          </p:cNvSpPr>
          <p:nvPr/>
        </p:nvSpPr>
        <p:spPr bwMode="auto">
          <a:xfrm>
            <a:off x="4640263" y="3792538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2053" name="Line 21"/>
          <p:cNvSpPr>
            <a:spLocks noChangeShapeType="1"/>
          </p:cNvSpPr>
          <p:nvPr/>
        </p:nvSpPr>
        <p:spPr bwMode="auto">
          <a:xfrm>
            <a:off x="4640263" y="3897313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2054" name="Line 22"/>
          <p:cNvSpPr>
            <a:spLocks noChangeShapeType="1"/>
          </p:cNvSpPr>
          <p:nvPr/>
        </p:nvSpPr>
        <p:spPr bwMode="auto">
          <a:xfrm>
            <a:off x="4640263" y="4002088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2055" name="Line 23"/>
          <p:cNvSpPr>
            <a:spLocks noChangeShapeType="1"/>
          </p:cNvSpPr>
          <p:nvPr/>
        </p:nvSpPr>
        <p:spPr bwMode="auto">
          <a:xfrm>
            <a:off x="4640263" y="4106863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2056" name="Line 24"/>
          <p:cNvSpPr>
            <a:spLocks noChangeShapeType="1"/>
          </p:cNvSpPr>
          <p:nvPr/>
        </p:nvSpPr>
        <p:spPr bwMode="auto">
          <a:xfrm>
            <a:off x="4640263" y="4211638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2057" name="Line 25"/>
          <p:cNvSpPr>
            <a:spLocks noChangeShapeType="1"/>
          </p:cNvSpPr>
          <p:nvPr/>
        </p:nvSpPr>
        <p:spPr bwMode="auto">
          <a:xfrm>
            <a:off x="4640263" y="4316413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2058" name="Line 26"/>
          <p:cNvSpPr>
            <a:spLocks noChangeShapeType="1"/>
          </p:cNvSpPr>
          <p:nvPr/>
        </p:nvSpPr>
        <p:spPr bwMode="auto">
          <a:xfrm>
            <a:off x="4640263" y="4421188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2059" name="Line 27"/>
          <p:cNvSpPr>
            <a:spLocks noChangeShapeType="1"/>
          </p:cNvSpPr>
          <p:nvPr/>
        </p:nvSpPr>
        <p:spPr bwMode="auto">
          <a:xfrm>
            <a:off x="4640263" y="4525963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2060" name="Line 28"/>
          <p:cNvSpPr>
            <a:spLocks noChangeShapeType="1"/>
          </p:cNvSpPr>
          <p:nvPr/>
        </p:nvSpPr>
        <p:spPr bwMode="auto">
          <a:xfrm>
            <a:off x="4640263" y="4630738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2061" name="Line 29"/>
          <p:cNvSpPr>
            <a:spLocks noChangeShapeType="1"/>
          </p:cNvSpPr>
          <p:nvPr/>
        </p:nvSpPr>
        <p:spPr bwMode="auto">
          <a:xfrm>
            <a:off x="4640263" y="4735513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2062" name="Line 30"/>
          <p:cNvSpPr>
            <a:spLocks noChangeShapeType="1"/>
          </p:cNvSpPr>
          <p:nvPr/>
        </p:nvSpPr>
        <p:spPr bwMode="auto">
          <a:xfrm>
            <a:off x="4640263" y="4840288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2063" name="Line 31"/>
          <p:cNvSpPr>
            <a:spLocks noChangeShapeType="1"/>
          </p:cNvSpPr>
          <p:nvPr/>
        </p:nvSpPr>
        <p:spPr bwMode="auto">
          <a:xfrm>
            <a:off x="4640263" y="4946650"/>
            <a:ext cx="1587" cy="3810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2064" name="Line 32"/>
          <p:cNvSpPr>
            <a:spLocks noChangeShapeType="1"/>
          </p:cNvSpPr>
          <p:nvPr/>
        </p:nvSpPr>
        <p:spPr bwMode="auto">
          <a:xfrm>
            <a:off x="4638675" y="5029200"/>
            <a:ext cx="3175" cy="6032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2065" name="Line 33"/>
          <p:cNvSpPr>
            <a:spLocks noChangeShapeType="1"/>
          </p:cNvSpPr>
          <p:nvPr/>
        </p:nvSpPr>
        <p:spPr bwMode="auto">
          <a:xfrm>
            <a:off x="3557588" y="2403475"/>
            <a:ext cx="2163762" cy="1588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2066" name="Freeform 34"/>
          <p:cNvSpPr>
            <a:spLocks/>
          </p:cNvSpPr>
          <p:nvPr/>
        </p:nvSpPr>
        <p:spPr bwMode="auto">
          <a:xfrm>
            <a:off x="3557588" y="2403475"/>
            <a:ext cx="203200" cy="66675"/>
          </a:xfrm>
          <a:custGeom>
            <a:avLst/>
            <a:gdLst>
              <a:gd name="T0" fmla="*/ 96 w 128"/>
              <a:gd name="T1" fmla="*/ 0 h 42"/>
              <a:gd name="T2" fmla="*/ 128 w 128"/>
              <a:gd name="T3" fmla="*/ 42 h 42"/>
              <a:gd name="T4" fmla="*/ 0 w 128"/>
              <a:gd name="T5" fmla="*/ 0 h 42"/>
              <a:gd name="T6" fmla="*/ 96 w 128"/>
              <a:gd name="T7" fmla="*/ 0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8" h="42">
                <a:moveTo>
                  <a:pt x="96" y="0"/>
                </a:moveTo>
                <a:lnTo>
                  <a:pt x="128" y="42"/>
                </a:lnTo>
                <a:lnTo>
                  <a:pt x="0" y="0"/>
                </a:lnTo>
                <a:lnTo>
                  <a:pt x="96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2067" name="Freeform 35"/>
          <p:cNvSpPr>
            <a:spLocks/>
          </p:cNvSpPr>
          <p:nvPr/>
        </p:nvSpPr>
        <p:spPr bwMode="auto">
          <a:xfrm>
            <a:off x="3557588" y="2338388"/>
            <a:ext cx="203200" cy="65087"/>
          </a:xfrm>
          <a:custGeom>
            <a:avLst/>
            <a:gdLst>
              <a:gd name="T0" fmla="*/ 96 w 128"/>
              <a:gd name="T1" fmla="*/ 41 h 41"/>
              <a:gd name="T2" fmla="*/ 0 w 128"/>
              <a:gd name="T3" fmla="*/ 41 h 41"/>
              <a:gd name="T4" fmla="*/ 128 w 128"/>
              <a:gd name="T5" fmla="*/ 0 h 41"/>
              <a:gd name="T6" fmla="*/ 96 w 128"/>
              <a:gd name="T7" fmla="*/ 41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8" h="41">
                <a:moveTo>
                  <a:pt x="96" y="41"/>
                </a:moveTo>
                <a:lnTo>
                  <a:pt x="0" y="41"/>
                </a:lnTo>
                <a:lnTo>
                  <a:pt x="128" y="0"/>
                </a:lnTo>
                <a:lnTo>
                  <a:pt x="96" y="4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2068" name="Freeform 36"/>
          <p:cNvSpPr>
            <a:spLocks/>
          </p:cNvSpPr>
          <p:nvPr/>
        </p:nvSpPr>
        <p:spPr bwMode="auto">
          <a:xfrm>
            <a:off x="5518150" y="2403475"/>
            <a:ext cx="203200" cy="66675"/>
          </a:xfrm>
          <a:custGeom>
            <a:avLst/>
            <a:gdLst>
              <a:gd name="T0" fmla="*/ 128 w 128"/>
              <a:gd name="T1" fmla="*/ 0 h 42"/>
              <a:gd name="T2" fmla="*/ 0 w 128"/>
              <a:gd name="T3" fmla="*/ 42 h 42"/>
              <a:gd name="T4" fmla="*/ 32 w 128"/>
              <a:gd name="T5" fmla="*/ 0 h 42"/>
              <a:gd name="T6" fmla="*/ 128 w 128"/>
              <a:gd name="T7" fmla="*/ 0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8" h="42">
                <a:moveTo>
                  <a:pt x="128" y="0"/>
                </a:moveTo>
                <a:lnTo>
                  <a:pt x="0" y="42"/>
                </a:lnTo>
                <a:lnTo>
                  <a:pt x="32" y="0"/>
                </a:lnTo>
                <a:lnTo>
                  <a:pt x="128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2069" name="Freeform 37"/>
          <p:cNvSpPr>
            <a:spLocks/>
          </p:cNvSpPr>
          <p:nvPr/>
        </p:nvSpPr>
        <p:spPr bwMode="auto">
          <a:xfrm>
            <a:off x="5518150" y="2338388"/>
            <a:ext cx="203200" cy="65087"/>
          </a:xfrm>
          <a:custGeom>
            <a:avLst/>
            <a:gdLst>
              <a:gd name="T0" fmla="*/ 128 w 128"/>
              <a:gd name="T1" fmla="*/ 41 h 41"/>
              <a:gd name="T2" fmla="*/ 32 w 128"/>
              <a:gd name="T3" fmla="*/ 41 h 41"/>
              <a:gd name="T4" fmla="*/ 0 w 128"/>
              <a:gd name="T5" fmla="*/ 0 h 41"/>
              <a:gd name="T6" fmla="*/ 128 w 128"/>
              <a:gd name="T7" fmla="*/ 41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8" h="41">
                <a:moveTo>
                  <a:pt x="128" y="41"/>
                </a:moveTo>
                <a:lnTo>
                  <a:pt x="32" y="41"/>
                </a:lnTo>
                <a:lnTo>
                  <a:pt x="0" y="0"/>
                </a:lnTo>
                <a:lnTo>
                  <a:pt x="128" y="4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2070" name="Rectangle 38"/>
          <p:cNvSpPr>
            <a:spLocks noChangeArrowheads="1"/>
          </p:cNvSpPr>
          <p:nvPr/>
        </p:nvSpPr>
        <p:spPr bwMode="auto">
          <a:xfrm>
            <a:off x="4429125" y="2089150"/>
            <a:ext cx="1666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>
                <a:solidFill>
                  <a:srgbClr val="000000"/>
                </a:solidFill>
                <a:latin typeface="Symbol" pitchFamily="18" charset="2"/>
              </a:rPr>
              <a:t>+</a:t>
            </a:r>
            <a:endParaRPr lang="nl-NL" altLang="cs-CZ"/>
          </a:p>
        </p:txBody>
      </p:sp>
      <p:sp>
        <p:nvSpPr>
          <p:cNvPr id="172071" name="Rectangle 39"/>
          <p:cNvSpPr>
            <a:spLocks noChangeArrowheads="1"/>
          </p:cNvSpPr>
          <p:nvPr/>
        </p:nvSpPr>
        <p:spPr bwMode="auto">
          <a:xfrm>
            <a:off x="4581525" y="2089150"/>
            <a:ext cx="8413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>
                <a:solidFill>
                  <a:srgbClr val="000000"/>
                </a:solidFill>
                <a:latin typeface="Symbol" pitchFamily="18" charset="2"/>
              </a:rPr>
              <a:t>/</a:t>
            </a:r>
            <a:endParaRPr lang="nl-NL" altLang="cs-CZ"/>
          </a:p>
        </p:txBody>
      </p:sp>
      <p:sp>
        <p:nvSpPr>
          <p:cNvPr id="172072" name="Rectangle 40"/>
          <p:cNvSpPr>
            <a:spLocks noChangeArrowheads="1"/>
          </p:cNvSpPr>
          <p:nvPr/>
        </p:nvSpPr>
        <p:spPr bwMode="auto">
          <a:xfrm>
            <a:off x="4699000" y="2089150"/>
            <a:ext cx="1666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>
                <a:solidFill>
                  <a:srgbClr val="000000"/>
                </a:solidFill>
                <a:latin typeface="Symbol" pitchFamily="18" charset="2"/>
              </a:rPr>
              <a:t>-</a:t>
            </a:r>
            <a:endParaRPr lang="nl-NL" altLang="cs-CZ"/>
          </a:p>
        </p:txBody>
      </p:sp>
      <p:sp>
        <p:nvSpPr>
          <p:cNvPr id="172073" name="Rectangle 41"/>
          <p:cNvSpPr>
            <a:spLocks noChangeArrowheads="1"/>
          </p:cNvSpPr>
          <p:nvPr/>
        </p:nvSpPr>
        <p:spPr bwMode="auto">
          <a:xfrm>
            <a:off x="4854575" y="2089150"/>
            <a:ext cx="76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>
                <a:solidFill>
                  <a:srgbClr val="000000"/>
                </a:solidFill>
                <a:latin typeface="Symbol" pitchFamily="18" charset="2"/>
              </a:rPr>
              <a:t> </a:t>
            </a:r>
            <a:endParaRPr lang="nl-NL" altLang="cs-CZ"/>
          </a:p>
        </p:txBody>
      </p:sp>
      <p:sp>
        <p:nvSpPr>
          <p:cNvPr id="172074" name="Rectangle 42"/>
          <p:cNvSpPr>
            <a:spLocks noChangeArrowheads="1"/>
          </p:cNvSpPr>
          <p:nvPr/>
        </p:nvSpPr>
        <p:spPr bwMode="auto">
          <a:xfrm>
            <a:off x="4951413" y="2089150"/>
            <a:ext cx="152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>
                <a:solidFill>
                  <a:srgbClr val="000000"/>
                </a:solidFill>
                <a:latin typeface="Symbol" pitchFamily="18" charset="2"/>
              </a:rPr>
              <a:t>3</a:t>
            </a:r>
            <a:endParaRPr lang="nl-NL" altLang="cs-CZ"/>
          </a:p>
        </p:txBody>
      </p:sp>
      <p:sp>
        <p:nvSpPr>
          <p:cNvPr id="172075" name="Rectangle 43"/>
          <p:cNvSpPr>
            <a:spLocks noChangeArrowheads="1"/>
          </p:cNvSpPr>
          <p:nvPr/>
        </p:nvSpPr>
        <p:spPr bwMode="auto">
          <a:xfrm>
            <a:off x="5122863" y="2089150"/>
            <a:ext cx="18415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>
                <a:solidFill>
                  <a:srgbClr val="000000"/>
                </a:solidFill>
                <a:latin typeface="Symbol" pitchFamily="18" charset="2"/>
              </a:rPr>
              <a:t>s</a:t>
            </a:r>
            <a:endParaRPr lang="nl-NL" altLang="cs-CZ"/>
          </a:p>
        </p:txBody>
      </p:sp>
      <p:sp>
        <p:nvSpPr>
          <p:cNvPr id="172076" name="Rectangle 44"/>
          <p:cNvSpPr>
            <a:spLocks noChangeArrowheads="1"/>
          </p:cNvSpPr>
          <p:nvPr/>
        </p:nvSpPr>
        <p:spPr bwMode="auto">
          <a:xfrm>
            <a:off x="4854575" y="5665788"/>
            <a:ext cx="76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>
                <a:solidFill>
                  <a:srgbClr val="000000"/>
                </a:solidFill>
                <a:latin typeface="Symbol" pitchFamily="18" charset="2"/>
              </a:rPr>
              <a:t> </a:t>
            </a:r>
            <a:endParaRPr lang="nl-NL" altLang="cs-CZ"/>
          </a:p>
        </p:txBody>
      </p:sp>
      <p:sp>
        <p:nvSpPr>
          <p:cNvPr id="172077" name="Rectangle 45"/>
          <p:cNvSpPr>
            <a:spLocks noChangeArrowheads="1"/>
          </p:cNvSpPr>
          <p:nvPr/>
        </p:nvSpPr>
        <p:spPr bwMode="auto">
          <a:xfrm>
            <a:off x="7570788" y="1944688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endParaRPr lang="nl-NL" altLang="cs-CZ"/>
          </a:p>
        </p:txBody>
      </p:sp>
      <p:sp>
        <p:nvSpPr>
          <p:cNvPr id="172078" name="Rectangle 46"/>
          <p:cNvSpPr>
            <a:spLocks noChangeArrowheads="1"/>
          </p:cNvSpPr>
          <p:nvPr/>
        </p:nvSpPr>
        <p:spPr bwMode="auto">
          <a:xfrm>
            <a:off x="6430963" y="4329113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endParaRPr lang="nl-NL" altLang="cs-CZ"/>
          </a:p>
        </p:txBody>
      </p:sp>
      <p:sp>
        <p:nvSpPr>
          <p:cNvPr id="172079" name="Rectangle 47"/>
          <p:cNvSpPr>
            <a:spLocks noChangeArrowheads="1"/>
          </p:cNvSpPr>
          <p:nvPr/>
        </p:nvSpPr>
        <p:spPr bwMode="auto">
          <a:xfrm>
            <a:off x="3176588" y="4171950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endParaRPr lang="nl-NL" altLang="cs-CZ"/>
          </a:p>
        </p:txBody>
      </p:sp>
      <p:sp>
        <p:nvSpPr>
          <p:cNvPr id="172080" name="Rectangle 48"/>
          <p:cNvSpPr>
            <a:spLocks noChangeArrowheads="1"/>
          </p:cNvSpPr>
          <p:nvPr/>
        </p:nvSpPr>
        <p:spPr bwMode="auto">
          <a:xfrm>
            <a:off x="7781925" y="4630738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endParaRPr lang="nl-NL" altLang="cs-CZ"/>
          </a:p>
        </p:txBody>
      </p:sp>
      <p:sp>
        <p:nvSpPr>
          <p:cNvPr id="172081" name="Rectangle 49"/>
          <p:cNvSpPr>
            <a:spLocks noChangeArrowheads="1"/>
          </p:cNvSpPr>
          <p:nvPr/>
        </p:nvSpPr>
        <p:spPr bwMode="auto">
          <a:xfrm>
            <a:off x="7789863" y="4448175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endParaRPr lang="nl-NL" altLang="cs-CZ"/>
          </a:p>
        </p:txBody>
      </p:sp>
      <p:sp>
        <p:nvSpPr>
          <p:cNvPr id="172082" name="Text Box 50"/>
          <p:cNvSpPr txBox="1">
            <a:spLocks noChangeArrowheads="1"/>
          </p:cNvSpPr>
          <p:nvPr/>
        </p:nvSpPr>
        <p:spPr bwMode="auto">
          <a:xfrm>
            <a:off x="2438400" y="457200"/>
            <a:ext cx="41544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5F5F5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nl-NL" altLang="cs-CZ" sz="3200">
                <a:latin typeface="Arial" charset="0"/>
              </a:rPr>
              <a:t>Statistical background</a:t>
            </a:r>
          </a:p>
        </p:txBody>
      </p:sp>
      <p:sp>
        <p:nvSpPr>
          <p:cNvPr id="172083" name="Text Box 51"/>
          <p:cNvSpPr txBox="1">
            <a:spLocks noChangeArrowheads="1"/>
          </p:cNvSpPr>
          <p:nvPr/>
        </p:nvSpPr>
        <p:spPr bwMode="auto">
          <a:xfrm>
            <a:off x="4097338" y="5119688"/>
            <a:ext cx="12366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5F5F5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800">
                <a:latin typeface="Arial" charset="0"/>
              </a:rPr>
              <a:t>Target = </a:t>
            </a:r>
            <a:r>
              <a:rPr lang="nl-NL" altLang="cs-CZ" sz="1800">
                <a:latin typeface="Symbol" pitchFamily="18" charset="2"/>
              </a:rPr>
              <a:t>m</a:t>
            </a:r>
          </a:p>
        </p:txBody>
      </p:sp>
      <p:sp>
        <p:nvSpPr>
          <p:cNvPr id="172084" name="Text Box 52"/>
          <p:cNvSpPr txBox="1">
            <a:spLocks noChangeArrowheads="1"/>
          </p:cNvSpPr>
          <p:nvPr/>
        </p:nvSpPr>
        <p:spPr bwMode="auto">
          <a:xfrm>
            <a:off x="3059113" y="1341438"/>
            <a:ext cx="3025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5F5F5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altLang="cs-CZ">
                <a:latin typeface="Arial" charset="0"/>
              </a:rPr>
              <a:t>‘Control’ limits</a:t>
            </a:r>
          </a:p>
        </p:txBody>
      </p:sp>
    </p:spTree>
    <p:extLst>
      <p:ext uri="{BB962C8B-B14F-4D97-AF65-F5344CB8AC3E}">
        <p14:creationId xmlns:p14="http://schemas.microsoft.com/office/powerpoint/2010/main" val="369596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ChangeArrowheads="1"/>
          </p:cNvSpPr>
          <p:nvPr/>
        </p:nvSpPr>
        <p:spPr bwMode="auto">
          <a:xfrm>
            <a:off x="457200" y="1752600"/>
            <a:ext cx="848995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l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endParaRPr lang="nl-NL" altLang="cs-CZ" sz="2800" i="1"/>
          </a:p>
        </p:txBody>
      </p:sp>
      <p:sp>
        <p:nvSpPr>
          <p:cNvPr id="173061" name="Line 5"/>
          <p:cNvSpPr>
            <a:spLocks noChangeShapeType="1"/>
          </p:cNvSpPr>
          <p:nvPr/>
        </p:nvSpPr>
        <p:spPr bwMode="auto">
          <a:xfrm>
            <a:off x="2171700" y="5129213"/>
            <a:ext cx="4935538" cy="15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3062" name="Freeform 6"/>
          <p:cNvSpPr>
            <a:spLocks/>
          </p:cNvSpPr>
          <p:nvPr/>
        </p:nvSpPr>
        <p:spPr bwMode="auto">
          <a:xfrm>
            <a:off x="2308225" y="2495550"/>
            <a:ext cx="4664075" cy="2503488"/>
          </a:xfrm>
          <a:custGeom>
            <a:avLst/>
            <a:gdLst>
              <a:gd name="T0" fmla="*/ 53 w 2938"/>
              <a:gd name="T1" fmla="*/ 1577 h 1577"/>
              <a:gd name="T2" fmla="*/ 85 w 2938"/>
              <a:gd name="T3" fmla="*/ 1577 h 1577"/>
              <a:gd name="T4" fmla="*/ 138 w 2938"/>
              <a:gd name="T5" fmla="*/ 1577 h 1577"/>
              <a:gd name="T6" fmla="*/ 181 w 2938"/>
              <a:gd name="T7" fmla="*/ 1577 h 1577"/>
              <a:gd name="T8" fmla="*/ 234 w 2938"/>
              <a:gd name="T9" fmla="*/ 1577 h 1577"/>
              <a:gd name="T10" fmla="*/ 276 w 2938"/>
              <a:gd name="T11" fmla="*/ 1577 h 1577"/>
              <a:gd name="T12" fmla="*/ 340 w 2938"/>
              <a:gd name="T13" fmla="*/ 1577 h 1577"/>
              <a:gd name="T14" fmla="*/ 383 w 2938"/>
              <a:gd name="T15" fmla="*/ 1577 h 1577"/>
              <a:gd name="T16" fmla="*/ 436 w 2938"/>
              <a:gd name="T17" fmla="*/ 1577 h 1577"/>
              <a:gd name="T18" fmla="*/ 479 w 2938"/>
              <a:gd name="T19" fmla="*/ 1577 h 1577"/>
              <a:gd name="T20" fmla="*/ 511 w 2938"/>
              <a:gd name="T21" fmla="*/ 1577 h 1577"/>
              <a:gd name="T22" fmla="*/ 564 w 2938"/>
              <a:gd name="T23" fmla="*/ 1577 h 1577"/>
              <a:gd name="T24" fmla="*/ 606 w 2938"/>
              <a:gd name="T25" fmla="*/ 1577 h 1577"/>
              <a:gd name="T26" fmla="*/ 649 w 2938"/>
              <a:gd name="T27" fmla="*/ 1577 h 1577"/>
              <a:gd name="T28" fmla="*/ 702 w 2938"/>
              <a:gd name="T29" fmla="*/ 1568 h 1577"/>
              <a:gd name="T30" fmla="*/ 723 w 2938"/>
              <a:gd name="T31" fmla="*/ 1560 h 1577"/>
              <a:gd name="T32" fmla="*/ 755 w 2938"/>
              <a:gd name="T33" fmla="*/ 1552 h 1577"/>
              <a:gd name="T34" fmla="*/ 787 w 2938"/>
              <a:gd name="T35" fmla="*/ 1544 h 1577"/>
              <a:gd name="T36" fmla="*/ 830 w 2938"/>
              <a:gd name="T37" fmla="*/ 1527 h 1577"/>
              <a:gd name="T38" fmla="*/ 873 w 2938"/>
              <a:gd name="T39" fmla="*/ 1502 h 1577"/>
              <a:gd name="T40" fmla="*/ 904 w 2938"/>
              <a:gd name="T41" fmla="*/ 1469 h 1577"/>
              <a:gd name="T42" fmla="*/ 947 w 2938"/>
              <a:gd name="T43" fmla="*/ 1420 h 1577"/>
              <a:gd name="T44" fmla="*/ 1000 w 2938"/>
              <a:gd name="T45" fmla="*/ 1337 h 1577"/>
              <a:gd name="T46" fmla="*/ 1032 w 2938"/>
              <a:gd name="T47" fmla="*/ 1271 h 1577"/>
              <a:gd name="T48" fmla="*/ 1064 w 2938"/>
              <a:gd name="T49" fmla="*/ 1180 h 1577"/>
              <a:gd name="T50" fmla="*/ 1096 w 2938"/>
              <a:gd name="T51" fmla="*/ 1081 h 1577"/>
              <a:gd name="T52" fmla="*/ 1149 w 2938"/>
              <a:gd name="T53" fmla="*/ 900 h 1577"/>
              <a:gd name="T54" fmla="*/ 1181 w 2938"/>
              <a:gd name="T55" fmla="*/ 776 h 1577"/>
              <a:gd name="T56" fmla="*/ 1256 w 2938"/>
              <a:gd name="T57" fmla="*/ 520 h 1577"/>
              <a:gd name="T58" fmla="*/ 1288 w 2938"/>
              <a:gd name="T59" fmla="*/ 380 h 1577"/>
              <a:gd name="T60" fmla="*/ 1330 w 2938"/>
              <a:gd name="T61" fmla="*/ 231 h 1577"/>
              <a:gd name="T62" fmla="*/ 1384 w 2938"/>
              <a:gd name="T63" fmla="*/ 91 h 1577"/>
              <a:gd name="T64" fmla="*/ 1426 w 2938"/>
              <a:gd name="T65" fmla="*/ 25 h 1577"/>
              <a:gd name="T66" fmla="*/ 1501 w 2938"/>
              <a:gd name="T67" fmla="*/ 8 h 1577"/>
              <a:gd name="T68" fmla="*/ 1543 w 2938"/>
              <a:gd name="T69" fmla="*/ 58 h 1577"/>
              <a:gd name="T70" fmla="*/ 1575 w 2938"/>
              <a:gd name="T71" fmla="*/ 124 h 1577"/>
              <a:gd name="T72" fmla="*/ 1618 w 2938"/>
              <a:gd name="T73" fmla="*/ 240 h 1577"/>
              <a:gd name="T74" fmla="*/ 1671 w 2938"/>
              <a:gd name="T75" fmla="*/ 429 h 1577"/>
              <a:gd name="T76" fmla="*/ 1714 w 2938"/>
              <a:gd name="T77" fmla="*/ 603 h 1577"/>
              <a:gd name="T78" fmla="*/ 1756 w 2938"/>
              <a:gd name="T79" fmla="*/ 759 h 1577"/>
              <a:gd name="T80" fmla="*/ 1799 w 2938"/>
              <a:gd name="T81" fmla="*/ 908 h 1577"/>
              <a:gd name="T82" fmla="*/ 1852 w 2938"/>
              <a:gd name="T83" fmla="*/ 1081 h 1577"/>
              <a:gd name="T84" fmla="*/ 1905 w 2938"/>
              <a:gd name="T85" fmla="*/ 1246 h 1577"/>
              <a:gd name="T86" fmla="*/ 1969 w 2938"/>
              <a:gd name="T87" fmla="*/ 1370 h 1577"/>
              <a:gd name="T88" fmla="*/ 2012 w 2938"/>
              <a:gd name="T89" fmla="*/ 1436 h 1577"/>
              <a:gd name="T90" fmla="*/ 2044 w 2938"/>
              <a:gd name="T91" fmla="*/ 1477 h 1577"/>
              <a:gd name="T92" fmla="*/ 2107 w 2938"/>
              <a:gd name="T93" fmla="*/ 1519 h 1577"/>
              <a:gd name="T94" fmla="*/ 2161 w 2938"/>
              <a:gd name="T95" fmla="*/ 1552 h 1577"/>
              <a:gd name="T96" fmla="*/ 2214 w 2938"/>
              <a:gd name="T97" fmla="*/ 1560 h 1577"/>
              <a:gd name="T98" fmla="*/ 2267 w 2938"/>
              <a:gd name="T99" fmla="*/ 1568 h 1577"/>
              <a:gd name="T100" fmla="*/ 2320 w 2938"/>
              <a:gd name="T101" fmla="*/ 1577 h 1577"/>
              <a:gd name="T102" fmla="*/ 2374 w 2938"/>
              <a:gd name="T103" fmla="*/ 1577 h 1577"/>
              <a:gd name="T104" fmla="*/ 2405 w 2938"/>
              <a:gd name="T105" fmla="*/ 1577 h 1577"/>
              <a:gd name="T106" fmla="*/ 2448 w 2938"/>
              <a:gd name="T107" fmla="*/ 1577 h 1577"/>
              <a:gd name="T108" fmla="*/ 2512 w 2938"/>
              <a:gd name="T109" fmla="*/ 1577 h 1577"/>
              <a:gd name="T110" fmla="*/ 2608 w 2938"/>
              <a:gd name="T111" fmla="*/ 1577 h 1577"/>
              <a:gd name="T112" fmla="*/ 2661 w 2938"/>
              <a:gd name="T113" fmla="*/ 1577 h 1577"/>
              <a:gd name="T114" fmla="*/ 2714 w 2938"/>
              <a:gd name="T115" fmla="*/ 1577 h 1577"/>
              <a:gd name="T116" fmla="*/ 2767 w 2938"/>
              <a:gd name="T117" fmla="*/ 1577 h 1577"/>
              <a:gd name="T118" fmla="*/ 2810 w 2938"/>
              <a:gd name="T119" fmla="*/ 1577 h 1577"/>
              <a:gd name="T120" fmla="*/ 2853 w 2938"/>
              <a:gd name="T121" fmla="*/ 1577 h 1577"/>
              <a:gd name="T122" fmla="*/ 2906 w 2938"/>
              <a:gd name="T123" fmla="*/ 1577 h 15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2938" h="1577">
                <a:moveTo>
                  <a:pt x="0" y="1577"/>
                </a:moveTo>
                <a:lnTo>
                  <a:pt x="10" y="1577"/>
                </a:lnTo>
                <a:lnTo>
                  <a:pt x="21" y="1577"/>
                </a:lnTo>
                <a:lnTo>
                  <a:pt x="21" y="1577"/>
                </a:lnTo>
                <a:lnTo>
                  <a:pt x="21" y="1577"/>
                </a:lnTo>
                <a:lnTo>
                  <a:pt x="21" y="1577"/>
                </a:lnTo>
                <a:lnTo>
                  <a:pt x="32" y="1577"/>
                </a:lnTo>
                <a:lnTo>
                  <a:pt x="32" y="1577"/>
                </a:lnTo>
                <a:lnTo>
                  <a:pt x="32" y="1577"/>
                </a:lnTo>
                <a:lnTo>
                  <a:pt x="32" y="1577"/>
                </a:lnTo>
                <a:lnTo>
                  <a:pt x="42" y="1577"/>
                </a:lnTo>
                <a:lnTo>
                  <a:pt x="42" y="1577"/>
                </a:lnTo>
                <a:lnTo>
                  <a:pt x="42" y="1577"/>
                </a:lnTo>
                <a:lnTo>
                  <a:pt x="53" y="1577"/>
                </a:lnTo>
                <a:lnTo>
                  <a:pt x="53" y="1577"/>
                </a:lnTo>
                <a:lnTo>
                  <a:pt x="53" y="1577"/>
                </a:lnTo>
                <a:lnTo>
                  <a:pt x="53" y="1577"/>
                </a:lnTo>
                <a:lnTo>
                  <a:pt x="53" y="1577"/>
                </a:lnTo>
                <a:lnTo>
                  <a:pt x="53" y="1577"/>
                </a:lnTo>
                <a:lnTo>
                  <a:pt x="63" y="1577"/>
                </a:lnTo>
                <a:lnTo>
                  <a:pt x="63" y="1577"/>
                </a:lnTo>
                <a:lnTo>
                  <a:pt x="63" y="1577"/>
                </a:lnTo>
                <a:lnTo>
                  <a:pt x="74" y="1577"/>
                </a:lnTo>
                <a:lnTo>
                  <a:pt x="74" y="1577"/>
                </a:lnTo>
                <a:lnTo>
                  <a:pt x="74" y="1577"/>
                </a:lnTo>
                <a:lnTo>
                  <a:pt x="74" y="1577"/>
                </a:lnTo>
                <a:lnTo>
                  <a:pt x="74" y="1577"/>
                </a:lnTo>
                <a:lnTo>
                  <a:pt x="85" y="1577"/>
                </a:lnTo>
                <a:lnTo>
                  <a:pt x="85" y="1577"/>
                </a:lnTo>
                <a:lnTo>
                  <a:pt x="85" y="1577"/>
                </a:lnTo>
                <a:lnTo>
                  <a:pt x="85" y="1577"/>
                </a:lnTo>
                <a:lnTo>
                  <a:pt x="85" y="1577"/>
                </a:lnTo>
                <a:lnTo>
                  <a:pt x="95" y="1577"/>
                </a:lnTo>
                <a:lnTo>
                  <a:pt x="95" y="1577"/>
                </a:lnTo>
                <a:lnTo>
                  <a:pt x="95" y="1577"/>
                </a:lnTo>
                <a:lnTo>
                  <a:pt x="106" y="1577"/>
                </a:lnTo>
                <a:lnTo>
                  <a:pt x="106" y="1577"/>
                </a:lnTo>
                <a:lnTo>
                  <a:pt x="117" y="1577"/>
                </a:lnTo>
                <a:lnTo>
                  <a:pt x="117" y="1577"/>
                </a:lnTo>
                <a:lnTo>
                  <a:pt x="117" y="1577"/>
                </a:lnTo>
                <a:lnTo>
                  <a:pt x="117" y="1577"/>
                </a:lnTo>
                <a:lnTo>
                  <a:pt x="117" y="1577"/>
                </a:lnTo>
                <a:lnTo>
                  <a:pt x="127" y="1577"/>
                </a:lnTo>
                <a:lnTo>
                  <a:pt x="127" y="1577"/>
                </a:lnTo>
                <a:lnTo>
                  <a:pt x="127" y="1577"/>
                </a:lnTo>
                <a:lnTo>
                  <a:pt x="127" y="1577"/>
                </a:lnTo>
                <a:lnTo>
                  <a:pt x="138" y="1577"/>
                </a:lnTo>
                <a:lnTo>
                  <a:pt x="138" y="1577"/>
                </a:lnTo>
                <a:lnTo>
                  <a:pt x="138" y="1577"/>
                </a:lnTo>
                <a:lnTo>
                  <a:pt x="138" y="1577"/>
                </a:lnTo>
                <a:lnTo>
                  <a:pt x="149" y="1577"/>
                </a:lnTo>
                <a:lnTo>
                  <a:pt x="149" y="1577"/>
                </a:lnTo>
                <a:lnTo>
                  <a:pt x="149" y="1577"/>
                </a:lnTo>
                <a:lnTo>
                  <a:pt x="149" y="1577"/>
                </a:lnTo>
                <a:lnTo>
                  <a:pt x="149" y="1577"/>
                </a:lnTo>
                <a:lnTo>
                  <a:pt x="149" y="1577"/>
                </a:lnTo>
                <a:lnTo>
                  <a:pt x="159" y="1577"/>
                </a:lnTo>
                <a:lnTo>
                  <a:pt x="159" y="1577"/>
                </a:lnTo>
                <a:lnTo>
                  <a:pt x="170" y="1577"/>
                </a:lnTo>
                <a:lnTo>
                  <a:pt x="170" y="1577"/>
                </a:lnTo>
                <a:lnTo>
                  <a:pt x="170" y="1577"/>
                </a:lnTo>
                <a:lnTo>
                  <a:pt x="170" y="1577"/>
                </a:lnTo>
                <a:lnTo>
                  <a:pt x="170" y="1577"/>
                </a:lnTo>
                <a:lnTo>
                  <a:pt x="181" y="1577"/>
                </a:lnTo>
                <a:lnTo>
                  <a:pt x="181" y="1577"/>
                </a:lnTo>
                <a:lnTo>
                  <a:pt x="181" y="1577"/>
                </a:lnTo>
                <a:lnTo>
                  <a:pt x="191" y="1577"/>
                </a:lnTo>
                <a:lnTo>
                  <a:pt x="191" y="1577"/>
                </a:lnTo>
                <a:lnTo>
                  <a:pt x="202" y="1577"/>
                </a:lnTo>
                <a:lnTo>
                  <a:pt x="202" y="1577"/>
                </a:lnTo>
                <a:lnTo>
                  <a:pt x="202" y="1577"/>
                </a:lnTo>
                <a:lnTo>
                  <a:pt x="202" y="1577"/>
                </a:lnTo>
                <a:lnTo>
                  <a:pt x="202" y="1577"/>
                </a:lnTo>
                <a:lnTo>
                  <a:pt x="213" y="1577"/>
                </a:lnTo>
                <a:lnTo>
                  <a:pt x="223" y="1577"/>
                </a:lnTo>
                <a:lnTo>
                  <a:pt x="223" y="1577"/>
                </a:lnTo>
                <a:lnTo>
                  <a:pt x="223" y="1577"/>
                </a:lnTo>
                <a:lnTo>
                  <a:pt x="234" y="1577"/>
                </a:lnTo>
                <a:lnTo>
                  <a:pt x="234" y="1577"/>
                </a:lnTo>
                <a:lnTo>
                  <a:pt x="234" y="1577"/>
                </a:lnTo>
                <a:lnTo>
                  <a:pt x="244" y="1577"/>
                </a:lnTo>
                <a:lnTo>
                  <a:pt x="244" y="1577"/>
                </a:lnTo>
                <a:lnTo>
                  <a:pt x="244" y="1577"/>
                </a:lnTo>
                <a:lnTo>
                  <a:pt x="244" y="1577"/>
                </a:lnTo>
                <a:lnTo>
                  <a:pt x="255" y="1577"/>
                </a:lnTo>
                <a:lnTo>
                  <a:pt x="255" y="1577"/>
                </a:lnTo>
                <a:lnTo>
                  <a:pt x="255" y="1577"/>
                </a:lnTo>
                <a:lnTo>
                  <a:pt x="255" y="1577"/>
                </a:lnTo>
                <a:lnTo>
                  <a:pt x="255" y="1577"/>
                </a:lnTo>
                <a:lnTo>
                  <a:pt x="266" y="1577"/>
                </a:lnTo>
                <a:lnTo>
                  <a:pt x="266" y="1577"/>
                </a:lnTo>
                <a:lnTo>
                  <a:pt x="266" y="1577"/>
                </a:lnTo>
                <a:lnTo>
                  <a:pt x="266" y="1577"/>
                </a:lnTo>
                <a:lnTo>
                  <a:pt x="266" y="1577"/>
                </a:lnTo>
                <a:lnTo>
                  <a:pt x="276" y="1577"/>
                </a:lnTo>
                <a:lnTo>
                  <a:pt x="276" y="1577"/>
                </a:lnTo>
                <a:lnTo>
                  <a:pt x="276" y="1577"/>
                </a:lnTo>
                <a:lnTo>
                  <a:pt x="276" y="1577"/>
                </a:lnTo>
                <a:lnTo>
                  <a:pt x="298" y="1577"/>
                </a:lnTo>
                <a:lnTo>
                  <a:pt x="298" y="1577"/>
                </a:lnTo>
                <a:lnTo>
                  <a:pt x="298" y="1577"/>
                </a:lnTo>
                <a:lnTo>
                  <a:pt x="298" y="1577"/>
                </a:lnTo>
                <a:lnTo>
                  <a:pt x="308" y="1577"/>
                </a:lnTo>
                <a:lnTo>
                  <a:pt x="319" y="1577"/>
                </a:lnTo>
                <a:lnTo>
                  <a:pt x="319" y="1577"/>
                </a:lnTo>
                <a:lnTo>
                  <a:pt x="319" y="1577"/>
                </a:lnTo>
                <a:lnTo>
                  <a:pt x="330" y="1577"/>
                </a:lnTo>
                <a:lnTo>
                  <a:pt x="330" y="1577"/>
                </a:lnTo>
                <a:lnTo>
                  <a:pt x="330" y="1577"/>
                </a:lnTo>
                <a:lnTo>
                  <a:pt x="330" y="1577"/>
                </a:lnTo>
                <a:lnTo>
                  <a:pt x="340" y="1577"/>
                </a:lnTo>
                <a:lnTo>
                  <a:pt x="340" y="1577"/>
                </a:lnTo>
                <a:lnTo>
                  <a:pt x="340" y="1577"/>
                </a:lnTo>
                <a:lnTo>
                  <a:pt x="340" y="1577"/>
                </a:lnTo>
                <a:lnTo>
                  <a:pt x="351" y="1577"/>
                </a:lnTo>
                <a:lnTo>
                  <a:pt x="351" y="1577"/>
                </a:lnTo>
                <a:lnTo>
                  <a:pt x="351" y="1577"/>
                </a:lnTo>
                <a:lnTo>
                  <a:pt x="351" y="1577"/>
                </a:lnTo>
                <a:lnTo>
                  <a:pt x="362" y="1577"/>
                </a:lnTo>
                <a:lnTo>
                  <a:pt x="362" y="1577"/>
                </a:lnTo>
                <a:lnTo>
                  <a:pt x="362" y="1577"/>
                </a:lnTo>
                <a:lnTo>
                  <a:pt x="372" y="1577"/>
                </a:lnTo>
                <a:lnTo>
                  <a:pt x="372" y="1577"/>
                </a:lnTo>
                <a:lnTo>
                  <a:pt x="372" y="1577"/>
                </a:lnTo>
                <a:lnTo>
                  <a:pt x="372" y="1577"/>
                </a:lnTo>
                <a:lnTo>
                  <a:pt x="372" y="1577"/>
                </a:lnTo>
                <a:lnTo>
                  <a:pt x="383" y="1577"/>
                </a:lnTo>
                <a:lnTo>
                  <a:pt x="383" y="1577"/>
                </a:lnTo>
                <a:lnTo>
                  <a:pt x="383" y="1577"/>
                </a:lnTo>
                <a:lnTo>
                  <a:pt x="383" y="1577"/>
                </a:lnTo>
                <a:lnTo>
                  <a:pt x="383" y="1577"/>
                </a:lnTo>
                <a:lnTo>
                  <a:pt x="383" y="1577"/>
                </a:lnTo>
                <a:lnTo>
                  <a:pt x="393" y="1577"/>
                </a:lnTo>
                <a:lnTo>
                  <a:pt x="393" y="1577"/>
                </a:lnTo>
                <a:lnTo>
                  <a:pt x="404" y="1577"/>
                </a:lnTo>
                <a:lnTo>
                  <a:pt x="415" y="1577"/>
                </a:lnTo>
                <a:lnTo>
                  <a:pt x="415" y="1577"/>
                </a:lnTo>
                <a:lnTo>
                  <a:pt x="415" y="1577"/>
                </a:lnTo>
                <a:lnTo>
                  <a:pt x="425" y="1577"/>
                </a:lnTo>
                <a:lnTo>
                  <a:pt x="425" y="1577"/>
                </a:lnTo>
                <a:lnTo>
                  <a:pt x="436" y="1577"/>
                </a:lnTo>
                <a:lnTo>
                  <a:pt x="436" y="1577"/>
                </a:lnTo>
                <a:lnTo>
                  <a:pt x="436" y="1577"/>
                </a:lnTo>
                <a:lnTo>
                  <a:pt x="436" y="1577"/>
                </a:lnTo>
                <a:lnTo>
                  <a:pt x="436" y="1577"/>
                </a:lnTo>
                <a:lnTo>
                  <a:pt x="436" y="1577"/>
                </a:lnTo>
                <a:lnTo>
                  <a:pt x="447" y="1577"/>
                </a:lnTo>
                <a:lnTo>
                  <a:pt x="447" y="1577"/>
                </a:lnTo>
                <a:lnTo>
                  <a:pt x="447" y="1577"/>
                </a:lnTo>
                <a:lnTo>
                  <a:pt x="447" y="1577"/>
                </a:lnTo>
                <a:lnTo>
                  <a:pt x="447" y="1577"/>
                </a:lnTo>
                <a:lnTo>
                  <a:pt x="447" y="1577"/>
                </a:lnTo>
                <a:lnTo>
                  <a:pt x="447" y="1577"/>
                </a:lnTo>
                <a:lnTo>
                  <a:pt x="457" y="1577"/>
                </a:lnTo>
                <a:lnTo>
                  <a:pt x="457" y="1577"/>
                </a:lnTo>
                <a:lnTo>
                  <a:pt x="468" y="1577"/>
                </a:lnTo>
                <a:lnTo>
                  <a:pt x="468" y="1577"/>
                </a:lnTo>
                <a:lnTo>
                  <a:pt x="468" y="1577"/>
                </a:lnTo>
                <a:lnTo>
                  <a:pt x="479" y="1577"/>
                </a:lnTo>
                <a:lnTo>
                  <a:pt x="479" y="1577"/>
                </a:lnTo>
                <a:lnTo>
                  <a:pt x="479" y="1577"/>
                </a:lnTo>
                <a:lnTo>
                  <a:pt x="479" y="1577"/>
                </a:lnTo>
                <a:lnTo>
                  <a:pt x="479" y="1577"/>
                </a:lnTo>
                <a:lnTo>
                  <a:pt x="479" y="1577"/>
                </a:lnTo>
                <a:lnTo>
                  <a:pt x="479" y="1577"/>
                </a:lnTo>
                <a:lnTo>
                  <a:pt x="489" y="1577"/>
                </a:lnTo>
                <a:lnTo>
                  <a:pt x="489" y="1577"/>
                </a:lnTo>
                <a:lnTo>
                  <a:pt x="500" y="1577"/>
                </a:lnTo>
                <a:lnTo>
                  <a:pt x="500" y="1577"/>
                </a:lnTo>
                <a:lnTo>
                  <a:pt x="500" y="1577"/>
                </a:lnTo>
                <a:lnTo>
                  <a:pt x="500" y="1577"/>
                </a:lnTo>
                <a:lnTo>
                  <a:pt x="500" y="1577"/>
                </a:lnTo>
                <a:lnTo>
                  <a:pt x="511" y="1577"/>
                </a:lnTo>
                <a:lnTo>
                  <a:pt x="511" y="1577"/>
                </a:lnTo>
                <a:lnTo>
                  <a:pt x="511" y="1577"/>
                </a:lnTo>
                <a:lnTo>
                  <a:pt x="511" y="1577"/>
                </a:lnTo>
                <a:lnTo>
                  <a:pt x="521" y="1577"/>
                </a:lnTo>
                <a:lnTo>
                  <a:pt x="521" y="1577"/>
                </a:lnTo>
                <a:lnTo>
                  <a:pt x="521" y="1577"/>
                </a:lnTo>
                <a:lnTo>
                  <a:pt x="532" y="1577"/>
                </a:lnTo>
                <a:lnTo>
                  <a:pt x="532" y="1577"/>
                </a:lnTo>
                <a:lnTo>
                  <a:pt x="543" y="1577"/>
                </a:lnTo>
                <a:lnTo>
                  <a:pt x="543" y="1577"/>
                </a:lnTo>
                <a:lnTo>
                  <a:pt x="543" y="1577"/>
                </a:lnTo>
                <a:lnTo>
                  <a:pt x="543" y="1577"/>
                </a:lnTo>
                <a:lnTo>
                  <a:pt x="553" y="1577"/>
                </a:lnTo>
                <a:lnTo>
                  <a:pt x="553" y="1577"/>
                </a:lnTo>
                <a:lnTo>
                  <a:pt x="553" y="1577"/>
                </a:lnTo>
                <a:lnTo>
                  <a:pt x="564" y="1577"/>
                </a:lnTo>
                <a:lnTo>
                  <a:pt x="564" y="1577"/>
                </a:lnTo>
                <a:lnTo>
                  <a:pt x="564" y="1577"/>
                </a:lnTo>
                <a:lnTo>
                  <a:pt x="564" y="1577"/>
                </a:lnTo>
                <a:lnTo>
                  <a:pt x="564" y="1577"/>
                </a:lnTo>
                <a:lnTo>
                  <a:pt x="564" y="1577"/>
                </a:lnTo>
                <a:lnTo>
                  <a:pt x="574" y="1577"/>
                </a:lnTo>
                <a:lnTo>
                  <a:pt x="574" y="1577"/>
                </a:lnTo>
                <a:lnTo>
                  <a:pt x="574" y="1577"/>
                </a:lnTo>
                <a:lnTo>
                  <a:pt x="574" y="1577"/>
                </a:lnTo>
                <a:lnTo>
                  <a:pt x="574" y="1577"/>
                </a:lnTo>
                <a:lnTo>
                  <a:pt x="585" y="1577"/>
                </a:lnTo>
                <a:lnTo>
                  <a:pt x="585" y="1577"/>
                </a:lnTo>
                <a:lnTo>
                  <a:pt x="585" y="1577"/>
                </a:lnTo>
                <a:lnTo>
                  <a:pt x="596" y="1577"/>
                </a:lnTo>
                <a:lnTo>
                  <a:pt x="596" y="1577"/>
                </a:lnTo>
                <a:lnTo>
                  <a:pt x="596" y="1577"/>
                </a:lnTo>
                <a:lnTo>
                  <a:pt x="606" y="1577"/>
                </a:lnTo>
                <a:lnTo>
                  <a:pt x="606" y="1577"/>
                </a:lnTo>
                <a:lnTo>
                  <a:pt x="606" y="1577"/>
                </a:lnTo>
                <a:lnTo>
                  <a:pt x="606" y="1577"/>
                </a:lnTo>
                <a:lnTo>
                  <a:pt x="606" y="1577"/>
                </a:lnTo>
                <a:lnTo>
                  <a:pt x="606" y="1577"/>
                </a:lnTo>
                <a:lnTo>
                  <a:pt x="617" y="1577"/>
                </a:lnTo>
                <a:lnTo>
                  <a:pt x="617" y="1577"/>
                </a:lnTo>
                <a:lnTo>
                  <a:pt x="617" y="1577"/>
                </a:lnTo>
                <a:lnTo>
                  <a:pt x="617" y="1577"/>
                </a:lnTo>
                <a:lnTo>
                  <a:pt x="617" y="1577"/>
                </a:lnTo>
                <a:lnTo>
                  <a:pt x="617" y="1577"/>
                </a:lnTo>
                <a:lnTo>
                  <a:pt x="628" y="1577"/>
                </a:lnTo>
                <a:lnTo>
                  <a:pt x="628" y="1577"/>
                </a:lnTo>
                <a:lnTo>
                  <a:pt x="638" y="1577"/>
                </a:lnTo>
                <a:lnTo>
                  <a:pt x="638" y="1577"/>
                </a:lnTo>
                <a:lnTo>
                  <a:pt x="638" y="1577"/>
                </a:lnTo>
                <a:lnTo>
                  <a:pt x="649" y="1577"/>
                </a:lnTo>
                <a:lnTo>
                  <a:pt x="649" y="1577"/>
                </a:lnTo>
                <a:lnTo>
                  <a:pt x="649" y="1577"/>
                </a:lnTo>
                <a:lnTo>
                  <a:pt x="660" y="1577"/>
                </a:lnTo>
                <a:lnTo>
                  <a:pt x="660" y="1568"/>
                </a:lnTo>
                <a:lnTo>
                  <a:pt x="660" y="1568"/>
                </a:lnTo>
                <a:lnTo>
                  <a:pt x="660" y="1568"/>
                </a:lnTo>
                <a:lnTo>
                  <a:pt x="660" y="1568"/>
                </a:lnTo>
                <a:lnTo>
                  <a:pt x="660" y="1568"/>
                </a:lnTo>
                <a:lnTo>
                  <a:pt x="670" y="1568"/>
                </a:lnTo>
                <a:lnTo>
                  <a:pt x="670" y="1568"/>
                </a:lnTo>
                <a:lnTo>
                  <a:pt x="681" y="1568"/>
                </a:lnTo>
                <a:lnTo>
                  <a:pt x="692" y="1568"/>
                </a:lnTo>
                <a:lnTo>
                  <a:pt x="692" y="1568"/>
                </a:lnTo>
                <a:lnTo>
                  <a:pt x="692" y="1568"/>
                </a:lnTo>
                <a:lnTo>
                  <a:pt x="692" y="1568"/>
                </a:lnTo>
                <a:lnTo>
                  <a:pt x="692" y="1568"/>
                </a:lnTo>
                <a:lnTo>
                  <a:pt x="702" y="1568"/>
                </a:lnTo>
                <a:lnTo>
                  <a:pt x="702" y="1568"/>
                </a:lnTo>
                <a:lnTo>
                  <a:pt x="702" y="1568"/>
                </a:lnTo>
                <a:lnTo>
                  <a:pt x="702" y="1568"/>
                </a:lnTo>
                <a:lnTo>
                  <a:pt x="702" y="1568"/>
                </a:lnTo>
                <a:lnTo>
                  <a:pt x="702" y="1568"/>
                </a:lnTo>
                <a:lnTo>
                  <a:pt x="713" y="1568"/>
                </a:lnTo>
                <a:lnTo>
                  <a:pt x="713" y="1568"/>
                </a:lnTo>
                <a:lnTo>
                  <a:pt x="713" y="1568"/>
                </a:lnTo>
                <a:lnTo>
                  <a:pt x="713" y="1568"/>
                </a:lnTo>
                <a:lnTo>
                  <a:pt x="723" y="1560"/>
                </a:lnTo>
                <a:lnTo>
                  <a:pt x="723" y="1560"/>
                </a:lnTo>
                <a:lnTo>
                  <a:pt x="723" y="1560"/>
                </a:lnTo>
                <a:lnTo>
                  <a:pt x="723" y="1560"/>
                </a:lnTo>
                <a:lnTo>
                  <a:pt x="723" y="1560"/>
                </a:lnTo>
                <a:lnTo>
                  <a:pt x="723" y="1560"/>
                </a:lnTo>
                <a:lnTo>
                  <a:pt x="723" y="1560"/>
                </a:lnTo>
                <a:lnTo>
                  <a:pt x="723" y="1560"/>
                </a:lnTo>
                <a:lnTo>
                  <a:pt x="723" y="1560"/>
                </a:lnTo>
                <a:lnTo>
                  <a:pt x="734" y="1560"/>
                </a:lnTo>
                <a:lnTo>
                  <a:pt x="734" y="1560"/>
                </a:lnTo>
                <a:lnTo>
                  <a:pt x="734" y="1560"/>
                </a:lnTo>
                <a:lnTo>
                  <a:pt x="734" y="1560"/>
                </a:lnTo>
                <a:lnTo>
                  <a:pt x="734" y="1560"/>
                </a:lnTo>
                <a:lnTo>
                  <a:pt x="745" y="1560"/>
                </a:lnTo>
                <a:lnTo>
                  <a:pt x="745" y="1560"/>
                </a:lnTo>
                <a:lnTo>
                  <a:pt x="745" y="1560"/>
                </a:lnTo>
                <a:lnTo>
                  <a:pt x="755" y="1560"/>
                </a:lnTo>
                <a:lnTo>
                  <a:pt x="755" y="1560"/>
                </a:lnTo>
                <a:lnTo>
                  <a:pt x="755" y="1560"/>
                </a:lnTo>
                <a:lnTo>
                  <a:pt x="755" y="1560"/>
                </a:lnTo>
                <a:lnTo>
                  <a:pt x="755" y="1560"/>
                </a:lnTo>
                <a:lnTo>
                  <a:pt x="755" y="1552"/>
                </a:lnTo>
                <a:lnTo>
                  <a:pt x="755" y="1552"/>
                </a:lnTo>
                <a:lnTo>
                  <a:pt x="766" y="1552"/>
                </a:lnTo>
                <a:lnTo>
                  <a:pt x="777" y="1552"/>
                </a:lnTo>
                <a:lnTo>
                  <a:pt x="777" y="1552"/>
                </a:lnTo>
                <a:lnTo>
                  <a:pt x="777" y="1552"/>
                </a:lnTo>
                <a:lnTo>
                  <a:pt x="777" y="1552"/>
                </a:lnTo>
                <a:lnTo>
                  <a:pt x="777" y="1552"/>
                </a:lnTo>
                <a:lnTo>
                  <a:pt x="777" y="1552"/>
                </a:lnTo>
                <a:lnTo>
                  <a:pt x="777" y="1552"/>
                </a:lnTo>
                <a:lnTo>
                  <a:pt x="777" y="1552"/>
                </a:lnTo>
                <a:lnTo>
                  <a:pt x="777" y="1552"/>
                </a:lnTo>
                <a:lnTo>
                  <a:pt x="777" y="1552"/>
                </a:lnTo>
                <a:lnTo>
                  <a:pt x="777" y="1552"/>
                </a:lnTo>
                <a:lnTo>
                  <a:pt x="777" y="1552"/>
                </a:lnTo>
                <a:lnTo>
                  <a:pt x="787" y="1552"/>
                </a:lnTo>
                <a:lnTo>
                  <a:pt x="787" y="1544"/>
                </a:lnTo>
                <a:lnTo>
                  <a:pt x="787" y="1544"/>
                </a:lnTo>
                <a:lnTo>
                  <a:pt x="787" y="1544"/>
                </a:lnTo>
                <a:lnTo>
                  <a:pt x="798" y="1544"/>
                </a:lnTo>
                <a:lnTo>
                  <a:pt x="798" y="1544"/>
                </a:lnTo>
                <a:lnTo>
                  <a:pt x="798" y="1544"/>
                </a:lnTo>
                <a:lnTo>
                  <a:pt x="809" y="1544"/>
                </a:lnTo>
                <a:lnTo>
                  <a:pt x="809" y="1535"/>
                </a:lnTo>
                <a:lnTo>
                  <a:pt x="809" y="1535"/>
                </a:lnTo>
                <a:lnTo>
                  <a:pt x="809" y="1535"/>
                </a:lnTo>
                <a:lnTo>
                  <a:pt x="819" y="1535"/>
                </a:lnTo>
                <a:lnTo>
                  <a:pt x="830" y="1527"/>
                </a:lnTo>
                <a:lnTo>
                  <a:pt x="830" y="1527"/>
                </a:lnTo>
                <a:lnTo>
                  <a:pt x="830" y="1527"/>
                </a:lnTo>
                <a:lnTo>
                  <a:pt x="830" y="1527"/>
                </a:lnTo>
                <a:lnTo>
                  <a:pt x="830" y="1527"/>
                </a:lnTo>
                <a:lnTo>
                  <a:pt x="830" y="1527"/>
                </a:lnTo>
                <a:lnTo>
                  <a:pt x="830" y="1527"/>
                </a:lnTo>
                <a:lnTo>
                  <a:pt x="841" y="1519"/>
                </a:lnTo>
                <a:lnTo>
                  <a:pt x="841" y="1519"/>
                </a:lnTo>
                <a:lnTo>
                  <a:pt x="841" y="1519"/>
                </a:lnTo>
                <a:lnTo>
                  <a:pt x="851" y="1519"/>
                </a:lnTo>
                <a:lnTo>
                  <a:pt x="851" y="1510"/>
                </a:lnTo>
                <a:lnTo>
                  <a:pt x="851" y="1510"/>
                </a:lnTo>
                <a:lnTo>
                  <a:pt x="862" y="1510"/>
                </a:lnTo>
                <a:lnTo>
                  <a:pt x="862" y="1510"/>
                </a:lnTo>
                <a:lnTo>
                  <a:pt x="862" y="1510"/>
                </a:lnTo>
                <a:lnTo>
                  <a:pt x="862" y="1510"/>
                </a:lnTo>
                <a:lnTo>
                  <a:pt x="862" y="1510"/>
                </a:lnTo>
                <a:lnTo>
                  <a:pt x="862" y="1510"/>
                </a:lnTo>
                <a:lnTo>
                  <a:pt x="862" y="1502"/>
                </a:lnTo>
                <a:lnTo>
                  <a:pt x="862" y="1502"/>
                </a:lnTo>
                <a:lnTo>
                  <a:pt x="873" y="1502"/>
                </a:lnTo>
                <a:lnTo>
                  <a:pt x="873" y="1502"/>
                </a:lnTo>
                <a:lnTo>
                  <a:pt x="873" y="1494"/>
                </a:lnTo>
                <a:lnTo>
                  <a:pt x="883" y="1494"/>
                </a:lnTo>
                <a:lnTo>
                  <a:pt x="883" y="1494"/>
                </a:lnTo>
                <a:lnTo>
                  <a:pt x="883" y="1486"/>
                </a:lnTo>
                <a:lnTo>
                  <a:pt x="894" y="1486"/>
                </a:lnTo>
                <a:lnTo>
                  <a:pt x="894" y="1486"/>
                </a:lnTo>
                <a:lnTo>
                  <a:pt x="894" y="1477"/>
                </a:lnTo>
                <a:lnTo>
                  <a:pt x="904" y="1477"/>
                </a:lnTo>
                <a:lnTo>
                  <a:pt x="904" y="1477"/>
                </a:lnTo>
                <a:lnTo>
                  <a:pt x="904" y="1477"/>
                </a:lnTo>
                <a:lnTo>
                  <a:pt x="904" y="1469"/>
                </a:lnTo>
                <a:lnTo>
                  <a:pt x="904" y="1469"/>
                </a:lnTo>
                <a:lnTo>
                  <a:pt x="904" y="1469"/>
                </a:lnTo>
                <a:lnTo>
                  <a:pt x="904" y="1469"/>
                </a:lnTo>
                <a:lnTo>
                  <a:pt x="904" y="1469"/>
                </a:lnTo>
                <a:lnTo>
                  <a:pt x="915" y="1461"/>
                </a:lnTo>
                <a:lnTo>
                  <a:pt x="915" y="1461"/>
                </a:lnTo>
                <a:lnTo>
                  <a:pt x="915" y="1461"/>
                </a:lnTo>
                <a:lnTo>
                  <a:pt x="915" y="1453"/>
                </a:lnTo>
                <a:lnTo>
                  <a:pt x="915" y="1453"/>
                </a:lnTo>
                <a:lnTo>
                  <a:pt x="926" y="1453"/>
                </a:lnTo>
                <a:lnTo>
                  <a:pt x="926" y="1453"/>
                </a:lnTo>
                <a:lnTo>
                  <a:pt x="926" y="1453"/>
                </a:lnTo>
                <a:lnTo>
                  <a:pt x="926" y="1444"/>
                </a:lnTo>
                <a:lnTo>
                  <a:pt x="936" y="1436"/>
                </a:lnTo>
                <a:lnTo>
                  <a:pt x="936" y="1436"/>
                </a:lnTo>
                <a:lnTo>
                  <a:pt x="936" y="1428"/>
                </a:lnTo>
                <a:lnTo>
                  <a:pt x="947" y="1428"/>
                </a:lnTo>
                <a:lnTo>
                  <a:pt x="947" y="1428"/>
                </a:lnTo>
                <a:lnTo>
                  <a:pt x="947" y="1428"/>
                </a:lnTo>
                <a:lnTo>
                  <a:pt x="947" y="1420"/>
                </a:lnTo>
                <a:lnTo>
                  <a:pt x="947" y="1420"/>
                </a:lnTo>
                <a:lnTo>
                  <a:pt x="947" y="1420"/>
                </a:lnTo>
                <a:lnTo>
                  <a:pt x="958" y="1411"/>
                </a:lnTo>
                <a:lnTo>
                  <a:pt x="958" y="1403"/>
                </a:lnTo>
                <a:lnTo>
                  <a:pt x="958" y="1403"/>
                </a:lnTo>
                <a:lnTo>
                  <a:pt x="958" y="1395"/>
                </a:lnTo>
                <a:lnTo>
                  <a:pt x="968" y="1387"/>
                </a:lnTo>
                <a:lnTo>
                  <a:pt x="968" y="1387"/>
                </a:lnTo>
                <a:lnTo>
                  <a:pt x="968" y="1387"/>
                </a:lnTo>
                <a:lnTo>
                  <a:pt x="968" y="1387"/>
                </a:lnTo>
                <a:lnTo>
                  <a:pt x="979" y="1378"/>
                </a:lnTo>
                <a:lnTo>
                  <a:pt x="979" y="1370"/>
                </a:lnTo>
                <a:lnTo>
                  <a:pt x="990" y="1354"/>
                </a:lnTo>
                <a:lnTo>
                  <a:pt x="990" y="1354"/>
                </a:lnTo>
                <a:lnTo>
                  <a:pt x="1000" y="1337"/>
                </a:lnTo>
                <a:lnTo>
                  <a:pt x="1000" y="1337"/>
                </a:lnTo>
                <a:lnTo>
                  <a:pt x="1000" y="1337"/>
                </a:lnTo>
                <a:lnTo>
                  <a:pt x="1000" y="1329"/>
                </a:lnTo>
                <a:lnTo>
                  <a:pt x="1000" y="1329"/>
                </a:lnTo>
                <a:lnTo>
                  <a:pt x="1000" y="1321"/>
                </a:lnTo>
                <a:lnTo>
                  <a:pt x="1011" y="1312"/>
                </a:lnTo>
                <a:lnTo>
                  <a:pt x="1011" y="1312"/>
                </a:lnTo>
                <a:lnTo>
                  <a:pt x="1011" y="1304"/>
                </a:lnTo>
                <a:lnTo>
                  <a:pt x="1011" y="1304"/>
                </a:lnTo>
                <a:lnTo>
                  <a:pt x="1022" y="1296"/>
                </a:lnTo>
                <a:lnTo>
                  <a:pt x="1022" y="1288"/>
                </a:lnTo>
                <a:lnTo>
                  <a:pt x="1022" y="1288"/>
                </a:lnTo>
                <a:lnTo>
                  <a:pt x="1022" y="1288"/>
                </a:lnTo>
                <a:lnTo>
                  <a:pt x="1022" y="1288"/>
                </a:lnTo>
                <a:lnTo>
                  <a:pt x="1022" y="1279"/>
                </a:lnTo>
                <a:lnTo>
                  <a:pt x="1032" y="1271"/>
                </a:lnTo>
                <a:lnTo>
                  <a:pt x="1032" y="1271"/>
                </a:lnTo>
                <a:lnTo>
                  <a:pt x="1032" y="1271"/>
                </a:lnTo>
                <a:lnTo>
                  <a:pt x="1032" y="1271"/>
                </a:lnTo>
                <a:lnTo>
                  <a:pt x="1032" y="1255"/>
                </a:lnTo>
                <a:lnTo>
                  <a:pt x="1032" y="1255"/>
                </a:lnTo>
                <a:lnTo>
                  <a:pt x="1043" y="1246"/>
                </a:lnTo>
                <a:lnTo>
                  <a:pt x="1043" y="1238"/>
                </a:lnTo>
                <a:lnTo>
                  <a:pt x="1043" y="1238"/>
                </a:lnTo>
                <a:lnTo>
                  <a:pt x="1043" y="1238"/>
                </a:lnTo>
                <a:lnTo>
                  <a:pt x="1043" y="1230"/>
                </a:lnTo>
                <a:lnTo>
                  <a:pt x="1054" y="1222"/>
                </a:lnTo>
                <a:lnTo>
                  <a:pt x="1054" y="1222"/>
                </a:lnTo>
                <a:lnTo>
                  <a:pt x="1054" y="1205"/>
                </a:lnTo>
                <a:lnTo>
                  <a:pt x="1064" y="1197"/>
                </a:lnTo>
                <a:lnTo>
                  <a:pt x="1064" y="1189"/>
                </a:lnTo>
                <a:lnTo>
                  <a:pt x="1064" y="1180"/>
                </a:lnTo>
                <a:lnTo>
                  <a:pt x="1064" y="1180"/>
                </a:lnTo>
                <a:lnTo>
                  <a:pt x="1064" y="1172"/>
                </a:lnTo>
                <a:lnTo>
                  <a:pt x="1075" y="1172"/>
                </a:lnTo>
                <a:lnTo>
                  <a:pt x="1075" y="1164"/>
                </a:lnTo>
                <a:lnTo>
                  <a:pt x="1075" y="1164"/>
                </a:lnTo>
                <a:lnTo>
                  <a:pt x="1075" y="1164"/>
                </a:lnTo>
                <a:lnTo>
                  <a:pt x="1075" y="1139"/>
                </a:lnTo>
                <a:lnTo>
                  <a:pt x="1085" y="1139"/>
                </a:lnTo>
                <a:lnTo>
                  <a:pt x="1085" y="1139"/>
                </a:lnTo>
                <a:lnTo>
                  <a:pt x="1085" y="1131"/>
                </a:lnTo>
                <a:lnTo>
                  <a:pt x="1085" y="1131"/>
                </a:lnTo>
                <a:lnTo>
                  <a:pt x="1085" y="1131"/>
                </a:lnTo>
                <a:lnTo>
                  <a:pt x="1085" y="1131"/>
                </a:lnTo>
                <a:lnTo>
                  <a:pt x="1085" y="1131"/>
                </a:lnTo>
                <a:lnTo>
                  <a:pt x="1085" y="1123"/>
                </a:lnTo>
                <a:lnTo>
                  <a:pt x="1096" y="1098"/>
                </a:lnTo>
                <a:lnTo>
                  <a:pt x="1096" y="1081"/>
                </a:lnTo>
                <a:lnTo>
                  <a:pt x="1107" y="1073"/>
                </a:lnTo>
                <a:lnTo>
                  <a:pt x="1107" y="1057"/>
                </a:lnTo>
                <a:lnTo>
                  <a:pt x="1107" y="1048"/>
                </a:lnTo>
                <a:lnTo>
                  <a:pt x="1117" y="1040"/>
                </a:lnTo>
                <a:lnTo>
                  <a:pt x="1117" y="1032"/>
                </a:lnTo>
                <a:lnTo>
                  <a:pt x="1117" y="1015"/>
                </a:lnTo>
                <a:lnTo>
                  <a:pt x="1117" y="1007"/>
                </a:lnTo>
                <a:lnTo>
                  <a:pt x="1128" y="991"/>
                </a:lnTo>
                <a:lnTo>
                  <a:pt x="1128" y="974"/>
                </a:lnTo>
                <a:lnTo>
                  <a:pt x="1139" y="966"/>
                </a:lnTo>
                <a:lnTo>
                  <a:pt x="1139" y="958"/>
                </a:lnTo>
                <a:lnTo>
                  <a:pt x="1149" y="916"/>
                </a:lnTo>
                <a:lnTo>
                  <a:pt x="1149" y="916"/>
                </a:lnTo>
                <a:lnTo>
                  <a:pt x="1149" y="916"/>
                </a:lnTo>
                <a:lnTo>
                  <a:pt x="1149" y="900"/>
                </a:lnTo>
                <a:lnTo>
                  <a:pt x="1149" y="900"/>
                </a:lnTo>
                <a:lnTo>
                  <a:pt x="1160" y="892"/>
                </a:lnTo>
                <a:lnTo>
                  <a:pt x="1160" y="892"/>
                </a:lnTo>
                <a:lnTo>
                  <a:pt x="1160" y="883"/>
                </a:lnTo>
                <a:lnTo>
                  <a:pt x="1160" y="883"/>
                </a:lnTo>
                <a:lnTo>
                  <a:pt x="1160" y="867"/>
                </a:lnTo>
                <a:lnTo>
                  <a:pt x="1171" y="859"/>
                </a:lnTo>
                <a:lnTo>
                  <a:pt x="1171" y="842"/>
                </a:lnTo>
                <a:lnTo>
                  <a:pt x="1171" y="834"/>
                </a:lnTo>
                <a:lnTo>
                  <a:pt x="1171" y="834"/>
                </a:lnTo>
                <a:lnTo>
                  <a:pt x="1171" y="834"/>
                </a:lnTo>
                <a:lnTo>
                  <a:pt x="1171" y="834"/>
                </a:lnTo>
                <a:lnTo>
                  <a:pt x="1171" y="834"/>
                </a:lnTo>
                <a:lnTo>
                  <a:pt x="1171" y="826"/>
                </a:lnTo>
                <a:lnTo>
                  <a:pt x="1181" y="784"/>
                </a:lnTo>
                <a:lnTo>
                  <a:pt x="1181" y="784"/>
                </a:lnTo>
                <a:lnTo>
                  <a:pt x="1181" y="776"/>
                </a:lnTo>
                <a:lnTo>
                  <a:pt x="1192" y="751"/>
                </a:lnTo>
                <a:lnTo>
                  <a:pt x="1192" y="751"/>
                </a:lnTo>
                <a:lnTo>
                  <a:pt x="1192" y="743"/>
                </a:lnTo>
                <a:lnTo>
                  <a:pt x="1203" y="718"/>
                </a:lnTo>
                <a:lnTo>
                  <a:pt x="1203" y="718"/>
                </a:lnTo>
                <a:lnTo>
                  <a:pt x="1203" y="710"/>
                </a:lnTo>
                <a:lnTo>
                  <a:pt x="1213" y="693"/>
                </a:lnTo>
                <a:lnTo>
                  <a:pt x="1213" y="693"/>
                </a:lnTo>
                <a:lnTo>
                  <a:pt x="1213" y="660"/>
                </a:lnTo>
                <a:lnTo>
                  <a:pt x="1224" y="636"/>
                </a:lnTo>
                <a:lnTo>
                  <a:pt x="1224" y="627"/>
                </a:lnTo>
                <a:lnTo>
                  <a:pt x="1224" y="627"/>
                </a:lnTo>
                <a:lnTo>
                  <a:pt x="1234" y="603"/>
                </a:lnTo>
                <a:lnTo>
                  <a:pt x="1234" y="578"/>
                </a:lnTo>
                <a:lnTo>
                  <a:pt x="1245" y="553"/>
                </a:lnTo>
                <a:lnTo>
                  <a:pt x="1256" y="520"/>
                </a:lnTo>
                <a:lnTo>
                  <a:pt x="1256" y="512"/>
                </a:lnTo>
                <a:lnTo>
                  <a:pt x="1266" y="487"/>
                </a:lnTo>
                <a:lnTo>
                  <a:pt x="1266" y="471"/>
                </a:lnTo>
                <a:lnTo>
                  <a:pt x="1266" y="462"/>
                </a:lnTo>
                <a:lnTo>
                  <a:pt x="1266" y="462"/>
                </a:lnTo>
                <a:lnTo>
                  <a:pt x="1266" y="454"/>
                </a:lnTo>
                <a:lnTo>
                  <a:pt x="1277" y="446"/>
                </a:lnTo>
                <a:lnTo>
                  <a:pt x="1277" y="446"/>
                </a:lnTo>
                <a:lnTo>
                  <a:pt x="1277" y="438"/>
                </a:lnTo>
                <a:lnTo>
                  <a:pt x="1277" y="429"/>
                </a:lnTo>
                <a:lnTo>
                  <a:pt x="1277" y="421"/>
                </a:lnTo>
                <a:lnTo>
                  <a:pt x="1277" y="421"/>
                </a:lnTo>
                <a:lnTo>
                  <a:pt x="1288" y="396"/>
                </a:lnTo>
                <a:lnTo>
                  <a:pt x="1288" y="396"/>
                </a:lnTo>
                <a:lnTo>
                  <a:pt x="1288" y="380"/>
                </a:lnTo>
                <a:lnTo>
                  <a:pt x="1288" y="380"/>
                </a:lnTo>
                <a:lnTo>
                  <a:pt x="1288" y="372"/>
                </a:lnTo>
                <a:lnTo>
                  <a:pt x="1298" y="372"/>
                </a:lnTo>
                <a:lnTo>
                  <a:pt x="1298" y="363"/>
                </a:lnTo>
                <a:lnTo>
                  <a:pt x="1298" y="355"/>
                </a:lnTo>
                <a:lnTo>
                  <a:pt x="1298" y="347"/>
                </a:lnTo>
                <a:lnTo>
                  <a:pt x="1309" y="322"/>
                </a:lnTo>
                <a:lnTo>
                  <a:pt x="1309" y="314"/>
                </a:lnTo>
                <a:lnTo>
                  <a:pt x="1309" y="306"/>
                </a:lnTo>
                <a:lnTo>
                  <a:pt x="1320" y="264"/>
                </a:lnTo>
                <a:lnTo>
                  <a:pt x="1330" y="256"/>
                </a:lnTo>
                <a:lnTo>
                  <a:pt x="1330" y="256"/>
                </a:lnTo>
                <a:lnTo>
                  <a:pt x="1330" y="248"/>
                </a:lnTo>
                <a:lnTo>
                  <a:pt x="1330" y="240"/>
                </a:lnTo>
                <a:lnTo>
                  <a:pt x="1330" y="240"/>
                </a:lnTo>
                <a:lnTo>
                  <a:pt x="1330" y="240"/>
                </a:lnTo>
                <a:lnTo>
                  <a:pt x="1330" y="231"/>
                </a:lnTo>
                <a:lnTo>
                  <a:pt x="1341" y="215"/>
                </a:lnTo>
                <a:lnTo>
                  <a:pt x="1341" y="215"/>
                </a:lnTo>
                <a:lnTo>
                  <a:pt x="1341" y="207"/>
                </a:lnTo>
                <a:lnTo>
                  <a:pt x="1341" y="198"/>
                </a:lnTo>
                <a:lnTo>
                  <a:pt x="1352" y="190"/>
                </a:lnTo>
                <a:lnTo>
                  <a:pt x="1352" y="190"/>
                </a:lnTo>
                <a:lnTo>
                  <a:pt x="1352" y="182"/>
                </a:lnTo>
                <a:lnTo>
                  <a:pt x="1352" y="182"/>
                </a:lnTo>
                <a:lnTo>
                  <a:pt x="1352" y="174"/>
                </a:lnTo>
                <a:lnTo>
                  <a:pt x="1362" y="149"/>
                </a:lnTo>
                <a:lnTo>
                  <a:pt x="1362" y="149"/>
                </a:lnTo>
                <a:lnTo>
                  <a:pt x="1373" y="132"/>
                </a:lnTo>
                <a:lnTo>
                  <a:pt x="1373" y="132"/>
                </a:lnTo>
                <a:lnTo>
                  <a:pt x="1373" y="124"/>
                </a:lnTo>
                <a:lnTo>
                  <a:pt x="1373" y="116"/>
                </a:lnTo>
                <a:lnTo>
                  <a:pt x="1384" y="91"/>
                </a:lnTo>
                <a:lnTo>
                  <a:pt x="1394" y="75"/>
                </a:lnTo>
                <a:lnTo>
                  <a:pt x="1394" y="75"/>
                </a:lnTo>
                <a:lnTo>
                  <a:pt x="1405" y="66"/>
                </a:lnTo>
                <a:lnTo>
                  <a:pt x="1405" y="66"/>
                </a:lnTo>
                <a:lnTo>
                  <a:pt x="1405" y="66"/>
                </a:lnTo>
                <a:lnTo>
                  <a:pt x="1405" y="58"/>
                </a:lnTo>
                <a:lnTo>
                  <a:pt x="1405" y="58"/>
                </a:lnTo>
                <a:lnTo>
                  <a:pt x="1415" y="41"/>
                </a:lnTo>
                <a:lnTo>
                  <a:pt x="1415" y="41"/>
                </a:lnTo>
                <a:lnTo>
                  <a:pt x="1415" y="41"/>
                </a:lnTo>
                <a:lnTo>
                  <a:pt x="1426" y="33"/>
                </a:lnTo>
                <a:lnTo>
                  <a:pt x="1426" y="33"/>
                </a:lnTo>
                <a:lnTo>
                  <a:pt x="1426" y="33"/>
                </a:lnTo>
                <a:lnTo>
                  <a:pt x="1426" y="25"/>
                </a:lnTo>
                <a:lnTo>
                  <a:pt x="1426" y="25"/>
                </a:lnTo>
                <a:lnTo>
                  <a:pt x="1426" y="25"/>
                </a:lnTo>
                <a:lnTo>
                  <a:pt x="1437" y="17"/>
                </a:lnTo>
                <a:lnTo>
                  <a:pt x="1447" y="8"/>
                </a:lnTo>
                <a:lnTo>
                  <a:pt x="1447" y="8"/>
                </a:lnTo>
                <a:lnTo>
                  <a:pt x="1458" y="0"/>
                </a:lnTo>
                <a:lnTo>
                  <a:pt x="1469" y="0"/>
                </a:lnTo>
                <a:lnTo>
                  <a:pt x="1469" y="0"/>
                </a:lnTo>
                <a:lnTo>
                  <a:pt x="1469" y="0"/>
                </a:lnTo>
                <a:lnTo>
                  <a:pt x="1479" y="0"/>
                </a:lnTo>
                <a:lnTo>
                  <a:pt x="1479" y="0"/>
                </a:lnTo>
                <a:lnTo>
                  <a:pt x="1479" y="0"/>
                </a:lnTo>
                <a:lnTo>
                  <a:pt x="1479" y="0"/>
                </a:lnTo>
                <a:lnTo>
                  <a:pt x="1490" y="0"/>
                </a:lnTo>
                <a:lnTo>
                  <a:pt x="1490" y="0"/>
                </a:lnTo>
                <a:lnTo>
                  <a:pt x="1490" y="0"/>
                </a:lnTo>
                <a:lnTo>
                  <a:pt x="1490" y="8"/>
                </a:lnTo>
                <a:lnTo>
                  <a:pt x="1501" y="8"/>
                </a:lnTo>
                <a:lnTo>
                  <a:pt x="1501" y="8"/>
                </a:lnTo>
                <a:lnTo>
                  <a:pt x="1501" y="8"/>
                </a:lnTo>
                <a:lnTo>
                  <a:pt x="1501" y="8"/>
                </a:lnTo>
                <a:lnTo>
                  <a:pt x="1511" y="17"/>
                </a:lnTo>
                <a:lnTo>
                  <a:pt x="1511" y="17"/>
                </a:lnTo>
                <a:lnTo>
                  <a:pt x="1511" y="17"/>
                </a:lnTo>
                <a:lnTo>
                  <a:pt x="1511" y="17"/>
                </a:lnTo>
                <a:lnTo>
                  <a:pt x="1511" y="17"/>
                </a:lnTo>
                <a:lnTo>
                  <a:pt x="1511" y="25"/>
                </a:lnTo>
                <a:lnTo>
                  <a:pt x="1522" y="25"/>
                </a:lnTo>
                <a:lnTo>
                  <a:pt x="1522" y="25"/>
                </a:lnTo>
                <a:lnTo>
                  <a:pt x="1522" y="25"/>
                </a:lnTo>
                <a:lnTo>
                  <a:pt x="1522" y="25"/>
                </a:lnTo>
                <a:lnTo>
                  <a:pt x="1533" y="41"/>
                </a:lnTo>
                <a:lnTo>
                  <a:pt x="1543" y="58"/>
                </a:lnTo>
                <a:lnTo>
                  <a:pt x="1543" y="58"/>
                </a:lnTo>
                <a:lnTo>
                  <a:pt x="1543" y="58"/>
                </a:lnTo>
                <a:lnTo>
                  <a:pt x="1543" y="66"/>
                </a:lnTo>
                <a:lnTo>
                  <a:pt x="1543" y="66"/>
                </a:lnTo>
                <a:lnTo>
                  <a:pt x="1554" y="75"/>
                </a:lnTo>
                <a:lnTo>
                  <a:pt x="1554" y="83"/>
                </a:lnTo>
                <a:lnTo>
                  <a:pt x="1554" y="83"/>
                </a:lnTo>
                <a:lnTo>
                  <a:pt x="1554" y="91"/>
                </a:lnTo>
                <a:lnTo>
                  <a:pt x="1554" y="91"/>
                </a:lnTo>
                <a:lnTo>
                  <a:pt x="1554" y="91"/>
                </a:lnTo>
                <a:lnTo>
                  <a:pt x="1564" y="91"/>
                </a:lnTo>
                <a:lnTo>
                  <a:pt x="1564" y="108"/>
                </a:lnTo>
                <a:lnTo>
                  <a:pt x="1564" y="108"/>
                </a:lnTo>
                <a:lnTo>
                  <a:pt x="1564" y="108"/>
                </a:lnTo>
                <a:lnTo>
                  <a:pt x="1564" y="116"/>
                </a:lnTo>
                <a:lnTo>
                  <a:pt x="1575" y="116"/>
                </a:lnTo>
                <a:lnTo>
                  <a:pt x="1575" y="124"/>
                </a:lnTo>
                <a:lnTo>
                  <a:pt x="1575" y="132"/>
                </a:lnTo>
                <a:lnTo>
                  <a:pt x="1575" y="141"/>
                </a:lnTo>
                <a:lnTo>
                  <a:pt x="1575" y="141"/>
                </a:lnTo>
                <a:lnTo>
                  <a:pt x="1586" y="157"/>
                </a:lnTo>
                <a:lnTo>
                  <a:pt x="1586" y="157"/>
                </a:lnTo>
                <a:lnTo>
                  <a:pt x="1596" y="182"/>
                </a:lnTo>
                <a:lnTo>
                  <a:pt x="1596" y="182"/>
                </a:lnTo>
                <a:lnTo>
                  <a:pt x="1596" y="190"/>
                </a:lnTo>
                <a:lnTo>
                  <a:pt x="1596" y="198"/>
                </a:lnTo>
                <a:lnTo>
                  <a:pt x="1596" y="198"/>
                </a:lnTo>
                <a:lnTo>
                  <a:pt x="1596" y="198"/>
                </a:lnTo>
                <a:lnTo>
                  <a:pt x="1607" y="207"/>
                </a:lnTo>
                <a:lnTo>
                  <a:pt x="1607" y="215"/>
                </a:lnTo>
                <a:lnTo>
                  <a:pt x="1607" y="223"/>
                </a:lnTo>
                <a:lnTo>
                  <a:pt x="1618" y="240"/>
                </a:lnTo>
                <a:lnTo>
                  <a:pt x="1618" y="240"/>
                </a:lnTo>
                <a:lnTo>
                  <a:pt x="1618" y="240"/>
                </a:lnTo>
                <a:lnTo>
                  <a:pt x="1639" y="306"/>
                </a:lnTo>
                <a:lnTo>
                  <a:pt x="1639" y="306"/>
                </a:lnTo>
                <a:lnTo>
                  <a:pt x="1639" y="314"/>
                </a:lnTo>
                <a:lnTo>
                  <a:pt x="1639" y="314"/>
                </a:lnTo>
                <a:lnTo>
                  <a:pt x="1639" y="330"/>
                </a:lnTo>
                <a:lnTo>
                  <a:pt x="1639" y="339"/>
                </a:lnTo>
                <a:lnTo>
                  <a:pt x="1650" y="339"/>
                </a:lnTo>
                <a:lnTo>
                  <a:pt x="1650" y="363"/>
                </a:lnTo>
                <a:lnTo>
                  <a:pt x="1650" y="363"/>
                </a:lnTo>
                <a:lnTo>
                  <a:pt x="1660" y="388"/>
                </a:lnTo>
                <a:lnTo>
                  <a:pt x="1660" y="396"/>
                </a:lnTo>
                <a:lnTo>
                  <a:pt x="1660" y="405"/>
                </a:lnTo>
                <a:lnTo>
                  <a:pt x="1671" y="421"/>
                </a:lnTo>
                <a:lnTo>
                  <a:pt x="1671" y="429"/>
                </a:lnTo>
                <a:lnTo>
                  <a:pt x="1671" y="429"/>
                </a:lnTo>
                <a:lnTo>
                  <a:pt x="1671" y="438"/>
                </a:lnTo>
                <a:lnTo>
                  <a:pt x="1671" y="446"/>
                </a:lnTo>
                <a:lnTo>
                  <a:pt x="1671" y="446"/>
                </a:lnTo>
                <a:lnTo>
                  <a:pt x="1671" y="454"/>
                </a:lnTo>
                <a:lnTo>
                  <a:pt x="1682" y="462"/>
                </a:lnTo>
                <a:lnTo>
                  <a:pt x="1682" y="471"/>
                </a:lnTo>
                <a:lnTo>
                  <a:pt x="1682" y="479"/>
                </a:lnTo>
                <a:lnTo>
                  <a:pt x="1682" y="487"/>
                </a:lnTo>
                <a:lnTo>
                  <a:pt x="1682" y="495"/>
                </a:lnTo>
                <a:lnTo>
                  <a:pt x="1692" y="504"/>
                </a:lnTo>
                <a:lnTo>
                  <a:pt x="1692" y="512"/>
                </a:lnTo>
                <a:lnTo>
                  <a:pt x="1692" y="520"/>
                </a:lnTo>
                <a:lnTo>
                  <a:pt x="1703" y="537"/>
                </a:lnTo>
                <a:lnTo>
                  <a:pt x="1703" y="545"/>
                </a:lnTo>
                <a:lnTo>
                  <a:pt x="1714" y="594"/>
                </a:lnTo>
                <a:lnTo>
                  <a:pt x="1714" y="603"/>
                </a:lnTo>
                <a:lnTo>
                  <a:pt x="1714" y="619"/>
                </a:lnTo>
                <a:lnTo>
                  <a:pt x="1724" y="627"/>
                </a:lnTo>
                <a:lnTo>
                  <a:pt x="1724" y="652"/>
                </a:lnTo>
                <a:lnTo>
                  <a:pt x="1735" y="669"/>
                </a:lnTo>
                <a:lnTo>
                  <a:pt x="1735" y="669"/>
                </a:lnTo>
                <a:lnTo>
                  <a:pt x="1735" y="669"/>
                </a:lnTo>
                <a:lnTo>
                  <a:pt x="1735" y="685"/>
                </a:lnTo>
                <a:lnTo>
                  <a:pt x="1735" y="685"/>
                </a:lnTo>
                <a:lnTo>
                  <a:pt x="1735" y="693"/>
                </a:lnTo>
                <a:lnTo>
                  <a:pt x="1745" y="710"/>
                </a:lnTo>
                <a:lnTo>
                  <a:pt x="1745" y="710"/>
                </a:lnTo>
                <a:lnTo>
                  <a:pt x="1745" y="726"/>
                </a:lnTo>
                <a:lnTo>
                  <a:pt x="1745" y="726"/>
                </a:lnTo>
                <a:lnTo>
                  <a:pt x="1745" y="735"/>
                </a:lnTo>
                <a:lnTo>
                  <a:pt x="1745" y="743"/>
                </a:lnTo>
                <a:lnTo>
                  <a:pt x="1756" y="759"/>
                </a:lnTo>
                <a:lnTo>
                  <a:pt x="1756" y="776"/>
                </a:lnTo>
                <a:lnTo>
                  <a:pt x="1756" y="776"/>
                </a:lnTo>
                <a:lnTo>
                  <a:pt x="1767" y="793"/>
                </a:lnTo>
                <a:lnTo>
                  <a:pt x="1767" y="801"/>
                </a:lnTo>
                <a:lnTo>
                  <a:pt x="1767" y="801"/>
                </a:lnTo>
                <a:lnTo>
                  <a:pt x="1767" y="817"/>
                </a:lnTo>
                <a:lnTo>
                  <a:pt x="1767" y="826"/>
                </a:lnTo>
                <a:lnTo>
                  <a:pt x="1777" y="826"/>
                </a:lnTo>
                <a:lnTo>
                  <a:pt x="1777" y="826"/>
                </a:lnTo>
                <a:lnTo>
                  <a:pt x="1777" y="834"/>
                </a:lnTo>
                <a:lnTo>
                  <a:pt x="1777" y="834"/>
                </a:lnTo>
                <a:lnTo>
                  <a:pt x="1777" y="842"/>
                </a:lnTo>
                <a:lnTo>
                  <a:pt x="1777" y="850"/>
                </a:lnTo>
                <a:lnTo>
                  <a:pt x="1777" y="859"/>
                </a:lnTo>
                <a:lnTo>
                  <a:pt x="1788" y="875"/>
                </a:lnTo>
                <a:lnTo>
                  <a:pt x="1799" y="908"/>
                </a:lnTo>
                <a:lnTo>
                  <a:pt x="1799" y="908"/>
                </a:lnTo>
                <a:lnTo>
                  <a:pt x="1799" y="925"/>
                </a:lnTo>
                <a:lnTo>
                  <a:pt x="1799" y="925"/>
                </a:lnTo>
                <a:lnTo>
                  <a:pt x="1799" y="933"/>
                </a:lnTo>
                <a:lnTo>
                  <a:pt x="1799" y="933"/>
                </a:lnTo>
                <a:lnTo>
                  <a:pt x="1799" y="941"/>
                </a:lnTo>
                <a:lnTo>
                  <a:pt x="1809" y="949"/>
                </a:lnTo>
                <a:lnTo>
                  <a:pt x="1809" y="958"/>
                </a:lnTo>
                <a:lnTo>
                  <a:pt x="1809" y="966"/>
                </a:lnTo>
                <a:lnTo>
                  <a:pt x="1809" y="974"/>
                </a:lnTo>
                <a:lnTo>
                  <a:pt x="1820" y="991"/>
                </a:lnTo>
                <a:lnTo>
                  <a:pt x="1820" y="999"/>
                </a:lnTo>
                <a:lnTo>
                  <a:pt x="1831" y="1040"/>
                </a:lnTo>
                <a:lnTo>
                  <a:pt x="1841" y="1065"/>
                </a:lnTo>
                <a:lnTo>
                  <a:pt x="1841" y="1065"/>
                </a:lnTo>
                <a:lnTo>
                  <a:pt x="1852" y="1081"/>
                </a:lnTo>
                <a:lnTo>
                  <a:pt x="1852" y="1090"/>
                </a:lnTo>
                <a:lnTo>
                  <a:pt x="1852" y="1106"/>
                </a:lnTo>
                <a:lnTo>
                  <a:pt x="1852" y="1114"/>
                </a:lnTo>
                <a:lnTo>
                  <a:pt x="1863" y="1123"/>
                </a:lnTo>
                <a:lnTo>
                  <a:pt x="1863" y="1147"/>
                </a:lnTo>
                <a:lnTo>
                  <a:pt x="1873" y="1156"/>
                </a:lnTo>
                <a:lnTo>
                  <a:pt x="1873" y="1164"/>
                </a:lnTo>
                <a:lnTo>
                  <a:pt x="1873" y="1164"/>
                </a:lnTo>
                <a:lnTo>
                  <a:pt x="1884" y="1180"/>
                </a:lnTo>
                <a:lnTo>
                  <a:pt x="1884" y="1189"/>
                </a:lnTo>
                <a:lnTo>
                  <a:pt x="1894" y="1213"/>
                </a:lnTo>
                <a:lnTo>
                  <a:pt x="1894" y="1222"/>
                </a:lnTo>
                <a:lnTo>
                  <a:pt x="1894" y="1222"/>
                </a:lnTo>
                <a:lnTo>
                  <a:pt x="1894" y="1230"/>
                </a:lnTo>
                <a:lnTo>
                  <a:pt x="1905" y="1230"/>
                </a:lnTo>
                <a:lnTo>
                  <a:pt x="1905" y="1246"/>
                </a:lnTo>
                <a:lnTo>
                  <a:pt x="1905" y="1246"/>
                </a:lnTo>
                <a:lnTo>
                  <a:pt x="1905" y="1246"/>
                </a:lnTo>
                <a:lnTo>
                  <a:pt x="1916" y="1255"/>
                </a:lnTo>
                <a:lnTo>
                  <a:pt x="1916" y="1263"/>
                </a:lnTo>
                <a:lnTo>
                  <a:pt x="1916" y="1271"/>
                </a:lnTo>
                <a:lnTo>
                  <a:pt x="1916" y="1271"/>
                </a:lnTo>
                <a:lnTo>
                  <a:pt x="1926" y="1296"/>
                </a:lnTo>
                <a:lnTo>
                  <a:pt x="1926" y="1304"/>
                </a:lnTo>
                <a:lnTo>
                  <a:pt x="1937" y="1321"/>
                </a:lnTo>
                <a:lnTo>
                  <a:pt x="1937" y="1321"/>
                </a:lnTo>
                <a:lnTo>
                  <a:pt x="1948" y="1329"/>
                </a:lnTo>
                <a:lnTo>
                  <a:pt x="1948" y="1329"/>
                </a:lnTo>
                <a:lnTo>
                  <a:pt x="1958" y="1354"/>
                </a:lnTo>
                <a:lnTo>
                  <a:pt x="1958" y="1354"/>
                </a:lnTo>
                <a:lnTo>
                  <a:pt x="1969" y="1362"/>
                </a:lnTo>
                <a:lnTo>
                  <a:pt x="1969" y="1370"/>
                </a:lnTo>
                <a:lnTo>
                  <a:pt x="1969" y="1378"/>
                </a:lnTo>
                <a:lnTo>
                  <a:pt x="1980" y="1395"/>
                </a:lnTo>
                <a:lnTo>
                  <a:pt x="1980" y="1395"/>
                </a:lnTo>
                <a:lnTo>
                  <a:pt x="1990" y="1403"/>
                </a:lnTo>
                <a:lnTo>
                  <a:pt x="1990" y="1403"/>
                </a:lnTo>
                <a:lnTo>
                  <a:pt x="1990" y="1403"/>
                </a:lnTo>
                <a:lnTo>
                  <a:pt x="1990" y="1403"/>
                </a:lnTo>
                <a:lnTo>
                  <a:pt x="1990" y="1403"/>
                </a:lnTo>
                <a:lnTo>
                  <a:pt x="1990" y="1403"/>
                </a:lnTo>
                <a:lnTo>
                  <a:pt x="1990" y="1411"/>
                </a:lnTo>
                <a:lnTo>
                  <a:pt x="2001" y="1420"/>
                </a:lnTo>
                <a:lnTo>
                  <a:pt x="2001" y="1428"/>
                </a:lnTo>
                <a:lnTo>
                  <a:pt x="2012" y="1436"/>
                </a:lnTo>
                <a:lnTo>
                  <a:pt x="2012" y="1436"/>
                </a:lnTo>
                <a:lnTo>
                  <a:pt x="2012" y="1436"/>
                </a:lnTo>
                <a:lnTo>
                  <a:pt x="2012" y="1436"/>
                </a:lnTo>
                <a:lnTo>
                  <a:pt x="2012" y="1444"/>
                </a:lnTo>
                <a:lnTo>
                  <a:pt x="2012" y="1444"/>
                </a:lnTo>
                <a:lnTo>
                  <a:pt x="2012" y="1444"/>
                </a:lnTo>
                <a:lnTo>
                  <a:pt x="2022" y="1444"/>
                </a:lnTo>
                <a:lnTo>
                  <a:pt x="2022" y="1444"/>
                </a:lnTo>
                <a:lnTo>
                  <a:pt x="2022" y="1453"/>
                </a:lnTo>
                <a:lnTo>
                  <a:pt x="2022" y="1453"/>
                </a:lnTo>
                <a:lnTo>
                  <a:pt x="2022" y="1453"/>
                </a:lnTo>
                <a:lnTo>
                  <a:pt x="2022" y="1453"/>
                </a:lnTo>
                <a:lnTo>
                  <a:pt x="2033" y="1461"/>
                </a:lnTo>
                <a:lnTo>
                  <a:pt x="2033" y="1461"/>
                </a:lnTo>
                <a:lnTo>
                  <a:pt x="2033" y="1461"/>
                </a:lnTo>
                <a:lnTo>
                  <a:pt x="2033" y="1461"/>
                </a:lnTo>
                <a:lnTo>
                  <a:pt x="2033" y="1461"/>
                </a:lnTo>
                <a:lnTo>
                  <a:pt x="2044" y="1469"/>
                </a:lnTo>
                <a:lnTo>
                  <a:pt x="2044" y="1477"/>
                </a:lnTo>
                <a:lnTo>
                  <a:pt x="2054" y="1486"/>
                </a:lnTo>
                <a:lnTo>
                  <a:pt x="2065" y="1494"/>
                </a:lnTo>
                <a:lnTo>
                  <a:pt x="2065" y="1494"/>
                </a:lnTo>
                <a:lnTo>
                  <a:pt x="2075" y="1502"/>
                </a:lnTo>
                <a:lnTo>
                  <a:pt x="2075" y="1502"/>
                </a:lnTo>
                <a:lnTo>
                  <a:pt x="2075" y="1502"/>
                </a:lnTo>
                <a:lnTo>
                  <a:pt x="2086" y="1502"/>
                </a:lnTo>
                <a:lnTo>
                  <a:pt x="2086" y="1510"/>
                </a:lnTo>
                <a:lnTo>
                  <a:pt x="2086" y="1510"/>
                </a:lnTo>
                <a:lnTo>
                  <a:pt x="2086" y="1510"/>
                </a:lnTo>
                <a:lnTo>
                  <a:pt x="2086" y="1510"/>
                </a:lnTo>
                <a:lnTo>
                  <a:pt x="2097" y="1519"/>
                </a:lnTo>
                <a:lnTo>
                  <a:pt x="2097" y="1519"/>
                </a:lnTo>
                <a:lnTo>
                  <a:pt x="2097" y="1519"/>
                </a:lnTo>
                <a:lnTo>
                  <a:pt x="2097" y="1519"/>
                </a:lnTo>
                <a:lnTo>
                  <a:pt x="2107" y="1519"/>
                </a:lnTo>
                <a:lnTo>
                  <a:pt x="2107" y="1519"/>
                </a:lnTo>
                <a:lnTo>
                  <a:pt x="2107" y="1519"/>
                </a:lnTo>
                <a:lnTo>
                  <a:pt x="2107" y="1519"/>
                </a:lnTo>
                <a:lnTo>
                  <a:pt x="2129" y="1535"/>
                </a:lnTo>
                <a:lnTo>
                  <a:pt x="2129" y="1535"/>
                </a:lnTo>
                <a:lnTo>
                  <a:pt x="2139" y="1535"/>
                </a:lnTo>
                <a:lnTo>
                  <a:pt x="2139" y="1535"/>
                </a:lnTo>
                <a:lnTo>
                  <a:pt x="2139" y="1535"/>
                </a:lnTo>
                <a:lnTo>
                  <a:pt x="2139" y="1544"/>
                </a:lnTo>
                <a:lnTo>
                  <a:pt x="2139" y="1544"/>
                </a:lnTo>
                <a:lnTo>
                  <a:pt x="2150" y="1544"/>
                </a:lnTo>
                <a:lnTo>
                  <a:pt x="2150" y="1544"/>
                </a:lnTo>
                <a:lnTo>
                  <a:pt x="2150" y="1544"/>
                </a:lnTo>
                <a:lnTo>
                  <a:pt x="2161" y="1544"/>
                </a:lnTo>
                <a:lnTo>
                  <a:pt x="2161" y="1544"/>
                </a:lnTo>
                <a:lnTo>
                  <a:pt x="2161" y="1552"/>
                </a:lnTo>
                <a:lnTo>
                  <a:pt x="2171" y="1552"/>
                </a:lnTo>
                <a:lnTo>
                  <a:pt x="2182" y="1552"/>
                </a:lnTo>
                <a:lnTo>
                  <a:pt x="2182" y="1552"/>
                </a:lnTo>
                <a:lnTo>
                  <a:pt x="2182" y="1552"/>
                </a:lnTo>
                <a:lnTo>
                  <a:pt x="2182" y="1552"/>
                </a:lnTo>
                <a:lnTo>
                  <a:pt x="2193" y="1560"/>
                </a:lnTo>
                <a:lnTo>
                  <a:pt x="2193" y="1560"/>
                </a:lnTo>
                <a:lnTo>
                  <a:pt x="2193" y="1560"/>
                </a:lnTo>
                <a:lnTo>
                  <a:pt x="2193" y="1560"/>
                </a:lnTo>
                <a:lnTo>
                  <a:pt x="2193" y="1560"/>
                </a:lnTo>
                <a:lnTo>
                  <a:pt x="2203" y="1560"/>
                </a:lnTo>
                <a:lnTo>
                  <a:pt x="2203" y="1560"/>
                </a:lnTo>
                <a:lnTo>
                  <a:pt x="2214" y="1560"/>
                </a:lnTo>
                <a:lnTo>
                  <a:pt x="2214" y="1560"/>
                </a:lnTo>
                <a:lnTo>
                  <a:pt x="2214" y="1560"/>
                </a:lnTo>
                <a:lnTo>
                  <a:pt x="2214" y="1560"/>
                </a:lnTo>
                <a:lnTo>
                  <a:pt x="2214" y="1560"/>
                </a:lnTo>
                <a:lnTo>
                  <a:pt x="2214" y="1560"/>
                </a:lnTo>
                <a:lnTo>
                  <a:pt x="2225" y="1560"/>
                </a:lnTo>
                <a:lnTo>
                  <a:pt x="2225" y="1568"/>
                </a:lnTo>
                <a:lnTo>
                  <a:pt x="2235" y="1568"/>
                </a:lnTo>
                <a:lnTo>
                  <a:pt x="2235" y="1568"/>
                </a:lnTo>
                <a:lnTo>
                  <a:pt x="2246" y="1568"/>
                </a:lnTo>
                <a:lnTo>
                  <a:pt x="2246" y="1568"/>
                </a:lnTo>
                <a:lnTo>
                  <a:pt x="2246" y="1568"/>
                </a:lnTo>
                <a:lnTo>
                  <a:pt x="2256" y="1568"/>
                </a:lnTo>
                <a:lnTo>
                  <a:pt x="2267" y="1568"/>
                </a:lnTo>
                <a:lnTo>
                  <a:pt x="2267" y="1568"/>
                </a:lnTo>
                <a:lnTo>
                  <a:pt x="2267" y="1568"/>
                </a:lnTo>
                <a:lnTo>
                  <a:pt x="2267" y="1568"/>
                </a:lnTo>
                <a:lnTo>
                  <a:pt x="2267" y="1568"/>
                </a:lnTo>
                <a:lnTo>
                  <a:pt x="2267" y="1568"/>
                </a:lnTo>
                <a:lnTo>
                  <a:pt x="2278" y="1568"/>
                </a:lnTo>
                <a:lnTo>
                  <a:pt x="2278" y="1568"/>
                </a:lnTo>
                <a:lnTo>
                  <a:pt x="2278" y="1568"/>
                </a:lnTo>
                <a:lnTo>
                  <a:pt x="2278" y="1568"/>
                </a:lnTo>
                <a:lnTo>
                  <a:pt x="2278" y="1568"/>
                </a:lnTo>
                <a:lnTo>
                  <a:pt x="2288" y="1568"/>
                </a:lnTo>
                <a:lnTo>
                  <a:pt x="2288" y="1568"/>
                </a:lnTo>
                <a:lnTo>
                  <a:pt x="2288" y="1568"/>
                </a:lnTo>
                <a:lnTo>
                  <a:pt x="2288" y="1577"/>
                </a:lnTo>
                <a:lnTo>
                  <a:pt x="2299" y="1577"/>
                </a:lnTo>
                <a:lnTo>
                  <a:pt x="2299" y="1577"/>
                </a:lnTo>
                <a:lnTo>
                  <a:pt x="2310" y="1577"/>
                </a:lnTo>
                <a:lnTo>
                  <a:pt x="2310" y="1577"/>
                </a:lnTo>
                <a:lnTo>
                  <a:pt x="2310" y="1577"/>
                </a:lnTo>
                <a:lnTo>
                  <a:pt x="2320" y="1577"/>
                </a:lnTo>
                <a:lnTo>
                  <a:pt x="2320" y="1577"/>
                </a:lnTo>
                <a:lnTo>
                  <a:pt x="2320" y="1577"/>
                </a:lnTo>
                <a:lnTo>
                  <a:pt x="2331" y="1577"/>
                </a:lnTo>
                <a:lnTo>
                  <a:pt x="2331" y="1577"/>
                </a:lnTo>
                <a:lnTo>
                  <a:pt x="2331" y="1577"/>
                </a:lnTo>
                <a:lnTo>
                  <a:pt x="2331" y="1577"/>
                </a:lnTo>
                <a:lnTo>
                  <a:pt x="2342" y="1577"/>
                </a:lnTo>
                <a:lnTo>
                  <a:pt x="2342" y="1577"/>
                </a:lnTo>
                <a:lnTo>
                  <a:pt x="2352" y="1577"/>
                </a:lnTo>
                <a:lnTo>
                  <a:pt x="2352" y="1577"/>
                </a:lnTo>
                <a:lnTo>
                  <a:pt x="2352" y="1577"/>
                </a:lnTo>
                <a:lnTo>
                  <a:pt x="2363" y="1577"/>
                </a:lnTo>
                <a:lnTo>
                  <a:pt x="2363" y="1577"/>
                </a:lnTo>
                <a:lnTo>
                  <a:pt x="2374" y="1577"/>
                </a:lnTo>
                <a:lnTo>
                  <a:pt x="2374" y="1577"/>
                </a:lnTo>
                <a:lnTo>
                  <a:pt x="2374" y="1577"/>
                </a:lnTo>
                <a:lnTo>
                  <a:pt x="2374" y="1577"/>
                </a:lnTo>
                <a:lnTo>
                  <a:pt x="2374" y="1577"/>
                </a:lnTo>
                <a:lnTo>
                  <a:pt x="2374" y="1577"/>
                </a:lnTo>
                <a:lnTo>
                  <a:pt x="2384" y="1577"/>
                </a:lnTo>
                <a:lnTo>
                  <a:pt x="2384" y="1577"/>
                </a:lnTo>
                <a:lnTo>
                  <a:pt x="2384" y="1577"/>
                </a:lnTo>
                <a:lnTo>
                  <a:pt x="2384" y="1577"/>
                </a:lnTo>
                <a:lnTo>
                  <a:pt x="2384" y="1577"/>
                </a:lnTo>
                <a:lnTo>
                  <a:pt x="2384" y="1577"/>
                </a:lnTo>
                <a:lnTo>
                  <a:pt x="2395" y="1577"/>
                </a:lnTo>
                <a:lnTo>
                  <a:pt x="2395" y="1577"/>
                </a:lnTo>
                <a:lnTo>
                  <a:pt x="2395" y="1577"/>
                </a:lnTo>
                <a:lnTo>
                  <a:pt x="2395" y="1577"/>
                </a:lnTo>
                <a:lnTo>
                  <a:pt x="2395" y="1577"/>
                </a:lnTo>
                <a:lnTo>
                  <a:pt x="2395" y="1577"/>
                </a:lnTo>
                <a:lnTo>
                  <a:pt x="2395" y="1577"/>
                </a:lnTo>
                <a:lnTo>
                  <a:pt x="2405" y="1577"/>
                </a:lnTo>
                <a:lnTo>
                  <a:pt x="2405" y="1577"/>
                </a:lnTo>
                <a:lnTo>
                  <a:pt x="2405" y="1577"/>
                </a:lnTo>
                <a:lnTo>
                  <a:pt x="2405" y="1577"/>
                </a:lnTo>
                <a:lnTo>
                  <a:pt x="2405" y="1577"/>
                </a:lnTo>
                <a:lnTo>
                  <a:pt x="2405" y="1577"/>
                </a:lnTo>
                <a:lnTo>
                  <a:pt x="2416" y="1577"/>
                </a:lnTo>
                <a:lnTo>
                  <a:pt x="2416" y="1577"/>
                </a:lnTo>
                <a:lnTo>
                  <a:pt x="2416" y="1577"/>
                </a:lnTo>
                <a:lnTo>
                  <a:pt x="2416" y="1577"/>
                </a:lnTo>
                <a:lnTo>
                  <a:pt x="2427" y="1577"/>
                </a:lnTo>
                <a:lnTo>
                  <a:pt x="2427" y="1577"/>
                </a:lnTo>
                <a:lnTo>
                  <a:pt x="2437" y="1577"/>
                </a:lnTo>
                <a:lnTo>
                  <a:pt x="2437" y="1577"/>
                </a:lnTo>
                <a:lnTo>
                  <a:pt x="2437" y="1577"/>
                </a:lnTo>
                <a:lnTo>
                  <a:pt x="2448" y="1577"/>
                </a:lnTo>
                <a:lnTo>
                  <a:pt x="2448" y="1577"/>
                </a:lnTo>
                <a:lnTo>
                  <a:pt x="2448" y="1577"/>
                </a:lnTo>
                <a:lnTo>
                  <a:pt x="2448" y="1577"/>
                </a:lnTo>
                <a:lnTo>
                  <a:pt x="2459" y="1577"/>
                </a:lnTo>
                <a:lnTo>
                  <a:pt x="2459" y="1577"/>
                </a:lnTo>
                <a:lnTo>
                  <a:pt x="2469" y="1577"/>
                </a:lnTo>
                <a:lnTo>
                  <a:pt x="2469" y="1577"/>
                </a:lnTo>
                <a:lnTo>
                  <a:pt x="2480" y="1577"/>
                </a:lnTo>
                <a:lnTo>
                  <a:pt x="2480" y="1577"/>
                </a:lnTo>
                <a:lnTo>
                  <a:pt x="2480" y="1577"/>
                </a:lnTo>
                <a:lnTo>
                  <a:pt x="2480" y="1577"/>
                </a:lnTo>
                <a:lnTo>
                  <a:pt x="2501" y="1577"/>
                </a:lnTo>
                <a:lnTo>
                  <a:pt x="2501" y="1577"/>
                </a:lnTo>
                <a:lnTo>
                  <a:pt x="2501" y="1577"/>
                </a:lnTo>
                <a:lnTo>
                  <a:pt x="2512" y="1577"/>
                </a:lnTo>
                <a:lnTo>
                  <a:pt x="2512" y="1577"/>
                </a:lnTo>
                <a:lnTo>
                  <a:pt x="2512" y="1577"/>
                </a:lnTo>
                <a:lnTo>
                  <a:pt x="2523" y="1577"/>
                </a:lnTo>
                <a:lnTo>
                  <a:pt x="2533" y="1577"/>
                </a:lnTo>
                <a:lnTo>
                  <a:pt x="2544" y="1577"/>
                </a:lnTo>
                <a:lnTo>
                  <a:pt x="2544" y="1577"/>
                </a:lnTo>
                <a:lnTo>
                  <a:pt x="2544" y="1577"/>
                </a:lnTo>
                <a:lnTo>
                  <a:pt x="2544" y="1577"/>
                </a:lnTo>
                <a:lnTo>
                  <a:pt x="2544" y="1577"/>
                </a:lnTo>
                <a:lnTo>
                  <a:pt x="2544" y="1577"/>
                </a:lnTo>
                <a:lnTo>
                  <a:pt x="2544" y="1577"/>
                </a:lnTo>
                <a:lnTo>
                  <a:pt x="2544" y="1577"/>
                </a:lnTo>
                <a:lnTo>
                  <a:pt x="2565" y="1577"/>
                </a:lnTo>
                <a:lnTo>
                  <a:pt x="2597" y="1577"/>
                </a:lnTo>
                <a:lnTo>
                  <a:pt x="2597" y="1577"/>
                </a:lnTo>
                <a:lnTo>
                  <a:pt x="2597" y="1577"/>
                </a:lnTo>
                <a:lnTo>
                  <a:pt x="2597" y="1577"/>
                </a:lnTo>
                <a:lnTo>
                  <a:pt x="2608" y="1577"/>
                </a:lnTo>
                <a:lnTo>
                  <a:pt x="2608" y="1577"/>
                </a:lnTo>
                <a:lnTo>
                  <a:pt x="2608" y="1577"/>
                </a:lnTo>
                <a:lnTo>
                  <a:pt x="2608" y="1577"/>
                </a:lnTo>
                <a:lnTo>
                  <a:pt x="2608" y="1577"/>
                </a:lnTo>
                <a:lnTo>
                  <a:pt x="2618" y="1577"/>
                </a:lnTo>
                <a:lnTo>
                  <a:pt x="2618" y="1577"/>
                </a:lnTo>
                <a:lnTo>
                  <a:pt x="2618" y="1577"/>
                </a:lnTo>
                <a:lnTo>
                  <a:pt x="2618" y="1577"/>
                </a:lnTo>
                <a:lnTo>
                  <a:pt x="2629" y="1577"/>
                </a:lnTo>
                <a:lnTo>
                  <a:pt x="2629" y="1577"/>
                </a:lnTo>
                <a:lnTo>
                  <a:pt x="2640" y="1577"/>
                </a:lnTo>
                <a:lnTo>
                  <a:pt x="2640" y="1577"/>
                </a:lnTo>
                <a:lnTo>
                  <a:pt x="2640" y="1577"/>
                </a:lnTo>
                <a:lnTo>
                  <a:pt x="2650" y="1577"/>
                </a:lnTo>
                <a:lnTo>
                  <a:pt x="2661" y="1577"/>
                </a:lnTo>
                <a:lnTo>
                  <a:pt x="2661" y="1577"/>
                </a:lnTo>
                <a:lnTo>
                  <a:pt x="2661" y="1577"/>
                </a:lnTo>
                <a:lnTo>
                  <a:pt x="2672" y="1577"/>
                </a:lnTo>
                <a:lnTo>
                  <a:pt x="2682" y="1577"/>
                </a:lnTo>
                <a:lnTo>
                  <a:pt x="2682" y="1577"/>
                </a:lnTo>
                <a:lnTo>
                  <a:pt x="2693" y="1577"/>
                </a:lnTo>
                <a:lnTo>
                  <a:pt x="2693" y="1577"/>
                </a:lnTo>
                <a:lnTo>
                  <a:pt x="2693" y="1577"/>
                </a:lnTo>
                <a:lnTo>
                  <a:pt x="2693" y="1577"/>
                </a:lnTo>
                <a:lnTo>
                  <a:pt x="2693" y="1577"/>
                </a:lnTo>
                <a:lnTo>
                  <a:pt x="2693" y="1577"/>
                </a:lnTo>
                <a:lnTo>
                  <a:pt x="2704" y="1577"/>
                </a:lnTo>
                <a:lnTo>
                  <a:pt x="2704" y="1577"/>
                </a:lnTo>
                <a:lnTo>
                  <a:pt x="2704" y="1577"/>
                </a:lnTo>
                <a:lnTo>
                  <a:pt x="2704" y="1577"/>
                </a:lnTo>
                <a:lnTo>
                  <a:pt x="2704" y="1577"/>
                </a:lnTo>
                <a:lnTo>
                  <a:pt x="2714" y="1577"/>
                </a:lnTo>
                <a:lnTo>
                  <a:pt x="2714" y="1577"/>
                </a:lnTo>
                <a:lnTo>
                  <a:pt x="2725" y="1577"/>
                </a:lnTo>
                <a:lnTo>
                  <a:pt x="2735" y="1577"/>
                </a:lnTo>
                <a:lnTo>
                  <a:pt x="2735" y="1577"/>
                </a:lnTo>
                <a:lnTo>
                  <a:pt x="2735" y="1577"/>
                </a:lnTo>
                <a:lnTo>
                  <a:pt x="2735" y="1577"/>
                </a:lnTo>
                <a:lnTo>
                  <a:pt x="2735" y="1577"/>
                </a:lnTo>
                <a:lnTo>
                  <a:pt x="2746" y="1577"/>
                </a:lnTo>
                <a:lnTo>
                  <a:pt x="2746" y="1577"/>
                </a:lnTo>
                <a:lnTo>
                  <a:pt x="2746" y="1577"/>
                </a:lnTo>
                <a:lnTo>
                  <a:pt x="2746" y="1577"/>
                </a:lnTo>
                <a:lnTo>
                  <a:pt x="2757" y="1577"/>
                </a:lnTo>
                <a:lnTo>
                  <a:pt x="2757" y="1577"/>
                </a:lnTo>
                <a:lnTo>
                  <a:pt x="2757" y="1577"/>
                </a:lnTo>
                <a:lnTo>
                  <a:pt x="2757" y="1577"/>
                </a:lnTo>
                <a:lnTo>
                  <a:pt x="2767" y="1577"/>
                </a:lnTo>
                <a:lnTo>
                  <a:pt x="2778" y="1577"/>
                </a:lnTo>
                <a:lnTo>
                  <a:pt x="2778" y="1577"/>
                </a:lnTo>
                <a:lnTo>
                  <a:pt x="2778" y="1577"/>
                </a:lnTo>
                <a:lnTo>
                  <a:pt x="2789" y="1577"/>
                </a:lnTo>
                <a:lnTo>
                  <a:pt x="2789" y="1577"/>
                </a:lnTo>
                <a:lnTo>
                  <a:pt x="2789" y="1577"/>
                </a:lnTo>
                <a:lnTo>
                  <a:pt x="2789" y="1577"/>
                </a:lnTo>
                <a:lnTo>
                  <a:pt x="2789" y="1577"/>
                </a:lnTo>
                <a:lnTo>
                  <a:pt x="2799" y="1577"/>
                </a:lnTo>
                <a:lnTo>
                  <a:pt x="2799" y="1577"/>
                </a:lnTo>
                <a:lnTo>
                  <a:pt x="2799" y="1577"/>
                </a:lnTo>
                <a:lnTo>
                  <a:pt x="2799" y="1577"/>
                </a:lnTo>
                <a:lnTo>
                  <a:pt x="2810" y="1577"/>
                </a:lnTo>
                <a:lnTo>
                  <a:pt x="2810" y="1577"/>
                </a:lnTo>
                <a:lnTo>
                  <a:pt x="2810" y="1577"/>
                </a:lnTo>
                <a:lnTo>
                  <a:pt x="2810" y="1577"/>
                </a:lnTo>
                <a:lnTo>
                  <a:pt x="2810" y="1577"/>
                </a:lnTo>
                <a:lnTo>
                  <a:pt x="2821" y="1577"/>
                </a:lnTo>
                <a:lnTo>
                  <a:pt x="2821" y="1577"/>
                </a:lnTo>
                <a:lnTo>
                  <a:pt x="2821" y="1577"/>
                </a:lnTo>
                <a:lnTo>
                  <a:pt x="2821" y="1577"/>
                </a:lnTo>
                <a:lnTo>
                  <a:pt x="2821" y="1577"/>
                </a:lnTo>
                <a:lnTo>
                  <a:pt x="2821" y="1577"/>
                </a:lnTo>
                <a:lnTo>
                  <a:pt x="2831" y="1577"/>
                </a:lnTo>
                <a:lnTo>
                  <a:pt x="2831" y="1577"/>
                </a:lnTo>
                <a:lnTo>
                  <a:pt x="2831" y="1577"/>
                </a:lnTo>
                <a:lnTo>
                  <a:pt x="2842" y="1577"/>
                </a:lnTo>
                <a:lnTo>
                  <a:pt x="2842" y="1577"/>
                </a:lnTo>
                <a:lnTo>
                  <a:pt x="2842" y="1577"/>
                </a:lnTo>
                <a:lnTo>
                  <a:pt x="2842" y="1577"/>
                </a:lnTo>
                <a:lnTo>
                  <a:pt x="2842" y="1577"/>
                </a:lnTo>
                <a:lnTo>
                  <a:pt x="2853" y="1577"/>
                </a:lnTo>
                <a:lnTo>
                  <a:pt x="2853" y="1577"/>
                </a:lnTo>
                <a:lnTo>
                  <a:pt x="2853" y="1577"/>
                </a:lnTo>
                <a:lnTo>
                  <a:pt x="2863" y="1577"/>
                </a:lnTo>
                <a:lnTo>
                  <a:pt x="2863" y="1577"/>
                </a:lnTo>
                <a:lnTo>
                  <a:pt x="2863" y="1577"/>
                </a:lnTo>
                <a:lnTo>
                  <a:pt x="2863" y="1577"/>
                </a:lnTo>
                <a:lnTo>
                  <a:pt x="2863" y="1577"/>
                </a:lnTo>
                <a:lnTo>
                  <a:pt x="2874" y="1577"/>
                </a:lnTo>
                <a:lnTo>
                  <a:pt x="2874" y="1577"/>
                </a:lnTo>
                <a:lnTo>
                  <a:pt x="2874" y="1577"/>
                </a:lnTo>
                <a:lnTo>
                  <a:pt x="2874" y="1577"/>
                </a:lnTo>
                <a:lnTo>
                  <a:pt x="2895" y="1577"/>
                </a:lnTo>
                <a:lnTo>
                  <a:pt x="2895" y="1577"/>
                </a:lnTo>
                <a:lnTo>
                  <a:pt x="2895" y="1577"/>
                </a:lnTo>
                <a:lnTo>
                  <a:pt x="2906" y="1577"/>
                </a:lnTo>
                <a:lnTo>
                  <a:pt x="2906" y="1577"/>
                </a:lnTo>
                <a:lnTo>
                  <a:pt x="2906" y="1577"/>
                </a:lnTo>
                <a:lnTo>
                  <a:pt x="2927" y="1577"/>
                </a:lnTo>
                <a:lnTo>
                  <a:pt x="2927" y="1577"/>
                </a:lnTo>
                <a:lnTo>
                  <a:pt x="2927" y="1577"/>
                </a:lnTo>
                <a:lnTo>
                  <a:pt x="2927" y="1577"/>
                </a:lnTo>
                <a:lnTo>
                  <a:pt x="2927" y="1577"/>
                </a:lnTo>
                <a:lnTo>
                  <a:pt x="2927" y="1577"/>
                </a:lnTo>
                <a:lnTo>
                  <a:pt x="2938" y="1577"/>
                </a:lnTo>
              </a:path>
            </a:pathLst>
          </a:custGeom>
          <a:noFill/>
          <a:ln w="1746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3063" name="Line 7"/>
          <p:cNvSpPr>
            <a:spLocks noChangeShapeType="1"/>
          </p:cNvSpPr>
          <p:nvPr/>
        </p:nvSpPr>
        <p:spPr bwMode="auto">
          <a:xfrm>
            <a:off x="2425700" y="1709738"/>
            <a:ext cx="1588" cy="412750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3064" name="Line 8"/>
          <p:cNvSpPr>
            <a:spLocks noChangeShapeType="1"/>
          </p:cNvSpPr>
          <p:nvPr/>
        </p:nvSpPr>
        <p:spPr bwMode="auto">
          <a:xfrm>
            <a:off x="3541713" y="2051050"/>
            <a:ext cx="1587" cy="3367088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3065" name="Line 9"/>
          <p:cNvSpPr>
            <a:spLocks noChangeShapeType="1"/>
          </p:cNvSpPr>
          <p:nvPr/>
        </p:nvSpPr>
        <p:spPr bwMode="auto">
          <a:xfrm>
            <a:off x="5754688" y="2051050"/>
            <a:ext cx="1587" cy="3379788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3066" name="Line 10"/>
          <p:cNvSpPr>
            <a:spLocks noChangeShapeType="1"/>
          </p:cNvSpPr>
          <p:nvPr/>
        </p:nvSpPr>
        <p:spPr bwMode="auto">
          <a:xfrm>
            <a:off x="6904038" y="1709738"/>
            <a:ext cx="1587" cy="412750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3067" name="Line 11"/>
          <p:cNvSpPr>
            <a:spLocks noChangeShapeType="1"/>
          </p:cNvSpPr>
          <p:nvPr/>
        </p:nvSpPr>
        <p:spPr bwMode="auto">
          <a:xfrm>
            <a:off x="4640263" y="2430463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3068" name="Line 12"/>
          <p:cNvSpPr>
            <a:spLocks noChangeShapeType="1"/>
          </p:cNvSpPr>
          <p:nvPr/>
        </p:nvSpPr>
        <p:spPr bwMode="auto">
          <a:xfrm>
            <a:off x="4640263" y="2535238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3069" name="Line 13"/>
          <p:cNvSpPr>
            <a:spLocks noChangeShapeType="1"/>
          </p:cNvSpPr>
          <p:nvPr/>
        </p:nvSpPr>
        <p:spPr bwMode="auto">
          <a:xfrm>
            <a:off x="4640263" y="2640013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3070" name="Line 14"/>
          <p:cNvSpPr>
            <a:spLocks noChangeShapeType="1"/>
          </p:cNvSpPr>
          <p:nvPr/>
        </p:nvSpPr>
        <p:spPr bwMode="auto">
          <a:xfrm>
            <a:off x="4640263" y="2744788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3071" name="Line 15"/>
          <p:cNvSpPr>
            <a:spLocks noChangeShapeType="1"/>
          </p:cNvSpPr>
          <p:nvPr/>
        </p:nvSpPr>
        <p:spPr bwMode="auto">
          <a:xfrm>
            <a:off x="4640263" y="2849563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3072" name="Line 16"/>
          <p:cNvSpPr>
            <a:spLocks noChangeShapeType="1"/>
          </p:cNvSpPr>
          <p:nvPr/>
        </p:nvSpPr>
        <p:spPr bwMode="auto">
          <a:xfrm>
            <a:off x="4640263" y="2954338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3073" name="Line 17"/>
          <p:cNvSpPr>
            <a:spLocks noChangeShapeType="1"/>
          </p:cNvSpPr>
          <p:nvPr/>
        </p:nvSpPr>
        <p:spPr bwMode="auto">
          <a:xfrm>
            <a:off x="4640263" y="3059113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3074" name="Line 18"/>
          <p:cNvSpPr>
            <a:spLocks noChangeShapeType="1"/>
          </p:cNvSpPr>
          <p:nvPr/>
        </p:nvSpPr>
        <p:spPr bwMode="auto">
          <a:xfrm>
            <a:off x="4640263" y="3163888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3075" name="Line 19"/>
          <p:cNvSpPr>
            <a:spLocks noChangeShapeType="1"/>
          </p:cNvSpPr>
          <p:nvPr/>
        </p:nvSpPr>
        <p:spPr bwMode="auto">
          <a:xfrm>
            <a:off x="4640263" y="3268663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3076" name="Line 20"/>
          <p:cNvSpPr>
            <a:spLocks noChangeShapeType="1"/>
          </p:cNvSpPr>
          <p:nvPr/>
        </p:nvSpPr>
        <p:spPr bwMode="auto">
          <a:xfrm>
            <a:off x="4640263" y="3373438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3077" name="Line 21"/>
          <p:cNvSpPr>
            <a:spLocks noChangeShapeType="1"/>
          </p:cNvSpPr>
          <p:nvPr/>
        </p:nvSpPr>
        <p:spPr bwMode="auto">
          <a:xfrm>
            <a:off x="4640263" y="3478213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3078" name="Line 22"/>
          <p:cNvSpPr>
            <a:spLocks noChangeShapeType="1"/>
          </p:cNvSpPr>
          <p:nvPr/>
        </p:nvSpPr>
        <p:spPr bwMode="auto">
          <a:xfrm>
            <a:off x="4640263" y="3582988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3079" name="Line 23"/>
          <p:cNvSpPr>
            <a:spLocks noChangeShapeType="1"/>
          </p:cNvSpPr>
          <p:nvPr/>
        </p:nvSpPr>
        <p:spPr bwMode="auto">
          <a:xfrm>
            <a:off x="4640263" y="3687763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3080" name="Line 24"/>
          <p:cNvSpPr>
            <a:spLocks noChangeShapeType="1"/>
          </p:cNvSpPr>
          <p:nvPr/>
        </p:nvSpPr>
        <p:spPr bwMode="auto">
          <a:xfrm>
            <a:off x="4640263" y="3792538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3081" name="Line 25"/>
          <p:cNvSpPr>
            <a:spLocks noChangeShapeType="1"/>
          </p:cNvSpPr>
          <p:nvPr/>
        </p:nvSpPr>
        <p:spPr bwMode="auto">
          <a:xfrm>
            <a:off x="4640263" y="3897313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3082" name="Line 26"/>
          <p:cNvSpPr>
            <a:spLocks noChangeShapeType="1"/>
          </p:cNvSpPr>
          <p:nvPr/>
        </p:nvSpPr>
        <p:spPr bwMode="auto">
          <a:xfrm>
            <a:off x="4640263" y="4002088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3083" name="Line 27"/>
          <p:cNvSpPr>
            <a:spLocks noChangeShapeType="1"/>
          </p:cNvSpPr>
          <p:nvPr/>
        </p:nvSpPr>
        <p:spPr bwMode="auto">
          <a:xfrm>
            <a:off x="4640263" y="4106863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3084" name="Line 28"/>
          <p:cNvSpPr>
            <a:spLocks noChangeShapeType="1"/>
          </p:cNvSpPr>
          <p:nvPr/>
        </p:nvSpPr>
        <p:spPr bwMode="auto">
          <a:xfrm>
            <a:off x="4640263" y="4211638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3085" name="Line 29"/>
          <p:cNvSpPr>
            <a:spLocks noChangeShapeType="1"/>
          </p:cNvSpPr>
          <p:nvPr/>
        </p:nvSpPr>
        <p:spPr bwMode="auto">
          <a:xfrm>
            <a:off x="4640263" y="4316413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3086" name="Line 30"/>
          <p:cNvSpPr>
            <a:spLocks noChangeShapeType="1"/>
          </p:cNvSpPr>
          <p:nvPr/>
        </p:nvSpPr>
        <p:spPr bwMode="auto">
          <a:xfrm>
            <a:off x="4640263" y="4421188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3087" name="Line 31"/>
          <p:cNvSpPr>
            <a:spLocks noChangeShapeType="1"/>
          </p:cNvSpPr>
          <p:nvPr/>
        </p:nvSpPr>
        <p:spPr bwMode="auto">
          <a:xfrm>
            <a:off x="4640263" y="4525963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3088" name="Line 32"/>
          <p:cNvSpPr>
            <a:spLocks noChangeShapeType="1"/>
          </p:cNvSpPr>
          <p:nvPr/>
        </p:nvSpPr>
        <p:spPr bwMode="auto">
          <a:xfrm>
            <a:off x="4640263" y="4630738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3089" name="Line 33"/>
          <p:cNvSpPr>
            <a:spLocks noChangeShapeType="1"/>
          </p:cNvSpPr>
          <p:nvPr/>
        </p:nvSpPr>
        <p:spPr bwMode="auto">
          <a:xfrm>
            <a:off x="4640263" y="4735513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3090" name="Line 34"/>
          <p:cNvSpPr>
            <a:spLocks noChangeShapeType="1"/>
          </p:cNvSpPr>
          <p:nvPr/>
        </p:nvSpPr>
        <p:spPr bwMode="auto">
          <a:xfrm>
            <a:off x="4640263" y="4840288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3091" name="Line 35"/>
          <p:cNvSpPr>
            <a:spLocks noChangeShapeType="1"/>
          </p:cNvSpPr>
          <p:nvPr/>
        </p:nvSpPr>
        <p:spPr bwMode="auto">
          <a:xfrm>
            <a:off x="4640263" y="4946650"/>
            <a:ext cx="1587" cy="3810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3092" name="Line 36"/>
          <p:cNvSpPr>
            <a:spLocks noChangeShapeType="1"/>
          </p:cNvSpPr>
          <p:nvPr/>
        </p:nvSpPr>
        <p:spPr bwMode="auto">
          <a:xfrm>
            <a:off x="4638675" y="5029200"/>
            <a:ext cx="3175" cy="6032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3093" name="Line 37"/>
          <p:cNvSpPr>
            <a:spLocks noChangeShapeType="1"/>
          </p:cNvSpPr>
          <p:nvPr/>
        </p:nvSpPr>
        <p:spPr bwMode="auto">
          <a:xfrm>
            <a:off x="3557588" y="2403475"/>
            <a:ext cx="2163762" cy="1588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3094" name="Freeform 38"/>
          <p:cNvSpPr>
            <a:spLocks/>
          </p:cNvSpPr>
          <p:nvPr/>
        </p:nvSpPr>
        <p:spPr bwMode="auto">
          <a:xfrm>
            <a:off x="3557588" y="2403475"/>
            <a:ext cx="203200" cy="66675"/>
          </a:xfrm>
          <a:custGeom>
            <a:avLst/>
            <a:gdLst>
              <a:gd name="T0" fmla="*/ 96 w 128"/>
              <a:gd name="T1" fmla="*/ 0 h 42"/>
              <a:gd name="T2" fmla="*/ 128 w 128"/>
              <a:gd name="T3" fmla="*/ 42 h 42"/>
              <a:gd name="T4" fmla="*/ 0 w 128"/>
              <a:gd name="T5" fmla="*/ 0 h 42"/>
              <a:gd name="T6" fmla="*/ 96 w 128"/>
              <a:gd name="T7" fmla="*/ 0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8" h="42">
                <a:moveTo>
                  <a:pt x="96" y="0"/>
                </a:moveTo>
                <a:lnTo>
                  <a:pt x="128" y="42"/>
                </a:lnTo>
                <a:lnTo>
                  <a:pt x="0" y="0"/>
                </a:lnTo>
                <a:lnTo>
                  <a:pt x="96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3095" name="Freeform 39"/>
          <p:cNvSpPr>
            <a:spLocks/>
          </p:cNvSpPr>
          <p:nvPr/>
        </p:nvSpPr>
        <p:spPr bwMode="auto">
          <a:xfrm>
            <a:off x="3557588" y="2338388"/>
            <a:ext cx="203200" cy="65087"/>
          </a:xfrm>
          <a:custGeom>
            <a:avLst/>
            <a:gdLst>
              <a:gd name="T0" fmla="*/ 96 w 128"/>
              <a:gd name="T1" fmla="*/ 41 h 41"/>
              <a:gd name="T2" fmla="*/ 0 w 128"/>
              <a:gd name="T3" fmla="*/ 41 h 41"/>
              <a:gd name="T4" fmla="*/ 128 w 128"/>
              <a:gd name="T5" fmla="*/ 0 h 41"/>
              <a:gd name="T6" fmla="*/ 96 w 128"/>
              <a:gd name="T7" fmla="*/ 41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8" h="41">
                <a:moveTo>
                  <a:pt x="96" y="41"/>
                </a:moveTo>
                <a:lnTo>
                  <a:pt x="0" y="41"/>
                </a:lnTo>
                <a:lnTo>
                  <a:pt x="128" y="0"/>
                </a:lnTo>
                <a:lnTo>
                  <a:pt x="96" y="4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3096" name="Freeform 40"/>
          <p:cNvSpPr>
            <a:spLocks/>
          </p:cNvSpPr>
          <p:nvPr/>
        </p:nvSpPr>
        <p:spPr bwMode="auto">
          <a:xfrm>
            <a:off x="5518150" y="2403475"/>
            <a:ext cx="203200" cy="66675"/>
          </a:xfrm>
          <a:custGeom>
            <a:avLst/>
            <a:gdLst>
              <a:gd name="T0" fmla="*/ 128 w 128"/>
              <a:gd name="T1" fmla="*/ 0 h 42"/>
              <a:gd name="T2" fmla="*/ 0 w 128"/>
              <a:gd name="T3" fmla="*/ 42 h 42"/>
              <a:gd name="T4" fmla="*/ 32 w 128"/>
              <a:gd name="T5" fmla="*/ 0 h 42"/>
              <a:gd name="T6" fmla="*/ 128 w 128"/>
              <a:gd name="T7" fmla="*/ 0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8" h="42">
                <a:moveTo>
                  <a:pt x="128" y="0"/>
                </a:moveTo>
                <a:lnTo>
                  <a:pt x="0" y="42"/>
                </a:lnTo>
                <a:lnTo>
                  <a:pt x="32" y="0"/>
                </a:lnTo>
                <a:lnTo>
                  <a:pt x="128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3097" name="Freeform 41"/>
          <p:cNvSpPr>
            <a:spLocks/>
          </p:cNvSpPr>
          <p:nvPr/>
        </p:nvSpPr>
        <p:spPr bwMode="auto">
          <a:xfrm>
            <a:off x="5518150" y="2338388"/>
            <a:ext cx="203200" cy="65087"/>
          </a:xfrm>
          <a:custGeom>
            <a:avLst/>
            <a:gdLst>
              <a:gd name="T0" fmla="*/ 128 w 128"/>
              <a:gd name="T1" fmla="*/ 41 h 41"/>
              <a:gd name="T2" fmla="*/ 32 w 128"/>
              <a:gd name="T3" fmla="*/ 41 h 41"/>
              <a:gd name="T4" fmla="*/ 0 w 128"/>
              <a:gd name="T5" fmla="*/ 0 h 41"/>
              <a:gd name="T6" fmla="*/ 128 w 128"/>
              <a:gd name="T7" fmla="*/ 41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8" h="41">
                <a:moveTo>
                  <a:pt x="128" y="41"/>
                </a:moveTo>
                <a:lnTo>
                  <a:pt x="32" y="41"/>
                </a:lnTo>
                <a:lnTo>
                  <a:pt x="0" y="0"/>
                </a:lnTo>
                <a:lnTo>
                  <a:pt x="128" y="4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3098" name="Rectangle 42"/>
          <p:cNvSpPr>
            <a:spLocks noChangeArrowheads="1"/>
          </p:cNvSpPr>
          <p:nvPr/>
        </p:nvSpPr>
        <p:spPr bwMode="auto">
          <a:xfrm>
            <a:off x="4429125" y="2089150"/>
            <a:ext cx="1666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>
                <a:solidFill>
                  <a:srgbClr val="000000"/>
                </a:solidFill>
                <a:latin typeface="Symbol" pitchFamily="18" charset="2"/>
              </a:rPr>
              <a:t>+</a:t>
            </a:r>
            <a:endParaRPr lang="nl-NL" altLang="cs-CZ"/>
          </a:p>
        </p:txBody>
      </p:sp>
      <p:sp>
        <p:nvSpPr>
          <p:cNvPr id="173099" name="Rectangle 43"/>
          <p:cNvSpPr>
            <a:spLocks noChangeArrowheads="1"/>
          </p:cNvSpPr>
          <p:nvPr/>
        </p:nvSpPr>
        <p:spPr bwMode="auto">
          <a:xfrm>
            <a:off x="4581525" y="2089150"/>
            <a:ext cx="8413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>
                <a:solidFill>
                  <a:srgbClr val="000000"/>
                </a:solidFill>
                <a:latin typeface="Symbol" pitchFamily="18" charset="2"/>
              </a:rPr>
              <a:t>/</a:t>
            </a:r>
            <a:endParaRPr lang="nl-NL" altLang="cs-CZ"/>
          </a:p>
        </p:txBody>
      </p:sp>
      <p:sp>
        <p:nvSpPr>
          <p:cNvPr id="173100" name="Rectangle 44"/>
          <p:cNvSpPr>
            <a:spLocks noChangeArrowheads="1"/>
          </p:cNvSpPr>
          <p:nvPr/>
        </p:nvSpPr>
        <p:spPr bwMode="auto">
          <a:xfrm>
            <a:off x="4699000" y="2089150"/>
            <a:ext cx="1666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>
                <a:solidFill>
                  <a:srgbClr val="000000"/>
                </a:solidFill>
                <a:latin typeface="Symbol" pitchFamily="18" charset="2"/>
              </a:rPr>
              <a:t>-</a:t>
            </a:r>
            <a:endParaRPr lang="nl-NL" altLang="cs-CZ"/>
          </a:p>
        </p:txBody>
      </p:sp>
      <p:sp>
        <p:nvSpPr>
          <p:cNvPr id="173101" name="Rectangle 45"/>
          <p:cNvSpPr>
            <a:spLocks noChangeArrowheads="1"/>
          </p:cNvSpPr>
          <p:nvPr/>
        </p:nvSpPr>
        <p:spPr bwMode="auto">
          <a:xfrm>
            <a:off x="4854575" y="2089150"/>
            <a:ext cx="76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>
                <a:solidFill>
                  <a:srgbClr val="000000"/>
                </a:solidFill>
                <a:latin typeface="Symbol" pitchFamily="18" charset="2"/>
              </a:rPr>
              <a:t> </a:t>
            </a:r>
            <a:endParaRPr lang="nl-NL" altLang="cs-CZ"/>
          </a:p>
        </p:txBody>
      </p:sp>
      <p:sp>
        <p:nvSpPr>
          <p:cNvPr id="173102" name="Rectangle 46"/>
          <p:cNvSpPr>
            <a:spLocks noChangeArrowheads="1"/>
          </p:cNvSpPr>
          <p:nvPr/>
        </p:nvSpPr>
        <p:spPr bwMode="auto">
          <a:xfrm>
            <a:off x="4951413" y="2089150"/>
            <a:ext cx="152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>
                <a:solidFill>
                  <a:srgbClr val="000000"/>
                </a:solidFill>
                <a:latin typeface="Symbol" pitchFamily="18" charset="2"/>
              </a:rPr>
              <a:t>3</a:t>
            </a:r>
            <a:endParaRPr lang="nl-NL" altLang="cs-CZ"/>
          </a:p>
        </p:txBody>
      </p:sp>
      <p:sp>
        <p:nvSpPr>
          <p:cNvPr id="173103" name="Rectangle 47"/>
          <p:cNvSpPr>
            <a:spLocks noChangeArrowheads="1"/>
          </p:cNvSpPr>
          <p:nvPr/>
        </p:nvSpPr>
        <p:spPr bwMode="auto">
          <a:xfrm>
            <a:off x="5122863" y="2089150"/>
            <a:ext cx="18415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>
                <a:solidFill>
                  <a:srgbClr val="000000"/>
                </a:solidFill>
                <a:latin typeface="Symbol" pitchFamily="18" charset="2"/>
              </a:rPr>
              <a:t>s</a:t>
            </a:r>
            <a:endParaRPr lang="nl-NL" altLang="cs-CZ"/>
          </a:p>
        </p:txBody>
      </p:sp>
      <p:sp>
        <p:nvSpPr>
          <p:cNvPr id="173104" name="Rectangle 48"/>
          <p:cNvSpPr>
            <a:spLocks noChangeArrowheads="1"/>
          </p:cNvSpPr>
          <p:nvPr/>
        </p:nvSpPr>
        <p:spPr bwMode="auto">
          <a:xfrm>
            <a:off x="4854575" y="5665788"/>
            <a:ext cx="76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>
                <a:solidFill>
                  <a:srgbClr val="000000"/>
                </a:solidFill>
                <a:latin typeface="Symbol" pitchFamily="18" charset="2"/>
              </a:rPr>
              <a:t> </a:t>
            </a:r>
            <a:endParaRPr lang="nl-NL" altLang="cs-CZ"/>
          </a:p>
        </p:txBody>
      </p:sp>
      <p:sp>
        <p:nvSpPr>
          <p:cNvPr id="173105" name="Rectangle 49"/>
          <p:cNvSpPr>
            <a:spLocks noChangeArrowheads="1"/>
          </p:cNvSpPr>
          <p:nvPr/>
        </p:nvSpPr>
        <p:spPr bwMode="auto">
          <a:xfrm>
            <a:off x="1863725" y="1957388"/>
            <a:ext cx="1270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800" dirty="0">
                <a:solidFill>
                  <a:srgbClr val="000000"/>
                </a:solidFill>
                <a:latin typeface="Arial" charset="0"/>
              </a:rPr>
              <a:t>L</a:t>
            </a:r>
            <a:endParaRPr lang="nl-NL" altLang="cs-CZ" dirty="0"/>
          </a:p>
        </p:txBody>
      </p:sp>
      <p:sp>
        <p:nvSpPr>
          <p:cNvPr id="173106" name="Rectangle 50"/>
          <p:cNvSpPr>
            <a:spLocks noChangeArrowheads="1"/>
          </p:cNvSpPr>
          <p:nvPr/>
        </p:nvSpPr>
        <p:spPr bwMode="auto">
          <a:xfrm>
            <a:off x="2003425" y="1957388"/>
            <a:ext cx="1524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800" dirty="0">
                <a:solidFill>
                  <a:srgbClr val="000000"/>
                </a:solidFill>
                <a:latin typeface="Arial" charset="0"/>
              </a:rPr>
              <a:t>S</a:t>
            </a:r>
            <a:endParaRPr lang="nl-NL" altLang="cs-CZ" dirty="0"/>
          </a:p>
        </p:txBody>
      </p:sp>
      <p:sp>
        <p:nvSpPr>
          <p:cNvPr id="173107" name="Rectangle 51"/>
          <p:cNvSpPr>
            <a:spLocks noChangeArrowheads="1"/>
          </p:cNvSpPr>
          <p:nvPr/>
        </p:nvSpPr>
        <p:spPr bwMode="auto">
          <a:xfrm>
            <a:off x="2166938" y="1957388"/>
            <a:ext cx="1270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800">
                <a:solidFill>
                  <a:srgbClr val="000000"/>
                </a:solidFill>
                <a:latin typeface="Arial" charset="0"/>
              </a:rPr>
              <a:t>L</a:t>
            </a:r>
            <a:endParaRPr lang="nl-NL" altLang="cs-CZ"/>
          </a:p>
        </p:txBody>
      </p:sp>
      <p:sp>
        <p:nvSpPr>
          <p:cNvPr id="173108" name="Rectangle 52"/>
          <p:cNvSpPr>
            <a:spLocks noChangeArrowheads="1"/>
          </p:cNvSpPr>
          <p:nvPr/>
        </p:nvSpPr>
        <p:spPr bwMode="auto">
          <a:xfrm>
            <a:off x="7167563" y="1944688"/>
            <a:ext cx="165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800">
                <a:solidFill>
                  <a:srgbClr val="000000"/>
                </a:solidFill>
                <a:latin typeface="Arial" charset="0"/>
              </a:rPr>
              <a:t>U</a:t>
            </a:r>
            <a:endParaRPr lang="nl-NL" altLang="cs-CZ"/>
          </a:p>
        </p:txBody>
      </p:sp>
      <p:sp>
        <p:nvSpPr>
          <p:cNvPr id="173109" name="Rectangle 53"/>
          <p:cNvSpPr>
            <a:spLocks noChangeArrowheads="1"/>
          </p:cNvSpPr>
          <p:nvPr/>
        </p:nvSpPr>
        <p:spPr bwMode="auto">
          <a:xfrm>
            <a:off x="7343775" y="1944688"/>
            <a:ext cx="1524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800">
                <a:solidFill>
                  <a:srgbClr val="000000"/>
                </a:solidFill>
                <a:latin typeface="Arial" charset="0"/>
              </a:rPr>
              <a:t>S</a:t>
            </a:r>
            <a:endParaRPr lang="nl-NL" altLang="cs-CZ"/>
          </a:p>
        </p:txBody>
      </p:sp>
      <p:sp>
        <p:nvSpPr>
          <p:cNvPr id="173110" name="Rectangle 54"/>
          <p:cNvSpPr>
            <a:spLocks noChangeArrowheads="1"/>
          </p:cNvSpPr>
          <p:nvPr/>
        </p:nvSpPr>
        <p:spPr bwMode="auto">
          <a:xfrm>
            <a:off x="7507288" y="1944688"/>
            <a:ext cx="1270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800">
                <a:solidFill>
                  <a:srgbClr val="000000"/>
                </a:solidFill>
                <a:latin typeface="Arial" charset="0"/>
              </a:rPr>
              <a:t>L</a:t>
            </a:r>
            <a:endParaRPr lang="nl-NL" altLang="cs-CZ"/>
          </a:p>
        </p:txBody>
      </p:sp>
      <p:sp>
        <p:nvSpPr>
          <p:cNvPr id="173111" name="Line 55"/>
          <p:cNvSpPr>
            <a:spLocks noChangeShapeType="1"/>
          </p:cNvSpPr>
          <p:nvPr/>
        </p:nvSpPr>
        <p:spPr bwMode="auto">
          <a:xfrm>
            <a:off x="2560638" y="1854200"/>
            <a:ext cx="4259262" cy="1588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3112" name="Freeform 56"/>
          <p:cNvSpPr>
            <a:spLocks/>
          </p:cNvSpPr>
          <p:nvPr/>
        </p:nvSpPr>
        <p:spPr bwMode="auto">
          <a:xfrm>
            <a:off x="2560638" y="1854200"/>
            <a:ext cx="203200" cy="52388"/>
          </a:xfrm>
          <a:custGeom>
            <a:avLst/>
            <a:gdLst>
              <a:gd name="T0" fmla="*/ 96 w 128"/>
              <a:gd name="T1" fmla="*/ 0 h 33"/>
              <a:gd name="T2" fmla="*/ 128 w 128"/>
              <a:gd name="T3" fmla="*/ 33 h 33"/>
              <a:gd name="T4" fmla="*/ 0 w 128"/>
              <a:gd name="T5" fmla="*/ 0 h 33"/>
              <a:gd name="T6" fmla="*/ 96 w 128"/>
              <a:gd name="T7" fmla="*/ 0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8" h="33">
                <a:moveTo>
                  <a:pt x="96" y="0"/>
                </a:moveTo>
                <a:lnTo>
                  <a:pt x="128" y="33"/>
                </a:lnTo>
                <a:lnTo>
                  <a:pt x="0" y="0"/>
                </a:lnTo>
                <a:lnTo>
                  <a:pt x="96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3113" name="Freeform 57"/>
          <p:cNvSpPr>
            <a:spLocks/>
          </p:cNvSpPr>
          <p:nvPr/>
        </p:nvSpPr>
        <p:spPr bwMode="auto">
          <a:xfrm>
            <a:off x="2560638" y="1789113"/>
            <a:ext cx="203200" cy="65087"/>
          </a:xfrm>
          <a:custGeom>
            <a:avLst/>
            <a:gdLst>
              <a:gd name="T0" fmla="*/ 96 w 128"/>
              <a:gd name="T1" fmla="*/ 41 h 41"/>
              <a:gd name="T2" fmla="*/ 0 w 128"/>
              <a:gd name="T3" fmla="*/ 41 h 41"/>
              <a:gd name="T4" fmla="*/ 128 w 128"/>
              <a:gd name="T5" fmla="*/ 0 h 41"/>
              <a:gd name="T6" fmla="*/ 96 w 128"/>
              <a:gd name="T7" fmla="*/ 41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8" h="41">
                <a:moveTo>
                  <a:pt x="96" y="41"/>
                </a:moveTo>
                <a:lnTo>
                  <a:pt x="0" y="41"/>
                </a:lnTo>
                <a:lnTo>
                  <a:pt x="128" y="0"/>
                </a:lnTo>
                <a:lnTo>
                  <a:pt x="96" y="4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3114" name="Freeform 58"/>
          <p:cNvSpPr>
            <a:spLocks/>
          </p:cNvSpPr>
          <p:nvPr/>
        </p:nvSpPr>
        <p:spPr bwMode="auto">
          <a:xfrm>
            <a:off x="6616700" y="1854200"/>
            <a:ext cx="203200" cy="52388"/>
          </a:xfrm>
          <a:custGeom>
            <a:avLst/>
            <a:gdLst>
              <a:gd name="T0" fmla="*/ 128 w 128"/>
              <a:gd name="T1" fmla="*/ 0 h 33"/>
              <a:gd name="T2" fmla="*/ 0 w 128"/>
              <a:gd name="T3" fmla="*/ 33 h 33"/>
              <a:gd name="T4" fmla="*/ 32 w 128"/>
              <a:gd name="T5" fmla="*/ 0 h 33"/>
              <a:gd name="T6" fmla="*/ 128 w 128"/>
              <a:gd name="T7" fmla="*/ 0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8" h="33">
                <a:moveTo>
                  <a:pt x="128" y="0"/>
                </a:moveTo>
                <a:lnTo>
                  <a:pt x="0" y="33"/>
                </a:lnTo>
                <a:lnTo>
                  <a:pt x="32" y="0"/>
                </a:lnTo>
                <a:lnTo>
                  <a:pt x="128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3115" name="Freeform 59"/>
          <p:cNvSpPr>
            <a:spLocks/>
          </p:cNvSpPr>
          <p:nvPr/>
        </p:nvSpPr>
        <p:spPr bwMode="auto">
          <a:xfrm>
            <a:off x="6616700" y="1789113"/>
            <a:ext cx="203200" cy="65087"/>
          </a:xfrm>
          <a:custGeom>
            <a:avLst/>
            <a:gdLst>
              <a:gd name="T0" fmla="*/ 128 w 128"/>
              <a:gd name="T1" fmla="*/ 41 h 41"/>
              <a:gd name="T2" fmla="*/ 32 w 128"/>
              <a:gd name="T3" fmla="*/ 41 h 41"/>
              <a:gd name="T4" fmla="*/ 0 w 128"/>
              <a:gd name="T5" fmla="*/ 0 h 41"/>
              <a:gd name="T6" fmla="*/ 128 w 128"/>
              <a:gd name="T7" fmla="*/ 41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8" h="41">
                <a:moveTo>
                  <a:pt x="128" y="41"/>
                </a:moveTo>
                <a:lnTo>
                  <a:pt x="32" y="41"/>
                </a:lnTo>
                <a:lnTo>
                  <a:pt x="0" y="0"/>
                </a:lnTo>
                <a:lnTo>
                  <a:pt x="128" y="4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3116" name="Rectangle 60"/>
          <p:cNvSpPr>
            <a:spLocks noChangeArrowheads="1"/>
          </p:cNvSpPr>
          <p:nvPr/>
        </p:nvSpPr>
        <p:spPr bwMode="auto">
          <a:xfrm>
            <a:off x="6430963" y="4329113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endParaRPr lang="nl-NL" altLang="cs-CZ"/>
          </a:p>
        </p:txBody>
      </p:sp>
      <p:sp>
        <p:nvSpPr>
          <p:cNvPr id="173117" name="Rectangle 61"/>
          <p:cNvSpPr>
            <a:spLocks noChangeArrowheads="1"/>
          </p:cNvSpPr>
          <p:nvPr/>
        </p:nvSpPr>
        <p:spPr bwMode="auto">
          <a:xfrm>
            <a:off x="3176588" y="4171950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endParaRPr lang="nl-NL" altLang="cs-CZ"/>
          </a:p>
        </p:txBody>
      </p:sp>
      <p:sp>
        <p:nvSpPr>
          <p:cNvPr id="173118" name="Rectangle 62"/>
          <p:cNvSpPr>
            <a:spLocks noChangeArrowheads="1"/>
          </p:cNvSpPr>
          <p:nvPr/>
        </p:nvSpPr>
        <p:spPr bwMode="auto">
          <a:xfrm>
            <a:off x="7781925" y="4630738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endParaRPr lang="nl-NL" altLang="cs-CZ"/>
          </a:p>
        </p:txBody>
      </p:sp>
      <p:sp>
        <p:nvSpPr>
          <p:cNvPr id="173119" name="Rectangle 63"/>
          <p:cNvSpPr>
            <a:spLocks noChangeArrowheads="1"/>
          </p:cNvSpPr>
          <p:nvPr/>
        </p:nvSpPr>
        <p:spPr bwMode="auto">
          <a:xfrm>
            <a:off x="7789863" y="4448175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endParaRPr lang="nl-NL" altLang="cs-CZ"/>
          </a:p>
        </p:txBody>
      </p:sp>
      <p:sp>
        <p:nvSpPr>
          <p:cNvPr id="173120" name="Text Box 64"/>
          <p:cNvSpPr txBox="1">
            <a:spLocks noChangeArrowheads="1"/>
          </p:cNvSpPr>
          <p:nvPr/>
        </p:nvSpPr>
        <p:spPr bwMode="auto">
          <a:xfrm>
            <a:off x="2667000" y="533400"/>
            <a:ext cx="41544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5F5F5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nl-NL" altLang="cs-CZ" sz="3200">
                <a:latin typeface="Arial" charset="0"/>
              </a:rPr>
              <a:t>Statistical background</a:t>
            </a:r>
          </a:p>
        </p:txBody>
      </p:sp>
      <p:sp>
        <p:nvSpPr>
          <p:cNvPr id="173121" name="Text Box 65"/>
          <p:cNvSpPr txBox="1">
            <a:spLocks noChangeArrowheads="1"/>
          </p:cNvSpPr>
          <p:nvPr/>
        </p:nvSpPr>
        <p:spPr bwMode="auto">
          <a:xfrm>
            <a:off x="3348038" y="1341438"/>
            <a:ext cx="28654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5F5F5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>
                <a:latin typeface="Arial" charset="0"/>
              </a:rPr>
              <a:t>Required Tolerance</a:t>
            </a:r>
          </a:p>
        </p:txBody>
      </p:sp>
      <p:sp>
        <p:nvSpPr>
          <p:cNvPr id="173122" name="Text Box 66"/>
          <p:cNvSpPr txBox="1">
            <a:spLocks noChangeArrowheads="1"/>
          </p:cNvSpPr>
          <p:nvPr/>
        </p:nvSpPr>
        <p:spPr bwMode="auto">
          <a:xfrm>
            <a:off x="4097338" y="5119688"/>
            <a:ext cx="12366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5F5F5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800">
                <a:latin typeface="Arial" charset="0"/>
              </a:rPr>
              <a:t>Target = </a:t>
            </a:r>
            <a:r>
              <a:rPr lang="nl-NL" altLang="cs-CZ" sz="1800">
                <a:latin typeface="Symbol" pitchFamily="18" charset="2"/>
              </a:rPr>
              <a:t>m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34671" y="2282923"/>
            <a:ext cx="1973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err="1" smtClean="0"/>
              <a:t>Lower</a:t>
            </a:r>
            <a:r>
              <a:rPr lang="cs-CZ" sz="1400" dirty="0" smtClean="0"/>
              <a:t> </a:t>
            </a:r>
            <a:r>
              <a:rPr lang="cs-CZ" sz="1400" dirty="0" err="1" smtClean="0"/>
              <a:t>specification</a:t>
            </a:r>
            <a:r>
              <a:rPr lang="cs-CZ" sz="1400" dirty="0" smtClean="0"/>
              <a:t> </a:t>
            </a:r>
            <a:r>
              <a:rPr lang="cs-CZ" sz="1400" dirty="0" err="1" smtClean="0"/>
              <a:t>level</a:t>
            </a:r>
            <a:endParaRPr lang="cs-CZ" sz="1400" dirty="0"/>
          </a:p>
        </p:txBody>
      </p:sp>
      <p:sp>
        <p:nvSpPr>
          <p:cNvPr id="66" name="TextovéPole 65"/>
          <p:cNvSpPr txBox="1"/>
          <p:nvPr/>
        </p:nvSpPr>
        <p:spPr>
          <a:xfrm>
            <a:off x="7000641" y="2346650"/>
            <a:ext cx="19822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err="1" smtClean="0"/>
              <a:t>Upper</a:t>
            </a:r>
            <a:r>
              <a:rPr lang="cs-CZ" sz="1400" dirty="0" smtClean="0"/>
              <a:t> </a:t>
            </a:r>
            <a:r>
              <a:rPr lang="cs-CZ" sz="1400" dirty="0" err="1" smtClean="0"/>
              <a:t>specification</a:t>
            </a:r>
            <a:r>
              <a:rPr lang="cs-CZ" sz="1400" dirty="0" smtClean="0"/>
              <a:t> </a:t>
            </a:r>
            <a:r>
              <a:rPr lang="cs-CZ" sz="1400" dirty="0" err="1" smtClean="0"/>
              <a:t>level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405342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ChangeArrowheads="1"/>
          </p:cNvSpPr>
          <p:nvPr/>
        </p:nvSpPr>
        <p:spPr bwMode="auto">
          <a:xfrm>
            <a:off x="457200" y="1752600"/>
            <a:ext cx="848995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l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endParaRPr lang="nl-NL" altLang="cs-CZ" sz="2800" i="1"/>
          </a:p>
        </p:txBody>
      </p:sp>
      <p:sp>
        <p:nvSpPr>
          <p:cNvPr id="174085" name="Line 5"/>
          <p:cNvSpPr>
            <a:spLocks noChangeShapeType="1"/>
          </p:cNvSpPr>
          <p:nvPr/>
        </p:nvSpPr>
        <p:spPr bwMode="auto">
          <a:xfrm>
            <a:off x="2171700" y="5129213"/>
            <a:ext cx="4935538" cy="15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086" name="Freeform 6"/>
          <p:cNvSpPr>
            <a:spLocks/>
          </p:cNvSpPr>
          <p:nvPr/>
        </p:nvSpPr>
        <p:spPr bwMode="auto">
          <a:xfrm>
            <a:off x="2308225" y="2495550"/>
            <a:ext cx="4664075" cy="2503488"/>
          </a:xfrm>
          <a:custGeom>
            <a:avLst/>
            <a:gdLst>
              <a:gd name="T0" fmla="*/ 53 w 2938"/>
              <a:gd name="T1" fmla="*/ 1577 h 1577"/>
              <a:gd name="T2" fmla="*/ 85 w 2938"/>
              <a:gd name="T3" fmla="*/ 1577 h 1577"/>
              <a:gd name="T4" fmla="*/ 138 w 2938"/>
              <a:gd name="T5" fmla="*/ 1577 h 1577"/>
              <a:gd name="T6" fmla="*/ 181 w 2938"/>
              <a:gd name="T7" fmla="*/ 1577 h 1577"/>
              <a:gd name="T8" fmla="*/ 234 w 2938"/>
              <a:gd name="T9" fmla="*/ 1577 h 1577"/>
              <a:gd name="T10" fmla="*/ 276 w 2938"/>
              <a:gd name="T11" fmla="*/ 1577 h 1577"/>
              <a:gd name="T12" fmla="*/ 340 w 2938"/>
              <a:gd name="T13" fmla="*/ 1577 h 1577"/>
              <a:gd name="T14" fmla="*/ 383 w 2938"/>
              <a:gd name="T15" fmla="*/ 1577 h 1577"/>
              <a:gd name="T16" fmla="*/ 436 w 2938"/>
              <a:gd name="T17" fmla="*/ 1577 h 1577"/>
              <a:gd name="T18" fmla="*/ 479 w 2938"/>
              <a:gd name="T19" fmla="*/ 1577 h 1577"/>
              <a:gd name="T20" fmla="*/ 511 w 2938"/>
              <a:gd name="T21" fmla="*/ 1577 h 1577"/>
              <a:gd name="T22" fmla="*/ 564 w 2938"/>
              <a:gd name="T23" fmla="*/ 1577 h 1577"/>
              <a:gd name="T24" fmla="*/ 606 w 2938"/>
              <a:gd name="T25" fmla="*/ 1577 h 1577"/>
              <a:gd name="T26" fmla="*/ 649 w 2938"/>
              <a:gd name="T27" fmla="*/ 1577 h 1577"/>
              <a:gd name="T28" fmla="*/ 702 w 2938"/>
              <a:gd name="T29" fmla="*/ 1568 h 1577"/>
              <a:gd name="T30" fmla="*/ 723 w 2938"/>
              <a:gd name="T31" fmla="*/ 1560 h 1577"/>
              <a:gd name="T32" fmla="*/ 755 w 2938"/>
              <a:gd name="T33" fmla="*/ 1552 h 1577"/>
              <a:gd name="T34" fmla="*/ 787 w 2938"/>
              <a:gd name="T35" fmla="*/ 1544 h 1577"/>
              <a:gd name="T36" fmla="*/ 830 w 2938"/>
              <a:gd name="T37" fmla="*/ 1527 h 1577"/>
              <a:gd name="T38" fmla="*/ 873 w 2938"/>
              <a:gd name="T39" fmla="*/ 1502 h 1577"/>
              <a:gd name="T40" fmla="*/ 904 w 2938"/>
              <a:gd name="T41" fmla="*/ 1469 h 1577"/>
              <a:gd name="T42" fmla="*/ 947 w 2938"/>
              <a:gd name="T43" fmla="*/ 1420 h 1577"/>
              <a:gd name="T44" fmla="*/ 1000 w 2938"/>
              <a:gd name="T45" fmla="*/ 1337 h 1577"/>
              <a:gd name="T46" fmla="*/ 1032 w 2938"/>
              <a:gd name="T47" fmla="*/ 1271 h 1577"/>
              <a:gd name="T48" fmla="*/ 1064 w 2938"/>
              <a:gd name="T49" fmla="*/ 1180 h 1577"/>
              <a:gd name="T50" fmla="*/ 1096 w 2938"/>
              <a:gd name="T51" fmla="*/ 1081 h 1577"/>
              <a:gd name="T52" fmla="*/ 1149 w 2938"/>
              <a:gd name="T53" fmla="*/ 900 h 1577"/>
              <a:gd name="T54" fmla="*/ 1181 w 2938"/>
              <a:gd name="T55" fmla="*/ 776 h 1577"/>
              <a:gd name="T56" fmla="*/ 1256 w 2938"/>
              <a:gd name="T57" fmla="*/ 520 h 1577"/>
              <a:gd name="T58" fmla="*/ 1288 w 2938"/>
              <a:gd name="T59" fmla="*/ 380 h 1577"/>
              <a:gd name="T60" fmla="*/ 1330 w 2938"/>
              <a:gd name="T61" fmla="*/ 231 h 1577"/>
              <a:gd name="T62" fmla="*/ 1384 w 2938"/>
              <a:gd name="T63" fmla="*/ 91 h 1577"/>
              <a:gd name="T64" fmla="*/ 1426 w 2938"/>
              <a:gd name="T65" fmla="*/ 25 h 1577"/>
              <a:gd name="T66" fmla="*/ 1501 w 2938"/>
              <a:gd name="T67" fmla="*/ 8 h 1577"/>
              <a:gd name="T68" fmla="*/ 1543 w 2938"/>
              <a:gd name="T69" fmla="*/ 58 h 1577"/>
              <a:gd name="T70" fmla="*/ 1575 w 2938"/>
              <a:gd name="T71" fmla="*/ 124 h 1577"/>
              <a:gd name="T72" fmla="*/ 1618 w 2938"/>
              <a:gd name="T73" fmla="*/ 240 h 1577"/>
              <a:gd name="T74" fmla="*/ 1671 w 2938"/>
              <a:gd name="T75" fmla="*/ 429 h 1577"/>
              <a:gd name="T76" fmla="*/ 1714 w 2938"/>
              <a:gd name="T77" fmla="*/ 603 h 1577"/>
              <a:gd name="T78" fmla="*/ 1756 w 2938"/>
              <a:gd name="T79" fmla="*/ 759 h 1577"/>
              <a:gd name="T80" fmla="*/ 1799 w 2938"/>
              <a:gd name="T81" fmla="*/ 908 h 1577"/>
              <a:gd name="T82" fmla="*/ 1852 w 2938"/>
              <a:gd name="T83" fmla="*/ 1081 h 1577"/>
              <a:gd name="T84" fmla="*/ 1905 w 2938"/>
              <a:gd name="T85" fmla="*/ 1246 h 1577"/>
              <a:gd name="T86" fmla="*/ 1969 w 2938"/>
              <a:gd name="T87" fmla="*/ 1370 h 1577"/>
              <a:gd name="T88" fmla="*/ 2012 w 2938"/>
              <a:gd name="T89" fmla="*/ 1436 h 1577"/>
              <a:gd name="T90" fmla="*/ 2044 w 2938"/>
              <a:gd name="T91" fmla="*/ 1477 h 1577"/>
              <a:gd name="T92" fmla="*/ 2107 w 2938"/>
              <a:gd name="T93" fmla="*/ 1519 h 1577"/>
              <a:gd name="T94" fmla="*/ 2161 w 2938"/>
              <a:gd name="T95" fmla="*/ 1552 h 1577"/>
              <a:gd name="T96" fmla="*/ 2214 w 2938"/>
              <a:gd name="T97" fmla="*/ 1560 h 1577"/>
              <a:gd name="T98" fmla="*/ 2267 w 2938"/>
              <a:gd name="T99" fmla="*/ 1568 h 1577"/>
              <a:gd name="T100" fmla="*/ 2320 w 2938"/>
              <a:gd name="T101" fmla="*/ 1577 h 1577"/>
              <a:gd name="T102" fmla="*/ 2374 w 2938"/>
              <a:gd name="T103" fmla="*/ 1577 h 1577"/>
              <a:gd name="T104" fmla="*/ 2405 w 2938"/>
              <a:gd name="T105" fmla="*/ 1577 h 1577"/>
              <a:gd name="T106" fmla="*/ 2448 w 2938"/>
              <a:gd name="T107" fmla="*/ 1577 h 1577"/>
              <a:gd name="T108" fmla="*/ 2512 w 2938"/>
              <a:gd name="T109" fmla="*/ 1577 h 1577"/>
              <a:gd name="T110" fmla="*/ 2608 w 2938"/>
              <a:gd name="T111" fmla="*/ 1577 h 1577"/>
              <a:gd name="T112" fmla="*/ 2661 w 2938"/>
              <a:gd name="T113" fmla="*/ 1577 h 1577"/>
              <a:gd name="T114" fmla="*/ 2714 w 2938"/>
              <a:gd name="T115" fmla="*/ 1577 h 1577"/>
              <a:gd name="T116" fmla="*/ 2767 w 2938"/>
              <a:gd name="T117" fmla="*/ 1577 h 1577"/>
              <a:gd name="T118" fmla="*/ 2810 w 2938"/>
              <a:gd name="T119" fmla="*/ 1577 h 1577"/>
              <a:gd name="T120" fmla="*/ 2853 w 2938"/>
              <a:gd name="T121" fmla="*/ 1577 h 1577"/>
              <a:gd name="T122" fmla="*/ 2906 w 2938"/>
              <a:gd name="T123" fmla="*/ 1577 h 15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2938" h="1577">
                <a:moveTo>
                  <a:pt x="0" y="1577"/>
                </a:moveTo>
                <a:lnTo>
                  <a:pt x="10" y="1577"/>
                </a:lnTo>
                <a:lnTo>
                  <a:pt x="21" y="1577"/>
                </a:lnTo>
                <a:lnTo>
                  <a:pt x="21" y="1577"/>
                </a:lnTo>
                <a:lnTo>
                  <a:pt x="21" y="1577"/>
                </a:lnTo>
                <a:lnTo>
                  <a:pt x="21" y="1577"/>
                </a:lnTo>
                <a:lnTo>
                  <a:pt x="32" y="1577"/>
                </a:lnTo>
                <a:lnTo>
                  <a:pt x="32" y="1577"/>
                </a:lnTo>
                <a:lnTo>
                  <a:pt x="32" y="1577"/>
                </a:lnTo>
                <a:lnTo>
                  <a:pt x="32" y="1577"/>
                </a:lnTo>
                <a:lnTo>
                  <a:pt x="42" y="1577"/>
                </a:lnTo>
                <a:lnTo>
                  <a:pt x="42" y="1577"/>
                </a:lnTo>
                <a:lnTo>
                  <a:pt x="42" y="1577"/>
                </a:lnTo>
                <a:lnTo>
                  <a:pt x="53" y="1577"/>
                </a:lnTo>
                <a:lnTo>
                  <a:pt x="53" y="1577"/>
                </a:lnTo>
                <a:lnTo>
                  <a:pt x="53" y="1577"/>
                </a:lnTo>
                <a:lnTo>
                  <a:pt x="53" y="1577"/>
                </a:lnTo>
                <a:lnTo>
                  <a:pt x="53" y="1577"/>
                </a:lnTo>
                <a:lnTo>
                  <a:pt x="53" y="1577"/>
                </a:lnTo>
                <a:lnTo>
                  <a:pt x="63" y="1577"/>
                </a:lnTo>
                <a:lnTo>
                  <a:pt x="63" y="1577"/>
                </a:lnTo>
                <a:lnTo>
                  <a:pt x="63" y="1577"/>
                </a:lnTo>
                <a:lnTo>
                  <a:pt x="74" y="1577"/>
                </a:lnTo>
                <a:lnTo>
                  <a:pt x="74" y="1577"/>
                </a:lnTo>
                <a:lnTo>
                  <a:pt x="74" y="1577"/>
                </a:lnTo>
                <a:lnTo>
                  <a:pt x="74" y="1577"/>
                </a:lnTo>
                <a:lnTo>
                  <a:pt x="74" y="1577"/>
                </a:lnTo>
                <a:lnTo>
                  <a:pt x="85" y="1577"/>
                </a:lnTo>
                <a:lnTo>
                  <a:pt x="85" y="1577"/>
                </a:lnTo>
                <a:lnTo>
                  <a:pt x="85" y="1577"/>
                </a:lnTo>
                <a:lnTo>
                  <a:pt x="85" y="1577"/>
                </a:lnTo>
                <a:lnTo>
                  <a:pt x="85" y="1577"/>
                </a:lnTo>
                <a:lnTo>
                  <a:pt x="95" y="1577"/>
                </a:lnTo>
                <a:lnTo>
                  <a:pt x="95" y="1577"/>
                </a:lnTo>
                <a:lnTo>
                  <a:pt x="95" y="1577"/>
                </a:lnTo>
                <a:lnTo>
                  <a:pt x="106" y="1577"/>
                </a:lnTo>
                <a:lnTo>
                  <a:pt x="106" y="1577"/>
                </a:lnTo>
                <a:lnTo>
                  <a:pt x="117" y="1577"/>
                </a:lnTo>
                <a:lnTo>
                  <a:pt x="117" y="1577"/>
                </a:lnTo>
                <a:lnTo>
                  <a:pt x="117" y="1577"/>
                </a:lnTo>
                <a:lnTo>
                  <a:pt x="117" y="1577"/>
                </a:lnTo>
                <a:lnTo>
                  <a:pt x="117" y="1577"/>
                </a:lnTo>
                <a:lnTo>
                  <a:pt x="127" y="1577"/>
                </a:lnTo>
                <a:lnTo>
                  <a:pt x="127" y="1577"/>
                </a:lnTo>
                <a:lnTo>
                  <a:pt x="127" y="1577"/>
                </a:lnTo>
                <a:lnTo>
                  <a:pt x="127" y="1577"/>
                </a:lnTo>
                <a:lnTo>
                  <a:pt x="138" y="1577"/>
                </a:lnTo>
                <a:lnTo>
                  <a:pt x="138" y="1577"/>
                </a:lnTo>
                <a:lnTo>
                  <a:pt x="138" y="1577"/>
                </a:lnTo>
                <a:lnTo>
                  <a:pt x="138" y="1577"/>
                </a:lnTo>
                <a:lnTo>
                  <a:pt x="149" y="1577"/>
                </a:lnTo>
                <a:lnTo>
                  <a:pt x="149" y="1577"/>
                </a:lnTo>
                <a:lnTo>
                  <a:pt x="149" y="1577"/>
                </a:lnTo>
                <a:lnTo>
                  <a:pt x="149" y="1577"/>
                </a:lnTo>
                <a:lnTo>
                  <a:pt x="149" y="1577"/>
                </a:lnTo>
                <a:lnTo>
                  <a:pt x="149" y="1577"/>
                </a:lnTo>
                <a:lnTo>
                  <a:pt x="159" y="1577"/>
                </a:lnTo>
                <a:lnTo>
                  <a:pt x="159" y="1577"/>
                </a:lnTo>
                <a:lnTo>
                  <a:pt x="170" y="1577"/>
                </a:lnTo>
                <a:lnTo>
                  <a:pt x="170" y="1577"/>
                </a:lnTo>
                <a:lnTo>
                  <a:pt x="170" y="1577"/>
                </a:lnTo>
                <a:lnTo>
                  <a:pt x="170" y="1577"/>
                </a:lnTo>
                <a:lnTo>
                  <a:pt x="170" y="1577"/>
                </a:lnTo>
                <a:lnTo>
                  <a:pt x="181" y="1577"/>
                </a:lnTo>
                <a:lnTo>
                  <a:pt x="181" y="1577"/>
                </a:lnTo>
                <a:lnTo>
                  <a:pt x="181" y="1577"/>
                </a:lnTo>
                <a:lnTo>
                  <a:pt x="191" y="1577"/>
                </a:lnTo>
                <a:lnTo>
                  <a:pt x="191" y="1577"/>
                </a:lnTo>
                <a:lnTo>
                  <a:pt x="202" y="1577"/>
                </a:lnTo>
                <a:lnTo>
                  <a:pt x="202" y="1577"/>
                </a:lnTo>
                <a:lnTo>
                  <a:pt x="202" y="1577"/>
                </a:lnTo>
                <a:lnTo>
                  <a:pt x="202" y="1577"/>
                </a:lnTo>
                <a:lnTo>
                  <a:pt x="202" y="1577"/>
                </a:lnTo>
                <a:lnTo>
                  <a:pt x="213" y="1577"/>
                </a:lnTo>
                <a:lnTo>
                  <a:pt x="223" y="1577"/>
                </a:lnTo>
                <a:lnTo>
                  <a:pt x="223" y="1577"/>
                </a:lnTo>
                <a:lnTo>
                  <a:pt x="223" y="1577"/>
                </a:lnTo>
                <a:lnTo>
                  <a:pt x="234" y="1577"/>
                </a:lnTo>
                <a:lnTo>
                  <a:pt x="234" y="1577"/>
                </a:lnTo>
                <a:lnTo>
                  <a:pt x="234" y="1577"/>
                </a:lnTo>
                <a:lnTo>
                  <a:pt x="244" y="1577"/>
                </a:lnTo>
                <a:lnTo>
                  <a:pt x="244" y="1577"/>
                </a:lnTo>
                <a:lnTo>
                  <a:pt x="244" y="1577"/>
                </a:lnTo>
                <a:lnTo>
                  <a:pt x="244" y="1577"/>
                </a:lnTo>
                <a:lnTo>
                  <a:pt x="255" y="1577"/>
                </a:lnTo>
                <a:lnTo>
                  <a:pt x="255" y="1577"/>
                </a:lnTo>
                <a:lnTo>
                  <a:pt x="255" y="1577"/>
                </a:lnTo>
                <a:lnTo>
                  <a:pt x="255" y="1577"/>
                </a:lnTo>
                <a:lnTo>
                  <a:pt x="255" y="1577"/>
                </a:lnTo>
                <a:lnTo>
                  <a:pt x="266" y="1577"/>
                </a:lnTo>
                <a:lnTo>
                  <a:pt x="266" y="1577"/>
                </a:lnTo>
                <a:lnTo>
                  <a:pt x="266" y="1577"/>
                </a:lnTo>
                <a:lnTo>
                  <a:pt x="266" y="1577"/>
                </a:lnTo>
                <a:lnTo>
                  <a:pt x="266" y="1577"/>
                </a:lnTo>
                <a:lnTo>
                  <a:pt x="276" y="1577"/>
                </a:lnTo>
                <a:lnTo>
                  <a:pt x="276" y="1577"/>
                </a:lnTo>
                <a:lnTo>
                  <a:pt x="276" y="1577"/>
                </a:lnTo>
                <a:lnTo>
                  <a:pt x="276" y="1577"/>
                </a:lnTo>
                <a:lnTo>
                  <a:pt x="298" y="1577"/>
                </a:lnTo>
                <a:lnTo>
                  <a:pt x="298" y="1577"/>
                </a:lnTo>
                <a:lnTo>
                  <a:pt x="298" y="1577"/>
                </a:lnTo>
                <a:lnTo>
                  <a:pt x="298" y="1577"/>
                </a:lnTo>
                <a:lnTo>
                  <a:pt x="308" y="1577"/>
                </a:lnTo>
                <a:lnTo>
                  <a:pt x="319" y="1577"/>
                </a:lnTo>
                <a:lnTo>
                  <a:pt x="319" y="1577"/>
                </a:lnTo>
                <a:lnTo>
                  <a:pt x="319" y="1577"/>
                </a:lnTo>
                <a:lnTo>
                  <a:pt x="330" y="1577"/>
                </a:lnTo>
                <a:lnTo>
                  <a:pt x="330" y="1577"/>
                </a:lnTo>
                <a:lnTo>
                  <a:pt x="330" y="1577"/>
                </a:lnTo>
                <a:lnTo>
                  <a:pt x="330" y="1577"/>
                </a:lnTo>
                <a:lnTo>
                  <a:pt x="340" y="1577"/>
                </a:lnTo>
                <a:lnTo>
                  <a:pt x="340" y="1577"/>
                </a:lnTo>
                <a:lnTo>
                  <a:pt x="340" y="1577"/>
                </a:lnTo>
                <a:lnTo>
                  <a:pt x="340" y="1577"/>
                </a:lnTo>
                <a:lnTo>
                  <a:pt x="351" y="1577"/>
                </a:lnTo>
                <a:lnTo>
                  <a:pt x="351" y="1577"/>
                </a:lnTo>
                <a:lnTo>
                  <a:pt x="351" y="1577"/>
                </a:lnTo>
                <a:lnTo>
                  <a:pt x="351" y="1577"/>
                </a:lnTo>
                <a:lnTo>
                  <a:pt x="362" y="1577"/>
                </a:lnTo>
                <a:lnTo>
                  <a:pt x="362" y="1577"/>
                </a:lnTo>
                <a:lnTo>
                  <a:pt x="362" y="1577"/>
                </a:lnTo>
                <a:lnTo>
                  <a:pt x="372" y="1577"/>
                </a:lnTo>
                <a:lnTo>
                  <a:pt x="372" y="1577"/>
                </a:lnTo>
                <a:lnTo>
                  <a:pt x="372" y="1577"/>
                </a:lnTo>
                <a:lnTo>
                  <a:pt x="372" y="1577"/>
                </a:lnTo>
                <a:lnTo>
                  <a:pt x="372" y="1577"/>
                </a:lnTo>
                <a:lnTo>
                  <a:pt x="383" y="1577"/>
                </a:lnTo>
                <a:lnTo>
                  <a:pt x="383" y="1577"/>
                </a:lnTo>
                <a:lnTo>
                  <a:pt x="383" y="1577"/>
                </a:lnTo>
                <a:lnTo>
                  <a:pt x="383" y="1577"/>
                </a:lnTo>
                <a:lnTo>
                  <a:pt x="383" y="1577"/>
                </a:lnTo>
                <a:lnTo>
                  <a:pt x="383" y="1577"/>
                </a:lnTo>
                <a:lnTo>
                  <a:pt x="393" y="1577"/>
                </a:lnTo>
                <a:lnTo>
                  <a:pt x="393" y="1577"/>
                </a:lnTo>
                <a:lnTo>
                  <a:pt x="404" y="1577"/>
                </a:lnTo>
                <a:lnTo>
                  <a:pt x="415" y="1577"/>
                </a:lnTo>
                <a:lnTo>
                  <a:pt x="415" y="1577"/>
                </a:lnTo>
                <a:lnTo>
                  <a:pt x="415" y="1577"/>
                </a:lnTo>
                <a:lnTo>
                  <a:pt x="425" y="1577"/>
                </a:lnTo>
                <a:lnTo>
                  <a:pt x="425" y="1577"/>
                </a:lnTo>
                <a:lnTo>
                  <a:pt x="436" y="1577"/>
                </a:lnTo>
                <a:lnTo>
                  <a:pt x="436" y="1577"/>
                </a:lnTo>
                <a:lnTo>
                  <a:pt x="436" y="1577"/>
                </a:lnTo>
                <a:lnTo>
                  <a:pt x="436" y="1577"/>
                </a:lnTo>
                <a:lnTo>
                  <a:pt x="436" y="1577"/>
                </a:lnTo>
                <a:lnTo>
                  <a:pt x="436" y="1577"/>
                </a:lnTo>
                <a:lnTo>
                  <a:pt x="447" y="1577"/>
                </a:lnTo>
                <a:lnTo>
                  <a:pt x="447" y="1577"/>
                </a:lnTo>
                <a:lnTo>
                  <a:pt x="447" y="1577"/>
                </a:lnTo>
                <a:lnTo>
                  <a:pt x="447" y="1577"/>
                </a:lnTo>
                <a:lnTo>
                  <a:pt x="447" y="1577"/>
                </a:lnTo>
                <a:lnTo>
                  <a:pt x="447" y="1577"/>
                </a:lnTo>
                <a:lnTo>
                  <a:pt x="447" y="1577"/>
                </a:lnTo>
                <a:lnTo>
                  <a:pt x="457" y="1577"/>
                </a:lnTo>
                <a:lnTo>
                  <a:pt x="457" y="1577"/>
                </a:lnTo>
                <a:lnTo>
                  <a:pt x="468" y="1577"/>
                </a:lnTo>
                <a:lnTo>
                  <a:pt x="468" y="1577"/>
                </a:lnTo>
                <a:lnTo>
                  <a:pt x="468" y="1577"/>
                </a:lnTo>
                <a:lnTo>
                  <a:pt x="479" y="1577"/>
                </a:lnTo>
                <a:lnTo>
                  <a:pt x="479" y="1577"/>
                </a:lnTo>
                <a:lnTo>
                  <a:pt x="479" y="1577"/>
                </a:lnTo>
                <a:lnTo>
                  <a:pt x="479" y="1577"/>
                </a:lnTo>
                <a:lnTo>
                  <a:pt x="479" y="1577"/>
                </a:lnTo>
                <a:lnTo>
                  <a:pt x="479" y="1577"/>
                </a:lnTo>
                <a:lnTo>
                  <a:pt x="479" y="1577"/>
                </a:lnTo>
                <a:lnTo>
                  <a:pt x="489" y="1577"/>
                </a:lnTo>
                <a:lnTo>
                  <a:pt x="489" y="1577"/>
                </a:lnTo>
                <a:lnTo>
                  <a:pt x="500" y="1577"/>
                </a:lnTo>
                <a:lnTo>
                  <a:pt x="500" y="1577"/>
                </a:lnTo>
                <a:lnTo>
                  <a:pt x="500" y="1577"/>
                </a:lnTo>
                <a:lnTo>
                  <a:pt x="500" y="1577"/>
                </a:lnTo>
                <a:lnTo>
                  <a:pt x="500" y="1577"/>
                </a:lnTo>
                <a:lnTo>
                  <a:pt x="511" y="1577"/>
                </a:lnTo>
                <a:lnTo>
                  <a:pt x="511" y="1577"/>
                </a:lnTo>
                <a:lnTo>
                  <a:pt x="511" y="1577"/>
                </a:lnTo>
                <a:lnTo>
                  <a:pt x="511" y="1577"/>
                </a:lnTo>
                <a:lnTo>
                  <a:pt x="521" y="1577"/>
                </a:lnTo>
                <a:lnTo>
                  <a:pt x="521" y="1577"/>
                </a:lnTo>
                <a:lnTo>
                  <a:pt x="521" y="1577"/>
                </a:lnTo>
                <a:lnTo>
                  <a:pt x="532" y="1577"/>
                </a:lnTo>
                <a:lnTo>
                  <a:pt x="532" y="1577"/>
                </a:lnTo>
                <a:lnTo>
                  <a:pt x="543" y="1577"/>
                </a:lnTo>
                <a:lnTo>
                  <a:pt x="543" y="1577"/>
                </a:lnTo>
                <a:lnTo>
                  <a:pt x="543" y="1577"/>
                </a:lnTo>
                <a:lnTo>
                  <a:pt x="543" y="1577"/>
                </a:lnTo>
                <a:lnTo>
                  <a:pt x="553" y="1577"/>
                </a:lnTo>
                <a:lnTo>
                  <a:pt x="553" y="1577"/>
                </a:lnTo>
                <a:lnTo>
                  <a:pt x="553" y="1577"/>
                </a:lnTo>
                <a:lnTo>
                  <a:pt x="564" y="1577"/>
                </a:lnTo>
                <a:lnTo>
                  <a:pt x="564" y="1577"/>
                </a:lnTo>
                <a:lnTo>
                  <a:pt x="564" y="1577"/>
                </a:lnTo>
                <a:lnTo>
                  <a:pt x="564" y="1577"/>
                </a:lnTo>
                <a:lnTo>
                  <a:pt x="564" y="1577"/>
                </a:lnTo>
                <a:lnTo>
                  <a:pt x="564" y="1577"/>
                </a:lnTo>
                <a:lnTo>
                  <a:pt x="574" y="1577"/>
                </a:lnTo>
                <a:lnTo>
                  <a:pt x="574" y="1577"/>
                </a:lnTo>
                <a:lnTo>
                  <a:pt x="574" y="1577"/>
                </a:lnTo>
                <a:lnTo>
                  <a:pt x="574" y="1577"/>
                </a:lnTo>
                <a:lnTo>
                  <a:pt x="574" y="1577"/>
                </a:lnTo>
                <a:lnTo>
                  <a:pt x="585" y="1577"/>
                </a:lnTo>
                <a:lnTo>
                  <a:pt x="585" y="1577"/>
                </a:lnTo>
                <a:lnTo>
                  <a:pt x="585" y="1577"/>
                </a:lnTo>
                <a:lnTo>
                  <a:pt x="596" y="1577"/>
                </a:lnTo>
                <a:lnTo>
                  <a:pt x="596" y="1577"/>
                </a:lnTo>
                <a:lnTo>
                  <a:pt x="596" y="1577"/>
                </a:lnTo>
                <a:lnTo>
                  <a:pt x="606" y="1577"/>
                </a:lnTo>
                <a:lnTo>
                  <a:pt x="606" y="1577"/>
                </a:lnTo>
                <a:lnTo>
                  <a:pt x="606" y="1577"/>
                </a:lnTo>
                <a:lnTo>
                  <a:pt x="606" y="1577"/>
                </a:lnTo>
                <a:lnTo>
                  <a:pt x="606" y="1577"/>
                </a:lnTo>
                <a:lnTo>
                  <a:pt x="606" y="1577"/>
                </a:lnTo>
                <a:lnTo>
                  <a:pt x="617" y="1577"/>
                </a:lnTo>
                <a:lnTo>
                  <a:pt x="617" y="1577"/>
                </a:lnTo>
                <a:lnTo>
                  <a:pt x="617" y="1577"/>
                </a:lnTo>
                <a:lnTo>
                  <a:pt x="617" y="1577"/>
                </a:lnTo>
                <a:lnTo>
                  <a:pt x="617" y="1577"/>
                </a:lnTo>
                <a:lnTo>
                  <a:pt x="617" y="1577"/>
                </a:lnTo>
                <a:lnTo>
                  <a:pt x="628" y="1577"/>
                </a:lnTo>
                <a:lnTo>
                  <a:pt x="628" y="1577"/>
                </a:lnTo>
                <a:lnTo>
                  <a:pt x="638" y="1577"/>
                </a:lnTo>
                <a:lnTo>
                  <a:pt x="638" y="1577"/>
                </a:lnTo>
                <a:lnTo>
                  <a:pt x="638" y="1577"/>
                </a:lnTo>
                <a:lnTo>
                  <a:pt x="649" y="1577"/>
                </a:lnTo>
                <a:lnTo>
                  <a:pt x="649" y="1577"/>
                </a:lnTo>
                <a:lnTo>
                  <a:pt x="649" y="1577"/>
                </a:lnTo>
                <a:lnTo>
                  <a:pt x="660" y="1577"/>
                </a:lnTo>
                <a:lnTo>
                  <a:pt x="660" y="1568"/>
                </a:lnTo>
                <a:lnTo>
                  <a:pt x="660" y="1568"/>
                </a:lnTo>
                <a:lnTo>
                  <a:pt x="660" y="1568"/>
                </a:lnTo>
                <a:lnTo>
                  <a:pt x="660" y="1568"/>
                </a:lnTo>
                <a:lnTo>
                  <a:pt x="660" y="1568"/>
                </a:lnTo>
                <a:lnTo>
                  <a:pt x="670" y="1568"/>
                </a:lnTo>
                <a:lnTo>
                  <a:pt x="670" y="1568"/>
                </a:lnTo>
                <a:lnTo>
                  <a:pt x="681" y="1568"/>
                </a:lnTo>
                <a:lnTo>
                  <a:pt x="692" y="1568"/>
                </a:lnTo>
                <a:lnTo>
                  <a:pt x="692" y="1568"/>
                </a:lnTo>
                <a:lnTo>
                  <a:pt x="692" y="1568"/>
                </a:lnTo>
                <a:lnTo>
                  <a:pt x="692" y="1568"/>
                </a:lnTo>
                <a:lnTo>
                  <a:pt x="692" y="1568"/>
                </a:lnTo>
                <a:lnTo>
                  <a:pt x="702" y="1568"/>
                </a:lnTo>
                <a:lnTo>
                  <a:pt x="702" y="1568"/>
                </a:lnTo>
                <a:lnTo>
                  <a:pt x="702" y="1568"/>
                </a:lnTo>
                <a:lnTo>
                  <a:pt x="702" y="1568"/>
                </a:lnTo>
                <a:lnTo>
                  <a:pt x="702" y="1568"/>
                </a:lnTo>
                <a:lnTo>
                  <a:pt x="702" y="1568"/>
                </a:lnTo>
                <a:lnTo>
                  <a:pt x="713" y="1568"/>
                </a:lnTo>
                <a:lnTo>
                  <a:pt x="713" y="1568"/>
                </a:lnTo>
                <a:lnTo>
                  <a:pt x="713" y="1568"/>
                </a:lnTo>
                <a:lnTo>
                  <a:pt x="713" y="1568"/>
                </a:lnTo>
                <a:lnTo>
                  <a:pt x="723" y="1560"/>
                </a:lnTo>
                <a:lnTo>
                  <a:pt x="723" y="1560"/>
                </a:lnTo>
                <a:lnTo>
                  <a:pt x="723" y="1560"/>
                </a:lnTo>
                <a:lnTo>
                  <a:pt x="723" y="1560"/>
                </a:lnTo>
                <a:lnTo>
                  <a:pt x="723" y="1560"/>
                </a:lnTo>
                <a:lnTo>
                  <a:pt x="723" y="1560"/>
                </a:lnTo>
                <a:lnTo>
                  <a:pt x="723" y="1560"/>
                </a:lnTo>
                <a:lnTo>
                  <a:pt x="723" y="1560"/>
                </a:lnTo>
                <a:lnTo>
                  <a:pt x="723" y="1560"/>
                </a:lnTo>
                <a:lnTo>
                  <a:pt x="734" y="1560"/>
                </a:lnTo>
                <a:lnTo>
                  <a:pt x="734" y="1560"/>
                </a:lnTo>
                <a:lnTo>
                  <a:pt x="734" y="1560"/>
                </a:lnTo>
                <a:lnTo>
                  <a:pt x="734" y="1560"/>
                </a:lnTo>
                <a:lnTo>
                  <a:pt x="734" y="1560"/>
                </a:lnTo>
                <a:lnTo>
                  <a:pt x="745" y="1560"/>
                </a:lnTo>
                <a:lnTo>
                  <a:pt x="745" y="1560"/>
                </a:lnTo>
                <a:lnTo>
                  <a:pt x="745" y="1560"/>
                </a:lnTo>
                <a:lnTo>
                  <a:pt x="755" y="1560"/>
                </a:lnTo>
                <a:lnTo>
                  <a:pt x="755" y="1560"/>
                </a:lnTo>
                <a:lnTo>
                  <a:pt x="755" y="1560"/>
                </a:lnTo>
                <a:lnTo>
                  <a:pt x="755" y="1560"/>
                </a:lnTo>
                <a:lnTo>
                  <a:pt x="755" y="1560"/>
                </a:lnTo>
                <a:lnTo>
                  <a:pt x="755" y="1552"/>
                </a:lnTo>
                <a:lnTo>
                  <a:pt x="755" y="1552"/>
                </a:lnTo>
                <a:lnTo>
                  <a:pt x="766" y="1552"/>
                </a:lnTo>
                <a:lnTo>
                  <a:pt x="777" y="1552"/>
                </a:lnTo>
                <a:lnTo>
                  <a:pt x="777" y="1552"/>
                </a:lnTo>
                <a:lnTo>
                  <a:pt x="777" y="1552"/>
                </a:lnTo>
                <a:lnTo>
                  <a:pt x="777" y="1552"/>
                </a:lnTo>
                <a:lnTo>
                  <a:pt x="777" y="1552"/>
                </a:lnTo>
                <a:lnTo>
                  <a:pt x="777" y="1552"/>
                </a:lnTo>
                <a:lnTo>
                  <a:pt x="777" y="1552"/>
                </a:lnTo>
                <a:lnTo>
                  <a:pt x="777" y="1552"/>
                </a:lnTo>
                <a:lnTo>
                  <a:pt x="777" y="1552"/>
                </a:lnTo>
                <a:lnTo>
                  <a:pt x="777" y="1552"/>
                </a:lnTo>
                <a:lnTo>
                  <a:pt x="777" y="1552"/>
                </a:lnTo>
                <a:lnTo>
                  <a:pt x="777" y="1552"/>
                </a:lnTo>
                <a:lnTo>
                  <a:pt x="787" y="1552"/>
                </a:lnTo>
                <a:lnTo>
                  <a:pt x="787" y="1544"/>
                </a:lnTo>
                <a:lnTo>
                  <a:pt x="787" y="1544"/>
                </a:lnTo>
                <a:lnTo>
                  <a:pt x="787" y="1544"/>
                </a:lnTo>
                <a:lnTo>
                  <a:pt x="798" y="1544"/>
                </a:lnTo>
                <a:lnTo>
                  <a:pt x="798" y="1544"/>
                </a:lnTo>
                <a:lnTo>
                  <a:pt x="798" y="1544"/>
                </a:lnTo>
                <a:lnTo>
                  <a:pt x="809" y="1544"/>
                </a:lnTo>
                <a:lnTo>
                  <a:pt x="809" y="1535"/>
                </a:lnTo>
                <a:lnTo>
                  <a:pt x="809" y="1535"/>
                </a:lnTo>
                <a:lnTo>
                  <a:pt x="809" y="1535"/>
                </a:lnTo>
                <a:lnTo>
                  <a:pt x="819" y="1535"/>
                </a:lnTo>
                <a:lnTo>
                  <a:pt x="830" y="1527"/>
                </a:lnTo>
                <a:lnTo>
                  <a:pt x="830" y="1527"/>
                </a:lnTo>
                <a:lnTo>
                  <a:pt x="830" y="1527"/>
                </a:lnTo>
                <a:lnTo>
                  <a:pt x="830" y="1527"/>
                </a:lnTo>
                <a:lnTo>
                  <a:pt x="830" y="1527"/>
                </a:lnTo>
                <a:lnTo>
                  <a:pt x="830" y="1527"/>
                </a:lnTo>
                <a:lnTo>
                  <a:pt x="830" y="1527"/>
                </a:lnTo>
                <a:lnTo>
                  <a:pt x="841" y="1519"/>
                </a:lnTo>
                <a:lnTo>
                  <a:pt x="841" y="1519"/>
                </a:lnTo>
                <a:lnTo>
                  <a:pt x="841" y="1519"/>
                </a:lnTo>
                <a:lnTo>
                  <a:pt x="851" y="1519"/>
                </a:lnTo>
                <a:lnTo>
                  <a:pt x="851" y="1510"/>
                </a:lnTo>
                <a:lnTo>
                  <a:pt x="851" y="1510"/>
                </a:lnTo>
                <a:lnTo>
                  <a:pt x="862" y="1510"/>
                </a:lnTo>
                <a:lnTo>
                  <a:pt x="862" y="1510"/>
                </a:lnTo>
                <a:lnTo>
                  <a:pt x="862" y="1510"/>
                </a:lnTo>
                <a:lnTo>
                  <a:pt x="862" y="1510"/>
                </a:lnTo>
                <a:lnTo>
                  <a:pt x="862" y="1510"/>
                </a:lnTo>
                <a:lnTo>
                  <a:pt x="862" y="1510"/>
                </a:lnTo>
                <a:lnTo>
                  <a:pt x="862" y="1502"/>
                </a:lnTo>
                <a:lnTo>
                  <a:pt x="862" y="1502"/>
                </a:lnTo>
                <a:lnTo>
                  <a:pt x="873" y="1502"/>
                </a:lnTo>
                <a:lnTo>
                  <a:pt x="873" y="1502"/>
                </a:lnTo>
                <a:lnTo>
                  <a:pt x="873" y="1494"/>
                </a:lnTo>
                <a:lnTo>
                  <a:pt x="883" y="1494"/>
                </a:lnTo>
                <a:lnTo>
                  <a:pt x="883" y="1494"/>
                </a:lnTo>
                <a:lnTo>
                  <a:pt x="883" y="1486"/>
                </a:lnTo>
                <a:lnTo>
                  <a:pt x="894" y="1486"/>
                </a:lnTo>
                <a:lnTo>
                  <a:pt x="894" y="1486"/>
                </a:lnTo>
                <a:lnTo>
                  <a:pt x="894" y="1477"/>
                </a:lnTo>
                <a:lnTo>
                  <a:pt x="904" y="1477"/>
                </a:lnTo>
                <a:lnTo>
                  <a:pt x="904" y="1477"/>
                </a:lnTo>
                <a:lnTo>
                  <a:pt x="904" y="1477"/>
                </a:lnTo>
                <a:lnTo>
                  <a:pt x="904" y="1469"/>
                </a:lnTo>
                <a:lnTo>
                  <a:pt x="904" y="1469"/>
                </a:lnTo>
                <a:lnTo>
                  <a:pt x="904" y="1469"/>
                </a:lnTo>
                <a:lnTo>
                  <a:pt x="904" y="1469"/>
                </a:lnTo>
                <a:lnTo>
                  <a:pt x="904" y="1469"/>
                </a:lnTo>
                <a:lnTo>
                  <a:pt x="915" y="1461"/>
                </a:lnTo>
                <a:lnTo>
                  <a:pt x="915" y="1461"/>
                </a:lnTo>
                <a:lnTo>
                  <a:pt x="915" y="1461"/>
                </a:lnTo>
                <a:lnTo>
                  <a:pt x="915" y="1453"/>
                </a:lnTo>
                <a:lnTo>
                  <a:pt x="915" y="1453"/>
                </a:lnTo>
                <a:lnTo>
                  <a:pt x="926" y="1453"/>
                </a:lnTo>
                <a:lnTo>
                  <a:pt x="926" y="1453"/>
                </a:lnTo>
                <a:lnTo>
                  <a:pt x="926" y="1453"/>
                </a:lnTo>
                <a:lnTo>
                  <a:pt x="926" y="1444"/>
                </a:lnTo>
                <a:lnTo>
                  <a:pt x="936" y="1436"/>
                </a:lnTo>
                <a:lnTo>
                  <a:pt x="936" y="1436"/>
                </a:lnTo>
                <a:lnTo>
                  <a:pt x="936" y="1428"/>
                </a:lnTo>
                <a:lnTo>
                  <a:pt x="947" y="1428"/>
                </a:lnTo>
                <a:lnTo>
                  <a:pt x="947" y="1428"/>
                </a:lnTo>
                <a:lnTo>
                  <a:pt x="947" y="1428"/>
                </a:lnTo>
                <a:lnTo>
                  <a:pt x="947" y="1420"/>
                </a:lnTo>
                <a:lnTo>
                  <a:pt x="947" y="1420"/>
                </a:lnTo>
                <a:lnTo>
                  <a:pt x="947" y="1420"/>
                </a:lnTo>
                <a:lnTo>
                  <a:pt x="958" y="1411"/>
                </a:lnTo>
                <a:lnTo>
                  <a:pt x="958" y="1403"/>
                </a:lnTo>
                <a:lnTo>
                  <a:pt x="958" y="1403"/>
                </a:lnTo>
                <a:lnTo>
                  <a:pt x="958" y="1395"/>
                </a:lnTo>
                <a:lnTo>
                  <a:pt x="968" y="1387"/>
                </a:lnTo>
                <a:lnTo>
                  <a:pt x="968" y="1387"/>
                </a:lnTo>
                <a:lnTo>
                  <a:pt x="968" y="1387"/>
                </a:lnTo>
                <a:lnTo>
                  <a:pt x="968" y="1387"/>
                </a:lnTo>
                <a:lnTo>
                  <a:pt x="979" y="1378"/>
                </a:lnTo>
                <a:lnTo>
                  <a:pt x="979" y="1370"/>
                </a:lnTo>
                <a:lnTo>
                  <a:pt x="990" y="1354"/>
                </a:lnTo>
                <a:lnTo>
                  <a:pt x="990" y="1354"/>
                </a:lnTo>
                <a:lnTo>
                  <a:pt x="1000" y="1337"/>
                </a:lnTo>
                <a:lnTo>
                  <a:pt x="1000" y="1337"/>
                </a:lnTo>
                <a:lnTo>
                  <a:pt x="1000" y="1337"/>
                </a:lnTo>
                <a:lnTo>
                  <a:pt x="1000" y="1329"/>
                </a:lnTo>
                <a:lnTo>
                  <a:pt x="1000" y="1329"/>
                </a:lnTo>
                <a:lnTo>
                  <a:pt x="1000" y="1321"/>
                </a:lnTo>
                <a:lnTo>
                  <a:pt x="1011" y="1312"/>
                </a:lnTo>
                <a:lnTo>
                  <a:pt x="1011" y="1312"/>
                </a:lnTo>
                <a:lnTo>
                  <a:pt x="1011" y="1304"/>
                </a:lnTo>
                <a:lnTo>
                  <a:pt x="1011" y="1304"/>
                </a:lnTo>
                <a:lnTo>
                  <a:pt x="1022" y="1296"/>
                </a:lnTo>
                <a:lnTo>
                  <a:pt x="1022" y="1288"/>
                </a:lnTo>
                <a:lnTo>
                  <a:pt x="1022" y="1288"/>
                </a:lnTo>
                <a:lnTo>
                  <a:pt x="1022" y="1288"/>
                </a:lnTo>
                <a:lnTo>
                  <a:pt x="1022" y="1288"/>
                </a:lnTo>
                <a:lnTo>
                  <a:pt x="1022" y="1279"/>
                </a:lnTo>
                <a:lnTo>
                  <a:pt x="1032" y="1271"/>
                </a:lnTo>
                <a:lnTo>
                  <a:pt x="1032" y="1271"/>
                </a:lnTo>
                <a:lnTo>
                  <a:pt x="1032" y="1271"/>
                </a:lnTo>
                <a:lnTo>
                  <a:pt x="1032" y="1271"/>
                </a:lnTo>
                <a:lnTo>
                  <a:pt x="1032" y="1255"/>
                </a:lnTo>
                <a:lnTo>
                  <a:pt x="1032" y="1255"/>
                </a:lnTo>
                <a:lnTo>
                  <a:pt x="1043" y="1246"/>
                </a:lnTo>
                <a:lnTo>
                  <a:pt x="1043" y="1238"/>
                </a:lnTo>
                <a:lnTo>
                  <a:pt x="1043" y="1238"/>
                </a:lnTo>
                <a:lnTo>
                  <a:pt x="1043" y="1238"/>
                </a:lnTo>
                <a:lnTo>
                  <a:pt x="1043" y="1230"/>
                </a:lnTo>
                <a:lnTo>
                  <a:pt x="1054" y="1222"/>
                </a:lnTo>
                <a:lnTo>
                  <a:pt x="1054" y="1222"/>
                </a:lnTo>
                <a:lnTo>
                  <a:pt x="1054" y="1205"/>
                </a:lnTo>
                <a:lnTo>
                  <a:pt x="1064" y="1197"/>
                </a:lnTo>
                <a:lnTo>
                  <a:pt x="1064" y="1189"/>
                </a:lnTo>
                <a:lnTo>
                  <a:pt x="1064" y="1180"/>
                </a:lnTo>
                <a:lnTo>
                  <a:pt x="1064" y="1180"/>
                </a:lnTo>
                <a:lnTo>
                  <a:pt x="1064" y="1172"/>
                </a:lnTo>
                <a:lnTo>
                  <a:pt x="1075" y="1172"/>
                </a:lnTo>
                <a:lnTo>
                  <a:pt x="1075" y="1164"/>
                </a:lnTo>
                <a:lnTo>
                  <a:pt x="1075" y="1164"/>
                </a:lnTo>
                <a:lnTo>
                  <a:pt x="1075" y="1164"/>
                </a:lnTo>
                <a:lnTo>
                  <a:pt x="1075" y="1139"/>
                </a:lnTo>
                <a:lnTo>
                  <a:pt x="1085" y="1139"/>
                </a:lnTo>
                <a:lnTo>
                  <a:pt x="1085" y="1139"/>
                </a:lnTo>
                <a:lnTo>
                  <a:pt x="1085" y="1131"/>
                </a:lnTo>
                <a:lnTo>
                  <a:pt x="1085" y="1131"/>
                </a:lnTo>
                <a:lnTo>
                  <a:pt x="1085" y="1131"/>
                </a:lnTo>
                <a:lnTo>
                  <a:pt x="1085" y="1131"/>
                </a:lnTo>
                <a:lnTo>
                  <a:pt x="1085" y="1131"/>
                </a:lnTo>
                <a:lnTo>
                  <a:pt x="1085" y="1123"/>
                </a:lnTo>
                <a:lnTo>
                  <a:pt x="1096" y="1098"/>
                </a:lnTo>
                <a:lnTo>
                  <a:pt x="1096" y="1081"/>
                </a:lnTo>
                <a:lnTo>
                  <a:pt x="1107" y="1073"/>
                </a:lnTo>
                <a:lnTo>
                  <a:pt x="1107" y="1057"/>
                </a:lnTo>
                <a:lnTo>
                  <a:pt x="1107" y="1048"/>
                </a:lnTo>
                <a:lnTo>
                  <a:pt x="1117" y="1040"/>
                </a:lnTo>
                <a:lnTo>
                  <a:pt x="1117" y="1032"/>
                </a:lnTo>
                <a:lnTo>
                  <a:pt x="1117" y="1015"/>
                </a:lnTo>
                <a:lnTo>
                  <a:pt x="1117" y="1007"/>
                </a:lnTo>
                <a:lnTo>
                  <a:pt x="1128" y="991"/>
                </a:lnTo>
                <a:lnTo>
                  <a:pt x="1128" y="974"/>
                </a:lnTo>
                <a:lnTo>
                  <a:pt x="1139" y="966"/>
                </a:lnTo>
                <a:lnTo>
                  <a:pt x="1139" y="958"/>
                </a:lnTo>
                <a:lnTo>
                  <a:pt x="1149" y="916"/>
                </a:lnTo>
                <a:lnTo>
                  <a:pt x="1149" y="916"/>
                </a:lnTo>
                <a:lnTo>
                  <a:pt x="1149" y="916"/>
                </a:lnTo>
                <a:lnTo>
                  <a:pt x="1149" y="900"/>
                </a:lnTo>
                <a:lnTo>
                  <a:pt x="1149" y="900"/>
                </a:lnTo>
                <a:lnTo>
                  <a:pt x="1160" y="892"/>
                </a:lnTo>
                <a:lnTo>
                  <a:pt x="1160" y="892"/>
                </a:lnTo>
                <a:lnTo>
                  <a:pt x="1160" y="883"/>
                </a:lnTo>
                <a:lnTo>
                  <a:pt x="1160" y="883"/>
                </a:lnTo>
                <a:lnTo>
                  <a:pt x="1160" y="867"/>
                </a:lnTo>
                <a:lnTo>
                  <a:pt x="1171" y="859"/>
                </a:lnTo>
                <a:lnTo>
                  <a:pt x="1171" y="842"/>
                </a:lnTo>
                <a:lnTo>
                  <a:pt x="1171" y="834"/>
                </a:lnTo>
                <a:lnTo>
                  <a:pt x="1171" y="834"/>
                </a:lnTo>
                <a:lnTo>
                  <a:pt x="1171" y="834"/>
                </a:lnTo>
                <a:lnTo>
                  <a:pt x="1171" y="834"/>
                </a:lnTo>
                <a:lnTo>
                  <a:pt x="1171" y="834"/>
                </a:lnTo>
                <a:lnTo>
                  <a:pt x="1171" y="826"/>
                </a:lnTo>
                <a:lnTo>
                  <a:pt x="1181" y="784"/>
                </a:lnTo>
                <a:lnTo>
                  <a:pt x="1181" y="784"/>
                </a:lnTo>
                <a:lnTo>
                  <a:pt x="1181" y="776"/>
                </a:lnTo>
                <a:lnTo>
                  <a:pt x="1192" y="751"/>
                </a:lnTo>
                <a:lnTo>
                  <a:pt x="1192" y="751"/>
                </a:lnTo>
                <a:lnTo>
                  <a:pt x="1192" y="743"/>
                </a:lnTo>
                <a:lnTo>
                  <a:pt x="1203" y="718"/>
                </a:lnTo>
                <a:lnTo>
                  <a:pt x="1203" y="718"/>
                </a:lnTo>
                <a:lnTo>
                  <a:pt x="1203" y="710"/>
                </a:lnTo>
                <a:lnTo>
                  <a:pt x="1213" y="693"/>
                </a:lnTo>
                <a:lnTo>
                  <a:pt x="1213" y="693"/>
                </a:lnTo>
                <a:lnTo>
                  <a:pt x="1213" y="660"/>
                </a:lnTo>
                <a:lnTo>
                  <a:pt x="1224" y="636"/>
                </a:lnTo>
                <a:lnTo>
                  <a:pt x="1224" y="627"/>
                </a:lnTo>
                <a:lnTo>
                  <a:pt x="1224" y="627"/>
                </a:lnTo>
                <a:lnTo>
                  <a:pt x="1234" y="603"/>
                </a:lnTo>
                <a:lnTo>
                  <a:pt x="1234" y="578"/>
                </a:lnTo>
                <a:lnTo>
                  <a:pt x="1245" y="553"/>
                </a:lnTo>
                <a:lnTo>
                  <a:pt x="1256" y="520"/>
                </a:lnTo>
                <a:lnTo>
                  <a:pt x="1256" y="512"/>
                </a:lnTo>
                <a:lnTo>
                  <a:pt x="1266" y="487"/>
                </a:lnTo>
                <a:lnTo>
                  <a:pt x="1266" y="471"/>
                </a:lnTo>
                <a:lnTo>
                  <a:pt x="1266" y="462"/>
                </a:lnTo>
                <a:lnTo>
                  <a:pt x="1266" y="462"/>
                </a:lnTo>
                <a:lnTo>
                  <a:pt x="1266" y="454"/>
                </a:lnTo>
                <a:lnTo>
                  <a:pt x="1277" y="446"/>
                </a:lnTo>
                <a:lnTo>
                  <a:pt x="1277" y="446"/>
                </a:lnTo>
                <a:lnTo>
                  <a:pt x="1277" y="438"/>
                </a:lnTo>
                <a:lnTo>
                  <a:pt x="1277" y="429"/>
                </a:lnTo>
                <a:lnTo>
                  <a:pt x="1277" y="421"/>
                </a:lnTo>
                <a:lnTo>
                  <a:pt x="1277" y="421"/>
                </a:lnTo>
                <a:lnTo>
                  <a:pt x="1288" y="396"/>
                </a:lnTo>
                <a:lnTo>
                  <a:pt x="1288" y="396"/>
                </a:lnTo>
                <a:lnTo>
                  <a:pt x="1288" y="380"/>
                </a:lnTo>
                <a:lnTo>
                  <a:pt x="1288" y="380"/>
                </a:lnTo>
                <a:lnTo>
                  <a:pt x="1288" y="372"/>
                </a:lnTo>
                <a:lnTo>
                  <a:pt x="1298" y="372"/>
                </a:lnTo>
                <a:lnTo>
                  <a:pt x="1298" y="363"/>
                </a:lnTo>
                <a:lnTo>
                  <a:pt x="1298" y="355"/>
                </a:lnTo>
                <a:lnTo>
                  <a:pt x="1298" y="347"/>
                </a:lnTo>
                <a:lnTo>
                  <a:pt x="1309" y="322"/>
                </a:lnTo>
                <a:lnTo>
                  <a:pt x="1309" y="314"/>
                </a:lnTo>
                <a:lnTo>
                  <a:pt x="1309" y="306"/>
                </a:lnTo>
                <a:lnTo>
                  <a:pt x="1320" y="264"/>
                </a:lnTo>
                <a:lnTo>
                  <a:pt x="1330" y="256"/>
                </a:lnTo>
                <a:lnTo>
                  <a:pt x="1330" y="256"/>
                </a:lnTo>
                <a:lnTo>
                  <a:pt x="1330" y="248"/>
                </a:lnTo>
                <a:lnTo>
                  <a:pt x="1330" y="240"/>
                </a:lnTo>
                <a:lnTo>
                  <a:pt x="1330" y="240"/>
                </a:lnTo>
                <a:lnTo>
                  <a:pt x="1330" y="240"/>
                </a:lnTo>
                <a:lnTo>
                  <a:pt x="1330" y="231"/>
                </a:lnTo>
                <a:lnTo>
                  <a:pt x="1341" y="215"/>
                </a:lnTo>
                <a:lnTo>
                  <a:pt x="1341" y="215"/>
                </a:lnTo>
                <a:lnTo>
                  <a:pt x="1341" y="207"/>
                </a:lnTo>
                <a:lnTo>
                  <a:pt x="1341" y="198"/>
                </a:lnTo>
                <a:lnTo>
                  <a:pt x="1352" y="190"/>
                </a:lnTo>
                <a:lnTo>
                  <a:pt x="1352" y="190"/>
                </a:lnTo>
                <a:lnTo>
                  <a:pt x="1352" y="182"/>
                </a:lnTo>
                <a:lnTo>
                  <a:pt x="1352" y="182"/>
                </a:lnTo>
                <a:lnTo>
                  <a:pt x="1352" y="174"/>
                </a:lnTo>
                <a:lnTo>
                  <a:pt x="1362" y="149"/>
                </a:lnTo>
                <a:lnTo>
                  <a:pt x="1362" y="149"/>
                </a:lnTo>
                <a:lnTo>
                  <a:pt x="1373" y="132"/>
                </a:lnTo>
                <a:lnTo>
                  <a:pt x="1373" y="132"/>
                </a:lnTo>
                <a:lnTo>
                  <a:pt x="1373" y="124"/>
                </a:lnTo>
                <a:lnTo>
                  <a:pt x="1373" y="116"/>
                </a:lnTo>
                <a:lnTo>
                  <a:pt x="1384" y="91"/>
                </a:lnTo>
                <a:lnTo>
                  <a:pt x="1394" y="75"/>
                </a:lnTo>
                <a:lnTo>
                  <a:pt x="1394" y="75"/>
                </a:lnTo>
                <a:lnTo>
                  <a:pt x="1405" y="66"/>
                </a:lnTo>
                <a:lnTo>
                  <a:pt x="1405" y="66"/>
                </a:lnTo>
                <a:lnTo>
                  <a:pt x="1405" y="66"/>
                </a:lnTo>
                <a:lnTo>
                  <a:pt x="1405" y="58"/>
                </a:lnTo>
                <a:lnTo>
                  <a:pt x="1405" y="58"/>
                </a:lnTo>
                <a:lnTo>
                  <a:pt x="1415" y="41"/>
                </a:lnTo>
                <a:lnTo>
                  <a:pt x="1415" y="41"/>
                </a:lnTo>
                <a:lnTo>
                  <a:pt x="1415" y="41"/>
                </a:lnTo>
                <a:lnTo>
                  <a:pt x="1426" y="33"/>
                </a:lnTo>
                <a:lnTo>
                  <a:pt x="1426" y="33"/>
                </a:lnTo>
                <a:lnTo>
                  <a:pt x="1426" y="33"/>
                </a:lnTo>
                <a:lnTo>
                  <a:pt x="1426" y="25"/>
                </a:lnTo>
                <a:lnTo>
                  <a:pt x="1426" y="25"/>
                </a:lnTo>
                <a:lnTo>
                  <a:pt x="1426" y="25"/>
                </a:lnTo>
                <a:lnTo>
                  <a:pt x="1437" y="17"/>
                </a:lnTo>
                <a:lnTo>
                  <a:pt x="1447" y="8"/>
                </a:lnTo>
                <a:lnTo>
                  <a:pt x="1447" y="8"/>
                </a:lnTo>
                <a:lnTo>
                  <a:pt x="1458" y="0"/>
                </a:lnTo>
                <a:lnTo>
                  <a:pt x="1469" y="0"/>
                </a:lnTo>
                <a:lnTo>
                  <a:pt x="1469" y="0"/>
                </a:lnTo>
                <a:lnTo>
                  <a:pt x="1469" y="0"/>
                </a:lnTo>
                <a:lnTo>
                  <a:pt x="1479" y="0"/>
                </a:lnTo>
                <a:lnTo>
                  <a:pt x="1479" y="0"/>
                </a:lnTo>
                <a:lnTo>
                  <a:pt x="1479" y="0"/>
                </a:lnTo>
                <a:lnTo>
                  <a:pt x="1479" y="0"/>
                </a:lnTo>
                <a:lnTo>
                  <a:pt x="1490" y="0"/>
                </a:lnTo>
                <a:lnTo>
                  <a:pt x="1490" y="0"/>
                </a:lnTo>
                <a:lnTo>
                  <a:pt x="1490" y="0"/>
                </a:lnTo>
                <a:lnTo>
                  <a:pt x="1490" y="8"/>
                </a:lnTo>
                <a:lnTo>
                  <a:pt x="1501" y="8"/>
                </a:lnTo>
                <a:lnTo>
                  <a:pt x="1501" y="8"/>
                </a:lnTo>
                <a:lnTo>
                  <a:pt x="1501" y="8"/>
                </a:lnTo>
                <a:lnTo>
                  <a:pt x="1501" y="8"/>
                </a:lnTo>
                <a:lnTo>
                  <a:pt x="1511" y="17"/>
                </a:lnTo>
                <a:lnTo>
                  <a:pt x="1511" y="17"/>
                </a:lnTo>
                <a:lnTo>
                  <a:pt x="1511" y="17"/>
                </a:lnTo>
                <a:lnTo>
                  <a:pt x="1511" y="17"/>
                </a:lnTo>
                <a:lnTo>
                  <a:pt x="1511" y="17"/>
                </a:lnTo>
                <a:lnTo>
                  <a:pt x="1511" y="25"/>
                </a:lnTo>
                <a:lnTo>
                  <a:pt x="1522" y="25"/>
                </a:lnTo>
                <a:lnTo>
                  <a:pt x="1522" y="25"/>
                </a:lnTo>
                <a:lnTo>
                  <a:pt x="1522" y="25"/>
                </a:lnTo>
                <a:lnTo>
                  <a:pt x="1522" y="25"/>
                </a:lnTo>
                <a:lnTo>
                  <a:pt x="1533" y="41"/>
                </a:lnTo>
                <a:lnTo>
                  <a:pt x="1543" y="58"/>
                </a:lnTo>
                <a:lnTo>
                  <a:pt x="1543" y="58"/>
                </a:lnTo>
                <a:lnTo>
                  <a:pt x="1543" y="58"/>
                </a:lnTo>
                <a:lnTo>
                  <a:pt x="1543" y="66"/>
                </a:lnTo>
                <a:lnTo>
                  <a:pt x="1543" y="66"/>
                </a:lnTo>
                <a:lnTo>
                  <a:pt x="1554" y="75"/>
                </a:lnTo>
                <a:lnTo>
                  <a:pt x="1554" y="83"/>
                </a:lnTo>
                <a:lnTo>
                  <a:pt x="1554" y="83"/>
                </a:lnTo>
                <a:lnTo>
                  <a:pt x="1554" y="91"/>
                </a:lnTo>
                <a:lnTo>
                  <a:pt x="1554" y="91"/>
                </a:lnTo>
                <a:lnTo>
                  <a:pt x="1554" y="91"/>
                </a:lnTo>
                <a:lnTo>
                  <a:pt x="1564" y="91"/>
                </a:lnTo>
                <a:lnTo>
                  <a:pt x="1564" y="108"/>
                </a:lnTo>
                <a:lnTo>
                  <a:pt x="1564" y="108"/>
                </a:lnTo>
                <a:lnTo>
                  <a:pt x="1564" y="108"/>
                </a:lnTo>
                <a:lnTo>
                  <a:pt x="1564" y="116"/>
                </a:lnTo>
                <a:lnTo>
                  <a:pt x="1575" y="116"/>
                </a:lnTo>
                <a:lnTo>
                  <a:pt x="1575" y="124"/>
                </a:lnTo>
                <a:lnTo>
                  <a:pt x="1575" y="132"/>
                </a:lnTo>
                <a:lnTo>
                  <a:pt x="1575" y="141"/>
                </a:lnTo>
                <a:lnTo>
                  <a:pt x="1575" y="141"/>
                </a:lnTo>
                <a:lnTo>
                  <a:pt x="1586" y="157"/>
                </a:lnTo>
                <a:lnTo>
                  <a:pt x="1586" y="157"/>
                </a:lnTo>
                <a:lnTo>
                  <a:pt x="1596" y="182"/>
                </a:lnTo>
                <a:lnTo>
                  <a:pt x="1596" y="182"/>
                </a:lnTo>
                <a:lnTo>
                  <a:pt x="1596" y="190"/>
                </a:lnTo>
                <a:lnTo>
                  <a:pt x="1596" y="198"/>
                </a:lnTo>
                <a:lnTo>
                  <a:pt x="1596" y="198"/>
                </a:lnTo>
                <a:lnTo>
                  <a:pt x="1596" y="198"/>
                </a:lnTo>
                <a:lnTo>
                  <a:pt x="1607" y="207"/>
                </a:lnTo>
                <a:lnTo>
                  <a:pt x="1607" y="215"/>
                </a:lnTo>
                <a:lnTo>
                  <a:pt x="1607" y="223"/>
                </a:lnTo>
                <a:lnTo>
                  <a:pt x="1618" y="240"/>
                </a:lnTo>
                <a:lnTo>
                  <a:pt x="1618" y="240"/>
                </a:lnTo>
                <a:lnTo>
                  <a:pt x="1618" y="240"/>
                </a:lnTo>
                <a:lnTo>
                  <a:pt x="1639" y="306"/>
                </a:lnTo>
                <a:lnTo>
                  <a:pt x="1639" y="306"/>
                </a:lnTo>
                <a:lnTo>
                  <a:pt x="1639" y="314"/>
                </a:lnTo>
                <a:lnTo>
                  <a:pt x="1639" y="314"/>
                </a:lnTo>
                <a:lnTo>
                  <a:pt x="1639" y="330"/>
                </a:lnTo>
                <a:lnTo>
                  <a:pt x="1639" y="339"/>
                </a:lnTo>
                <a:lnTo>
                  <a:pt x="1650" y="339"/>
                </a:lnTo>
                <a:lnTo>
                  <a:pt x="1650" y="363"/>
                </a:lnTo>
                <a:lnTo>
                  <a:pt x="1650" y="363"/>
                </a:lnTo>
                <a:lnTo>
                  <a:pt x="1660" y="388"/>
                </a:lnTo>
                <a:lnTo>
                  <a:pt x="1660" y="396"/>
                </a:lnTo>
                <a:lnTo>
                  <a:pt x="1660" y="405"/>
                </a:lnTo>
                <a:lnTo>
                  <a:pt x="1671" y="421"/>
                </a:lnTo>
                <a:lnTo>
                  <a:pt x="1671" y="429"/>
                </a:lnTo>
                <a:lnTo>
                  <a:pt x="1671" y="429"/>
                </a:lnTo>
                <a:lnTo>
                  <a:pt x="1671" y="438"/>
                </a:lnTo>
                <a:lnTo>
                  <a:pt x="1671" y="446"/>
                </a:lnTo>
                <a:lnTo>
                  <a:pt x="1671" y="446"/>
                </a:lnTo>
                <a:lnTo>
                  <a:pt x="1671" y="454"/>
                </a:lnTo>
                <a:lnTo>
                  <a:pt x="1682" y="462"/>
                </a:lnTo>
                <a:lnTo>
                  <a:pt x="1682" y="471"/>
                </a:lnTo>
                <a:lnTo>
                  <a:pt x="1682" y="479"/>
                </a:lnTo>
                <a:lnTo>
                  <a:pt x="1682" y="487"/>
                </a:lnTo>
                <a:lnTo>
                  <a:pt x="1682" y="495"/>
                </a:lnTo>
                <a:lnTo>
                  <a:pt x="1692" y="504"/>
                </a:lnTo>
                <a:lnTo>
                  <a:pt x="1692" y="512"/>
                </a:lnTo>
                <a:lnTo>
                  <a:pt x="1692" y="520"/>
                </a:lnTo>
                <a:lnTo>
                  <a:pt x="1703" y="537"/>
                </a:lnTo>
                <a:lnTo>
                  <a:pt x="1703" y="545"/>
                </a:lnTo>
                <a:lnTo>
                  <a:pt x="1714" y="594"/>
                </a:lnTo>
                <a:lnTo>
                  <a:pt x="1714" y="603"/>
                </a:lnTo>
                <a:lnTo>
                  <a:pt x="1714" y="619"/>
                </a:lnTo>
                <a:lnTo>
                  <a:pt x="1724" y="627"/>
                </a:lnTo>
                <a:lnTo>
                  <a:pt x="1724" y="652"/>
                </a:lnTo>
                <a:lnTo>
                  <a:pt x="1735" y="669"/>
                </a:lnTo>
                <a:lnTo>
                  <a:pt x="1735" y="669"/>
                </a:lnTo>
                <a:lnTo>
                  <a:pt x="1735" y="669"/>
                </a:lnTo>
                <a:lnTo>
                  <a:pt x="1735" y="685"/>
                </a:lnTo>
                <a:lnTo>
                  <a:pt x="1735" y="685"/>
                </a:lnTo>
                <a:lnTo>
                  <a:pt x="1735" y="693"/>
                </a:lnTo>
                <a:lnTo>
                  <a:pt x="1745" y="710"/>
                </a:lnTo>
                <a:lnTo>
                  <a:pt x="1745" y="710"/>
                </a:lnTo>
                <a:lnTo>
                  <a:pt x="1745" y="726"/>
                </a:lnTo>
                <a:lnTo>
                  <a:pt x="1745" y="726"/>
                </a:lnTo>
                <a:lnTo>
                  <a:pt x="1745" y="735"/>
                </a:lnTo>
                <a:lnTo>
                  <a:pt x="1745" y="743"/>
                </a:lnTo>
                <a:lnTo>
                  <a:pt x="1756" y="759"/>
                </a:lnTo>
                <a:lnTo>
                  <a:pt x="1756" y="776"/>
                </a:lnTo>
                <a:lnTo>
                  <a:pt x="1756" y="776"/>
                </a:lnTo>
                <a:lnTo>
                  <a:pt x="1767" y="793"/>
                </a:lnTo>
                <a:lnTo>
                  <a:pt x="1767" y="801"/>
                </a:lnTo>
                <a:lnTo>
                  <a:pt x="1767" y="801"/>
                </a:lnTo>
                <a:lnTo>
                  <a:pt x="1767" y="817"/>
                </a:lnTo>
                <a:lnTo>
                  <a:pt x="1767" y="826"/>
                </a:lnTo>
                <a:lnTo>
                  <a:pt x="1777" y="826"/>
                </a:lnTo>
                <a:lnTo>
                  <a:pt x="1777" y="826"/>
                </a:lnTo>
                <a:lnTo>
                  <a:pt x="1777" y="834"/>
                </a:lnTo>
                <a:lnTo>
                  <a:pt x="1777" y="834"/>
                </a:lnTo>
                <a:lnTo>
                  <a:pt x="1777" y="842"/>
                </a:lnTo>
                <a:lnTo>
                  <a:pt x="1777" y="850"/>
                </a:lnTo>
                <a:lnTo>
                  <a:pt x="1777" y="859"/>
                </a:lnTo>
                <a:lnTo>
                  <a:pt x="1788" y="875"/>
                </a:lnTo>
                <a:lnTo>
                  <a:pt x="1799" y="908"/>
                </a:lnTo>
                <a:lnTo>
                  <a:pt x="1799" y="908"/>
                </a:lnTo>
                <a:lnTo>
                  <a:pt x="1799" y="925"/>
                </a:lnTo>
                <a:lnTo>
                  <a:pt x="1799" y="925"/>
                </a:lnTo>
                <a:lnTo>
                  <a:pt x="1799" y="933"/>
                </a:lnTo>
                <a:lnTo>
                  <a:pt x="1799" y="933"/>
                </a:lnTo>
                <a:lnTo>
                  <a:pt x="1799" y="941"/>
                </a:lnTo>
                <a:lnTo>
                  <a:pt x="1809" y="949"/>
                </a:lnTo>
                <a:lnTo>
                  <a:pt x="1809" y="958"/>
                </a:lnTo>
                <a:lnTo>
                  <a:pt x="1809" y="966"/>
                </a:lnTo>
                <a:lnTo>
                  <a:pt x="1809" y="974"/>
                </a:lnTo>
                <a:lnTo>
                  <a:pt x="1820" y="991"/>
                </a:lnTo>
                <a:lnTo>
                  <a:pt x="1820" y="999"/>
                </a:lnTo>
                <a:lnTo>
                  <a:pt x="1831" y="1040"/>
                </a:lnTo>
                <a:lnTo>
                  <a:pt x="1841" y="1065"/>
                </a:lnTo>
                <a:lnTo>
                  <a:pt x="1841" y="1065"/>
                </a:lnTo>
                <a:lnTo>
                  <a:pt x="1852" y="1081"/>
                </a:lnTo>
                <a:lnTo>
                  <a:pt x="1852" y="1090"/>
                </a:lnTo>
                <a:lnTo>
                  <a:pt x="1852" y="1106"/>
                </a:lnTo>
                <a:lnTo>
                  <a:pt x="1852" y="1114"/>
                </a:lnTo>
                <a:lnTo>
                  <a:pt x="1863" y="1123"/>
                </a:lnTo>
                <a:lnTo>
                  <a:pt x="1863" y="1147"/>
                </a:lnTo>
                <a:lnTo>
                  <a:pt x="1873" y="1156"/>
                </a:lnTo>
                <a:lnTo>
                  <a:pt x="1873" y="1164"/>
                </a:lnTo>
                <a:lnTo>
                  <a:pt x="1873" y="1164"/>
                </a:lnTo>
                <a:lnTo>
                  <a:pt x="1884" y="1180"/>
                </a:lnTo>
                <a:lnTo>
                  <a:pt x="1884" y="1189"/>
                </a:lnTo>
                <a:lnTo>
                  <a:pt x="1894" y="1213"/>
                </a:lnTo>
                <a:lnTo>
                  <a:pt x="1894" y="1222"/>
                </a:lnTo>
                <a:lnTo>
                  <a:pt x="1894" y="1222"/>
                </a:lnTo>
                <a:lnTo>
                  <a:pt x="1894" y="1230"/>
                </a:lnTo>
                <a:lnTo>
                  <a:pt x="1905" y="1230"/>
                </a:lnTo>
                <a:lnTo>
                  <a:pt x="1905" y="1246"/>
                </a:lnTo>
                <a:lnTo>
                  <a:pt x="1905" y="1246"/>
                </a:lnTo>
                <a:lnTo>
                  <a:pt x="1905" y="1246"/>
                </a:lnTo>
                <a:lnTo>
                  <a:pt x="1916" y="1255"/>
                </a:lnTo>
                <a:lnTo>
                  <a:pt x="1916" y="1263"/>
                </a:lnTo>
                <a:lnTo>
                  <a:pt x="1916" y="1271"/>
                </a:lnTo>
                <a:lnTo>
                  <a:pt x="1916" y="1271"/>
                </a:lnTo>
                <a:lnTo>
                  <a:pt x="1926" y="1296"/>
                </a:lnTo>
                <a:lnTo>
                  <a:pt x="1926" y="1304"/>
                </a:lnTo>
                <a:lnTo>
                  <a:pt x="1937" y="1321"/>
                </a:lnTo>
                <a:lnTo>
                  <a:pt x="1937" y="1321"/>
                </a:lnTo>
                <a:lnTo>
                  <a:pt x="1948" y="1329"/>
                </a:lnTo>
                <a:lnTo>
                  <a:pt x="1948" y="1329"/>
                </a:lnTo>
                <a:lnTo>
                  <a:pt x="1958" y="1354"/>
                </a:lnTo>
                <a:lnTo>
                  <a:pt x="1958" y="1354"/>
                </a:lnTo>
                <a:lnTo>
                  <a:pt x="1969" y="1362"/>
                </a:lnTo>
                <a:lnTo>
                  <a:pt x="1969" y="1370"/>
                </a:lnTo>
                <a:lnTo>
                  <a:pt x="1969" y="1378"/>
                </a:lnTo>
                <a:lnTo>
                  <a:pt x="1980" y="1395"/>
                </a:lnTo>
                <a:lnTo>
                  <a:pt x="1980" y="1395"/>
                </a:lnTo>
                <a:lnTo>
                  <a:pt x="1990" y="1403"/>
                </a:lnTo>
                <a:lnTo>
                  <a:pt x="1990" y="1403"/>
                </a:lnTo>
                <a:lnTo>
                  <a:pt x="1990" y="1403"/>
                </a:lnTo>
                <a:lnTo>
                  <a:pt x="1990" y="1403"/>
                </a:lnTo>
                <a:lnTo>
                  <a:pt x="1990" y="1403"/>
                </a:lnTo>
                <a:lnTo>
                  <a:pt x="1990" y="1403"/>
                </a:lnTo>
                <a:lnTo>
                  <a:pt x="1990" y="1411"/>
                </a:lnTo>
                <a:lnTo>
                  <a:pt x="2001" y="1420"/>
                </a:lnTo>
                <a:lnTo>
                  <a:pt x="2001" y="1428"/>
                </a:lnTo>
                <a:lnTo>
                  <a:pt x="2012" y="1436"/>
                </a:lnTo>
                <a:lnTo>
                  <a:pt x="2012" y="1436"/>
                </a:lnTo>
                <a:lnTo>
                  <a:pt x="2012" y="1436"/>
                </a:lnTo>
                <a:lnTo>
                  <a:pt x="2012" y="1436"/>
                </a:lnTo>
                <a:lnTo>
                  <a:pt x="2012" y="1444"/>
                </a:lnTo>
                <a:lnTo>
                  <a:pt x="2012" y="1444"/>
                </a:lnTo>
                <a:lnTo>
                  <a:pt x="2012" y="1444"/>
                </a:lnTo>
                <a:lnTo>
                  <a:pt x="2022" y="1444"/>
                </a:lnTo>
                <a:lnTo>
                  <a:pt x="2022" y="1444"/>
                </a:lnTo>
                <a:lnTo>
                  <a:pt x="2022" y="1453"/>
                </a:lnTo>
                <a:lnTo>
                  <a:pt x="2022" y="1453"/>
                </a:lnTo>
                <a:lnTo>
                  <a:pt x="2022" y="1453"/>
                </a:lnTo>
                <a:lnTo>
                  <a:pt x="2022" y="1453"/>
                </a:lnTo>
                <a:lnTo>
                  <a:pt x="2033" y="1461"/>
                </a:lnTo>
                <a:lnTo>
                  <a:pt x="2033" y="1461"/>
                </a:lnTo>
                <a:lnTo>
                  <a:pt x="2033" y="1461"/>
                </a:lnTo>
                <a:lnTo>
                  <a:pt x="2033" y="1461"/>
                </a:lnTo>
                <a:lnTo>
                  <a:pt x="2033" y="1461"/>
                </a:lnTo>
                <a:lnTo>
                  <a:pt x="2044" y="1469"/>
                </a:lnTo>
                <a:lnTo>
                  <a:pt x="2044" y="1477"/>
                </a:lnTo>
                <a:lnTo>
                  <a:pt x="2054" y="1486"/>
                </a:lnTo>
                <a:lnTo>
                  <a:pt x="2065" y="1494"/>
                </a:lnTo>
                <a:lnTo>
                  <a:pt x="2065" y="1494"/>
                </a:lnTo>
                <a:lnTo>
                  <a:pt x="2075" y="1502"/>
                </a:lnTo>
                <a:lnTo>
                  <a:pt x="2075" y="1502"/>
                </a:lnTo>
                <a:lnTo>
                  <a:pt x="2075" y="1502"/>
                </a:lnTo>
                <a:lnTo>
                  <a:pt x="2086" y="1502"/>
                </a:lnTo>
                <a:lnTo>
                  <a:pt x="2086" y="1510"/>
                </a:lnTo>
                <a:lnTo>
                  <a:pt x="2086" y="1510"/>
                </a:lnTo>
                <a:lnTo>
                  <a:pt x="2086" y="1510"/>
                </a:lnTo>
                <a:lnTo>
                  <a:pt x="2086" y="1510"/>
                </a:lnTo>
                <a:lnTo>
                  <a:pt x="2097" y="1519"/>
                </a:lnTo>
                <a:lnTo>
                  <a:pt x="2097" y="1519"/>
                </a:lnTo>
                <a:lnTo>
                  <a:pt x="2097" y="1519"/>
                </a:lnTo>
                <a:lnTo>
                  <a:pt x="2097" y="1519"/>
                </a:lnTo>
                <a:lnTo>
                  <a:pt x="2107" y="1519"/>
                </a:lnTo>
                <a:lnTo>
                  <a:pt x="2107" y="1519"/>
                </a:lnTo>
                <a:lnTo>
                  <a:pt x="2107" y="1519"/>
                </a:lnTo>
                <a:lnTo>
                  <a:pt x="2107" y="1519"/>
                </a:lnTo>
                <a:lnTo>
                  <a:pt x="2129" y="1535"/>
                </a:lnTo>
                <a:lnTo>
                  <a:pt x="2129" y="1535"/>
                </a:lnTo>
                <a:lnTo>
                  <a:pt x="2139" y="1535"/>
                </a:lnTo>
                <a:lnTo>
                  <a:pt x="2139" y="1535"/>
                </a:lnTo>
                <a:lnTo>
                  <a:pt x="2139" y="1535"/>
                </a:lnTo>
                <a:lnTo>
                  <a:pt x="2139" y="1544"/>
                </a:lnTo>
                <a:lnTo>
                  <a:pt x="2139" y="1544"/>
                </a:lnTo>
                <a:lnTo>
                  <a:pt x="2150" y="1544"/>
                </a:lnTo>
                <a:lnTo>
                  <a:pt x="2150" y="1544"/>
                </a:lnTo>
                <a:lnTo>
                  <a:pt x="2150" y="1544"/>
                </a:lnTo>
                <a:lnTo>
                  <a:pt x="2161" y="1544"/>
                </a:lnTo>
                <a:lnTo>
                  <a:pt x="2161" y="1544"/>
                </a:lnTo>
                <a:lnTo>
                  <a:pt x="2161" y="1552"/>
                </a:lnTo>
                <a:lnTo>
                  <a:pt x="2171" y="1552"/>
                </a:lnTo>
                <a:lnTo>
                  <a:pt x="2182" y="1552"/>
                </a:lnTo>
                <a:lnTo>
                  <a:pt x="2182" y="1552"/>
                </a:lnTo>
                <a:lnTo>
                  <a:pt x="2182" y="1552"/>
                </a:lnTo>
                <a:lnTo>
                  <a:pt x="2182" y="1552"/>
                </a:lnTo>
                <a:lnTo>
                  <a:pt x="2193" y="1560"/>
                </a:lnTo>
                <a:lnTo>
                  <a:pt x="2193" y="1560"/>
                </a:lnTo>
                <a:lnTo>
                  <a:pt x="2193" y="1560"/>
                </a:lnTo>
                <a:lnTo>
                  <a:pt x="2193" y="1560"/>
                </a:lnTo>
                <a:lnTo>
                  <a:pt x="2193" y="1560"/>
                </a:lnTo>
                <a:lnTo>
                  <a:pt x="2203" y="1560"/>
                </a:lnTo>
                <a:lnTo>
                  <a:pt x="2203" y="1560"/>
                </a:lnTo>
                <a:lnTo>
                  <a:pt x="2214" y="1560"/>
                </a:lnTo>
                <a:lnTo>
                  <a:pt x="2214" y="1560"/>
                </a:lnTo>
                <a:lnTo>
                  <a:pt x="2214" y="1560"/>
                </a:lnTo>
                <a:lnTo>
                  <a:pt x="2214" y="1560"/>
                </a:lnTo>
                <a:lnTo>
                  <a:pt x="2214" y="1560"/>
                </a:lnTo>
                <a:lnTo>
                  <a:pt x="2214" y="1560"/>
                </a:lnTo>
                <a:lnTo>
                  <a:pt x="2225" y="1560"/>
                </a:lnTo>
                <a:lnTo>
                  <a:pt x="2225" y="1568"/>
                </a:lnTo>
                <a:lnTo>
                  <a:pt x="2235" y="1568"/>
                </a:lnTo>
                <a:lnTo>
                  <a:pt x="2235" y="1568"/>
                </a:lnTo>
                <a:lnTo>
                  <a:pt x="2246" y="1568"/>
                </a:lnTo>
                <a:lnTo>
                  <a:pt x="2246" y="1568"/>
                </a:lnTo>
                <a:lnTo>
                  <a:pt x="2246" y="1568"/>
                </a:lnTo>
                <a:lnTo>
                  <a:pt x="2256" y="1568"/>
                </a:lnTo>
                <a:lnTo>
                  <a:pt x="2267" y="1568"/>
                </a:lnTo>
                <a:lnTo>
                  <a:pt x="2267" y="1568"/>
                </a:lnTo>
                <a:lnTo>
                  <a:pt x="2267" y="1568"/>
                </a:lnTo>
                <a:lnTo>
                  <a:pt x="2267" y="1568"/>
                </a:lnTo>
                <a:lnTo>
                  <a:pt x="2267" y="1568"/>
                </a:lnTo>
                <a:lnTo>
                  <a:pt x="2267" y="1568"/>
                </a:lnTo>
                <a:lnTo>
                  <a:pt x="2278" y="1568"/>
                </a:lnTo>
                <a:lnTo>
                  <a:pt x="2278" y="1568"/>
                </a:lnTo>
                <a:lnTo>
                  <a:pt x="2278" y="1568"/>
                </a:lnTo>
                <a:lnTo>
                  <a:pt x="2278" y="1568"/>
                </a:lnTo>
                <a:lnTo>
                  <a:pt x="2278" y="1568"/>
                </a:lnTo>
                <a:lnTo>
                  <a:pt x="2288" y="1568"/>
                </a:lnTo>
                <a:lnTo>
                  <a:pt x="2288" y="1568"/>
                </a:lnTo>
                <a:lnTo>
                  <a:pt x="2288" y="1568"/>
                </a:lnTo>
                <a:lnTo>
                  <a:pt x="2288" y="1577"/>
                </a:lnTo>
                <a:lnTo>
                  <a:pt x="2299" y="1577"/>
                </a:lnTo>
                <a:lnTo>
                  <a:pt x="2299" y="1577"/>
                </a:lnTo>
                <a:lnTo>
                  <a:pt x="2310" y="1577"/>
                </a:lnTo>
                <a:lnTo>
                  <a:pt x="2310" y="1577"/>
                </a:lnTo>
                <a:lnTo>
                  <a:pt x="2310" y="1577"/>
                </a:lnTo>
                <a:lnTo>
                  <a:pt x="2320" y="1577"/>
                </a:lnTo>
                <a:lnTo>
                  <a:pt x="2320" y="1577"/>
                </a:lnTo>
                <a:lnTo>
                  <a:pt x="2320" y="1577"/>
                </a:lnTo>
                <a:lnTo>
                  <a:pt x="2331" y="1577"/>
                </a:lnTo>
                <a:lnTo>
                  <a:pt x="2331" y="1577"/>
                </a:lnTo>
                <a:lnTo>
                  <a:pt x="2331" y="1577"/>
                </a:lnTo>
                <a:lnTo>
                  <a:pt x="2331" y="1577"/>
                </a:lnTo>
                <a:lnTo>
                  <a:pt x="2342" y="1577"/>
                </a:lnTo>
                <a:lnTo>
                  <a:pt x="2342" y="1577"/>
                </a:lnTo>
                <a:lnTo>
                  <a:pt x="2352" y="1577"/>
                </a:lnTo>
                <a:lnTo>
                  <a:pt x="2352" y="1577"/>
                </a:lnTo>
                <a:lnTo>
                  <a:pt x="2352" y="1577"/>
                </a:lnTo>
                <a:lnTo>
                  <a:pt x="2363" y="1577"/>
                </a:lnTo>
                <a:lnTo>
                  <a:pt x="2363" y="1577"/>
                </a:lnTo>
                <a:lnTo>
                  <a:pt x="2374" y="1577"/>
                </a:lnTo>
                <a:lnTo>
                  <a:pt x="2374" y="1577"/>
                </a:lnTo>
                <a:lnTo>
                  <a:pt x="2374" y="1577"/>
                </a:lnTo>
                <a:lnTo>
                  <a:pt x="2374" y="1577"/>
                </a:lnTo>
                <a:lnTo>
                  <a:pt x="2374" y="1577"/>
                </a:lnTo>
                <a:lnTo>
                  <a:pt x="2374" y="1577"/>
                </a:lnTo>
                <a:lnTo>
                  <a:pt x="2384" y="1577"/>
                </a:lnTo>
                <a:lnTo>
                  <a:pt x="2384" y="1577"/>
                </a:lnTo>
                <a:lnTo>
                  <a:pt x="2384" y="1577"/>
                </a:lnTo>
                <a:lnTo>
                  <a:pt x="2384" y="1577"/>
                </a:lnTo>
                <a:lnTo>
                  <a:pt x="2384" y="1577"/>
                </a:lnTo>
                <a:lnTo>
                  <a:pt x="2384" y="1577"/>
                </a:lnTo>
                <a:lnTo>
                  <a:pt x="2395" y="1577"/>
                </a:lnTo>
                <a:lnTo>
                  <a:pt x="2395" y="1577"/>
                </a:lnTo>
                <a:lnTo>
                  <a:pt x="2395" y="1577"/>
                </a:lnTo>
                <a:lnTo>
                  <a:pt x="2395" y="1577"/>
                </a:lnTo>
                <a:lnTo>
                  <a:pt x="2395" y="1577"/>
                </a:lnTo>
                <a:lnTo>
                  <a:pt x="2395" y="1577"/>
                </a:lnTo>
                <a:lnTo>
                  <a:pt x="2395" y="1577"/>
                </a:lnTo>
                <a:lnTo>
                  <a:pt x="2405" y="1577"/>
                </a:lnTo>
                <a:lnTo>
                  <a:pt x="2405" y="1577"/>
                </a:lnTo>
                <a:lnTo>
                  <a:pt x="2405" y="1577"/>
                </a:lnTo>
                <a:lnTo>
                  <a:pt x="2405" y="1577"/>
                </a:lnTo>
                <a:lnTo>
                  <a:pt x="2405" y="1577"/>
                </a:lnTo>
                <a:lnTo>
                  <a:pt x="2405" y="1577"/>
                </a:lnTo>
                <a:lnTo>
                  <a:pt x="2416" y="1577"/>
                </a:lnTo>
                <a:lnTo>
                  <a:pt x="2416" y="1577"/>
                </a:lnTo>
                <a:lnTo>
                  <a:pt x="2416" y="1577"/>
                </a:lnTo>
                <a:lnTo>
                  <a:pt x="2416" y="1577"/>
                </a:lnTo>
                <a:lnTo>
                  <a:pt x="2427" y="1577"/>
                </a:lnTo>
                <a:lnTo>
                  <a:pt x="2427" y="1577"/>
                </a:lnTo>
                <a:lnTo>
                  <a:pt x="2437" y="1577"/>
                </a:lnTo>
                <a:lnTo>
                  <a:pt x="2437" y="1577"/>
                </a:lnTo>
                <a:lnTo>
                  <a:pt x="2437" y="1577"/>
                </a:lnTo>
                <a:lnTo>
                  <a:pt x="2448" y="1577"/>
                </a:lnTo>
                <a:lnTo>
                  <a:pt x="2448" y="1577"/>
                </a:lnTo>
                <a:lnTo>
                  <a:pt x="2448" y="1577"/>
                </a:lnTo>
                <a:lnTo>
                  <a:pt x="2448" y="1577"/>
                </a:lnTo>
                <a:lnTo>
                  <a:pt x="2459" y="1577"/>
                </a:lnTo>
                <a:lnTo>
                  <a:pt x="2459" y="1577"/>
                </a:lnTo>
                <a:lnTo>
                  <a:pt x="2469" y="1577"/>
                </a:lnTo>
                <a:lnTo>
                  <a:pt x="2469" y="1577"/>
                </a:lnTo>
                <a:lnTo>
                  <a:pt x="2480" y="1577"/>
                </a:lnTo>
                <a:lnTo>
                  <a:pt x="2480" y="1577"/>
                </a:lnTo>
                <a:lnTo>
                  <a:pt x="2480" y="1577"/>
                </a:lnTo>
                <a:lnTo>
                  <a:pt x="2480" y="1577"/>
                </a:lnTo>
                <a:lnTo>
                  <a:pt x="2501" y="1577"/>
                </a:lnTo>
                <a:lnTo>
                  <a:pt x="2501" y="1577"/>
                </a:lnTo>
                <a:lnTo>
                  <a:pt x="2501" y="1577"/>
                </a:lnTo>
                <a:lnTo>
                  <a:pt x="2512" y="1577"/>
                </a:lnTo>
                <a:lnTo>
                  <a:pt x="2512" y="1577"/>
                </a:lnTo>
                <a:lnTo>
                  <a:pt x="2512" y="1577"/>
                </a:lnTo>
                <a:lnTo>
                  <a:pt x="2523" y="1577"/>
                </a:lnTo>
                <a:lnTo>
                  <a:pt x="2533" y="1577"/>
                </a:lnTo>
                <a:lnTo>
                  <a:pt x="2544" y="1577"/>
                </a:lnTo>
                <a:lnTo>
                  <a:pt x="2544" y="1577"/>
                </a:lnTo>
                <a:lnTo>
                  <a:pt x="2544" y="1577"/>
                </a:lnTo>
                <a:lnTo>
                  <a:pt x="2544" y="1577"/>
                </a:lnTo>
                <a:lnTo>
                  <a:pt x="2544" y="1577"/>
                </a:lnTo>
                <a:lnTo>
                  <a:pt x="2544" y="1577"/>
                </a:lnTo>
                <a:lnTo>
                  <a:pt x="2544" y="1577"/>
                </a:lnTo>
                <a:lnTo>
                  <a:pt x="2544" y="1577"/>
                </a:lnTo>
                <a:lnTo>
                  <a:pt x="2565" y="1577"/>
                </a:lnTo>
                <a:lnTo>
                  <a:pt x="2597" y="1577"/>
                </a:lnTo>
                <a:lnTo>
                  <a:pt x="2597" y="1577"/>
                </a:lnTo>
                <a:lnTo>
                  <a:pt x="2597" y="1577"/>
                </a:lnTo>
                <a:lnTo>
                  <a:pt x="2597" y="1577"/>
                </a:lnTo>
                <a:lnTo>
                  <a:pt x="2608" y="1577"/>
                </a:lnTo>
                <a:lnTo>
                  <a:pt x="2608" y="1577"/>
                </a:lnTo>
                <a:lnTo>
                  <a:pt x="2608" y="1577"/>
                </a:lnTo>
                <a:lnTo>
                  <a:pt x="2608" y="1577"/>
                </a:lnTo>
                <a:lnTo>
                  <a:pt x="2608" y="1577"/>
                </a:lnTo>
                <a:lnTo>
                  <a:pt x="2618" y="1577"/>
                </a:lnTo>
                <a:lnTo>
                  <a:pt x="2618" y="1577"/>
                </a:lnTo>
                <a:lnTo>
                  <a:pt x="2618" y="1577"/>
                </a:lnTo>
                <a:lnTo>
                  <a:pt x="2618" y="1577"/>
                </a:lnTo>
                <a:lnTo>
                  <a:pt x="2629" y="1577"/>
                </a:lnTo>
                <a:lnTo>
                  <a:pt x="2629" y="1577"/>
                </a:lnTo>
                <a:lnTo>
                  <a:pt x="2640" y="1577"/>
                </a:lnTo>
                <a:lnTo>
                  <a:pt x="2640" y="1577"/>
                </a:lnTo>
                <a:lnTo>
                  <a:pt x="2640" y="1577"/>
                </a:lnTo>
                <a:lnTo>
                  <a:pt x="2650" y="1577"/>
                </a:lnTo>
                <a:lnTo>
                  <a:pt x="2661" y="1577"/>
                </a:lnTo>
                <a:lnTo>
                  <a:pt x="2661" y="1577"/>
                </a:lnTo>
                <a:lnTo>
                  <a:pt x="2661" y="1577"/>
                </a:lnTo>
                <a:lnTo>
                  <a:pt x="2672" y="1577"/>
                </a:lnTo>
                <a:lnTo>
                  <a:pt x="2682" y="1577"/>
                </a:lnTo>
                <a:lnTo>
                  <a:pt x="2682" y="1577"/>
                </a:lnTo>
                <a:lnTo>
                  <a:pt x="2693" y="1577"/>
                </a:lnTo>
                <a:lnTo>
                  <a:pt x="2693" y="1577"/>
                </a:lnTo>
                <a:lnTo>
                  <a:pt x="2693" y="1577"/>
                </a:lnTo>
                <a:lnTo>
                  <a:pt x="2693" y="1577"/>
                </a:lnTo>
                <a:lnTo>
                  <a:pt x="2693" y="1577"/>
                </a:lnTo>
                <a:lnTo>
                  <a:pt x="2693" y="1577"/>
                </a:lnTo>
                <a:lnTo>
                  <a:pt x="2704" y="1577"/>
                </a:lnTo>
                <a:lnTo>
                  <a:pt x="2704" y="1577"/>
                </a:lnTo>
                <a:lnTo>
                  <a:pt x="2704" y="1577"/>
                </a:lnTo>
                <a:lnTo>
                  <a:pt x="2704" y="1577"/>
                </a:lnTo>
                <a:lnTo>
                  <a:pt x="2704" y="1577"/>
                </a:lnTo>
                <a:lnTo>
                  <a:pt x="2714" y="1577"/>
                </a:lnTo>
                <a:lnTo>
                  <a:pt x="2714" y="1577"/>
                </a:lnTo>
                <a:lnTo>
                  <a:pt x="2725" y="1577"/>
                </a:lnTo>
                <a:lnTo>
                  <a:pt x="2735" y="1577"/>
                </a:lnTo>
                <a:lnTo>
                  <a:pt x="2735" y="1577"/>
                </a:lnTo>
                <a:lnTo>
                  <a:pt x="2735" y="1577"/>
                </a:lnTo>
                <a:lnTo>
                  <a:pt x="2735" y="1577"/>
                </a:lnTo>
                <a:lnTo>
                  <a:pt x="2735" y="1577"/>
                </a:lnTo>
                <a:lnTo>
                  <a:pt x="2746" y="1577"/>
                </a:lnTo>
                <a:lnTo>
                  <a:pt x="2746" y="1577"/>
                </a:lnTo>
                <a:lnTo>
                  <a:pt x="2746" y="1577"/>
                </a:lnTo>
                <a:lnTo>
                  <a:pt x="2746" y="1577"/>
                </a:lnTo>
                <a:lnTo>
                  <a:pt x="2757" y="1577"/>
                </a:lnTo>
                <a:lnTo>
                  <a:pt x="2757" y="1577"/>
                </a:lnTo>
                <a:lnTo>
                  <a:pt x="2757" y="1577"/>
                </a:lnTo>
                <a:lnTo>
                  <a:pt x="2757" y="1577"/>
                </a:lnTo>
                <a:lnTo>
                  <a:pt x="2767" y="1577"/>
                </a:lnTo>
                <a:lnTo>
                  <a:pt x="2778" y="1577"/>
                </a:lnTo>
                <a:lnTo>
                  <a:pt x="2778" y="1577"/>
                </a:lnTo>
                <a:lnTo>
                  <a:pt x="2778" y="1577"/>
                </a:lnTo>
                <a:lnTo>
                  <a:pt x="2789" y="1577"/>
                </a:lnTo>
                <a:lnTo>
                  <a:pt x="2789" y="1577"/>
                </a:lnTo>
                <a:lnTo>
                  <a:pt x="2789" y="1577"/>
                </a:lnTo>
                <a:lnTo>
                  <a:pt x="2789" y="1577"/>
                </a:lnTo>
                <a:lnTo>
                  <a:pt x="2789" y="1577"/>
                </a:lnTo>
                <a:lnTo>
                  <a:pt x="2799" y="1577"/>
                </a:lnTo>
                <a:lnTo>
                  <a:pt x="2799" y="1577"/>
                </a:lnTo>
                <a:lnTo>
                  <a:pt x="2799" y="1577"/>
                </a:lnTo>
                <a:lnTo>
                  <a:pt x="2799" y="1577"/>
                </a:lnTo>
                <a:lnTo>
                  <a:pt x="2810" y="1577"/>
                </a:lnTo>
                <a:lnTo>
                  <a:pt x="2810" y="1577"/>
                </a:lnTo>
                <a:lnTo>
                  <a:pt x="2810" y="1577"/>
                </a:lnTo>
                <a:lnTo>
                  <a:pt x="2810" y="1577"/>
                </a:lnTo>
                <a:lnTo>
                  <a:pt x="2810" y="1577"/>
                </a:lnTo>
                <a:lnTo>
                  <a:pt x="2821" y="1577"/>
                </a:lnTo>
                <a:lnTo>
                  <a:pt x="2821" y="1577"/>
                </a:lnTo>
                <a:lnTo>
                  <a:pt x="2821" y="1577"/>
                </a:lnTo>
                <a:lnTo>
                  <a:pt x="2821" y="1577"/>
                </a:lnTo>
                <a:lnTo>
                  <a:pt x="2821" y="1577"/>
                </a:lnTo>
                <a:lnTo>
                  <a:pt x="2821" y="1577"/>
                </a:lnTo>
                <a:lnTo>
                  <a:pt x="2831" y="1577"/>
                </a:lnTo>
                <a:lnTo>
                  <a:pt x="2831" y="1577"/>
                </a:lnTo>
                <a:lnTo>
                  <a:pt x="2831" y="1577"/>
                </a:lnTo>
                <a:lnTo>
                  <a:pt x="2842" y="1577"/>
                </a:lnTo>
                <a:lnTo>
                  <a:pt x="2842" y="1577"/>
                </a:lnTo>
                <a:lnTo>
                  <a:pt x="2842" y="1577"/>
                </a:lnTo>
                <a:lnTo>
                  <a:pt x="2842" y="1577"/>
                </a:lnTo>
                <a:lnTo>
                  <a:pt x="2842" y="1577"/>
                </a:lnTo>
                <a:lnTo>
                  <a:pt x="2853" y="1577"/>
                </a:lnTo>
                <a:lnTo>
                  <a:pt x="2853" y="1577"/>
                </a:lnTo>
                <a:lnTo>
                  <a:pt x="2853" y="1577"/>
                </a:lnTo>
                <a:lnTo>
                  <a:pt x="2863" y="1577"/>
                </a:lnTo>
                <a:lnTo>
                  <a:pt x="2863" y="1577"/>
                </a:lnTo>
                <a:lnTo>
                  <a:pt x="2863" y="1577"/>
                </a:lnTo>
                <a:lnTo>
                  <a:pt x="2863" y="1577"/>
                </a:lnTo>
                <a:lnTo>
                  <a:pt x="2863" y="1577"/>
                </a:lnTo>
                <a:lnTo>
                  <a:pt x="2874" y="1577"/>
                </a:lnTo>
                <a:lnTo>
                  <a:pt x="2874" y="1577"/>
                </a:lnTo>
                <a:lnTo>
                  <a:pt x="2874" y="1577"/>
                </a:lnTo>
                <a:lnTo>
                  <a:pt x="2874" y="1577"/>
                </a:lnTo>
                <a:lnTo>
                  <a:pt x="2895" y="1577"/>
                </a:lnTo>
                <a:lnTo>
                  <a:pt x="2895" y="1577"/>
                </a:lnTo>
                <a:lnTo>
                  <a:pt x="2895" y="1577"/>
                </a:lnTo>
                <a:lnTo>
                  <a:pt x="2906" y="1577"/>
                </a:lnTo>
                <a:lnTo>
                  <a:pt x="2906" y="1577"/>
                </a:lnTo>
                <a:lnTo>
                  <a:pt x="2906" y="1577"/>
                </a:lnTo>
                <a:lnTo>
                  <a:pt x="2927" y="1577"/>
                </a:lnTo>
                <a:lnTo>
                  <a:pt x="2927" y="1577"/>
                </a:lnTo>
                <a:lnTo>
                  <a:pt x="2927" y="1577"/>
                </a:lnTo>
                <a:lnTo>
                  <a:pt x="2927" y="1577"/>
                </a:lnTo>
                <a:lnTo>
                  <a:pt x="2927" y="1577"/>
                </a:lnTo>
                <a:lnTo>
                  <a:pt x="2927" y="1577"/>
                </a:lnTo>
                <a:lnTo>
                  <a:pt x="2938" y="1577"/>
                </a:lnTo>
              </a:path>
            </a:pathLst>
          </a:custGeom>
          <a:noFill/>
          <a:ln w="1746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087" name="Line 7"/>
          <p:cNvSpPr>
            <a:spLocks noChangeShapeType="1"/>
          </p:cNvSpPr>
          <p:nvPr/>
        </p:nvSpPr>
        <p:spPr bwMode="auto">
          <a:xfrm>
            <a:off x="2425700" y="1709738"/>
            <a:ext cx="1588" cy="412750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088" name="Line 8"/>
          <p:cNvSpPr>
            <a:spLocks noChangeShapeType="1"/>
          </p:cNvSpPr>
          <p:nvPr/>
        </p:nvSpPr>
        <p:spPr bwMode="auto">
          <a:xfrm>
            <a:off x="3541713" y="2051050"/>
            <a:ext cx="1587" cy="3367088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089" name="Line 9"/>
          <p:cNvSpPr>
            <a:spLocks noChangeShapeType="1"/>
          </p:cNvSpPr>
          <p:nvPr/>
        </p:nvSpPr>
        <p:spPr bwMode="auto">
          <a:xfrm>
            <a:off x="5754688" y="2051050"/>
            <a:ext cx="1587" cy="3379788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090" name="Line 10"/>
          <p:cNvSpPr>
            <a:spLocks noChangeShapeType="1"/>
          </p:cNvSpPr>
          <p:nvPr/>
        </p:nvSpPr>
        <p:spPr bwMode="auto">
          <a:xfrm>
            <a:off x="6904038" y="1709738"/>
            <a:ext cx="1587" cy="412750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091" name="Line 11"/>
          <p:cNvSpPr>
            <a:spLocks noChangeShapeType="1"/>
          </p:cNvSpPr>
          <p:nvPr/>
        </p:nvSpPr>
        <p:spPr bwMode="auto">
          <a:xfrm>
            <a:off x="4640263" y="2430463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092" name="Line 12"/>
          <p:cNvSpPr>
            <a:spLocks noChangeShapeType="1"/>
          </p:cNvSpPr>
          <p:nvPr/>
        </p:nvSpPr>
        <p:spPr bwMode="auto">
          <a:xfrm>
            <a:off x="4640263" y="2535238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093" name="Line 13"/>
          <p:cNvSpPr>
            <a:spLocks noChangeShapeType="1"/>
          </p:cNvSpPr>
          <p:nvPr/>
        </p:nvSpPr>
        <p:spPr bwMode="auto">
          <a:xfrm>
            <a:off x="4640263" y="2640013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094" name="Line 14"/>
          <p:cNvSpPr>
            <a:spLocks noChangeShapeType="1"/>
          </p:cNvSpPr>
          <p:nvPr/>
        </p:nvSpPr>
        <p:spPr bwMode="auto">
          <a:xfrm>
            <a:off x="4640263" y="2744788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095" name="Line 15"/>
          <p:cNvSpPr>
            <a:spLocks noChangeShapeType="1"/>
          </p:cNvSpPr>
          <p:nvPr/>
        </p:nvSpPr>
        <p:spPr bwMode="auto">
          <a:xfrm>
            <a:off x="4640263" y="2849563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096" name="Line 16"/>
          <p:cNvSpPr>
            <a:spLocks noChangeShapeType="1"/>
          </p:cNvSpPr>
          <p:nvPr/>
        </p:nvSpPr>
        <p:spPr bwMode="auto">
          <a:xfrm>
            <a:off x="4640263" y="2954338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097" name="Line 17"/>
          <p:cNvSpPr>
            <a:spLocks noChangeShapeType="1"/>
          </p:cNvSpPr>
          <p:nvPr/>
        </p:nvSpPr>
        <p:spPr bwMode="auto">
          <a:xfrm>
            <a:off x="4640263" y="3059113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098" name="Line 18"/>
          <p:cNvSpPr>
            <a:spLocks noChangeShapeType="1"/>
          </p:cNvSpPr>
          <p:nvPr/>
        </p:nvSpPr>
        <p:spPr bwMode="auto">
          <a:xfrm>
            <a:off x="4640263" y="3163888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099" name="Line 19"/>
          <p:cNvSpPr>
            <a:spLocks noChangeShapeType="1"/>
          </p:cNvSpPr>
          <p:nvPr/>
        </p:nvSpPr>
        <p:spPr bwMode="auto">
          <a:xfrm>
            <a:off x="4640263" y="3268663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100" name="Line 20"/>
          <p:cNvSpPr>
            <a:spLocks noChangeShapeType="1"/>
          </p:cNvSpPr>
          <p:nvPr/>
        </p:nvSpPr>
        <p:spPr bwMode="auto">
          <a:xfrm>
            <a:off x="4640263" y="3373438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101" name="Line 21"/>
          <p:cNvSpPr>
            <a:spLocks noChangeShapeType="1"/>
          </p:cNvSpPr>
          <p:nvPr/>
        </p:nvSpPr>
        <p:spPr bwMode="auto">
          <a:xfrm>
            <a:off x="4640263" y="3478213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102" name="Line 22"/>
          <p:cNvSpPr>
            <a:spLocks noChangeShapeType="1"/>
          </p:cNvSpPr>
          <p:nvPr/>
        </p:nvSpPr>
        <p:spPr bwMode="auto">
          <a:xfrm>
            <a:off x="4640263" y="3582988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103" name="Line 23"/>
          <p:cNvSpPr>
            <a:spLocks noChangeShapeType="1"/>
          </p:cNvSpPr>
          <p:nvPr/>
        </p:nvSpPr>
        <p:spPr bwMode="auto">
          <a:xfrm>
            <a:off x="4640263" y="3687763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104" name="Line 24"/>
          <p:cNvSpPr>
            <a:spLocks noChangeShapeType="1"/>
          </p:cNvSpPr>
          <p:nvPr/>
        </p:nvSpPr>
        <p:spPr bwMode="auto">
          <a:xfrm>
            <a:off x="4640263" y="3792538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105" name="Line 25"/>
          <p:cNvSpPr>
            <a:spLocks noChangeShapeType="1"/>
          </p:cNvSpPr>
          <p:nvPr/>
        </p:nvSpPr>
        <p:spPr bwMode="auto">
          <a:xfrm>
            <a:off x="4640263" y="3897313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106" name="Line 26"/>
          <p:cNvSpPr>
            <a:spLocks noChangeShapeType="1"/>
          </p:cNvSpPr>
          <p:nvPr/>
        </p:nvSpPr>
        <p:spPr bwMode="auto">
          <a:xfrm>
            <a:off x="4640263" y="4002088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107" name="Line 27"/>
          <p:cNvSpPr>
            <a:spLocks noChangeShapeType="1"/>
          </p:cNvSpPr>
          <p:nvPr/>
        </p:nvSpPr>
        <p:spPr bwMode="auto">
          <a:xfrm>
            <a:off x="4640263" y="4106863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108" name="Line 28"/>
          <p:cNvSpPr>
            <a:spLocks noChangeShapeType="1"/>
          </p:cNvSpPr>
          <p:nvPr/>
        </p:nvSpPr>
        <p:spPr bwMode="auto">
          <a:xfrm>
            <a:off x="4640263" y="4211638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109" name="Line 29"/>
          <p:cNvSpPr>
            <a:spLocks noChangeShapeType="1"/>
          </p:cNvSpPr>
          <p:nvPr/>
        </p:nvSpPr>
        <p:spPr bwMode="auto">
          <a:xfrm>
            <a:off x="4640263" y="4316413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110" name="Line 30"/>
          <p:cNvSpPr>
            <a:spLocks noChangeShapeType="1"/>
          </p:cNvSpPr>
          <p:nvPr/>
        </p:nvSpPr>
        <p:spPr bwMode="auto">
          <a:xfrm>
            <a:off x="4640263" y="4421188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111" name="Line 31"/>
          <p:cNvSpPr>
            <a:spLocks noChangeShapeType="1"/>
          </p:cNvSpPr>
          <p:nvPr/>
        </p:nvSpPr>
        <p:spPr bwMode="auto">
          <a:xfrm>
            <a:off x="4640263" y="4525963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112" name="Line 32"/>
          <p:cNvSpPr>
            <a:spLocks noChangeShapeType="1"/>
          </p:cNvSpPr>
          <p:nvPr/>
        </p:nvSpPr>
        <p:spPr bwMode="auto">
          <a:xfrm>
            <a:off x="4640263" y="4630738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113" name="Line 33"/>
          <p:cNvSpPr>
            <a:spLocks noChangeShapeType="1"/>
          </p:cNvSpPr>
          <p:nvPr/>
        </p:nvSpPr>
        <p:spPr bwMode="auto">
          <a:xfrm>
            <a:off x="4640263" y="4735513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114" name="Line 34"/>
          <p:cNvSpPr>
            <a:spLocks noChangeShapeType="1"/>
          </p:cNvSpPr>
          <p:nvPr/>
        </p:nvSpPr>
        <p:spPr bwMode="auto">
          <a:xfrm>
            <a:off x="4640263" y="4840288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115" name="Line 35"/>
          <p:cNvSpPr>
            <a:spLocks noChangeShapeType="1"/>
          </p:cNvSpPr>
          <p:nvPr/>
        </p:nvSpPr>
        <p:spPr bwMode="auto">
          <a:xfrm>
            <a:off x="4640263" y="4946650"/>
            <a:ext cx="1587" cy="3810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116" name="Line 36"/>
          <p:cNvSpPr>
            <a:spLocks noChangeShapeType="1"/>
          </p:cNvSpPr>
          <p:nvPr/>
        </p:nvSpPr>
        <p:spPr bwMode="auto">
          <a:xfrm>
            <a:off x="4638675" y="5029200"/>
            <a:ext cx="3175" cy="6032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117" name="Line 37"/>
          <p:cNvSpPr>
            <a:spLocks noChangeShapeType="1"/>
          </p:cNvSpPr>
          <p:nvPr/>
        </p:nvSpPr>
        <p:spPr bwMode="auto">
          <a:xfrm>
            <a:off x="3557588" y="2403475"/>
            <a:ext cx="2163762" cy="1588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118" name="Freeform 38"/>
          <p:cNvSpPr>
            <a:spLocks/>
          </p:cNvSpPr>
          <p:nvPr/>
        </p:nvSpPr>
        <p:spPr bwMode="auto">
          <a:xfrm>
            <a:off x="3557588" y="2403475"/>
            <a:ext cx="203200" cy="66675"/>
          </a:xfrm>
          <a:custGeom>
            <a:avLst/>
            <a:gdLst>
              <a:gd name="T0" fmla="*/ 96 w 128"/>
              <a:gd name="T1" fmla="*/ 0 h 42"/>
              <a:gd name="T2" fmla="*/ 128 w 128"/>
              <a:gd name="T3" fmla="*/ 42 h 42"/>
              <a:gd name="T4" fmla="*/ 0 w 128"/>
              <a:gd name="T5" fmla="*/ 0 h 42"/>
              <a:gd name="T6" fmla="*/ 96 w 128"/>
              <a:gd name="T7" fmla="*/ 0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8" h="42">
                <a:moveTo>
                  <a:pt x="96" y="0"/>
                </a:moveTo>
                <a:lnTo>
                  <a:pt x="128" y="42"/>
                </a:lnTo>
                <a:lnTo>
                  <a:pt x="0" y="0"/>
                </a:lnTo>
                <a:lnTo>
                  <a:pt x="96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119" name="Freeform 39"/>
          <p:cNvSpPr>
            <a:spLocks/>
          </p:cNvSpPr>
          <p:nvPr/>
        </p:nvSpPr>
        <p:spPr bwMode="auto">
          <a:xfrm>
            <a:off x="3557588" y="2338388"/>
            <a:ext cx="203200" cy="65087"/>
          </a:xfrm>
          <a:custGeom>
            <a:avLst/>
            <a:gdLst>
              <a:gd name="T0" fmla="*/ 96 w 128"/>
              <a:gd name="T1" fmla="*/ 41 h 41"/>
              <a:gd name="T2" fmla="*/ 0 w 128"/>
              <a:gd name="T3" fmla="*/ 41 h 41"/>
              <a:gd name="T4" fmla="*/ 128 w 128"/>
              <a:gd name="T5" fmla="*/ 0 h 41"/>
              <a:gd name="T6" fmla="*/ 96 w 128"/>
              <a:gd name="T7" fmla="*/ 41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8" h="41">
                <a:moveTo>
                  <a:pt x="96" y="41"/>
                </a:moveTo>
                <a:lnTo>
                  <a:pt x="0" y="41"/>
                </a:lnTo>
                <a:lnTo>
                  <a:pt x="128" y="0"/>
                </a:lnTo>
                <a:lnTo>
                  <a:pt x="96" y="4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120" name="Freeform 40"/>
          <p:cNvSpPr>
            <a:spLocks/>
          </p:cNvSpPr>
          <p:nvPr/>
        </p:nvSpPr>
        <p:spPr bwMode="auto">
          <a:xfrm>
            <a:off x="5518150" y="2403475"/>
            <a:ext cx="203200" cy="66675"/>
          </a:xfrm>
          <a:custGeom>
            <a:avLst/>
            <a:gdLst>
              <a:gd name="T0" fmla="*/ 128 w 128"/>
              <a:gd name="T1" fmla="*/ 0 h 42"/>
              <a:gd name="T2" fmla="*/ 0 w 128"/>
              <a:gd name="T3" fmla="*/ 42 h 42"/>
              <a:gd name="T4" fmla="*/ 32 w 128"/>
              <a:gd name="T5" fmla="*/ 0 h 42"/>
              <a:gd name="T6" fmla="*/ 128 w 128"/>
              <a:gd name="T7" fmla="*/ 0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8" h="42">
                <a:moveTo>
                  <a:pt x="128" y="0"/>
                </a:moveTo>
                <a:lnTo>
                  <a:pt x="0" y="42"/>
                </a:lnTo>
                <a:lnTo>
                  <a:pt x="32" y="0"/>
                </a:lnTo>
                <a:lnTo>
                  <a:pt x="128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121" name="Freeform 41"/>
          <p:cNvSpPr>
            <a:spLocks/>
          </p:cNvSpPr>
          <p:nvPr/>
        </p:nvSpPr>
        <p:spPr bwMode="auto">
          <a:xfrm>
            <a:off x="5518150" y="2338388"/>
            <a:ext cx="203200" cy="65087"/>
          </a:xfrm>
          <a:custGeom>
            <a:avLst/>
            <a:gdLst>
              <a:gd name="T0" fmla="*/ 128 w 128"/>
              <a:gd name="T1" fmla="*/ 41 h 41"/>
              <a:gd name="T2" fmla="*/ 32 w 128"/>
              <a:gd name="T3" fmla="*/ 41 h 41"/>
              <a:gd name="T4" fmla="*/ 0 w 128"/>
              <a:gd name="T5" fmla="*/ 0 h 41"/>
              <a:gd name="T6" fmla="*/ 128 w 128"/>
              <a:gd name="T7" fmla="*/ 41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8" h="41">
                <a:moveTo>
                  <a:pt x="128" y="41"/>
                </a:moveTo>
                <a:lnTo>
                  <a:pt x="32" y="41"/>
                </a:lnTo>
                <a:lnTo>
                  <a:pt x="0" y="0"/>
                </a:lnTo>
                <a:lnTo>
                  <a:pt x="128" y="4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122" name="Line 42"/>
          <p:cNvSpPr>
            <a:spLocks noChangeShapeType="1"/>
          </p:cNvSpPr>
          <p:nvPr/>
        </p:nvSpPr>
        <p:spPr bwMode="auto">
          <a:xfrm>
            <a:off x="2527300" y="5613400"/>
            <a:ext cx="4275138" cy="1588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123" name="Freeform 43"/>
          <p:cNvSpPr>
            <a:spLocks/>
          </p:cNvSpPr>
          <p:nvPr/>
        </p:nvSpPr>
        <p:spPr bwMode="auto">
          <a:xfrm>
            <a:off x="2527300" y="5613400"/>
            <a:ext cx="203200" cy="66675"/>
          </a:xfrm>
          <a:custGeom>
            <a:avLst/>
            <a:gdLst>
              <a:gd name="T0" fmla="*/ 128 w 128"/>
              <a:gd name="T1" fmla="*/ 42 h 42"/>
              <a:gd name="T2" fmla="*/ 0 w 128"/>
              <a:gd name="T3" fmla="*/ 0 h 42"/>
              <a:gd name="T4" fmla="*/ 96 w 128"/>
              <a:gd name="T5" fmla="*/ 0 h 42"/>
              <a:gd name="T6" fmla="*/ 128 w 128"/>
              <a:gd name="T7" fmla="*/ 42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8" h="42">
                <a:moveTo>
                  <a:pt x="128" y="42"/>
                </a:moveTo>
                <a:lnTo>
                  <a:pt x="0" y="0"/>
                </a:lnTo>
                <a:lnTo>
                  <a:pt x="96" y="0"/>
                </a:lnTo>
                <a:lnTo>
                  <a:pt x="128" y="4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124" name="Freeform 44"/>
          <p:cNvSpPr>
            <a:spLocks/>
          </p:cNvSpPr>
          <p:nvPr/>
        </p:nvSpPr>
        <p:spPr bwMode="auto">
          <a:xfrm>
            <a:off x="2527300" y="5561013"/>
            <a:ext cx="203200" cy="52387"/>
          </a:xfrm>
          <a:custGeom>
            <a:avLst/>
            <a:gdLst>
              <a:gd name="T0" fmla="*/ 96 w 128"/>
              <a:gd name="T1" fmla="*/ 33 h 33"/>
              <a:gd name="T2" fmla="*/ 0 w 128"/>
              <a:gd name="T3" fmla="*/ 33 h 33"/>
              <a:gd name="T4" fmla="*/ 128 w 128"/>
              <a:gd name="T5" fmla="*/ 0 h 33"/>
              <a:gd name="T6" fmla="*/ 96 w 128"/>
              <a:gd name="T7" fmla="*/ 33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8" h="33">
                <a:moveTo>
                  <a:pt x="96" y="33"/>
                </a:moveTo>
                <a:lnTo>
                  <a:pt x="0" y="33"/>
                </a:lnTo>
                <a:lnTo>
                  <a:pt x="128" y="0"/>
                </a:lnTo>
                <a:lnTo>
                  <a:pt x="96" y="3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125" name="Freeform 45"/>
          <p:cNvSpPr>
            <a:spLocks/>
          </p:cNvSpPr>
          <p:nvPr/>
        </p:nvSpPr>
        <p:spPr bwMode="auto">
          <a:xfrm>
            <a:off x="6600825" y="5613400"/>
            <a:ext cx="201613" cy="66675"/>
          </a:xfrm>
          <a:custGeom>
            <a:avLst/>
            <a:gdLst>
              <a:gd name="T0" fmla="*/ 0 w 127"/>
              <a:gd name="T1" fmla="*/ 42 h 42"/>
              <a:gd name="T2" fmla="*/ 31 w 127"/>
              <a:gd name="T3" fmla="*/ 0 h 42"/>
              <a:gd name="T4" fmla="*/ 127 w 127"/>
              <a:gd name="T5" fmla="*/ 0 h 42"/>
              <a:gd name="T6" fmla="*/ 0 w 127"/>
              <a:gd name="T7" fmla="*/ 42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7" h="42">
                <a:moveTo>
                  <a:pt x="0" y="42"/>
                </a:moveTo>
                <a:lnTo>
                  <a:pt x="31" y="0"/>
                </a:lnTo>
                <a:lnTo>
                  <a:pt x="127" y="0"/>
                </a:lnTo>
                <a:lnTo>
                  <a:pt x="0" y="4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126" name="Freeform 46"/>
          <p:cNvSpPr>
            <a:spLocks/>
          </p:cNvSpPr>
          <p:nvPr/>
        </p:nvSpPr>
        <p:spPr bwMode="auto">
          <a:xfrm>
            <a:off x="6600825" y="5561013"/>
            <a:ext cx="201613" cy="52387"/>
          </a:xfrm>
          <a:custGeom>
            <a:avLst/>
            <a:gdLst>
              <a:gd name="T0" fmla="*/ 127 w 127"/>
              <a:gd name="T1" fmla="*/ 33 h 33"/>
              <a:gd name="T2" fmla="*/ 31 w 127"/>
              <a:gd name="T3" fmla="*/ 33 h 33"/>
              <a:gd name="T4" fmla="*/ 0 w 127"/>
              <a:gd name="T5" fmla="*/ 0 h 33"/>
              <a:gd name="T6" fmla="*/ 127 w 127"/>
              <a:gd name="T7" fmla="*/ 33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7" h="33">
                <a:moveTo>
                  <a:pt x="127" y="33"/>
                </a:moveTo>
                <a:lnTo>
                  <a:pt x="31" y="33"/>
                </a:lnTo>
                <a:lnTo>
                  <a:pt x="0" y="0"/>
                </a:lnTo>
                <a:lnTo>
                  <a:pt x="127" y="3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127" name="Rectangle 47"/>
          <p:cNvSpPr>
            <a:spLocks noChangeArrowheads="1"/>
          </p:cNvSpPr>
          <p:nvPr/>
        </p:nvSpPr>
        <p:spPr bwMode="auto">
          <a:xfrm>
            <a:off x="4429125" y="2089150"/>
            <a:ext cx="1666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>
                <a:solidFill>
                  <a:srgbClr val="000000"/>
                </a:solidFill>
                <a:latin typeface="Symbol" pitchFamily="18" charset="2"/>
              </a:rPr>
              <a:t>+</a:t>
            </a:r>
            <a:endParaRPr lang="nl-NL" altLang="cs-CZ"/>
          </a:p>
        </p:txBody>
      </p:sp>
      <p:sp>
        <p:nvSpPr>
          <p:cNvPr id="174128" name="Rectangle 48"/>
          <p:cNvSpPr>
            <a:spLocks noChangeArrowheads="1"/>
          </p:cNvSpPr>
          <p:nvPr/>
        </p:nvSpPr>
        <p:spPr bwMode="auto">
          <a:xfrm>
            <a:off x="4581525" y="2089150"/>
            <a:ext cx="8413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>
                <a:solidFill>
                  <a:srgbClr val="000000"/>
                </a:solidFill>
                <a:latin typeface="Symbol" pitchFamily="18" charset="2"/>
              </a:rPr>
              <a:t>/</a:t>
            </a:r>
            <a:endParaRPr lang="nl-NL" altLang="cs-CZ"/>
          </a:p>
        </p:txBody>
      </p:sp>
      <p:sp>
        <p:nvSpPr>
          <p:cNvPr id="174129" name="Rectangle 49"/>
          <p:cNvSpPr>
            <a:spLocks noChangeArrowheads="1"/>
          </p:cNvSpPr>
          <p:nvPr/>
        </p:nvSpPr>
        <p:spPr bwMode="auto">
          <a:xfrm>
            <a:off x="4699000" y="2089150"/>
            <a:ext cx="1666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>
                <a:solidFill>
                  <a:srgbClr val="000000"/>
                </a:solidFill>
                <a:latin typeface="Symbol" pitchFamily="18" charset="2"/>
              </a:rPr>
              <a:t>-</a:t>
            </a:r>
            <a:endParaRPr lang="nl-NL" altLang="cs-CZ"/>
          </a:p>
        </p:txBody>
      </p:sp>
      <p:sp>
        <p:nvSpPr>
          <p:cNvPr id="174130" name="Rectangle 50"/>
          <p:cNvSpPr>
            <a:spLocks noChangeArrowheads="1"/>
          </p:cNvSpPr>
          <p:nvPr/>
        </p:nvSpPr>
        <p:spPr bwMode="auto">
          <a:xfrm>
            <a:off x="4854575" y="2089150"/>
            <a:ext cx="76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>
                <a:solidFill>
                  <a:srgbClr val="000000"/>
                </a:solidFill>
                <a:latin typeface="Symbol" pitchFamily="18" charset="2"/>
              </a:rPr>
              <a:t> </a:t>
            </a:r>
            <a:endParaRPr lang="nl-NL" altLang="cs-CZ"/>
          </a:p>
        </p:txBody>
      </p:sp>
      <p:sp>
        <p:nvSpPr>
          <p:cNvPr id="174131" name="Rectangle 51"/>
          <p:cNvSpPr>
            <a:spLocks noChangeArrowheads="1"/>
          </p:cNvSpPr>
          <p:nvPr/>
        </p:nvSpPr>
        <p:spPr bwMode="auto">
          <a:xfrm>
            <a:off x="4951413" y="2089150"/>
            <a:ext cx="152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>
                <a:solidFill>
                  <a:srgbClr val="000000"/>
                </a:solidFill>
                <a:latin typeface="Symbol" pitchFamily="18" charset="2"/>
              </a:rPr>
              <a:t>3</a:t>
            </a:r>
            <a:endParaRPr lang="nl-NL" altLang="cs-CZ"/>
          </a:p>
        </p:txBody>
      </p:sp>
      <p:sp>
        <p:nvSpPr>
          <p:cNvPr id="174132" name="Rectangle 52"/>
          <p:cNvSpPr>
            <a:spLocks noChangeArrowheads="1"/>
          </p:cNvSpPr>
          <p:nvPr/>
        </p:nvSpPr>
        <p:spPr bwMode="auto">
          <a:xfrm>
            <a:off x="5122863" y="2089150"/>
            <a:ext cx="18415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>
                <a:solidFill>
                  <a:srgbClr val="000000"/>
                </a:solidFill>
                <a:latin typeface="Symbol" pitchFamily="18" charset="2"/>
              </a:rPr>
              <a:t>s</a:t>
            </a:r>
            <a:endParaRPr lang="nl-NL" altLang="cs-CZ"/>
          </a:p>
        </p:txBody>
      </p:sp>
      <p:sp>
        <p:nvSpPr>
          <p:cNvPr id="174133" name="Rectangle 53"/>
          <p:cNvSpPr>
            <a:spLocks noChangeArrowheads="1"/>
          </p:cNvSpPr>
          <p:nvPr/>
        </p:nvSpPr>
        <p:spPr bwMode="auto">
          <a:xfrm>
            <a:off x="4429125" y="5665788"/>
            <a:ext cx="1666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>
                <a:solidFill>
                  <a:srgbClr val="000000"/>
                </a:solidFill>
                <a:latin typeface="Symbol" pitchFamily="18" charset="2"/>
              </a:rPr>
              <a:t>+</a:t>
            </a:r>
            <a:endParaRPr lang="nl-NL" altLang="cs-CZ"/>
          </a:p>
        </p:txBody>
      </p:sp>
      <p:sp>
        <p:nvSpPr>
          <p:cNvPr id="174134" name="Rectangle 54"/>
          <p:cNvSpPr>
            <a:spLocks noChangeArrowheads="1"/>
          </p:cNvSpPr>
          <p:nvPr/>
        </p:nvSpPr>
        <p:spPr bwMode="auto">
          <a:xfrm>
            <a:off x="4581525" y="5665788"/>
            <a:ext cx="8413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>
                <a:solidFill>
                  <a:srgbClr val="000000"/>
                </a:solidFill>
                <a:latin typeface="Symbol" pitchFamily="18" charset="2"/>
              </a:rPr>
              <a:t>/</a:t>
            </a:r>
            <a:endParaRPr lang="nl-NL" altLang="cs-CZ"/>
          </a:p>
        </p:txBody>
      </p:sp>
      <p:sp>
        <p:nvSpPr>
          <p:cNvPr id="174135" name="Rectangle 55"/>
          <p:cNvSpPr>
            <a:spLocks noChangeArrowheads="1"/>
          </p:cNvSpPr>
          <p:nvPr/>
        </p:nvSpPr>
        <p:spPr bwMode="auto">
          <a:xfrm>
            <a:off x="4699000" y="5665788"/>
            <a:ext cx="1666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>
                <a:solidFill>
                  <a:srgbClr val="000000"/>
                </a:solidFill>
                <a:latin typeface="Symbol" pitchFamily="18" charset="2"/>
              </a:rPr>
              <a:t>-</a:t>
            </a:r>
            <a:endParaRPr lang="nl-NL" altLang="cs-CZ"/>
          </a:p>
        </p:txBody>
      </p:sp>
      <p:sp>
        <p:nvSpPr>
          <p:cNvPr id="174136" name="Rectangle 56"/>
          <p:cNvSpPr>
            <a:spLocks noChangeArrowheads="1"/>
          </p:cNvSpPr>
          <p:nvPr/>
        </p:nvSpPr>
        <p:spPr bwMode="auto">
          <a:xfrm>
            <a:off x="4854575" y="5665788"/>
            <a:ext cx="76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>
                <a:solidFill>
                  <a:srgbClr val="000000"/>
                </a:solidFill>
                <a:latin typeface="Symbol" pitchFamily="18" charset="2"/>
              </a:rPr>
              <a:t> </a:t>
            </a:r>
            <a:endParaRPr lang="nl-NL" altLang="cs-CZ"/>
          </a:p>
        </p:txBody>
      </p:sp>
      <p:sp>
        <p:nvSpPr>
          <p:cNvPr id="174137" name="Rectangle 57"/>
          <p:cNvSpPr>
            <a:spLocks noChangeArrowheads="1"/>
          </p:cNvSpPr>
          <p:nvPr/>
        </p:nvSpPr>
        <p:spPr bwMode="auto">
          <a:xfrm>
            <a:off x="4951413" y="5665788"/>
            <a:ext cx="152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>
                <a:solidFill>
                  <a:srgbClr val="000000"/>
                </a:solidFill>
                <a:latin typeface="Symbol" pitchFamily="18" charset="2"/>
              </a:rPr>
              <a:t>6</a:t>
            </a:r>
            <a:endParaRPr lang="nl-NL" altLang="cs-CZ"/>
          </a:p>
        </p:txBody>
      </p:sp>
      <p:sp>
        <p:nvSpPr>
          <p:cNvPr id="174138" name="Rectangle 58"/>
          <p:cNvSpPr>
            <a:spLocks noChangeArrowheads="1"/>
          </p:cNvSpPr>
          <p:nvPr/>
        </p:nvSpPr>
        <p:spPr bwMode="auto">
          <a:xfrm>
            <a:off x="5122863" y="5665788"/>
            <a:ext cx="18415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>
                <a:solidFill>
                  <a:srgbClr val="000000"/>
                </a:solidFill>
                <a:latin typeface="Symbol" pitchFamily="18" charset="2"/>
              </a:rPr>
              <a:t>s</a:t>
            </a:r>
            <a:endParaRPr lang="nl-NL" altLang="cs-CZ"/>
          </a:p>
        </p:txBody>
      </p:sp>
      <p:sp>
        <p:nvSpPr>
          <p:cNvPr id="174139" name="Rectangle 59"/>
          <p:cNvSpPr>
            <a:spLocks noChangeArrowheads="1"/>
          </p:cNvSpPr>
          <p:nvPr/>
        </p:nvSpPr>
        <p:spPr bwMode="auto">
          <a:xfrm>
            <a:off x="1863725" y="1957388"/>
            <a:ext cx="1270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800">
                <a:solidFill>
                  <a:srgbClr val="000000"/>
                </a:solidFill>
                <a:latin typeface="Arial" charset="0"/>
              </a:rPr>
              <a:t>L</a:t>
            </a:r>
            <a:endParaRPr lang="nl-NL" altLang="cs-CZ"/>
          </a:p>
        </p:txBody>
      </p:sp>
      <p:sp>
        <p:nvSpPr>
          <p:cNvPr id="174140" name="Rectangle 60"/>
          <p:cNvSpPr>
            <a:spLocks noChangeArrowheads="1"/>
          </p:cNvSpPr>
          <p:nvPr/>
        </p:nvSpPr>
        <p:spPr bwMode="auto">
          <a:xfrm>
            <a:off x="2003425" y="1957388"/>
            <a:ext cx="1524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800">
                <a:solidFill>
                  <a:srgbClr val="000000"/>
                </a:solidFill>
                <a:latin typeface="Arial" charset="0"/>
              </a:rPr>
              <a:t>S</a:t>
            </a:r>
            <a:endParaRPr lang="nl-NL" altLang="cs-CZ"/>
          </a:p>
        </p:txBody>
      </p:sp>
      <p:sp>
        <p:nvSpPr>
          <p:cNvPr id="174141" name="Rectangle 61"/>
          <p:cNvSpPr>
            <a:spLocks noChangeArrowheads="1"/>
          </p:cNvSpPr>
          <p:nvPr/>
        </p:nvSpPr>
        <p:spPr bwMode="auto">
          <a:xfrm>
            <a:off x="2166938" y="1957388"/>
            <a:ext cx="1270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800">
                <a:solidFill>
                  <a:srgbClr val="000000"/>
                </a:solidFill>
                <a:latin typeface="Arial" charset="0"/>
              </a:rPr>
              <a:t>L</a:t>
            </a:r>
            <a:endParaRPr lang="nl-NL" altLang="cs-CZ"/>
          </a:p>
        </p:txBody>
      </p:sp>
      <p:sp>
        <p:nvSpPr>
          <p:cNvPr id="174142" name="Rectangle 62"/>
          <p:cNvSpPr>
            <a:spLocks noChangeArrowheads="1"/>
          </p:cNvSpPr>
          <p:nvPr/>
        </p:nvSpPr>
        <p:spPr bwMode="auto">
          <a:xfrm>
            <a:off x="7167563" y="1944688"/>
            <a:ext cx="165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800">
                <a:solidFill>
                  <a:srgbClr val="000000"/>
                </a:solidFill>
                <a:latin typeface="Arial" charset="0"/>
              </a:rPr>
              <a:t>U</a:t>
            </a:r>
            <a:endParaRPr lang="nl-NL" altLang="cs-CZ"/>
          </a:p>
        </p:txBody>
      </p:sp>
      <p:sp>
        <p:nvSpPr>
          <p:cNvPr id="174143" name="Rectangle 63"/>
          <p:cNvSpPr>
            <a:spLocks noChangeArrowheads="1"/>
          </p:cNvSpPr>
          <p:nvPr/>
        </p:nvSpPr>
        <p:spPr bwMode="auto">
          <a:xfrm>
            <a:off x="7343775" y="1944688"/>
            <a:ext cx="1524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800">
                <a:solidFill>
                  <a:srgbClr val="000000"/>
                </a:solidFill>
                <a:latin typeface="Arial" charset="0"/>
              </a:rPr>
              <a:t>S</a:t>
            </a:r>
            <a:endParaRPr lang="nl-NL" altLang="cs-CZ"/>
          </a:p>
        </p:txBody>
      </p:sp>
      <p:sp>
        <p:nvSpPr>
          <p:cNvPr id="174144" name="Rectangle 64"/>
          <p:cNvSpPr>
            <a:spLocks noChangeArrowheads="1"/>
          </p:cNvSpPr>
          <p:nvPr/>
        </p:nvSpPr>
        <p:spPr bwMode="auto">
          <a:xfrm>
            <a:off x="7507288" y="1944688"/>
            <a:ext cx="1270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800">
                <a:solidFill>
                  <a:srgbClr val="000000"/>
                </a:solidFill>
                <a:latin typeface="Arial" charset="0"/>
              </a:rPr>
              <a:t>L</a:t>
            </a:r>
            <a:endParaRPr lang="nl-NL" altLang="cs-CZ"/>
          </a:p>
        </p:txBody>
      </p:sp>
      <p:sp>
        <p:nvSpPr>
          <p:cNvPr id="174145" name="Line 65"/>
          <p:cNvSpPr>
            <a:spLocks noChangeShapeType="1"/>
          </p:cNvSpPr>
          <p:nvPr/>
        </p:nvSpPr>
        <p:spPr bwMode="auto">
          <a:xfrm>
            <a:off x="2560638" y="1854200"/>
            <a:ext cx="4259262" cy="1588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146" name="Freeform 66"/>
          <p:cNvSpPr>
            <a:spLocks/>
          </p:cNvSpPr>
          <p:nvPr/>
        </p:nvSpPr>
        <p:spPr bwMode="auto">
          <a:xfrm>
            <a:off x="2560638" y="1854200"/>
            <a:ext cx="203200" cy="52388"/>
          </a:xfrm>
          <a:custGeom>
            <a:avLst/>
            <a:gdLst>
              <a:gd name="T0" fmla="*/ 96 w 128"/>
              <a:gd name="T1" fmla="*/ 0 h 33"/>
              <a:gd name="T2" fmla="*/ 128 w 128"/>
              <a:gd name="T3" fmla="*/ 33 h 33"/>
              <a:gd name="T4" fmla="*/ 0 w 128"/>
              <a:gd name="T5" fmla="*/ 0 h 33"/>
              <a:gd name="T6" fmla="*/ 96 w 128"/>
              <a:gd name="T7" fmla="*/ 0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8" h="33">
                <a:moveTo>
                  <a:pt x="96" y="0"/>
                </a:moveTo>
                <a:lnTo>
                  <a:pt x="128" y="33"/>
                </a:lnTo>
                <a:lnTo>
                  <a:pt x="0" y="0"/>
                </a:lnTo>
                <a:lnTo>
                  <a:pt x="96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147" name="Freeform 67"/>
          <p:cNvSpPr>
            <a:spLocks/>
          </p:cNvSpPr>
          <p:nvPr/>
        </p:nvSpPr>
        <p:spPr bwMode="auto">
          <a:xfrm>
            <a:off x="2560638" y="1789113"/>
            <a:ext cx="203200" cy="65087"/>
          </a:xfrm>
          <a:custGeom>
            <a:avLst/>
            <a:gdLst>
              <a:gd name="T0" fmla="*/ 96 w 128"/>
              <a:gd name="T1" fmla="*/ 41 h 41"/>
              <a:gd name="T2" fmla="*/ 0 w 128"/>
              <a:gd name="T3" fmla="*/ 41 h 41"/>
              <a:gd name="T4" fmla="*/ 128 w 128"/>
              <a:gd name="T5" fmla="*/ 0 h 41"/>
              <a:gd name="T6" fmla="*/ 96 w 128"/>
              <a:gd name="T7" fmla="*/ 41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8" h="41">
                <a:moveTo>
                  <a:pt x="96" y="41"/>
                </a:moveTo>
                <a:lnTo>
                  <a:pt x="0" y="41"/>
                </a:lnTo>
                <a:lnTo>
                  <a:pt x="128" y="0"/>
                </a:lnTo>
                <a:lnTo>
                  <a:pt x="96" y="4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148" name="Freeform 68"/>
          <p:cNvSpPr>
            <a:spLocks/>
          </p:cNvSpPr>
          <p:nvPr/>
        </p:nvSpPr>
        <p:spPr bwMode="auto">
          <a:xfrm>
            <a:off x="6616700" y="1854200"/>
            <a:ext cx="203200" cy="52388"/>
          </a:xfrm>
          <a:custGeom>
            <a:avLst/>
            <a:gdLst>
              <a:gd name="T0" fmla="*/ 128 w 128"/>
              <a:gd name="T1" fmla="*/ 0 h 33"/>
              <a:gd name="T2" fmla="*/ 0 w 128"/>
              <a:gd name="T3" fmla="*/ 33 h 33"/>
              <a:gd name="T4" fmla="*/ 32 w 128"/>
              <a:gd name="T5" fmla="*/ 0 h 33"/>
              <a:gd name="T6" fmla="*/ 128 w 128"/>
              <a:gd name="T7" fmla="*/ 0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8" h="33">
                <a:moveTo>
                  <a:pt x="128" y="0"/>
                </a:moveTo>
                <a:lnTo>
                  <a:pt x="0" y="33"/>
                </a:lnTo>
                <a:lnTo>
                  <a:pt x="32" y="0"/>
                </a:lnTo>
                <a:lnTo>
                  <a:pt x="128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149" name="Freeform 69"/>
          <p:cNvSpPr>
            <a:spLocks/>
          </p:cNvSpPr>
          <p:nvPr/>
        </p:nvSpPr>
        <p:spPr bwMode="auto">
          <a:xfrm>
            <a:off x="6616700" y="1789113"/>
            <a:ext cx="203200" cy="65087"/>
          </a:xfrm>
          <a:custGeom>
            <a:avLst/>
            <a:gdLst>
              <a:gd name="T0" fmla="*/ 128 w 128"/>
              <a:gd name="T1" fmla="*/ 41 h 41"/>
              <a:gd name="T2" fmla="*/ 32 w 128"/>
              <a:gd name="T3" fmla="*/ 41 h 41"/>
              <a:gd name="T4" fmla="*/ 0 w 128"/>
              <a:gd name="T5" fmla="*/ 0 h 41"/>
              <a:gd name="T6" fmla="*/ 128 w 128"/>
              <a:gd name="T7" fmla="*/ 41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8" h="41">
                <a:moveTo>
                  <a:pt x="128" y="41"/>
                </a:moveTo>
                <a:lnTo>
                  <a:pt x="32" y="41"/>
                </a:lnTo>
                <a:lnTo>
                  <a:pt x="0" y="0"/>
                </a:lnTo>
                <a:lnTo>
                  <a:pt x="128" y="4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150" name="Rectangle 70"/>
          <p:cNvSpPr>
            <a:spLocks noChangeArrowheads="1"/>
          </p:cNvSpPr>
          <p:nvPr/>
        </p:nvSpPr>
        <p:spPr bwMode="auto">
          <a:xfrm>
            <a:off x="6430963" y="4329113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endParaRPr lang="nl-NL" altLang="cs-CZ"/>
          </a:p>
        </p:txBody>
      </p:sp>
      <p:sp>
        <p:nvSpPr>
          <p:cNvPr id="174151" name="Rectangle 71"/>
          <p:cNvSpPr>
            <a:spLocks noChangeArrowheads="1"/>
          </p:cNvSpPr>
          <p:nvPr/>
        </p:nvSpPr>
        <p:spPr bwMode="auto">
          <a:xfrm>
            <a:off x="3176588" y="4171950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endParaRPr lang="nl-NL" altLang="cs-CZ"/>
          </a:p>
        </p:txBody>
      </p:sp>
      <p:sp>
        <p:nvSpPr>
          <p:cNvPr id="174152" name="Rectangle 72"/>
          <p:cNvSpPr>
            <a:spLocks noChangeArrowheads="1"/>
          </p:cNvSpPr>
          <p:nvPr/>
        </p:nvSpPr>
        <p:spPr bwMode="auto">
          <a:xfrm>
            <a:off x="7781925" y="4630738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endParaRPr lang="nl-NL" altLang="cs-CZ"/>
          </a:p>
        </p:txBody>
      </p:sp>
      <p:sp>
        <p:nvSpPr>
          <p:cNvPr id="174153" name="Rectangle 73"/>
          <p:cNvSpPr>
            <a:spLocks noChangeArrowheads="1"/>
          </p:cNvSpPr>
          <p:nvPr/>
        </p:nvSpPr>
        <p:spPr bwMode="auto">
          <a:xfrm>
            <a:off x="7789863" y="4448175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endParaRPr lang="nl-NL" altLang="cs-CZ"/>
          </a:p>
        </p:txBody>
      </p:sp>
      <p:sp>
        <p:nvSpPr>
          <p:cNvPr id="174154" name="Text Box 74"/>
          <p:cNvSpPr txBox="1">
            <a:spLocks noChangeArrowheads="1"/>
          </p:cNvSpPr>
          <p:nvPr/>
        </p:nvSpPr>
        <p:spPr bwMode="auto">
          <a:xfrm>
            <a:off x="2514600" y="457200"/>
            <a:ext cx="41544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5F5F5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nl-NL" altLang="cs-CZ" sz="3200">
                <a:latin typeface="Arial" charset="0"/>
              </a:rPr>
              <a:t>Statistical background</a:t>
            </a:r>
          </a:p>
        </p:txBody>
      </p:sp>
      <p:sp>
        <p:nvSpPr>
          <p:cNvPr id="174155" name="Text Box 75"/>
          <p:cNvSpPr txBox="1">
            <a:spLocks noChangeArrowheads="1"/>
          </p:cNvSpPr>
          <p:nvPr/>
        </p:nvSpPr>
        <p:spPr bwMode="auto">
          <a:xfrm>
            <a:off x="3563938" y="1447800"/>
            <a:ext cx="15414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5F5F5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>
                <a:latin typeface="Arial" charset="0"/>
              </a:rPr>
              <a:t>Tolerance</a:t>
            </a:r>
          </a:p>
        </p:txBody>
      </p:sp>
      <p:sp>
        <p:nvSpPr>
          <p:cNvPr id="174156" name="Text Box 76"/>
          <p:cNvSpPr txBox="1">
            <a:spLocks noChangeArrowheads="1"/>
          </p:cNvSpPr>
          <p:nvPr/>
        </p:nvSpPr>
        <p:spPr bwMode="auto">
          <a:xfrm>
            <a:off x="4097338" y="5119688"/>
            <a:ext cx="12366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5F5F5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800">
                <a:latin typeface="Arial" charset="0"/>
              </a:rPr>
              <a:t>Target = </a:t>
            </a:r>
            <a:r>
              <a:rPr lang="nl-NL" altLang="cs-CZ" sz="1800">
                <a:latin typeface="Symbol" pitchFamily="18" charset="2"/>
              </a:rPr>
              <a:t>m</a:t>
            </a:r>
          </a:p>
        </p:txBody>
      </p:sp>
      <p:sp>
        <p:nvSpPr>
          <p:cNvPr id="174157" name="Text Box 77"/>
          <p:cNvSpPr txBox="1">
            <a:spLocks noChangeArrowheads="1"/>
          </p:cNvSpPr>
          <p:nvPr/>
        </p:nvSpPr>
        <p:spPr bwMode="auto">
          <a:xfrm>
            <a:off x="3276600" y="6092825"/>
            <a:ext cx="30241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5F5F5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altLang="cs-CZ">
                <a:latin typeface="Arial" charset="0"/>
              </a:rPr>
              <a:t>Six-Sigma</a:t>
            </a:r>
          </a:p>
        </p:txBody>
      </p:sp>
    </p:spTree>
    <p:extLst>
      <p:ext uri="{BB962C8B-B14F-4D97-AF65-F5344CB8AC3E}">
        <p14:creationId xmlns:p14="http://schemas.microsoft.com/office/powerpoint/2010/main" val="180952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ChangeArrowheads="1"/>
          </p:cNvSpPr>
          <p:nvPr/>
        </p:nvSpPr>
        <p:spPr bwMode="auto">
          <a:xfrm>
            <a:off x="457200" y="1752600"/>
            <a:ext cx="848995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l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endParaRPr lang="nl-NL" altLang="cs-CZ" sz="2800" i="1"/>
          </a:p>
        </p:txBody>
      </p:sp>
      <p:sp>
        <p:nvSpPr>
          <p:cNvPr id="175109" name="Line 5"/>
          <p:cNvSpPr>
            <a:spLocks noChangeShapeType="1"/>
          </p:cNvSpPr>
          <p:nvPr/>
        </p:nvSpPr>
        <p:spPr bwMode="auto">
          <a:xfrm>
            <a:off x="2171700" y="5129213"/>
            <a:ext cx="4935538" cy="15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5110" name="Freeform 6"/>
          <p:cNvSpPr>
            <a:spLocks/>
          </p:cNvSpPr>
          <p:nvPr/>
        </p:nvSpPr>
        <p:spPr bwMode="auto">
          <a:xfrm>
            <a:off x="2308225" y="2495550"/>
            <a:ext cx="4664075" cy="2503488"/>
          </a:xfrm>
          <a:custGeom>
            <a:avLst/>
            <a:gdLst>
              <a:gd name="T0" fmla="*/ 53 w 2938"/>
              <a:gd name="T1" fmla="*/ 1577 h 1577"/>
              <a:gd name="T2" fmla="*/ 85 w 2938"/>
              <a:gd name="T3" fmla="*/ 1577 h 1577"/>
              <a:gd name="T4" fmla="*/ 138 w 2938"/>
              <a:gd name="T5" fmla="*/ 1577 h 1577"/>
              <a:gd name="T6" fmla="*/ 181 w 2938"/>
              <a:gd name="T7" fmla="*/ 1577 h 1577"/>
              <a:gd name="T8" fmla="*/ 234 w 2938"/>
              <a:gd name="T9" fmla="*/ 1577 h 1577"/>
              <a:gd name="T10" fmla="*/ 276 w 2938"/>
              <a:gd name="T11" fmla="*/ 1577 h 1577"/>
              <a:gd name="T12" fmla="*/ 340 w 2938"/>
              <a:gd name="T13" fmla="*/ 1577 h 1577"/>
              <a:gd name="T14" fmla="*/ 383 w 2938"/>
              <a:gd name="T15" fmla="*/ 1577 h 1577"/>
              <a:gd name="T16" fmla="*/ 436 w 2938"/>
              <a:gd name="T17" fmla="*/ 1577 h 1577"/>
              <a:gd name="T18" fmla="*/ 479 w 2938"/>
              <a:gd name="T19" fmla="*/ 1577 h 1577"/>
              <a:gd name="T20" fmla="*/ 511 w 2938"/>
              <a:gd name="T21" fmla="*/ 1577 h 1577"/>
              <a:gd name="T22" fmla="*/ 564 w 2938"/>
              <a:gd name="T23" fmla="*/ 1577 h 1577"/>
              <a:gd name="T24" fmla="*/ 606 w 2938"/>
              <a:gd name="T25" fmla="*/ 1577 h 1577"/>
              <a:gd name="T26" fmla="*/ 649 w 2938"/>
              <a:gd name="T27" fmla="*/ 1577 h 1577"/>
              <a:gd name="T28" fmla="*/ 702 w 2938"/>
              <a:gd name="T29" fmla="*/ 1568 h 1577"/>
              <a:gd name="T30" fmla="*/ 723 w 2938"/>
              <a:gd name="T31" fmla="*/ 1560 h 1577"/>
              <a:gd name="T32" fmla="*/ 755 w 2938"/>
              <a:gd name="T33" fmla="*/ 1552 h 1577"/>
              <a:gd name="T34" fmla="*/ 787 w 2938"/>
              <a:gd name="T35" fmla="*/ 1544 h 1577"/>
              <a:gd name="T36" fmla="*/ 830 w 2938"/>
              <a:gd name="T37" fmla="*/ 1527 h 1577"/>
              <a:gd name="T38" fmla="*/ 873 w 2938"/>
              <a:gd name="T39" fmla="*/ 1502 h 1577"/>
              <a:gd name="T40" fmla="*/ 904 w 2938"/>
              <a:gd name="T41" fmla="*/ 1469 h 1577"/>
              <a:gd name="T42" fmla="*/ 947 w 2938"/>
              <a:gd name="T43" fmla="*/ 1420 h 1577"/>
              <a:gd name="T44" fmla="*/ 1000 w 2938"/>
              <a:gd name="T45" fmla="*/ 1337 h 1577"/>
              <a:gd name="T46" fmla="*/ 1032 w 2938"/>
              <a:gd name="T47" fmla="*/ 1271 h 1577"/>
              <a:gd name="T48" fmla="*/ 1064 w 2938"/>
              <a:gd name="T49" fmla="*/ 1180 h 1577"/>
              <a:gd name="T50" fmla="*/ 1096 w 2938"/>
              <a:gd name="T51" fmla="*/ 1081 h 1577"/>
              <a:gd name="T52" fmla="*/ 1149 w 2938"/>
              <a:gd name="T53" fmla="*/ 900 h 1577"/>
              <a:gd name="T54" fmla="*/ 1181 w 2938"/>
              <a:gd name="T55" fmla="*/ 776 h 1577"/>
              <a:gd name="T56" fmla="*/ 1256 w 2938"/>
              <a:gd name="T57" fmla="*/ 520 h 1577"/>
              <a:gd name="T58" fmla="*/ 1288 w 2938"/>
              <a:gd name="T59" fmla="*/ 380 h 1577"/>
              <a:gd name="T60" fmla="*/ 1330 w 2938"/>
              <a:gd name="T61" fmla="*/ 231 h 1577"/>
              <a:gd name="T62" fmla="*/ 1384 w 2938"/>
              <a:gd name="T63" fmla="*/ 91 h 1577"/>
              <a:gd name="T64" fmla="*/ 1426 w 2938"/>
              <a:gd name="T65" fmla="*/ 25 h 1577"/>
              <a:gd name="T66" fmla="*/ 1501 w 2938"/>
              <a:gd name="T67" fmla="*/ 8 h 1577"/>
              <a:gd name="T68" fmla="*/ 1543 w 2938"/>
              <a:gd name="T69" fmla="*/ 58 h 1577"/>
              <a:gd name="T70" fmla="*/ 1575 w 2938"/>
              <a:gd name="T71" fmla="*/ 124 h 1577"/>
              <a:gd name="T72" fmla="*/ 1618 w 2938"/>
              <a:gd name="T73" fmla="*/ 240 h 1577"/>
              <a:gd name="T74" fmla="*/ 1671 w 2938"/>
              <a:gd name="T75" fmla="*/ 429 h 1577"/>
              <a:gd name="T76" fmla="*/ 1714 w 2938"/>
              <a:gd name="T77" fmla="*/ 603 h 1577"/>
              <a:gd name="T78" fmla="*/ 1756 w 2938"/>
              <a:gd name="T79" fmla="*/ 759 h 1577"/>
              <a:gd name="T80" fmla="*/ 1799 w 2938"/>
              <a:gd name="T81" fmla="*/ 908 h 1577"/>
              <a:gd name="T82" fmla="*/ 1852 w 2938"/>
              <a:gd name="T83" fmla="*/ 1081 h 1577"/>
              <a:gd name="T84" fmla="*/ 1905 w 2938"/>
              <a:gd name="T85" fmla="*/ 1246 h 1577"/>
              <a:gd name="T86" fmla="*/ 1969 w 2938"/>
              <a:gd name="T87" fmla="*/ 1370 h 1577"/>
              <a:gd name="T88" fmla="*/ 2012 w 2938"/>
              <a:gd name="T89" fmla="*/ 1436 h 1577"/>
              <a:gd name="T90" fmla="*/ 2044 w 2938"/>
              <a:gd name="T91" fmla="*/ 1477 h 1577"/>
              <a:gd name="T92" fmla="*/ 2107 w 2938"/>
              <a:gd name="T93" fmla="*/ 1519 h 1577"/>
              <a:gd name="T94" fmla="*/ 2161 w 2938"/>
              <a:gd name="T95" fmla="*/ 1552 h 1577"/>
              <a:gd name="T96" fmla="*/ 2214 w 2938"/>
              <a:gd name="T97" fmla="*/ 1560 h 1577"/>
              <a:gd name="T98" fmla="*/ 2267 w 2938"/>
              <a:gd name="T99" fmla="*/ 1568 h 1577"/>
              <a:gd name="T100" fmla="*/ 2320 w 2938"/>
              <a:gd name="T101" fmla="*/ 1577 h 1577"/>
              <a:gd name="T102" fmla="*/ 2374 w 2938"/>
              <a:gd name="T103" fmla="*/ 1577 h 1577"/>
              <a:gd name="T104" fmla="*/ 2405 w 2938"/>
              <a:gd name="T105" fmla="*/ 1577 h 1577"/>
              <a:gd name="T106" fmla="*/ 2448 w 2938"/>
              <a:gd name="T107" fmla="*/ 1577 h 1577"/>
              <a:gd name="T108" fmla="*/ 2512 w 2938"/>
              <a:gd name="T109" fmla="*/ 1577 h 1577"/>
              <a:gd name="T110" fmla="*/ 2608 w 2938"/>
              <a:gd name="T111" fmla="*/ 1577 h 1577"/>
              <a:gd name="T112" fmla="*/ 2661 w 2938"/>
              <a:gd name="T113" fmla="*/ 1577 h 1577"/>
              <a:gd name="T114" fmla="*/ 2714 w 2938"/>
              <a:gd name="T115" fmla="*/ 1577 h 1577"/>
              <a:gd name="T116" fmla="*/ 2767 w 2938"/>
              <a:gd name="T117" fmla="*/ 1577 h 1577"/>
              <a:gd name="T118" fmla="*/ 2810 w 2938"/>
              <a:gd name="T119" fmla="*/ 1577 h 1577"/>
              <a:gd name="T120" fmla="*/ 2853 w 2938"/>
              <a:gd name="T121" fmla="*/ 1577 h 1577"/>
              <a:gd name="T122" fmla="*/ 2906 w 2938"/>
              <a:gd name="T123" fmla="*/ 1577 h 15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2938" h="1577">
                <a:moveTo>
                  <a:pt x="0" y="1577"/>
                </a:moveTo>
                <a:lnTo>
                  <a:pt x="10" y="1577"/>
                </a:lnTo>
                <a:lnTo>
                  <a:pt x="21" y="1577"/>
                </a:lnTo>
                <a:lnTo>
                  <a:pt x="21" y="1577"/>
                </a:lnTo>
                <a:lnTo>
                  <a:pt x="21" y="1577"/>
                </a:lnTo>
                <a:lnTo>
                  <a:pt x="21" y="1577"/>
                </a:lnTo>
                <a:lnTo>
                  <a:pt x="32" y="1577"/>
                </a:lnTo>
                <a:lnTo>
                  <a:pt x="32" y="1577"/>
                </a:lnTo>
                <a:lnTo>
                  <a:pt x="32" y="1577"/>
                </a:lnTo>
                <a:lnTo>
                  <a:pt x="32" y="1577"/>
                </a:lnTo>
                <a:lnTo>
                  <a:pt x="42" y="1577"/>
                </a:lnTo>
                <a:lnTo>
                  <a:pt x="42" y="1577"/>
                </a:lnTo>
                <a:lnTo>
                  <a:pt x="42" y="1577"/>
                </a:lnTo>
                <a:lnTo>
                  <a:pt x="53" y="1577"/>
                </a:lnTo>
                <a:lnTo>
                  <a:pt x="53" y="1577"/>
                </a:lnTo>
                <a:lnTo>
                  <a:pt x="53" y="1577"/>
                </a:lnTo>
                <a:lnTo>
                  <a:pt x="53" y="1577"/>
                </a:lnTo>
                <a:lnTo>
                  <a:pt x="53" y="1577"/>
                </a:lnTo>
                <a:lnTo>
                  <a:pt x="53" y="1577"/>
                </a:lnTo>
                <a:lnTo>
                  <a:pt x="63" y="1577"/>
                </a:lnTo>
                <a:lnTo>
                  <a:pt x="63" y="1577"/>
                </a:lnTo>
                <a:lnTo>
                  <a:pt x="63" y="1577"/>
                </a:lnTo>
                <a:lnTo>
                  <a:pt x="74" y="1577"/>
                </a:lnTo>
                <a:lnTo>
                  <a:pt x="74" y="1577"/>
                </a:lnTo>
                <a:lnTo>
                  <a:pt x="74" y="1577"/>
                </a:lnTo>
                <a:lnTo>
                  <a:pt x="74" y="1577"/>
                </a:lnTo>
                <a:lnTo>
                  <a:pt x="74" y="1577"/>
                </a:lnTo>
                <a:lnTo>
                  <a:pt x="85" y="1577"/>
                </a:lnTo>
                <a:lnTo>
                  <a:pt x="85" y="1577"/>
                </a:lnTo>
                <a:lnTo>
                  <a:pt x="85" y="1577"/>
                </a:lnTo>
                <a:lnTo>
                  <a:pt x="85" y="1577"/>
                </a:lnTo>
                <a:lnTo>
                  <a:pt x="85" y="1577"/>
                </a:lnTo>
                <a:lnTo>
                  <a:pt x="95" y="1577"/>
                </a:lnTo>
                <a:lnTo>
                  <a:pt x="95" y="1577"/>
                </a:lnTo>
                <a:lnTo>
                  <a:pt x="95" y="1577"/>
                </a:lnTo>
                <a:lnTo>
                  <a:pt x="106" y="1577"/>
                </a:lnTo>
                <a:lnTo>
                  <a:pt x="106" y="1577"/>
                </a:lnTo>
                <a:lnTo>
                  <a:pt x="117" y="1577"/>
                </a:lnTo>
                <a:lnTo>
                  <a:pt x="117" y="1577"/>
                </a:lnTo>
                <a:lnTo>
                  <a:pt x="117" y="1577"/>
                </a:lnTo>
                <a:lnTo>
                  <a:pt x="117" y="1577"/>
                </a:lnTo>
                <a:lnTo>
                  <a:pt x="117" y="1577"/>
                </a:lnTo>
                <a:lnTo>
                  <a:pt x="127" y="1577"/>
                </a:lnTo>
                <a:lnTo>
                  <a:pt x="127" y="1577"/>
                </a:lnTo>
                <a:lnTo>
                  <a:pt x="127" y="1577"/>
                </a:lnTo>
                <a:lnTo>
                  <a:pt x="127" y="1577"/>
                </a:lnTo>
                <a:lnTo>
                  <a:pt x="138" y="1577"/>
                </a:lnTo>
                <a:lnTo>
                  <a:pt x="138" y="1577"/>
                </a:lnTo>
                <a:lnTo>
                  <a:pt x="138" y="1577"/>
                </a:lnTo>
                <a:lnTo>
                  <a:pt x="138" y="1577"/>
                </a:lnTo>
                <a:lnTo>
                  <a:pt x="149" y="1577"/>
                </a:lnTo>
                <a:lnTo>
                  <a:pt x="149" y="1577"/>
                </a:lnTo>
                <a:lnTo>
                  <a:pt x="149" y="1577"/>
                </a:lnTo>
                <a:lnTo>
                  <a:pt x="149" y="1577"/>
                </a:lnTo>
                <a:lnTo>
                  <a:pt x="149" y="1577"/>
                </a:lnTo>
                <a:lnTo>
                  <a:pt x="149" y="1577"/>
                </a:lnTo>
                <a:lnTo>
                  <a:pt x="159" y="1577"/>
                </a:lnTo>
                <a:lnTo>
                  <a:pt x="159" y="1577"/>
                </a:lnTo>
                <a:lnTo>
                  <a:pt x="170" y="1577"/>
                </a:lnTo>
                <a:lnTo>
                  <a:pt x="170" y="1577"/>
                </a:lnTo>
                <a:lnTo>
                  <a:pt x="170" y="1577"/>
                </a:lnTo>
                <a:lnTo>
                  <a:pt x="170" y="1577"/>
                </a:lnTo>
                <a:lnTo>
                  <a:pt x="170" y="1577"/>
                </a:lnTo>
                <a:lnTo>
                  <a:pt x="181" y="1577"/>
                </a:lnTo>
                <a:lnTo>
                  <a:pt x="181" y="1577"/>
                </a:lnTo>
                <a:lnTo>
                  <a:pt x="181" y="1577"/>
                </a:lnTo>
                <a:lnTo>
                  <a:pt x="191" y="1577"/>
                </a:lnTo>
                <a:lnTo>
                  <a:pt x="191" y="1577"/>
                </a:lnTo>
                <a:lnTo>
                  <a:pt x="202" y="1577"/>
                </a:lnTo>
                <a:lnTo>
                  <a:pt x="202" y="1577"/>
                </a:lnTo>
                <a:lnTo>
                  <a:pt x="202" y="1577"/>
                </a:lnTo>
                <a:lnTo>
                  <a:pt x="202" y="1577"/>
                </a:lnTo>
                <a:lnTo>
                  <a:pt x="202" y="1577"/>
                </a:lnTo>
                <a:lnTo>
                  <a:pt x="213" y="1577"/>
                </a:lnTo>
                <a:lnTo>
                  <a:pt x="223" y="1577"/>
                </a:lnTo>
                <a:lnTo>
                  <a:pt x="223" y="1577"/>
                </a:lnTo>
                <a:lnTo>
                  <a:pt x="223" y="1577"/>
                </a:lnTo>
                <a:lnTo>
                  <a:pt x="234" y="1577"/>
                </a:lnTo>
                <a:lnTo>
                  <a:pt x="234" y="1577"/>
                </a:lnTo>
                <a:lnTo>
                  <a:pt x="234" y="1577"/>
                </a:lnTo>
                <a:lnTo>
                  <a:pt x="244" y="1577"/>
                </a:lnTo>
                <a:lnTo>
                  <a:pt x="244" y="1577"/>
                </a:lnTo>
                <a:lnTo>
                  <a:pt x="244" y="1577"/>
                </a:lnTo>
                <a:lnTo>
                  <a:pt x="244" y="1577"/>
                </a:lnTo>
                <a:lnTo>
                  <a:pt x="255" y="1577"/>
                </a:lnTo>
                <a:lnTo>
                  <a:pt x="255" y="1577"/>
                </a:lnTo>
                <a:lnTo>
                  <a:pt x="255" y="1577"/>
                </a:lnTo>
                <a:lnTo>
                  <a:pt x="255" y="1577"/>
                </a:lnTo>
                <a:lnTo>
                  <a:pt x="255" y="1577"/>
                </a:lnTo>
                <a:lnTo>
                  <a:pt x="266" y="1577"/>
                </a:lnTo>
                <a:lnTo>
                  <a:pt x="266" y="1577"/>
                </a:lnTo>
                <a:lnTo>
                  <a:pt x="266" y="1577"/>
                </a:lnTo>
                <a:lnTo>
                  <a:pt x="266" y="1577"/>
                </a:lnTo>
                <a:lnTo>
                  <a:pt x="266" y="1577"/>
                </a:lnTo>
                <a:lnTo>
                  <a:pt x="276" y="1577"/>
                </a:lnTo>
                <a:lnTo>
                  <a:pt x="276" y="1577"/>
                </a:lnTo>
                <a:lnTo>
                  <a:pt x="276" y="1577"/>
                </a:lnTo>
                <a:lnTo>
                  <a:pt x="276" y="1577"/>
                </a:lnTo>
                <a:lnTo>
                  <a:pt x="298" y="1577"/>
                </a:lnTo>
                <a:lnTo>
                  <a:pt x="298" y="1577"/>
                </a:lnTo>
                <a:lnTo>
                  <a:pt x="298" y="1577"/>
                </a:lnTo>
                <a:lnTo>
                  <a:pt x="298" y="1577"/>
                </a:lnTo>
                <a:lnTo>
                  <a:pt x="308" y="1577"/>
                </a:lnTo>
                <a:lnTo>
                  <a:pt x="319" y="1577"/>
                </a:lnTo>
                <a:lnTo>
                  <a:pt x="319" y="1577"/>
                </a:lnTo>
                <a:lnTo>
                  <a:pt x="319" y="1577"/>
                </a:lnTo>
                <a:lnTo>
                  <a:pt x="330" y="1577"/>
                </a:lnTo>
                <a:lnTo>
                  <a:pt x="330" y="1577"/>
                </a:lnTo>
                <a:lnTo>
                  <a:pt x="330" y="1577"/>
                </a:lnTo>
                <a:lnTo>
                  <a:pt x="330" y="1577"/>
                </a:lnTo>
                <a:lnTo>
                  <a:pt x="340" y="1577"/>
                </a:lnTo>
                <a:lnTo>
                  <a:pt x="340" y="1577"/>
                </a:lnTo>
                <a:lnTo>
                  <a:pt x="340" y="1577"/>
                </a:lnTo>
                <a:lnTo>
                  <a:pt x="340" y="1577"/>
                </a:lnTo>
                <a:lnTo>
                  <a:pt x="351" y="1577"/>
                </a:lnTo>
                <a:lnTo>
                  <a:pt x="351" y="1577"/>
                </a:lnTo>
                <a:lnTo>
                  <a:pt x="351" y="1577"/>
                </a:lnTo>
                <a:lnTo>
                  <a:pt x="351" y="1577"/>
                </a:lnTo>
                <a:lnTo>
                  <a:pt x="362" y="1577"/>
                </a:lnTo>
                <a:lnTo>
                  <a:pt x="362" y="1577"/>
                </a:lnTo>
                <a:lnTo>
                  <a:pt x="362" y="1577"/>
                </a:lnTo>
                <a:lnTo>
                  <a:pt x="372" y="1577"/>
                </a:lnTo>
                <a:lnTo>
                  <a:pt x="372" y="1577"/>
                </a:lnTo>
                <a:lnTo>
                  <a:pt x="372" y="1577"/>
                </a:lnTo>
                <a:lnTo>
                  <a:pt x="372" y="1577"/>
                </a:lnTo>
                <a:lnTo>
                  <a:pt x="372" y="1577"/>
                </a:lnTo>
                <a:lnTo>
                  <a:pt x="383" y="1577"/>
                </a:lnTo>
                <a:lnTo>
                  <a:pt x="383" y="1577"/>
                </a:lnTo>
                <a:lnTo>
                  <a:pt x="383" y="1577"/>
                </a:lnTo>
                <a:lnTo>
                  <a:pt x="383" y="1577"/>
                </a:lnTo>
                <a:lnTo>
                  <a:pt x="383" y="1577"/>
                </a:lnTo>
                <a:lnTo>
                  <a:pt x="383" y="1577"/>
                </a:lnTo>
                <a:lnTo>
                  <a:pt x="393" y="1577"/>
                </a:lnTo>
                <a:lnTo>
                  <a:pt x="393" y="1577"/>
                </a:lnTo>
                <a:lnTo>
                  <a:pt x="404" y="1577"/>
                </a:lnTo>
                <a:lnTo>
                  <a:pt x="415" y="1577"/>
                </a:lnTo>
                <a:lnTo>
                  <a:pt x="415" y="1577"/>
                </a:lnTo>
                <a:lnTo>
                  <a:pt x="415" y="1577"/>
                </a:lnTo>
                <a:lnTo>
                  <a:pt x="425" y="1577"/>
                </a:lnTo>
                <a:lnTo>
                  <a:pt x="425" y="1577"/>
                </a:lnTo>
                <a:lnTo>
                  <a:pt x="436" y="1577"/>
                </a:lnTo>
                <a:lnTo>
                  <a:pt x="436" y="1577"/>
                </a:lnTo>
                <a:lnTo>
                  <a:pt x="436" y="1577"/>
                </a:lnTo>
                <a:lnTo>
                  <a:pt x="436" y="1577"/>
                </a:lnTo>
                <a:lnTo>
                  <a:pt x="436" y="1577"/>
                </a:lnTo>
                <a:lnTo>
                  <a:pt x="436" y="1577"/>
                </a:lnTo>
                <a:lnTo>
                  <a:pt x="447" y="1577"/>
                </a:lnTo>
                <a:lnTo>
                  <a:pt x="447" y="1577"/>
                </a:lnTo>
                <a:lnTo>
                  <a:pt x="447" y="1577"/>
                </a:lnTo>
                <a:lnTo>
                  <a:pt x="447" y="1577"/>
                </a:lnTo>
                <a:lnTo>
                  <a:pt x="447" y="1577"/>
                </a:lnTo>
                <a:lnTo>
                  <a:pt x="447" y="1577"/>
                </a:lnTo>
                <a:lnTo>
                  <a:pt x="447" y="1577"/>
                </a:lnTo>
                <a:lnTo>
                  <a:pt x="457" y="1577"/>
                </a:lnTo>
                <a:lnTo>
                  <a:pt x="457" y="1577"/>
                </a:lnTo>
                <a:lnTo>
                  <a:pt x="468" y="1577"/>
                </a:lnTo>
                <a:lnTo>
                  <a:pt x="468" y="1577"/>
                </a:lnTo>
                <a:lnTo>
                  <a:pt x="468" y="1577"/>
                </a:lnTo>
                <a:lnTo>
                  <a:pt x="479" y="1577"/>
                </a:lnTo>
                <a:lnTo>
                  <a:pt x="479" y="1577"/>
                </a:lnTo>
                <a:lnTo>
                  <a:pt x="479" y="1577"/>
                </a:lnTo>
                <a:lnTo>
                  <a:pt x="479" y="1577"/>
                </a:lnTo>
                <a:lnTo>
                  <a:pt x="479" y="1577"/>
                </a:lnTo>
                <a:lnTo>
                  <a:pt x="479" y="1577"/>
                </a:lnTo>
                <a:lnTo>
                  <a:pt x="479" y="1577"/>
                </a:lnTo>
                <a:lnTo>
                  <a:pt x="489" y="1577"/>
                </a:lnTo>
                <a:lnTo>
                  <a:pt x="489" y="1577"/>
                </a:lnTo>
                <a:lnTo>
                  <a:pt x="500" y="1577"/>
                </a:lnTo>
                <a:lnTo>
                  <a:pt x="500" y="1577"/>
                </a:lnTo>
                <a:lnTo>
                  <a:pt x="500" y="1577"/>
                </a:lnTo>
                <a:lnTo>
                  <a:pt x="500" y="1577"/>
                </a:lnTo>
                <a:lnTo>
                  <a:pt x="500" y="1577"/>
                </a:lnTo>
                <a:lnTo>
                  <a:pt x="511" y="1577"/>
                </a:lnTo>
                <a:lnTo>
                  <a:pt x="511" y="1577"/>
                </a:lnTo>
                <a:lnTo>
                  <a:pt x="511" y="1577"/>
                </a:lnTo>
                <a:lnTo>
                  <a:pt x="511" y="1577"/>
                </a:lnTo>
                <a:lnTo>
                  <a:pt x="521" y="1577"/>
                </a:lnTo>
                <a:lnTo>
                  <a:pt x="521" y="1577"/>
                </a:lnTo>
                <a:lnTo>
                  <a:pt x="521" y="1577"/>
                </a:lnTo>
                <a:lnTo>
                  <a:pt x="532" y="1577"/>
                </a:lnTo>
                <a:lnTo>
                  <a:pt x="532" y="1577"/>
                </a:lnTo>
                <a:lnTo>
                  <a:pt x="543" y="1577"/>
                </a:lnTo>
                <a:lnTo>
                  <a:pt x="543" y="1577"/>
                </a:lnTo>
                <a:lnTo>
                  <a:pt x="543" y="1577"/>
                </a:lnTo>
                <a:lnTo>
                  <a:pt x="543" y="1577"/>
                </a:lnTo>
                <a:lnTo>
                  <a:pt x="553" y="1577"/>
                </a:lnTo>
                <a:lnTo>
                  <a:pt x="553" y="1577"/>
                </a:lnTo>
                <a:lnTo>
                  <a:pt x="553" y="1577"/>
                </a:lnTo>
                <a:lnTo>
                  <a:pt x="564" y="1577"/>
                </a:lnTo>
                <a:lnTo>
                  <a:pt x="564" y="1577"/>
                </a:lnTo>
                <a:lnTo>
                  <a:pt x="564" y="1577"/>
                </a:lnTo>
                <a:lnTo>
                  <a:pt x="564" y="1577"/>
                </a:lnTo>
                <a:lnTo>
                  <a:pt x="564" y="1577"/>
                </a:lnTo>
                <a:lnTo>
                  <a:pt x="564" y="1577"/>
                </a:lnTo>
                <a:lnTo>
                  <a:pt x="574" y="1577"/>
                </a:lnTo>
                <a:lnTo>
                  <a:pt x="574" y="1577"/>
                </a:lnTo>
                <a:lnTo>
                  <a:pt x="574" y="1577"/>
                </a:lnTo>
                <a:lnTo>
                  <a:pt x="574" y="1577"/>
                </a:lnTo>
                <a:lnTo>
                  <a:pt x="574" y="1577"/>
                </a:lnTo>
                <a:lnTo>
                  <a:pt x="585" y="1577"/>
                </a:lnTo>
                <a:lnTo>
                  <a:pt x="585" y="1577"/>
                </a:lnTo>
                <a:lnTo>
                  <a:pt x="585" y="1577"/>
                </a:lnTo>
                <a:lnTo>
                  <a:pt x="596" y="1577"/>
                </a:lnTo>
                <a:lnTo>
                  <a:pt x="596" y="1577"/>
                </a:lnTo>
                <a:lnTo>
                  <a:pt x="596" y="1577"/>
                </a:lnTo>
                <a:lnTo>
                  <a:pt x="606" y="1577"/>
                </a:lnTo>
                <a:lnTo>
                  <a:pt x="606" y="1577"/>
                </a:lnTo>
                <a:lnTo>
                  <a:pt x="606" y="1577"/>
                </a:lnTo>
                <a:lnTo>
                  <a:pt x="606" y="1577"/>
                </a:lnTo>
                <a:lnTo>
                  <a:pt x="606" y="1577"/>
                </a:lnTo>
                <a:lnTo>
                  <a:pt x="606" y="1577"/>
                </a:lnTo>
                <a:lnTo>
                  <a:pt x="617" y="1577"/>
                </a:lnTo>
                <a:lnTo>
                  <a:pt x="617" y="1577"/>
                </a:lnTo>
                <a:lnTo>
                  <a:pt x="617" y="1577"/>
                </a:lnTo>
                <a:lnTo>
                  <a:pt x="617" y="1577"/>
                </a:lnTo>
                <a:lnTo>
                  <a:pt x="617" y="1577"/>
                </a:lnTo>
                <a:lnTo>
                  <a:pt x="617" y="1577"/>
                </a:lnTo>
                <a:lnTo>
                  <a:pt x="628" y="1577"/>
                </a:lnTo>
                <a:lnTo>
                  <a:pt x="628" y="1577"/>
                </a:lnTo>
                <a:lnTo>
                  <a:pt x="638" y="1577"/>
                </a:lnTo>
                <a:lnTo>
                  <a:pt x="638" y="1577"/>
                </a:lnTo>
                <a:lnTo>
                  <a:pt x="638" y="1577"/>
                </a:lnTo>
                <a:lnTo>
                  <a:pt x="649" y="1577"/>
                </a:lnTo>
                <a:lnTo>
                  <a:pt x="649" y="1577"/>
                </a:lnTo>
                <a:lnTo>
                  <a:pt x="649" y="1577"/>
                </a:lnTo>
                <a:lnTo>
                  <a:pt x="660" y="1577"/>
                </a:lnTo>
                <a:lnTo>
                  <a:pt x="660" y="1568"/>
                </a:lnTo>
                <a:lnTo>
                  <a:pt x="660" y="1568"/>
                </a:lnTo>
                <a:lnTo>
                  <a:pt x="660" y="1568"/>
                </a:lnTo>
                <a:lnTo>
                  <a:pt x="660" y="1568"/>
                </a:lnTo>
                <a:lnTo>
                  <a:pt x="660" y="1568"/>
                </a:lnTo>
                <a:lnTo>
                  <a:pt x="670" y="1568"/>
                </a:lnTo>
                <a:lnTo>
                  <a:pt x="670" y="1568"/>
                </a:lnTo>
                <a:lnTo>
                  <a:pt x="681" y="1568"/>
                </a:lnTo>
                <a:lnTo>
                  <a:pt x="692" y="1568"/>
                </a:lnTo>
                <a:lnTo>
                  <a:pt x="692" y="1568"/>
                </a:lnTo>
                <a:lnTo>
                  <a:pt x="692" y="1568"/>
                </a:lnTo>
                <a:lnTo>
                  <a:pt x="692" y="1568"/>
                </a:lnTo>
                <a:lnTo>
                  <a:pt x="692" y="1568"/>
                </a:lnTo>
                <a:lnTo>
                  <a:pt x="702" y="1568"/>
                </a:lnTo>
                <a:lnTo>
                  <a:pt x="702" y="1568"/>
                </a:lnTo>
                <a:lnTo>
                  <a:pt x="702" y="1568"/>
                </a:lnTo>
                <a:lnTo>
                  <a:pt x="702" y="1568"/>
                </a:lnTo>
                <a:lnTo>
                  <a:pt x="702" y="1568"/>
                </a:lnTo>
                <a:lnTo>
                  <a:pt x="702" y="1568"/>
                </a:lnTo>
                <a:lnTo>
                  <a:pt x="713" y="1568"/>
                </a:lnTo>
                <a:lnTo>
                  <a:pt x="713" y="1568"/>
                </a:lnTo>
                <a:lnTo>
                  <a:pt x="713" y="1568"/>
                </a:lnTo>
                <a:lnTo>
                  <a:pt x="713" y="1568"/>
                </a:lnTo>
                <a:lnTo>
                  <a:pt x="723" y="1560"/>
                </a:lnTo>
                <a:lnTo>
                  <a:pt x="723" y="1560"/>
                </a:lnTo>
                <a:lnTo>
                  <a:pt x="723" y="1560"/>
                </a:lnTo>
                <a:lnTo>
                  <a:pt x="723" y="1560"/>
                </a:lnTo>
                <a:lnTo>
                  <a:pt x="723" y="1560"/>
                </a:lnTo>
                <a:lnTo>
                  <a:pt x="723" y="1560"/>
                </a:lnTo>
                <a:lnTo>
                  <a:pt x="723" y="1560"/>
                </a:lnTo>
                <a:lnTo>
                  <a:pt x="723" y="1560"/>
                </a:lnTo>
                <a:lnTo>
                  <a:pt x="723" y="1560"/>
                </a:lnTo>
                <a:lnTo>
                  <a:pt x="734" y="1560"/>
                </a:lnTo>
                <a:lnTo>
                  <a:pt x="734" y="1560"/>
                </a:lnTo>
                <a:lnTo>
                  <a:pt x="734" y="1560"/>
                </a:lnTo>
                <a:lnTo>
                  <a:pt x="734" y="1560"/>
                </a:lnTo>
                <a:lnTo>
                  <a:pt x="734" y="1560"/>
                </a:lnTo>
                <a:lnTo>
                  <a:pt x="745" y="1560"/>
                </a:lnTo>
                <a:lnTo>
                  <a:pt x="745" y="1560"/>
                </a:lnTo>
                <a:lnTo>
                  <a:pt x="745" y="1560"/>
                </a:lnTo>
                <a:lnTo>
                  <a:pt x="755" y="1560"/>
                </a:lnTo>
                <a:lnTo>
                  <a:pt x="755" y="1560"/>
                </a:lnTo>
                <a:lnTo>
                  <a:pt x="755" y="1560"/>
                </a:lnTo>
                <a:lnTo>
                  <a:pt x="755" y="1560"/>
                </a:lnTo>
                <a:lnTo>
                  <a:pt x="755" y="1560"/>
                </a:lnTo>
                <a:lnTo>
                  <a:pt x="755" y="1552"/>
                </a:lnTo>
                <a:lnTo>
                  <a:pt x="755" y="1552"/>
                </a:lnTo>
                <a:lnTo>
                  <a:pt x="766" y="1552"/>
                </a:lnTo>
                <a:lnTo>
                  <a:pt x="777" y="1552"/>
                </a:lnTo>
                <a:lnTo>
                  <a:pt x="777" y="1552"/>
                </a:lnTo>
                <a:lnTo>
                  <a:pt x="777" y="1552"/>
                </a:lnTo>
                <a:lnTo>
                  <a:pt x="777" y="1552"/>
                </a:lnTo>
                <a:lnTo>
                  <a:pt x="777" y="1552"/>
                </a:lnTo>
                <a:lnTo>
                  <a:pt x="777" y="1552"/>
                </a:lnTo>
                <a:lnTo>
                  <a:pt x="777" y="1552"/>
                </a:lnTo>
                <a:lnTo>
                  <a:pt x="777" y="1552"/>
                </a:lnTo>
                <a:lnTo>
                  <a:pt x="777" y="1552"/>
                </a:lnTo>
                <a:lnTo>
                  <a:pt x="777" y="1552"/>
                </a:lnTo>
                <a:lnTo>
                  <a:pt x="777" y="1552"/>
                </a:lnTo>
                <a:lnTo>
                  <a:pt x="777" y="1552"/>
                </a:lnTo>
                <a:lnTo>
                  <a:pt x="787" y="1552"/>
                </a:lnTo>
                <a:lnTo>
                  <a:pt x="787" y="1544"/>
                </a:lnTo>
                <a:lnTo>
                  <a:pt x="787" y="1544"/>
                </a:lnTo>
                <a:lnTo>
                  <a:pt x="787" y="1544"/>
                </a:lnTo>
                <a:lnTo>
                  <a:pt x="798" y="1544"/>
                </a:lnTo>
                <a:lnTo>
                  <a:pt x="798" y="1544"/>
                </a:lnTo>
                <a:lnTo>
                  <a:pt x="798" y="1544"/>
                </a:lnTo>
                <a:lnTo>
                  <a:pt x="809" y="1544"/>
                </a:lnTo>
                <a:lnTo>
                  <a:pt x="809" y="1535"/>
                </a:lnTo>
                <a:lnTo>
                  <a:pt x="809" y="1535"/>
                </a:lnTo>
                <a:lnTo>
                  <a:pt x="809" y="1535"/>
                </a:lnTo>
                <a:lnTo>
                  <a:pt x="819" y="1535"/>
                </a:lnTo>
                <a:lnTo>
                  <a:pt x="830" y="1527"/>
                </a:lnTo>
                <a:lnTo>
                  <a:pt x="830" y="1527"/>
                </a:lnTo>
                <a:lnTo>
                  <a:pt x="830" y="1527"/>
                </a:lnTo>
                <a:lnTo>
                  <a:pt x="830" y="1527"/>
                </a:lnTo>
                <a:lnTo>
                  <a:pt x="830" y="1527"/>
                </a:lnTo>
                <a:lnTo>
                  <a:pt x="830" y="1527"/>
                </a:lnTo>
                <a:lnTo>
                  <a:pt x="830" y="1527"/>
                </a:lnTo>
                <a:lnTo>
                  <a:pt x="841" y="1519"/>
                </a:lnTo>
                <a:lnTo>
                  <a:pt x="841" y="1519"/>
                </a:lnTo>
                <a:lnTo>
                  <a:pt x="841" y="1519"/>
                </a:lnTo>
                <a:lnTo>
                  <a:pt x="851" y="1519"/>
                </a:lnTo>
                <a:lnTo>
                  <a:pt x="851" y="1510"/>
                </a:lnTo>
                <a:lnTo>
                  <a:pt x="851" y="1510"/>
                </a:lnTo>
                <a:lnTo>
                  <a:pt x="862" y="1510"/>
                </a:lnTo>
                <a:lnTo>
                  <a:pt x="862" y="1510"/>
                </a:lnTo>
                <a:lnTo>
                  <a:pt x="862" y="1510"/>
                </a:lnTo>
                <a:lnTo>
                  <a:pt x="862" y="1510"/>
                </a:lnTo>
                <a:lnTo>
                  <a:pt x="862" y="1510"/>
                </a:lnTo>
                <a:lnTo>
                  <a:pt x="862" y="1510"/>
                </a:lnTo>
                <a:lnTo>
                  <a:pt x="862" y="1502"/>
                </a:lnTo>
                <a:lnTo>
                  <a:pt x="862" y="1502"/>
                </a:lnTo>
                <a:lnTo>
                  <a:pt x="873" y="1502"/>
                </a:lnTo>
                <a:lnTo>
                  <a:pt x="873" y="1502"/>
                </a:lnTo>
                <a:lnTo>
                  <a:pt x="873" y="1494"/>
                </a:lnTo>
                <a:lnTo>
                  <a:pt x="883" y="1494"/>
                </a:lnTo>
                <a:lnTo>
                  <a:pt x="883" y="1494"/>
                </a:lnTo>
                <a:lnTo>
                  <a:pt x="883" y="1486"/>
                </a:lnTo>
                <a:lnTo>
                  <a:pt x="894" y="1486"/>
                </a:lnTo>
                <a:lnTo>
                  <a:pt x="894" y="1486"/>
                </a:lnTo>
                <a:lnTo>
                  <a:pt x="894" y="1477"/>
                </a:lnTo>
                <a:lnTo>
                  <a:pt x="904" y="1477"/>
                </a:lnTo>
                <a:lnTo>
                  <a:pt x="904" y="1477"/>
                </a:lnTo>
                <a:lnTo>
                  <a:pt x="904" y="1477"/>
                </a:lnTo>
                <a:lnTo>
                  <a:pt x="904" y="1469"/>
                </a:lnTo>
                <a:lnTo>
                  <a:pt x="904" y="1469"/>
                </a:lnTo>
                <a:lnTo>
                  <a:pt x="904" y="1469"/>
                </a:lnTo>
                <a:lnTo>
                  <a:pt x="904" y="1469"/>
                </a:lnTo>
                <a:lnTo>
                  <a:pt x="904" y="1469"/>
                </a:lnTo>
                <a:lnTo>
                  <a:pt x="915" y="1461"/>
                </a:lnTo>
                <a:lnTo>
                  <a:pt x="915" y="1461"/>
                </a:lnTo>
                <a:lnTo>
                  <a:pt x="915" y="1461"/>
                </a:lnTo>
                <a:lnTo>
                  <a:pt x="915" y="1453"/>
                </a:lnTo>
                <a:lnTo>
                  <a:pt x="915" y="1453"/>
                </a:lnTo>
                <a:lnTo>
                  <a:pt x="926" y="1453"/>
                </a:lnTo>
                <a:lnTo>
                  <a:pt x="926" y="1453"/>
                </a:lnTo>
                <a:lnTo>
                  <a:pt x="926" y="1453"/>
                </a:lnTo>
                <a:lnTo>
                  <a:pt x="926" y="1444"/>
                </a:lnTo>
                <a:lnTo>
                  <a:pt x="936" y="1436"/>
                </a:lnTo>
                <a:lnTo>
                  <a:pt x="936" y="1436"/>
                </a:lnTo>
                <a:lnTo>
                  <a:pt x="936" y="1428"/>
                </a:lnTo>
                <a:lnTo>
                  <a:pt x="947" y="1428"/>
                </a:lnTo>
                <a:lnTo>
                  <a:pt x="947" y="1428"/>
                </a:lnTo>
                <a:lnTo>
                  <a:pt x="947" y="1428"/>
                </a:lnTo>
                <a:lnTo>
                  <a:pt x="947" y="1420"/>
                </a:lnTo>
                <a:lnTo>
                  <a:pt x="947" y="1420"/>
                </a:lnTo>
                <a:lnTo>
                  <a:pt x="947" y="1420"/>
                </a:lnTo>
                <a:lnTo>
                  <a:pt x="958" y="1411"/>
                </a:lnTo>
                <a:lnTo>
                  <a:pt x="958" y="1403"/>
                </a:lnTo>
                <a:lnTo>
                  <a:pt x="958" y="1403"/>
                </a:lnTo>
                <a:lnTo>
                  <a:pt x="958" y="1395"/>
                </a:lnTo>
                <a:lnTo>
                  <a:pt x="968" y="1387"/>
                </a:lnTo>
                <a:lnTo>
                  <a:pt x="968" y="1387"/>
                </a:lnTo>
                <a:lnTo>
                  <a:pt x="968" y="1387"/>
                </a:lnTo>
                <a:lnTo>
                  <a:pt x="968" y="1387"/>
                </a:lnTo>
                <a:lnTo>
                  <a:pt x="979" y="1378"/>
                </a:lnTo>
                <a:lnTo>
                  <a:pt x="979" y="1370"/>
                </a:lnTo>
                <a:lnTo>
                  <a:pt x="990" y="1354"/>
                </a:lnTo>
                <a:lnTo>
                  <a:pt x="990" y="1354"/>
                </a:lnTo>
                <a:lnTo>
                  <a:pt x="1000" y="1337"/>
                </a:lnTo>
                <a:lnTo>
                  <a:pt x="1000" y="1337"/>
                </a:lnTo>
                <a:lnTo>
                  <a:pt x="1000" y="1337"/>
                </a:lnTo>
                <a:lnTo>
                  <a:pt x="1000" y="1329"/>
                </a:lnTo>
                <a:lnTo>
                  <a:pt x="1000" y="1329"/>
                </a:lnTo>
                <a:lnTo>
                  <a:pt x="1000" y="1321"/>
                </a:lnTo>
                <a:lnTo>
                  <a:pt x="1011" y="1312"/>
                </a:lnTo>
                <a:lnTo>
                  <a:pt x="1011" y="1312"/>
                </a:lnTo>
                <a:lnTo>
                  <a:pt x="1011" y="1304"/>
                </a:lnTo>
                <a:lnTo>
                  <a:pt x="1011" y="1304"/>
                </a:lnTo>
                <a:lnTo>
                  <a:pt x="1022" y="1296"/>
                </a:lnTo>
                <a:lnTo>
                  <a:pt x="1022" y="1288"/>
                </a:lnTo>
                <a:lnTo>
                  <a:pt x="1022" y="1288"/>
                </a:lnTo>
                <a:lnTo>
                  <a:pt x="1022" y="1288"/>
                </a:lnTo>
                <a:lnTo>
                  <a:pt x="1022" y="1288"/>
                </a:lnTo>
                <a:lnTo>
                  <a:pt x="1022" y="1279"/>
                </a:lnTo>
                <a:lnTo>
                  <a:pt x="1032" y="1271"/>
                </a:lnTo>
                <a:lnTo>
                  <a:pt x="1032" y="1271"/>
                </a:lnTo>
                <a:lnTo>
                  <a:pt x="1032" y="1271"/>
                </a:lnTo>
                <a:lnTo>
                  <a:pt x="1032" y="1271"/>
                </a:lnTo>
                <a:lnTo>
                  <a:pt x="1032" y="1255"/>
                </a:lnTo>
                <a:lnTo>
                  <a:pt x="1032" y="1255"/>
                </a:lnTo>
                <a:lnTo>
                  <a:pt x="1043" y="1246"/>
                </a:lnTo>
                <a:lnTo>
                  <a:pt x="1043" y="1238"/>
                </a:lnTo>
                <a:lnTo>
                  <a:pt x="1043" y="1238"/>
                </a:lnTo>
                <a:lnTo>
                  <a:pt x="1043" y="1238"/>
                </a:lnTo>
                <a:lnTo>
                  <a:pt x="1043" y="1230"/>
                </a:lnTo>
                <a:lnTo>
                  <a:pt x="1054" y="1222"/>
                </a:lnTo>
                <a:lnTo>
                  <a:pt x="1054" y="1222"/>
                </a:lnTo>
                <a:lnTo>
                  <a:pt x="1054" y="1205"/>
                </a:lnTo>
                <a:lnTo>
                  <a:pt x="1064" y="1197"/>
                </a:lnTo>
                <a:lnTo>
                  <a:pt x="1064" y="1189"/>
                </a:lnTo>
                <a:lnTo>
                  <a:pt x="1064" y="1180"/>
                </a:lnTo>
                <a:lnTo>
                  <a:pt x="1064" y="1180"/>
                </a:lnTo>
                <a:lnTo>
                  <a:pt x="1064" y="1172"/>
                </a:lnTo>
                <a:lnTo>
                  <a:pt x="1075" y="1172"/>
                </a:lnTo>
                <a:lnTo>
                  <a:pt x="1075" y="1164"/>
                </a:lnTo>
                <a:lnTo>
                  <a:pt x="1075" y="1164"/>
                </a:lnTo>
                <a:lnTo>
                  <a:pt x="1075" y="1164"/>
                </a:lnTo>
                <a:lnTo>
                  <a:pt x="1075" y="1139"/>
                </a:lnTo>
                <a:lnTo>
                  <a:pt x="1085" y="1139"/>
                </a:lnTo>
                <a:lnTo>
                  <a:pt x="1085" y="1139"/>
                </a:lnTo>
                <a:lnTo>
                  <a:pt x="1085" y="1131"/>
                </a:lnTo>
                <a:lnTo>
                  <a:pt x="1085" y="1131"/>
                </a:lnTo>
                <a:lnTo>
                  <a:pt x="1085" y="1131"/>
                </a:lnTo>
                <a:lnTo>
                  <a:pt x="1085" y="1131"/>
                </a:lnTo>
                <a:lnTo>
                  <a:pt x="1085" y="1131"/>
                </a:lnTo>
                <a:lnTo>
                  <a:pt x="1085" y="1123"/>
                </a:lnTo>
                <a:lnTo>
                  <a:pt x="1096" y="1098"/>
                </a:lnTo>
                <a:lnTo>
                  <a:pt x="1096" y="1081"/>
                </a:lnTo>
                <a:lnTo>
                  <a:pt x="1107" y="1073"/>
                </a:lnTo>
                <a:lnTo>
                  <a:pt x="1107" y="1057"/>
                </a:lnTo>
                <a:lnTo>
                  <a:pt x="1107" y="1048"/>
                </a:lnTo>
                <a:lnTo>
                  <a:pt x="1117" y="1040"/>
                </a:lnTo>
                <a:lnTo>
                  <a:pt x="1117" y="1032"/>
                </a:lnTo>
                <a:lnTo>
                  <a:pt x="1117" y="1015"/>
                </a:lnTo>
                <a:lnTo>
                  <a:pt x="1117" y="1007"/>
                </a:lnTo>
                <a:lnTo>
                  <a:pt x="1128" y="991"/>
                </a:lnTo>
                <a:lnTo>
                  <a:pt x="1128" y="974"/>
                </a:lnTo>
                <a:lnTo>
                  <a:pt x="1139" y="966"/>
                </a:lnTo>
                <a:lnTo>
                  <a:pt x="1139" y="958"/>
                </a:lnTo>
                <a:lnTo>
                  <a:pt x="1149" y="916"/>
                </a:lnTo>
                <a:lnTo>
                  <a:pt x="1149" y="916"/>
                </a:lnTo>
                <a:lnTo>
                  <a:pt x="1149" y="916"/>
                </a:lnTo>
                <a:lnTo>
                  <a:pt x="1149" y="900"/>
                </a:lnTo>
                <a:lnTo>
                  <a:pt x="1149" y="900"/>
                </a:lnTo>
                <a:lnTo>
                  <a:pt x="1160" y="892"/>
                </a:lnTo>
                <a:lnTo>
                  <a:pt x="1160" y="892"/>
                </a:lnTo>
                <a:lnTo>
                  <a:pt x="1160" y="883"/>
                </a:lnTo>
                <a:lnTo>
                  <a:pt x="1160" y="883"/>
                </a:lnTo>
                <a:lnTo>
                  <a:pt x="1160" y="867"/>
                </a:lnTo>
                <a:lnTo>
                  <a:pt x="1171" y="859"/>
                </a:lnTo>
                <a:lnTo>
                  <a:pt x="1171" y="842"/>
                </a:lnTo>
                <a:lnTo>
                  <a:pt x="1171" y="834"/>
                </a:lnTo>
                <a:lnTo>
                  <a:pt x="1171" y="834"/>
                </a:lnTo>
                <a:lnTo>
                  <a:pt x="1171" y="834"/>
                </a:lnTo>
                <a:lnTo>
                  <a:pt x="1171" y="834"/>
                </a:lnTo>
                <a:lnTo>
                  <a:pt x="1171" y="834"/>
                </a:lnTo>
                <a:lnTo>
                  <a:pt x="1171" y="826"/>
                </a:lnTo>
                <a:lnTo>
                  <a:pt x="1181" y="784"/>
                </a:lnTo>
                <a:lnTo>
                  <a:pt x="1181" y="784"/>
                </a:lnTo>
                <a:lnTo>
                  <a:pt x="1181" y="776"/>
                </a:lnTo>
                <a:lnTo>
                  <a:pt x="1192" y="751"/>
                </a:lnTo>
                <a:lnTo>
                  <a:pt x="1192" y="751"/>
                </a:lnTo>
                <a:lnTo>
                  <a:pt x="1192" y="743"/>
                </a:lnTo>
                <a:lnTo>
                  <a:pt x="1203" y="718"/>
                </a:lnTo>
                <a:lnTo>
                  <a:pt x="1203" y="718"/>
                </a:lnTo>
                <a:lnTo>
                  <a:pt x="1203" y="710"/>
                </a:lnTo>
                <a:lnTo>
                  <a:pt x="1213" y="693"/>
                </a:lnTo>
                <a:lnTo>
                  <a:pt x="1213" y="693"/>
                </a:lnTo>
                <a:lnTo>
                  <a:pt x="1213" y="660"/>
                </a:lnTo>
                <a:lnTo>
                  <a:pt x="1224" y="636"/>
                </a:lnTo>
                <a:lnTo>
                  <a:pt x="1224" y="627"/>
                </a:lnTo>
                <a:lnTo>
                  <a:pt x="1224" y="627"/>
                </a:lnTo>
                <a:lnTo>
                  <a:pt x="1234" y="603"/>
                </a:lnTo>
                <a:lnTo>
                  <a:pt x="1234" y="578"/>
                </a:lnTo>
                <a:lnTo>
                  <a:pt x="1245" y="553"/>
                </a:lnTo>
                <a:lnTo>
                  <a:pt x="1256" y="520"/>
                </a:lnTo>
                <a:lnTo>
                  <a:pt x="1256" y="512"/>
                </a:lnTo>
                <a:lnTo>
                  <a:pt x="1266" y="487"/>
                </a:lnTo>
                <a:lnTo>
                  <a:pt x="1266" y="471"/>
                </a:lnTo>
                <a:lnTo>
                  <a:pt x="1266" y="462"/>
                </a:lnTo>
                <a:lnTo>
                  <a:pt x="1266" y="462"/>
                </a:lnTo>
                <a:lnTo>
                  <a:pt x="1266" y="454"/>
                </a:lnTo>
                <a:lnTo>
                  <a:pt x="1277" y="446"/>
                </a:lnTo>
                <a:lnTo>
                  <a:pt x="1277" y="446"/>
                </a:lnTo>
                <a:lnTo>
                  <a:pt x="1277" y="438"/>
                </a:lnTo>
                <a:lnTo>
                  <a:pt x="1277" y="429"/>
                </a:lnTo>
                <a:lnTo>
                  <a:pt x="1277" y="421"/>
                </a:lnTo>
                <a:lnTo>
                  <a:pt x="1277" y="421"/>
                </a:lnTo>
                <a:lnTo>
                  <a:pt x="1288" y="396"/>
                </a:lnTo>
                <a:lnTo>
                  <a:pt x="1288" y="396"/>
                </a:lnTo>
                <a:lnTo>
                  <a:pt x="1288" y="380"/>
                </a:lnTo>
                <a:lnTo>
                  <a:pt x="1288" y="380"/>
                </a:lnTo>
                <a:lnTo>
                  <a:pt x="1288" y="372"/>
                </a:lnTo>
                <a:lnTo>
                  <a:pt x="1298" y="372"/>
                </a:lnTo>
                <a:lnTo>
                  <a:pt x="1298" y="363"/>
                </a:lnTo>
                <a:lnTo>
                  <a:pt x="1298" y="355"/>
                </a:lnTo>
                <a:lnTo>
                  <a:pt x="1298" y="347"/>
                </a:lnTo>
                <a:lnTo>
                  <a:pt x="1309" y="322"/>
                </a:lnTo>
                <a:lnTo>
                  <a:pt x="1309" y="314"/>
                </a:lnTo>
                <a:lnTo>
                  <a:pt x="1309" y="306"/>
                </a:lnTo>
                <a:lnTo>
                  <a:pt x="1320" y="264"/>
                </a:lnTo>
                <a:lnTo>
                  <a:pt x="1330" y="256"/>
                </a:lnTo>
                <a:lnTo>
                  <a:pt x="1330" y="256"/>
                </a:lnTo>
                <a:lnTo>
                  <a:pt x="1330" y="248"/>
                </a:lnTo>
                <a:lnTo>
                  <a:pt x="1330" y="240"/>
                </a:lnTo>
                <a:lnTo>
                  <a:pt x="1330" y="240"/>
                </a:lnTo>
                <a:lnTo>
                  <a:pt x="1330" y="240"/>
                </a:lnTo>
                <a:lnTo>
                  <a:pt x="1330" y="231"/>
                </a:lnTo>
                <a:lnTo>
                  <a:pt x="1341" y="215"/>
                </a:lnTo>
                <a:lnTo>
                  <a:pt x="1341" y="215"/>
                </a:lnTo>
                <a:lnTo>
                  <a:pt x="1341" y="207"/>
                </a:lnTo>
                <a:lnTo>
                  <a:pt x="1341" y="198"/>
                </a:lnTo>
                <a:lnTo>
                  <a:pt x="1352" y="190"/>
                </a:lnTo>
                <a:lnTo>
                  <a:pt x="1352" y="190"/>
                </a:lnTo>
                <a:lnTo>
                  <a:pt x="1352" y="182"/>
                </a:lnTo>
                <a:lnTo>
                  <a:pt x="1352" y="182"/>
                </a:lnTo>
                <a:lnTo>
                  <a:pt x="1352" y="174"/>
                </a:lnTo>
                <a:lnTo>
                  <a:pt x="1362" y="149"/>
                </a:lnTo>
                <a:lnTo>
                  <a:pt x="1362" y="149"/>
                </a:lnTo>
                <a:lnTo>
                  <a:pt x="1373" y="132"/>
                </a:lnTo>
                <a:lnTo>
                  <a:pt x="1373" y="132"/>
                </a:lnTo>
                <a:lnTo>
                  <a:pt x="1373" y="124"/>
                </a:lnTo>
                <a:lnTo>
                  <a:pt x="1373" y="116"/>
                </a:lnTo>
                <a:lnTo>
                  <a:pt x="1384" y="91"/>
                </a:lnTo>
                <a:lnTo>
                  <a:pt x="1394" y="75"/>
                </a:lnTo>
                <a:lnTo>
                  <a:pt x="1394" y="75"/>
                </a:lnTo>
                <a:lnTo>
                  <a:pt x="1405" y="66"/>
                </a:lnTo>
                <a:lnTo>
                  <a:pt x="1405" y="66"/>
                </a:lnTo>
                <a:lnTo>
                  <a:pt x="1405" y="66"/>
                </a:lnTo>
                <a:lnTo>
                  <a:pt x="1405" y="58"/>
                </a:lnTo>
                <a:lnTo>
                  <a:pt x="1405" y="58"/>
                </a:lnTo>
                <a:lnTo>
                  <a:pt x="1415" y="41"/>
                </a:lnTo>
                <a:lnTo>
                  <a:pt x="1415" y="41"/>
                </a:lnTo>
                <a:lnTo>
                  <a:pt x="1415" y="41"/>
                </a:lnTo>
                <a:lnTo>
                  <a:pt x="1426" y="33"/>
                </a:lnTo>
                <a:lnTo>
                  <a:pt x="1426" y="33"/>
                </a:lnTo>
                <a:lnTo>
                  <a:pt x="1426" y="33"/>
                </a:lnTo>
                <a:lnTo>
                  <a:pt x="1426" y="25"/>
                </a:lnTo>
                <a:lnTo>
                  <a:pt x="1426" y="25"/>
                </a:lnTo>
                <a:lnTo>
                  <a:pt x="1426" y="25"/>
                </a:lnTo>
                <a:lnTo>
                  <a:pt x="1437" y="17"/>
                </a:lnTo>
                <a:lnTo>
                  <a:pt x="1447" y="8"/>
                </a:lnTo>
                <a:lnTo>
                  <a:pt x="1447" y="8"/>
                </a:lnTo>
                <a:lnTo>
                  <a:pt x="1458" y="0"/>
                </a:lnTo>
                <a:lnTo>
                  <a:pt x="1469" y="0"/>
                </a:lnTo>
                <a:lnTo>
                  <a:pt x="1469" y="0"/>
                </a:lnTo>
                <a:lnTo>
                  <a:pt x="1469" y="0"/>
                </a:lnTo>
                <a:lnTo>
                  <a:pt x="1479" y="0"/>
                </a:lnTo>
                <a:lnTo>
                  <a:pt x="1479" y="0"/>
                </a:lnTo>
                <a:lnTo>
                  <a:pt x="1479" y="0"/>
                </a:lnTo>
                <a:lnTo>
                  <a:pt x="1479" y="0"/>
                </a:lnTo>
                <a:lnTo>
                  <a:pt x="1490" y="0"/>
                </a:lnTo>
                <a:lnTo>
                  <a:pt x="1490" y="0"/>
                </a:lnTo>
                <a:lnTo>
                  <a:pt x="1490" y="0"/>
                </a:lnTo>
                <a:lnTo>
                  <a:pt x="1490" y="8"/>
                </a:lnTo>
                <a:lnTo>
                  <a:pt x="1501" y="8"/>
                </a:lnTo>
                <a:lnTo>
                  <a:pt x="1501" y="8"/>
                </a:lnTo>
                <a:lnTo>
                  <a:pt x="1501" y="8"/>
                </a:lnTo>
                <a:lnTo>
                  <a:pt x="1501" y="8"/>
                </a:lnTo>
                <a:lnTo>
                  <a:pt x="1511" y="17"/>
                </a:lnTo>
                <a:lnTo>
                  <a:pt x="1511" y="17"/>
                </a:lnTo>
                <a:lnTo>
                  <a:pt x="1511" y="17"/>
                </a:lnTo>
                <a:lnTo>
                  <a:pt x="1511" y="17"/>
                </a:lnTo>
                <a:lnTo>
                  <a:pt x="1511" y="17"/>
                </a:lnTo>
                <a:lnTo>
                  <a:pt x="1511" y="25"/>
                </a:lnTo>
                <a:lnTo>
                  <a:pt x="1522" y="25"/>
                </a:lnTo>
                <a:lnTo>
                  <a:pt x="1522" y="25"/>
                </a:lnTo>
                <a:lnTo>
                  <a:pt x="1522" y="25"/>
                </a:lnTo>
                <a:lnTo>
                  <a:pt x="1522" y="25"/>
                </a:lnTo>
                <a:lnTo>
                  <a:pt x="1533" y="41"/>
                </a:lnTo>
                <a:lnTo>
                  <a:pt x="1543" y="58"/>
                </a:lnTo>
                <a:lnTo>
                  <a:pt x="1543" y="58"/>
                </a:lnTo>
                <a:lnTo>
                  <a:pt x="1543" y="58"/>
                </a:lnTo>
                <a:lnTo>
                  <a:pt x="1543" y="66"/>
                </a:lnTo>
                <a:lnTo>
                  <a:pt x="1543" y="66"/>
                </a:lnTo>
                <a:lnTo>
                  <a:pt x="1554" y="75"/>
                </a:lnTo>
                <a:lnTo>
                  <a:pt x="1554" y="83"/>
                </a:lnTo>
                <a:lnTo>
                  <a:pt x="1554" y="83"/>
                </a:lnTo>
                <a:lnTo>
                  <a:pt x="1554" y="91"/>
                </a:lnTo>
                <a:lnTo>
                  <a:pt x="1554" y="91"/>
                </a:lnTo>
                <a:lnTo>
                  <a:pt x="1554" y="91"/>
                </a:lnTo>
                <a:lnTo>
                  <a:pt x="1564" y="91"/>
                </a:lnTo>
                <a:lnTo>
                  <a:pt x="1564" y="108"/>
                </a:lnTo>
                <a:lnTo>
                  <a:pt x="1564" y="108"/>
                </a:lnTo>
                <a:lnTo>
                  <a:pt x="1564" y="108"/>
                </a:lnTo>
                <a:lnTo>
                  <a:pt x="1564" y="116"/>
                </a:lnTo>
                <a:lnTo>
                  <a:pt x="1575" y="116"/>
                </a:lnTo>
                <a:lnTo>
                  <a:pt x="1575" y="124"/>
                </a:lnTo>
                <a:lnTo>
                  <a:pt x="1575" y="132"/>
                </a:lnTo>
                <a:lnTo>
                  <a:pt x="1575" y="141"/>
                </a:lnTo>
                <a:lnTo>
                  <a:pt x="1575" y="141"/>
                </a:lnTo>
                <a:lnTo>
                  <a:pt x="1586" y="157"/>
                </a:lnTo>
                <a:lnTo>
                  <a:pt x="1586" y="157"/>
                </a:lnTo>
                <a:lnTo>
                  <a:pt x="1596" y="182"/>
                </a:lnTo>
                <a:lnTo>
                  <a:pt x="1596" y="182"/>
                </a:lnTo>
                <a:lnTo>
                  <a:pt x="1596" y="190"/>
                </a:lnTo>
                <a:lnTo>
                  <a:pt x="1596" y="198"/>
                </a:lnTo>
                <a:lnTo>
                  <a:pt x="1596" y="198"/>
                </a:lnTo>
                <a:lnTo>
                  <a:pt x="1596" y="198"/>
                </a:lnTo>
                <a:lnTo>
                  <a:pt x="1607" y="207"/>
                </a:lnTo>
                <a:lnTo>
                  <a:pt x="1607" y="215"/>
                </a:lnTo>
                <a:lnTo>
                  <a:pt x="1607" y="223"/>
                </a:lnTo>
                <a:lnTo>
                  <a:pt x="1618" y="240"/>
                </a:lnTo>
                <a:lnTo>
                  <a:pt x="1618" y="240"/>
                </a:lnTo>
                <a:lnTo>
                  <a:pt x="1618" y="240"/>
                </a:lnTo>
                <a:lnTo>
                  <a:pt x="1639" y="306"/>
                </a:lnTo>
                <a:lnTo>
                  <a:pt x="1639" y="306"/>
                </a:lnTo>
                <a:lnTo>
                  <a:pt x="1639" y="314"/>
                </a:lnTo>
                <a:lnTo>
                  <a:pt x="1639" y="314"/>
                </a:lnTo>
                <a:lnTo>
                  <a:pt x="1639" y="330"/>
                </a:lnTo>
                <a:lnTo>
                  <a:pt x="1639" y="339"/>
                </a:lnTo>
                <a:lnTo>
                  <a:pt x="1650" y="339"/>
                </a:lnTo>
                <a:lnTo>
                  <a:pt x="1650" y="363"/>
                </a:lnTo>
                <a:lnTo>
                  <a:pt x="1650" y="363"/>
                </a:lnTo>
                <a:lnTo>
                  <a:pt x="1660" y="388"/>
                </a:lnTo>
                <a:lnTo>
                  <a:pt x="1660" y="396"/>
                </a:lnTo>
                <a:lnTo>
                  <a:pt x="1660" y="405"/>
                </a:lnTo>
                <a:lnTo>
                  <a:pt x="1671" y="421"/>
                </a:lnTo>
                <a:lnTo>
                  <a:pt x="1671" y="429"/>
                </a:lnTo>
                <a:lnTo>
                  <a:pt x="1671" y="429"/>
                </a:lnTo>
                <a:lnTo>
                  <a:pt x="1671" y="438"/>
                </a:lnTo>
                <a:lnTo>
                  <a:pt x="1671" y="446"/>
                </a:lnTo>
                <a:lnTo>
                  <a:pt x="1671" y="446"/>
                </a:lnTo>
                <a:lnTo>
                  <a:pt x="1671" y="454"/>
                </a:lnTo>
                <a:lnTo>
                  <a:pt x="1682" y="462"/>
                </a:lnTo>
                <a:lnTo>
                  <a:pt x="1682" y="471"/>
                </a:lnTo>
                <a:lnTo>
                  <a:pt x="1682" y="479"/>
                </a:lnTo>
                <a:lnTo>
                  <a:pt x="1682" y="487"/>
                </a:lnTo>
                <a:lnTo>
                  <a:pt x="1682" y="495"/>
                </a:lnTo>
                <a:lnTo>
                  <a:pt x="1692" y="504"/>
                </a:lnTo>
                <a:lnTo>
                  <a:pt x="1692" y="512"/>
                </a:lnTo>
                <a:lnTo>
                  <a:pt x="1692" y="520"/>
                </a:lnTo>
                <a:lnTo>
                  <a:pt x="1703" y="537"/>
                </a:lnTo>
                <a:lnTo>
                  <a:pt x="1703" y="545"/>
                </a:lnTo>
                <a:lnTo>
                  <a:pt x="1714" y="594"/>
                </a:lnTo>
                <a:lnTo>
                  <a:pt x="1714" y="603"/>
                </a:lnTo>
                <a:lnTo>
                  <a:pt x="1714" y="619"/>
                </a:lnTo>
                <a:lnTo>
                  <a:pt x="1724" y="627"/>
                </a:lnTo>
                <a:lnTo>
                  <a:pt x="1724" y="652"/>
                </a:lnTo>
                <a:lnTo>
                  <a:pt x="1735" y="669"/>
                </a:lnTo>
                <a:lnTo>
                  <a:pt x="1735" y="669"/>
                </a:lnTo>
                <a:lnTo>
                  <a:pt x="1735" y="669"/>
                </a:lnTo>
                <a:lnTo>
                  <a:pt x="1735" y="685"/>
                </a:lnTo>
                <a:lnTo>
                  <a:pt x="1735" y="685"/>
                </a:lnTo>
                <a:lnTo>
                  <a:pt x="1735" y="693"/>
                </a:lnTo>
                <a:lnTo>
                  <a:pt x="1745" y="710"/>
                </a:lnTo>
                <a:lnTo>
                  <a:pt x="1745" y="710"/>
                </a:lnTo>
                <a:lnTo>
                  <a:pt x="1745" y="726"/>
                </a:lnTo>
                <a:lnTo>
                  <a:pt x="1745" y="726"/>
                </a:lnTo>
                <a:lnTo>
                  <a:pt x="1745" y="735"/>
                </a:lnTo>
                <a:lnTo>
                  <a:pt x="1745" y="743"/>
                </a:lnTo>
                <a:lnTo>
                  <a:pt x="1756" y="759"/>
                </a:lnTo>
                <a:lnTo>
                  <a:pt x="1756" y="776"/>
                </a:lnTo>
                <a:lnTo>
                  <a:pt x="1756" y="776"/>
                </a:lnTo>
                <a:lnTo>
                  <a:pt x="1767" y="793"/>
                </a:lnTo>
                <a:lnTo>
                  <a:pt x="1767" y="801"/>
                </a:lnTo>
                <a:lnTo>
                  <a:pt x="1767" y="801"/>
                </a:lnTo>
                <a:lnTo>
                  <a:pt x="1767" y="817"/>
                </a:lnTo>
                <a:lnTo>
                  <a:pt x="1767" y="826"/>
                </a:lnTo>
                <a:lnTo>
                  <a:pt x="1777" y="826"/>
                </a:lnTo>
                <a:lnTo>
                  <a:pt x="1777" y="826"/>
                </a:lnTo>
                <a:lnTo>
                  <a:pt x="1777" y="834"/>
                </a:lnTo>
                <a:lnTo>
                  <a:pt x="1777" y="834"/>
                </a:lnTo>
                <a:lnTo>
                  <a:pt x="1777" y="842"/>
                </a:lnTo>
                <a:lnTo>
                  <a:pt x="1777" y="850"/>
                </a:lnTo>
                <a:lnTo>
                  <a:pt x="1777" y="859"/>
                </a:lnTo>
                <a:lnTo>
                  <a:pt x="1788" y="875"/>
                </a:lnTo>
                <a:lnTo>
                  <a:pt x="1799" y="908"/>
                </a:lnTo>
                <a:lnTo>
                  <a:pt x="1799" y="908"/>
                </a:lnTo>
                <a:lnTo>
                  <a:pt x="1799" y="925"/>
                </a:lnTo>
                <a:lnTo>
                  <a:pt x="1799" y="925"/>
                </a:lnTo>
                <a:lnTo>
                  <a:pt x="1799" y="933"/>
                </a:lnTo>
                <a:lnTo>
                  <a:pt x="1799" y="933"/>
                </a:lnTo>
                <a:lnTo>
                  <a:pt x="1799" y="941"/>
                </a:lnTo>
                <a:lnTo>
                  <a:pt x="1809" y="949"/>
                </a:lnTo>
                <a:lnTo>
                  <a:pt x="1809" y="958"/>
                </a:lnTo>
                <a:lnTo>
                  <a:pt x="1809" y="966"/>
                </a:lnTo>
                <a:lnTo>
                  <a:pt x="1809" y="974"/>
                </a:lnTo>
                <a:lnTo>
                  <a:pt x="1820" y="991"/>
                </a:lnTo>
                <a:lnTo>
                  <a:pt x="1820" y="999"/>
                </a:lnTo>
                <a:lnTo>
                  <a:pt x="1831" y="1040"/>
                </a:lnTo>
                <a:lnTo>
                  <a:pt x="1841" y="1065"/>
                </a:lnTo>
                <a:lnTo>
                  <a:pt x="1841" y="1065"/>
                </a:lnTo>
                <a:lnTo>
                  <a:pt x="1852" y="1081"/>
                </a:lnTo>
                <a:lnTo>
                  <a:pt x="1852" y="1090"/>
                </a:lnTo>
                <a:lnTo>
                  <a:pt x="1852" y="1106"/>
                </a:lnTo>
                <a:lnTo>
                  <a:pt x="1852" y="1114"/>
                </a:lnTo>
                <a:lnTo>
                  <a:pt x="1863" y="1123"/>
                </a:lnTo>
                <a:lnTo>
                  <a:pt x="1863" y="1147"/>
                </a:lnTo>
                <a:lnTo>
                  <a:pt x="1873" y="1156"/>
                </a:lnTo>
                <a:lnTo>
                  <a:pt x="1873" y="1164"/>
                </a:lnTo>
                <a:lnTo>
                  <a:pt x="1873" y="1164"/>
                </a:lnTo>
                <a:lnTo>
                  <a:pt x="1884" y="1180"/>
                </a:lnTo>
                <a:lnTo>
                  <a:pt x="1884" y="1189"/>
                </a:lnTo>
                <a:lnTo>
                  <a:pt x="1894" y="1213"/>
                </a:lnTo>
                <a:lnTo>
                  <a:pt x="1894" y="1222"/>
                </a:lnTo>
                <a:lnTo>
                  <a:pt x="1894" y="1222"/>
                </a:lnTo>
                <a:lnTo>
                  <a:pt x="1894" y="1230"/>
                </a:lnTo>
                <a:lnTo>
                  <a:pt x="1905" y="1230"/>
                </a:lnTo>
                <a:lnTo>
                  <a:pt x="1905" y="1246"/>
                </a:lnTo>
                <a:lnTo>
                  <a:pt x="1905" y="1246"/>
                </a:lnTo>
                <a:lnTo>
                  <a:pt x="1905" y="1246"/>
                </a:lnTo>
                <a:lnTo>
                  <a:pt x="1916" y="1255"/>
                </a:lnTo>
                <a:lnTo>
                  <a:pt x="1916" y="1263"/>
                </a:lnTo>
                <a:lnTo>
                  <a:pt x="1916" y="1271"/>
                </a:lnTo>
                <a:lnTo>
                  <a:pt x="1916" y="1271"/>
                </a:lnTo>
                <a:lnTo>
                  <a:pt x="1926" y="1296"/>
                </a:lnTo>
                <a:lnTo>
                  <a:pt x="1926" y="1304"/>
                </a:lnTo>
                <a:lnTo>
                  <a:pt x="1937" y="1321"/>
                </a:lnTo>
                <a:lnTo>
                  <a:pt x="1937" y="1321"/>
                </a:lnTo>
                <a:lnTo>
                  <a:pt x="1948" y="1329"/>
                </a:lnTo>
                <a:lnTo>
                  <a:pt x="1948" y="1329"/>
                </a:lnTo>
                <a:lnTo>
                  <a:pt x="1958" y="1354"/>
                </a:lnTo>
                <a:lnTo>
                  <a:pt x="1958" y="1354"/>
                </a:lnTo>
                <a:lnTo>
                  <a:pt x="1969" y="1362"/>
                </a:lnTo>
                <a:lnTo>
                  <a:pt x="1969" y="1370"/>
                </a:lnTo>
                <a:lnTo>
                  <a:pt x="1969" y="1378"/>
                </a:lnTo>
                <a:lnTo>
                  <a:pt x="1980" y="1395"/>
                </a:lnTo>
                <a:lnTo>
                  <a:pt x="1980" y="1395"/>
                </a:lnTo>
                <a:lnTo>
                  <a:pt x="1990" y="1403"/>
                </a:lnTo>
                <a:lnTo>
                  <a:pt x="1990" y="1403"/>
                </a:lnTo>
                <a:lnTo>
                  <a:pt x="1990" y="1403"/>
                </a:lnTo>
                <a:lnTo>
                  <a:pt x="1990" y="1403"/>
                </a:lnTo>
                <a:lnTo>
                  <a:pt x="1990" y="1403"/>
                </a:lnTo>
                <a:lnTo>
                  <a:pt x="1990" y="1403"/>
                </a:lnTo>
                <a:lnTo>
                  <a:pt x="1990" y="1411"/>
                </a:lnTo>
                <a:lnTo>
                  <a:pt x="2001" y="1420"/>
                </a:lnTo>
                <a:lnTo>
                  <a:pt x="2001" y="1428"/>
                </a:lnTo>
                <a:lnTo>
                  <a:pt x="2012" y="1436"/>
                </a:lnTo>
                <a:lnTo>
                  <a:pt x="2012" y="1436"/>
                </a:lnTo>
                <a:lnTo>
                  <a:pt x="2012" y="1436"/>
                </a:lnTo>
                <a:lnTo>
                  <a:pt x="2012" y="1436"/>
                </a:lnTo>
                <a:lnTo>
                  <a:pt x="2012" y="1444"/>
                </a:lnTo>
                <a:lnTo>
                  <a:pt x="2012" y="1444"/>
                </a:lnTo>
                <a:lnTo>
                  <a:pt x="2012" y="1444"/>
                </a:lnTo>
                <a:lnTo>
                  <a:pt x="2022" y="1444"/>
                </a:lnTo>
                <a:lnTo>
                  <a:pt x="2022" y="1444"/>
                </a:lnTo>
                <a:lnTo>
                  <a:pt x="2022" y="1453"/>
                </a:lnTo>
                <a:lnTo>
                  <a:pt x="2022" y="1453"/>
                </a:lnTo>
                <a:lnTo>
                  <a:pt x="2022" y="1453"/>
                </a:lnTo>
                <a:lnTo>
                  <a:pt x="2022" y="1453"/>
                </a:lnTo>
                <a:lnTo>
                  <a:pt x="2033" y="1461"/>
                </a:lnTo>
                <a:lnTo>
                  <a:pt x="2033" y="1461"/>
                </a:lnTo>
                <a:lnTo>
                  <a:pt x="2033" y="1461"/>
                </a:lnTo>
                <a:lnTo>
                  <a:pt x="2033" y="1461"/>
                </a:lnTo>
                <a:lnTo>
                  <a:pt x="2033" y="1461"/>
                </a:lnTo>
                <a:lnTo>
                  <a:pt x="2044" y="1469"/>
                </a:lnTo>
                <a:lnTo>
                  <a:pt x="2044" y="1477"/>
                </a:lnTo>
                <a:lnTo>
                  <a:pt x="2054" y="1486"/>
                </a:lnTo>
                <a:lnTo>
                  <a:pt x="2065" y="1494"/>
                </a:lnTo>
                <a:lnTo>
                  <a:pt x="2065" y="1494"/>
                </a:lnTo>
                <a:lnTo>
                  <a:pt x="2075" y="1502"/>
                </a:lnTo>
                <a:lnTo>
                  <a:pt x="2075" y="1502"/>
                </a:lnTo>
                <a:lnTo>
                  <a:pt x="2075" y="1502"/>
                </a:lnTo>
                <a:lnTo>
                  <a:pt x="2086" y="1502"/>
                </a:lnTo>
                <a:lnTo>
                  <a:pt x="2086" y="1510"/>
                </a:lnTo>
                <a:lnTo>
                  <a:pt x="2086" y="1510"/>
                </a:lnTo>
                <a:lnTo>
                  <a:pt x="2086" y="1510"/>
                </a:lnTo>
                <a:lnTo>
                  <a:pt x="2086" y="1510"/>
                </a:lnTo>
                <a:lnTo>
                  <a:pt x="2097" y="1519"/>
                </a:lnTo>
                <a:lnTo>
                  <a:pt x="2097" y="1519"/>
                </a:lnTo>
                <a:lnTo>
                  <a:pt x="2097" y="1519"/>
                </a:lnTo>
                <a:lnTo>
                  <a:pt x="2097" y="1519"/>
                </a:lnTo>
                <a:lnTo>
                  <a:pt x="2107" y="1519"/>
                </a:lnTo>
                <a:lnTo>
                  <a:pt x="2107" y="1519"/>
                </a:lnTo>
                <a:lnTo>
                  <a:pt x="2107" y="1519"/>
                </a:lnTo>
                <a:lnTo>
                  <a:pt x="2107" y="1519"/>
                </a:lnTo>
                <a:lnTo>
                  <a:pt x="2129" y="1535"/>
                </a:lnTo>
                <a:lnTo>
                  <a:pt x="2129" y="1535"/>
                </a:lnTo>
                <a:lnTo>
                  <a:pt x="2139" y="1535"/>
                </a:lnTo>
                <a:lnTo>
                  <a:pt x="2139" y="1535"/>
                </a:lnTo>
                <a:lnTo>
                  <a:pt x="2139" y="1535"/>
                </a:lnTo>
                <a:lnTo>
                  <a:pt x="2139" y="1544"/>
                </a:lnTo>
                <a:lnTo>
                  <a:pt x="2139" y="1544"/>
                </a:lnTo>
                <a:lnTo>
                  <a:pt x="2150" y="1544"/>
                </a:lnTo>
                <a:lnTo>
                  <a:pt x="2150" y="1544"/>
                </a:lnTo>
                <a:lnTo>
                  <a:pt x="2150" y="1544"/>
                </a:lnTo>
                <a:lnTo>
                  <a:pt x="2161" y="1544"/>
                </a:lnTo>
                <a:lnTo>
                  <a:pt x="2161" y="1544"/>
                </a:lnTo>
                <a:lnTo>
                  <a:pt x="2161" y="1552"/>
                </a:lnTo>
                <a:lnTo>
                  <a:pt x="2171" y="1552"/>
                </a:lnTo>
                <a:lnTo>
                  <a:pt x="2182" y="1552"/>
                </a:lnTo>
                <a:lnTo>
                  <a:pt x="2182" y="1552"/>
                </a:lnTo>
                <a:lnTo>
                  <a:pt x="2182" y="1552"/>
                </a:lnTo>
                <a:lnTo>
                  <a:pt x="2182" y="1552"/>
                </a:lnTo>
                <a:lnTo>
                  <a:pt x="2193" y="1560"/>
                </a:lnTo>
                <a:lnTo>
                  <a:pt x="2193" y="1560"/>
                </a:lnTo>
                <a:lnTo>
                  <a:pt x="2193" y="1560"/>
                </a:lnTo>
                <a:lnTo>
                  <a:pt x="2193" y="1560"/>
                </a:lnTo>
                <a:lnTo>
                  <a:pt x="2193" y="1560"/>
                </a:lnTo>
                <a:lnTo>
                  <a:pt x="2203" y="1560"/>
                </a:lnTo>
                <a:lnTo>
                  <a:pt x="2203" y="1560"/>
                </a:lnTo>
                <a:lnTo>
                  <a:pt x="2214" y="1560"/>
                </a:lnTo>
                <a:lnTo>
                  <a:pt x="2214" y="1560"/>
                </a:lnTo>
                <a:lnTo>
                  <a:pt x="2214" y="1560"/>
                </a:lnTo>
                <a:lnTo>
                  <a:pt x="2214" y="1560"/>
                </a:lnTo>
                <a:lnTo>
                  <a:pt x="2214" y="1560"/>
                </a:lnTo>
                <a:lnTo>
                  <a:pt x="2214" y="1560"/>
                </a:lnTo>
                <a:lnTo>
                  <a:pt x="2225" y="1560"/>
                </a:lnTo>
                <a:lnTo>
                  <a:pt x="2225" y="1568"/>
                </a:lnTo>
                <a:lnTo>
                  <a:pt x="2235" y="1568"/>
                </a:lnTo>
                <a:lnTo>
                  <a:pt x="2235" y="1568"/>
                </a:lnTo>
                <a:lnTo>
                  <a:pt x="2246" y="1568"/>
                </a:lnTo>
                <a:lnTo>
                  <a:pt x="2246" y="1568"/>
                </a:lnTo>
                <a:lnTo>
                  <a:pt x="2246" y="1568"/>
                </a:lnTo>
                <a:lnTo>
                  <a:pt x="2256" y="1568"/>
                </a:lnTo>
                <a:lnTo>
                  <a:pt x="2267" y="1568"/>
                </a:lnTo>
                <a:lnTo>
                  <a:pt x="2267" y="1568"/>
                </a:lnTo>
                <a:lnTo>
                  <a:pt x="2267" y="1568"/>
                </a:lnTo>
                <a:lnTo>
                  <a:pt x="2267" y="1568"/>
                </a:lnTo>
                <a:lnTo>
                  <a:pt x="2267" y="1568"/>
                </a:lnTo>
                <a:lnTo>
                  <a:pt x="2267" y="1568"/>
                </a:lnTo>
                <a:lnTo>
                  <a:pt x="2278" y="1568"/>
                </a:lnTo>
                <a:lnTo>
                  <a:pt x="2278" y="1568"/>
                </a:lnTo>
                <a:lnTo>
                  <a:pt x="2278" y="1568"/>
                </a:lnTo>
                <a:lnTo>
                  <a:pt x="2278" y="1568"/>
                </a:lnTo>
                <a:lnTo>
                  <a:pt x="2278" y="1568"/>
                </a:lnTo>
                <a:lnTo>
                  <a:pt x="2288" y="1568"/>
                </a:lnTo>
                <a:lnTo>
                  <a:pt x="2288" y="1568"/>
                </a:lnTo>
                <a:lnTo>
                  <a:pt x="2288" y="1568"/>
                </a:lnTo>
                <a:lnTo>
                  <a:pt x="2288" y="1577"/>
                </a:lnTo>
                <a:lnTo>
                  <a:pt x="2299" y="1577"/>
                </a:lnTo>
                <a:lnTo>
                  <a:pt x="2299" y="1577"/>
                </a:lnTo>
                <a:lnTo>
                  <a:pt x="2310" y="1577"/>
                </a:lnTo>
                <a:lnTo>
                  <a:pt x="2310" y="1577"/>
                </a:lnTo>
                <a:lnTo>
                  <a:pt x="2310" y="1577"/>
                </a:lnTo>
                <a:lnTo>
                  <a:pt x="2320" y="1577"/>
                </a:lnTo>
                <a:lnTo>
                  <a:pt x="2320" y="1577"/>
                </a:lnTo>
                <a:lnTo>
                  <a:pt x="2320" y="1577"/>
                </a:lnTo>
                <a:lnTo>
                  <a:pt x="2331" y="1577"/>
                </a:lnTo>
                <a:lnTo>
                  <a:pt x="2331" y="1577"/>
                </a:lnTo>
                <a:lnTo>
                  <a:pt x="2331" y="1577"/>
                </a:lnTo>
                <a:lnTo>
                  <a:pt x="2331" y="1577"/>
                </a:lnTo>
                <a:lnTo>
                  <a:pt x="2342" y="1577"/>
                </a:lnTo>
                <a:lnTo>
                  <a:pt x="2342" y="1577"/>
                </a:lnTo>
                <a:lnTo>
                  <a:pt x="2352" y="1577"/>
                </a:lnTo>
                <a:lnTo>
                  <a:pt x="2352" y="1577"/>
                </a:lnTo>
                <a:lnTo>
                  <a:pt x="2352" y="1577"/>
                </a:lnTo>
                <a:lnTo>
                  <a:pt x="2363" y="1577"/>
                </a:lnTo>
                <a:lnTo>
                  <a:pt x="2363" y="1577"/>
                </a:lnTo>
                <a:lnTo>
                  <a:pt x="2374" y="1577"/>
                </a:lnTo>
                <a:lnTo>
                  <a:pt x="2374" y="1577"/>
                </a:lnTo>
                <a:lnTo>
                  <a:pt x="2374" y="1577"/>
                </a:lnTo>
                <a:lnTo>
                  <a:pt x="2374" y="1577"/>
                </a:lnTo>
                <a:lnTo>
                  <a:pt x="2374" y="1577"/>
                </a:lnTo>
                <a:lnTo>
                  <a:pt x="2374" y="1577"/>
                </a:lnTo>
                <a:lnTo>
                  <a:pt x="2384" y="1577"/>
                </a:lnTo>
                <a:lnTo>
                  <a:pt x="2384" y="1577"/>
                </a:lnTo>
                <a:lnTo>
                  <a:pt x="2384" y="1577"/>
                </a:lnTo>
                <a:lnTo>
                  <a:pt x="2384" y="1577"/>
                </a:lnTo>
                <a:lnTo>
                  <a:pt x="2384" y="1577"/>
                </a:lnTo>
                <a:lnTo>
                  <a:pt x="2384" y="1577"/>
                </a:lnTo>
                <a:lnTo>
                  <a:pt x="2395" y="1577"/>
                </a:lnTo>
                <a:lnTo>
                  <a:pt x="2395" y="1577"/>
                </a:lnTo>
                <a:lnTo>
                  <a:pt x="2395" y="1577"/>
                </a:lnTo>
                <a:lnTo>
                  <a:pt x="2395" y="1577"/>
                </a:lnTo>
                <a:lnTo>
                  <a:pt x="2395" y="1577"/>
                </a:lnTo>
                <a:lnTo>
                  <a:pt x="2395" y="1577"/>
                </a:lnTo>
                <a:lnTo>
                  <a:pt x="2395" y="1577"/>
                </a:lnTo>
                <a:lnTo>
                  <a:pt x="2405" y="1577"/>
                </a:lnTo>
                <a:lnTo>
                  <a:pt x="2405" y="1577"/>
                </a:lnTo>
                <a:lnTo>
                  <a:pt x="2405" y="1577"/>
                </a:lnTo>
                <a:lnTo>
                  <a:pt x="2405" y="1577"/>
                </a:lnTo>
                <a:lnTo>
                  <a:pt x="2405" y="1577"/>
                </a:lnTo>
                <a:lnTo>
                  <a:pt x="2405" y="1577"/>
                </a:lnTo>
                <a:lnTo>
                  <a:pt x="2416" y="1577"/>
                </a:lnTo>
                <a:lnTo>
                  <a:pt x="2416" y="1577"/>
                </a:lnTo>
                <a:lnTo>
                  <a:pt x="2416" y="1577"/>
                </a:lnTo>
                <a:lnTo>
                  <a:pt x="2416" y="1577"/>
                </a:lnTo>
                <a:lnTo>
                  <a:pt x="2427" y="1577"/>
                </a:lnTo>
                <a:lnTo>
                  <a:pt x="2427" y="1577"/>
                </a:lnTo>
                <a:lnTo>
                  <a:pt x="2437" y="1577"/>
                </a:lnTo>
                <a:lnTo>
                  <a:pt x="2437" y="1577"/>
                </a:lnTo>
                <a:lnTo>
                  <a:pt x="2437" y="1577"/>
                </a:lnTo>
                <a:lnTo>
                  <a:pt x="2448" y="1577"/>
                </a:lnTo>
                <a:lnTo>
                  <a:pt x="2448" y="1577"/>
                </a:lnTo>
                <a:lnTo>
                  <a:pt x="2448" y="1577"/>
                </a:lnTo>
                <a:lnTo>
                  <a:pt x="2448" y="1577"/>
                </a:lnTo>
                <a:lnTo>
                  <a:pt x="2459" y="1577"/>
                </a:lnTo>
                <a:lnTo>
                  <a:pt x="2459" y="1577"/>
                </a:lnTo>
                <a:lnTo>
                  <a:pt x="2469" y="1577"/>
                </a:lnTo>
                <a:lnTo>
                  <a:pt x="2469" y="1577"/>
                </a:lnTo>
                <a:lnTo>
                  <a:pt x="2480" y="1577"/>
                </a:lnTo>
                <a:lnTo>
                  <a:pt x="2480" y="1577"/>
                </a:lnTo>
                <a:lnTo>
                  <a:pt x="2480" y="1577"/>
                </a:lnTo>
                <a:lnTo>
                  <a:pt x="2480" y="1577"/>
                </a:lnTo>
                <a:lnTo>
                  <a:pt x="2501" y="1577"/>
                </a:lnTo>
                <a:lnTo>
                  <a:pt x="2501" y="1577"/>
                </a:lnTo>
                <a:lnTo>
                  <a:pt x="2501" y="1577"/>
                </a:lnTo>
                <a:lnTo>
                  <a:pt x="2512" y="1577"/>
                </a:lnTo>
                <a:lnTo>
                  <a:pt x="2512" y="1577"/>
                </a:lnTo>
                <a:lnTo>
                  <a:pt x="2512" y="1577"/>
                </a:lnTo>
                <a:lnTo>
                  <a:pt x="2523" y="1577"/>
                </a:lnTo>
                <a:lnTo>
                  <a:pt x="2533" y="1577"/>
                </a:lnTo>
                <a:lnTo>
                  <a:pt x="2544" y="1577"/>
                </a:lnTo>
                <a:lnTo>
                  <a:pt x="2544" y="1577"/>
                </a:lnTo>
                <a:lnTo>
                  <a:pt x="2544" y="1577"/>
                </a:lnTo>
                <a:lnTo>
                  <a:pt x="2544" y="1577"/>
                </a:lnTo>
                <a:lnTo>
                  <a:pt x="2544" y="1577"/>
                </a:lnTo>
                <a:lnTo>
                  <a:pt x="2544" y="1577"/>
                </a:lnTo>
                <a:lnTo>
                  <a:pt x="2544" y="1577"/>
                </a:lnTo>
                <a:lnTo>
                  <a:pt x="2544" y="1577"/>
                </a:lnTo>
                <a:lnTo>
                  <a:pt x="2565" y="1577"/>
                </a:lnTo>
                <a:lnTo>
                  <a:pt x="2597" y="1577"/>
                </a:lnTo>
                <a:lnTo>
                  <a:pt x="2597" y="1577"/>
                </a:lnTo>
                <a:lnTo>
                  <a:pt x="2597" y="1577"/>
                </a:lnTo>
                <a:lnTo>
                  <a:pt x="2597" y="1577"/>
                </a:lnTo>
                <a:lnTo>
                  <a:pt x="2608" y="1577"/>
                </a:lnTo>
                <a:lnTo>
                  <a:pt x="2608" y="1577"/>
                </a:lnTo>
                <a:lnTo>
                  <a:pt x="2608" y="1577"/>
                </a:lnTo>
                <a:lnTo>
                  <a:pt x="2608" y="1577"/>
                </a:lnTo>
                <a:lnTo>
                  <a:pt x="2608" y="1577"/>
                </a:lnTo>
                <a:lnTo>
                  <a:pt x="2618" y="1577"/>
                </a:lnTo>
                <a:lnTo>
                  <a:pt x="2618" y="1577"/>
                </a:lnTo>
                <a:lnTo>
                  <a:pt x="2618" y="1577"/>
                </a:lnTo>
                <a:lnTo>
                  <a:pt x="2618" y="1577"/>
                </a:lnTo>
                <a:lnTo>
                  <a:pt x="2629" y="1577"/>
                </a:lnTo>
                <a:lnTo>
                  <a:pt x="2629" y="1577"/>
                </a:lnTo>
                <a:lnTo>
                  <a:pt x="2640" y="1577"/>
                </a:lnTo>
                <a:lnTo>
                  <a:pt x="2640" y="1577"/>
                </a:lnTo>
                <a:lnTo>
                  <a:pt x="2640" y="1577"/>
                </a:lnTo>
                <a:lnTo>
                  <a:pt x="2650" y="1577"/>
                </a:lnTo>
                <a:lnTo>
                  <a:pt x="2661" y="1577"/>
                </a:lnTo>
                <a:lnTo>
                  <a:pt x="2661" y="1577"/>
                </a:lnTo>
                <a:lnTo>
                  <a:pt x="2661" y="1577"/>
                </a:lnTo>
                <a:lnTo>
                  <a:pt x="2672" y="1577"/>
                </a:lnTo>
                <a:lnTo>
                  <a:pt x="2682" y="1577"/>
                </a:lnTo>
                <a:lnTo>
                  <a:pt x="2682" y="1577"/>
                </a:lnTo>
                <a:lnTo>
                  <a:pt x="2693" y="1577"/>
                </a:lnTo>
                <a:lnTo>
                  <a:pt x="2693" y="1577"/>
                </a:lnTo>
                <a:lnTo>
                  <a:pt x="2693" y="1577"/>
                </a:lnTo>
                <a:lnTo>
                  <a:pt x="2693" y="1577"/>
                </a:lnTo>
                <a:lnTo>
                  <a:pt x="2693" y="1577"/>
                </a:lnTo>
                <a:lnTo>
                  <a:pt x="2693" y="1577"/>
                </a:lnTo>
                <a:lnTo>
                  <a:pt x="2704" y="1577"/>
                </a:lnTo>
                <a:lnTo>
                  <a:pt x="2704" y="1577"/>
                </a:lnTo>
                <a:lnTo>
                  <a:pt x="2704" y="1577"/>
                </a:lnTo>
                <a:lnTo>
                  <a:pt x="2704" y="1577"/>
                </a:lnTo>
                <a:lnTo>
                  <a:pt x="2704" y="1577"/>
                </a:lnTo>
                <a:lnTo>
                  <a:pt x="2714" y="1577"/>
                </a:lnTo>
                <a:lnTo>
                  <a:pt x="2714" y="1577"/>
                </a:lnTo>
                <a:lnTo>
                  <a:pt x="2725" y="1577"/>
                </a:lnTo>
                <a:lnTo>
                  <a:pt x="2735" y="1577"/>
                </a:lnTo>
                <a:lnTo>
                  <a:pt x="2735" y="1577"/>
                </a:lnTo>
                <a:lnTo>
                  <a:pt x="2735" y="1577"/>
                </a:lnTo>
                <a:lnTo>
                  <a:pt x="2735" y="1577"/>
                </a:lnTo>
                <a:lnTo>
                  <a:pt x="2735" y="1577"/>
                </a:lnTo>
                <a:lnTo>
                  <a:pt x="2746" y="1577"/>
                </a:lnTo>
                <a:lnTo>
                  <a:pt x="2746" y="1577"/>
                </a:lnTo>
                <a:lnTo>
                  <a:pt x="2746" y="1577"/>
                </a:lnTo>
                <a:lnTo>
                  <a:pt x="2746" y="1577"/>
                </a:lnTo>
                <a:lnTo>
                  <a:pt x="2757" y="1577"/>
                </a:lnTo>
                <a:lnTo>
                  <a:pt x="2757" y="1577"/>
                </a:lnTo>
                <a:lnTo>
                  <a:pt x="2757" y="1577"/>
                </a:lnTo>
                <a:lnTo>
                  <a:pt x="2757" y="1577"/>
                </a:lnTo>
                <a:lnTo>
                  <a:pt x="2767" y="1577"/>
                </a:lnTo>
                <a:lnTo>
                  <a:pt x="2778" y="1577"/>
                </a:lnTo>
                <a:lnTo>
                  <a:pt x="2778" y="1577"/>
                </a:lnTo>
                <a:lnTo>
                  <a:pt x="2778" y="1577"/>
                </a:lnTo>
                <a:lnTo>
                  <a:pt x="2789" y="1577"/>
                </a:lnTo>
                <a:lnTo>
                  <a:pt x="2789" y="1577"/>
                </a:lnTo>
                <a:lnTo>
                  <a:pt x="2789" y="1577"/>
                </a:lnTo>
                <a:lnTo>
                  <a:pt x="2789" y="1577"/>
                </a:lnTo>
                <a:lnTo>
                  <a:pt x="2789" y="1577"/>
                </a:lnTo>
                <a:lnTo>
                  <a:pt x="2799" y="1577"/>
                </a:lnTo>
                <a:lnTo>
                  <a:pt x="2799" y="1577"/>
                </a:lnTo>
                <a:lnTo>
                  <a:pt x="2799" y="1577"/>
                </a:lnTo>
                <a:lnTo>
                  <a:pt x="2799" y="1577"/>
                </a:lnTo>
                <a:lnTo>
                  <a:pt x="2810" y="1577"/>
                </a:lnTo>
                <a:lnTo>
                  <a:pt x="2810" y="1577"/>
                </a:lnTo>
                <a:lnTo>
                  <a:pt x="2810" y="1577"/>
                </a:lnTo>
                <a:lnTo>
                  <a:pt x="2810" y="1577"/>
                </a:lnTo>
                <a:lnTo>
                  <a:pt x="2810" y="1577"/>
                </a:lnTo>
                <a:lnTo>
                  <a:pt x="2821" y="1577"/>
                </a:lnTo>
                <a:lnTo>
                  <a:pt x="2821" y="1577"/>
                </a:lnTo>
                <a:lnTo>
                  <a:pt x="2821" y="1577"/>
                </a:lnTo>
                <a:lnTo>
                  <a:pt x="2821" y="1577"/>
                </a:lnTo>
                <a:lnTo>
                  <a:pt x="2821" y="1577"/>
                </a:lnTo>
                <a:lnTo>
                  <a:pt x="2821" y="1577"/>
                </a:lnTo>
                <a:lnTo>
                  <a:pt x="2831" y="1577"/>
                </a:lnTo>
                <a:lnTo>
                  <a:pt x="2831" y="1577"/>
                </a:lnTo>
                <a:lnTo>
                  <a:pt x="2831" y="1577"/>
                </a:lnTo>
                <a:lnTo>
                  <a:pt x="2842" y="1577"/>
                </a:lnTo>
                <a:lnTo>
                  <a:pt x="2842" y="1577"/>
                </a:lnTo>
                <a:lnTo>
                  <a:pt x="2842" y="1577"/>
                </a:lnTo>
                <a:lnTo>
                  <a:pt x="2842" y="1577"/>
                </a:lnTo>
                <a:lnTo>
                  <a:pt x="2842" y="1577"/>
                </a:lnTo>
                <a:lnTo>
                  <a:pt x="2853" y="1577"/>
                </a:lnTo>
                <a:lnTo>
                  <a:pt x="2853" y="1577"/>
                </a:lnTo>
                <a:lnTo>
                  <a:pt x="2853" y="1577"/>
                </a:lnTo>
                <a:lnTo>
                  <a:pt x="2863" y="1577"/>
                </a:lnTo>
                <a:lnTo>
                  <a:pt x="2863" y="1577"/>
                </a:lnTo>
                <a:lnTo>
                  <a:pt x="2863" y="1577"/>
                </a:lnTo>
                <a:lnTo>
                  <a:pt x="2863" y="1577"/>
                </a:lnTo>
                <a:lnTo>
                  <a:pt x="2863" y="1577"/>
                </a:lnTo>
                <a:lnTo>
                  <a:pt x="2874" y="1577"/>
                </a:lnTo>
                <a:lnTo>
                  <a:pt x="2874" y="1577"/>
                </a:lnTo>
                <a:lnTo>
                  <a:pt x="2874" y="1577"/>
                </a:lnTo>
                <a:lnTo>
                  <a:pt x="2874" y="1577"/>
                </a:lnTo>
                <a:lnTo>
                  <a:pt x="2895" y="1577"/>
                </a:lnTo>
                <a:lnTo>
                  <a:pt x="2895" y="1577"/>
                </a:lnTo>
                <a:lnTo>
                  <a:pt x="2895" y="1577"/>
                </a:lnTo>
                <a:lnTo>
                  <a:pt x="2906" y="1577"/>
                </a:lnTo>
                <a:lnTo>
                  <a:pt x="2906" y="1577"/>
                </a:lnTo>
                <a:lnTo>
                  <a:pt x="2906" y="1577"/>
                </a:lnTo>
                <a:lnTo>
                  <a:pt x="2927" y="1577"/>
                </a:lnTo>
                <a:lnTo>
                  <a:pt x="2927" y="1577"/>
                </a:lnTo>
                <a:lnTo>
                  <a:pt x="2927" y="1577"/>
                </a:lnTo>
                <a:lnTo>
                  <a:pt x="2927" y="1577"/>
                </a:lnTo>
                <a:lnTo>
                  <a:pt x="2927" y="1577"/>
                </a:lnTo>
                <a:lnTo>
                  <a:pt x="2927" y="1577"/>
                </a:lnTo>
                <a:lnTo>
                  <a:pt x="2938" y="1577"/>
                </a:lnTo>
              </a:path>
            </a:pathLst>
          </a:custGeom>
          <a:noFill/>
          <a:ln w="1746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5111" name="Line 7"/>
          <p:cNvSpPr>
            <a:spLocks noChangeShapeType="1"/>
          </p:cNvSpPr>
          <p:nvPr/>
        </p:nvSpPr>
        <p:spPr bwMode="auto">
          <a:xfrm>
            <a:off x="2425700" y="1709738"/>
            <a:ext cx="1588" cy="412750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5112" name="Line 8"/>
          <p:cNvSpPr>
            <a:spLocks noChangeShapeType="1"/>
          </p:cNvSpPr>
          <p:nvPr/>
        </p:nvSpPr>
        <p:spPr bwMode="auto">
          <a:xfrm>
            <a:off x="3541713" y="2051050"/>
            <a:ext cx="1587" cy="3367088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5113" name="Line 9"/>
          <p:cNvSpPr>
            <a:spLocks noChangeShapeType="1"/>
          </p:cNvSpPr>
          <p:nvPr/>
        </p:nvSpPr>
        <p:spPr bwMode="auto">
          <a:xfrm>
            <a:off x="5754688" y="2051050"/>
            <a:ext cx="1587" cy="3379788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5114" name="Line 10"/>
          <p:cNvSpPr>
            <a:spLocks noChangeShapeType="1"/>
          </p:cNvSpPr>
          <p:nvPr/>
        </p:nvSpPr>
        <p:spPr bwMode="auto">
          <a:xfrm>
            <a:off x="6904038" y="1709738"/>
            <a:ext cx="1587" cy="412750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5115" name="Line 11"/>
          <p:cNvSpPr>
            <a:spLocks noChangeShapeType="1"/>
          </p:cNvSpPr>
          <p:nvPr/>
        </p:nvSpPr>
        <p:spPr bwMode="auto">
          <a:xfrm>
            <a:off x="4640263" y="2430463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5116" name="Line 12"/>
          <p:cNvSpPr>
            <a:spLocks noChangeShapeType="1"/>
          </p:cNvSpPr>
          <p:nvPr/>
        </p:nvSpPr>
        <p:spPr bwMode="auto">
          <a:xfrm>
            <a:off x="4640263" y="2535238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5117" name="Line 13"/>
          <p:cNvSpPr>
            <a:spLocks noChangeShapeType="1"/>
          </p:cNvSpPr>
          <p:nvPr/>
        </p:nvSpPr>
        <p:spPr bwMode="auto">
          <a:xfrm>
            <a:off x="4640263" y="2640013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5118" name="Line 14"/>
          <p:cNvSpPr>
            <a:spLocks noChangeShapeType="1"/>
          </p:cNvSpPr>
          <p:nvPr/>
        </p:nvSpPr>
        <p:spPr bwMode="auto">
          <a:xfrm>
            <a:off x="4640263" y="2744788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5119" name="Line 15"/>
          <p:cNvSpPr>
            <a:spLocks noChangeShapeType="1"/>
          </p:cNvSpPr>
          <p:nvPr/>
        </p:nvSpPr>
        <p:spPr bwMode="auto">
          <a:xfrm>
            <a:off x="4640263" y="2849563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5120" name="Line 16"/>
          <p:cNvSpPr>
            <a:spLocks noChangeShapeType="1"/>
          </p:cNvSpPr>
          <p:nvPr/>
        </p:nvSpPr>
        <p:spPr bwMode="auto">
          <a:xfrm>
            <a:off x="4640263" y="2954338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5121" name="Line 17"/>
          <p:cNvSpPr>
            <a:spLocks noChangeShapeType="1"/>
          </p:cNvSpPr>
          <p:nvPr/>
        </p:nvSpPr>
        <p:spPr bwMode="auto">
          <a:xfrm>
            <a:off x="4640263" y="3059113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5122" name="Line 18"/>
          <p:cNvSpPr>
            <a:spLocks noChangeShapeType="1"/>
          </p:cNvSpPr>
          <p:nvPr/>
        </p:nvSpPr>
        <p:spPr bwMode="auto">
          <a:xfrm>
            <a:off x="4640263" y="3163888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5123" name="Line 19"/>
          <p:cNvSpPr>
            <a:spLocks noChangeShapeType="1"/>
          </p:cNvSpPr>
          <p:nvPr/>
        </p:nvSpPr>
        <p:spPr bwMode="auto">
          <a:xfrm>
            <a:off x="4640263" y="3268663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5124" name="Line 20"/>
          <p:cNvSpPr>
            <a:spLocks noChangeShapeType="1"/>
          </p:cNvSpPr>
          <p:nvPr/>
        </p:nvSpPr>
        <p:spPr bwMode="auto">
          <a:xfrm>
            <a:off x="4640263" y="3373438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5125" name="Line 21"/>
          <p:cNvSpPr>
            <a:spLocks noChangeShapeType="1"/>
          </p:cNvSpPr>
          <p:nvPr/>
        </p:nvSpPr>
        <p:spPr bwMode="auto">
          <a:xfrm>
            <a:off x="4640263" y="3478213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5126" name="Line 22"/>
          <p:cNvSpPr>
            <a:spLocks noChangeShapeType="1"/>
          </p:cNvSpPr>
          <p:nvPr/>
        </p:nvSpPr>
        <p:spPr bwMode="auto">
          <a:xfrm>
            <a:off x="4640263" y="3582988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5127" name="Line 23"/>
          <p:cNvSpPr>
            <a:spLocks noChangeShapeType="1"/>
          </p:cNvSpPr>
          <p:nvPr/>
        </p:nvSpPr>
        <p:spPr bwMode="auto">
          <a:xfrm>
            <a:off x="4640263" y="3687763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5128" name="Line 24"/>
          <p:cNvSpPr>
            <a:spLocks noChangeShapeType="1"/>
          </p:cNvSpPr>
          <p:nvPr/>
        </p:nvSpPr>
        <p:spPr bwMode="auto">
          <a:xfrm>
            <a:off x="4640263" y="3792538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5129" name="Line 25"/>
          <p:cNvSpPr>
            <a:spLocks noChangeShapeType="1"/>
          </p:cNvSpPr>
          <p:nvPr/>
        </p:nvSpPr>
        <p:spPr bwMode="auto">
          <a:xfrm>
            <a:off x="4640263" y="3897313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5130" name="Line 26"/>
          <p:cNvSpPr>
            <a:spLocks noChangeShapeType="1"/>
          </p:cNvSpPr>
          <p:nvPr/>
        </p:nvSpPr>
        <p:spPr bwMode="auto">
          <a:xfrm>
            <a:off x="4640263" y="4002088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5131" name="Line 27"/>
          <p:cNvSpPr>
            <a:spLocks noChangeShapeType="1"/>
          </p:cNvSpPr>
          <p:nvPr/>
        </p:nvSpPr>
        <p:spPr bwMode="auto">
          <a:xfrm>
            <a:off x="4640263" y="4106863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5132" name="Line 28"/>
          <p:cNvSpPr>
            <a:spLocks noChangeShapeType="1"/>
          </p:cNvSpPr>
          <p:nvPr/>
        </p:nvSpPr>
        <p:spPr bwMode="auto">
          <a:xfrm>
            <a:off x="4640263" y="4211638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5133" name="Line 29"/>
          <p:cNvSpPr>
            <a:spLocks noChangeShapeType="1"/>
          </p:cNvSpPr>
          <p:nvPr/>
        </p:nvSpPr>
        <p:spPr bwMode="auto">
          <a:xfrm>
            <a:off x="4640263" y="4316413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5134" name="Line 30"/>
          <p:cNvSpPr>
            <a:spLocks noChangeShapeType="1"/>
          </p:cNvSpPr>
          <p:nvPr/>
        </p:nvSpPr>
        <p:spPr bwMode="auto">
          <a:xfrm>
            <a:off x="4640263" y="4421188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5135" name="Line 31"/>
          <p:cNvSpPr>
            <a:spLocks noChangeShapeType="1"/>
          </p:cNvSpPr>
          <p:nvPr/>
        </p:nvSpPr>
        <p:spPr bwMode="auto">
          <a:xfrm>
            <a:off x="4640263" y="4525963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5136" name="Line 32"/>
          <p:cNvSpPr>
            <a:spLocks noChangeShapeType="1"/>
          </p:cNvSpPr>
          <p:nvPr/>
        </p:nvSpPr>
        <p:spPr bwMode="auto">
          <a:xfrm>
            <a:off x="4640263" y="4630738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5137" name="Line 33"/>
          <p:cNvSpPr>
            <a:spLocks noChangeShapeType="1"/>
          </p:cNvSpPr>
          <p:nvPr/>
        </p:nvSpPr>
        <p:spPr bwMode="auto">
          <a:xfrm>
            <a:off x="4640263" y="4735513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5138" name="Line 34"/>
          <p:cNvSpPr>
            <a:spLocks noChangeShapeType="1"/>
          </p:cNvSpPr>
          <p:nvPr/>
        </p:nvSpPr>
        <p:spPr bwMode="auto">
          <a:xfrm>
            <a:off x="4640263" y="4840288"/>
            <a:ext cx="1587" cy="396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5139" name="Line 35"/>
          <p:cNvSpPr>
            <a:spLocks noChangeShapeType="1"/>
          </p:cNvSpPr>
          <p:nvPr/>
        </p:nvSpPr>
        <p:spPr bwMode="auto">
          <a:xfrm>
            <a:off x="4640263" y="4946650"/>
            <a:ext cx="1587" cy="3810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5140" name="Line 36"/>
          <p:cNvSpPr>
            <a:spLocks noChangeShapeType="1"/>
          </p:cNvSpPr>
          <p:nvPr/>
        </p:nvSpPr>
        <p:spPr bwMode="auto">
          <a:xfrm>
            <a:off x="4638675" y="5029200"/>
            <a:ext cx="3175" cy="6032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5141" name="Line 37"/>
          <p:cNvSpPr>
            <a:spLocks noChangeShapeType="1"/>
          </p:cNvSpPr>
          <p:nvPr/>
        </p:nvSpPr>
        <p:spPr bwMode="auto">
          <a:xfrm>
            <a:off x="3557588" y="2403475"/>
            <a:ext cx="2163762" cy="1588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5142" name="Freeform 38"/>
          <p:cNvSpPr>
            <a:spLocks/>
          </p:cNvSpPr>
          <p:nvPr/>
        </p:nvSpPr>
        <p:spPr bwMode="auto">
          <a:xfrm>
            <a:off x="3557588" y="2403475"/>
            <a:ext cx="203200" cy="66675"/>
          </a:xfrm>
          <a:custGeom>
            <a:avLst/>
            <a:gdLst>
              <a:gd name="T0" fmla="*/ 96 w 128"/>
              <a:gd name="T1" fmla="*/ 0 h 42"/>
              <a:gd name="T2" fmla="*/ 128 w 128"/>
              <a:gd name="T3" fmla="*/ 42 h 42"/>
              <a:gd name="T4" fmla="*/ 0 w 128"/>
              <a:gd name="T5" fmla="*/ 0 h 42"/>
              <a:gd name="T6" fmla="*/ 96 w 128"/>
              <a:gd name="T7" fmla="*/ 0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8" h="42">
                <a:moveTo>
                  <a:pt x="96" y="0"/>
                </a:moveTo>
                <a:lnTo>
                  <a:pt x="128" y="42"/>
                </a:lnTo>
                <a:lnTo>
                  <a:pt x="0" y="0"/>
                </a:lnTo>
                <a:lnTo>
                  <a:pt x="96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5143" name="Freeform 39"/>
          <p:cNvSpPr>
            <a:spLocks/>
          </p:cNvSpPr>
          <p:nvPr/>
        </p:nvSpPr>
        <p:spPr bwMode="auto">
          <a:xfrm>
            <a:off x="3557588" y="2338388"/>
            <a:ext cx="203200" cy="65087"/>
          </a:xfrm>
          <a:custGeom>
            <a:avLst/>
            <a:gdLst>
              <a:gd name="T0" fmla="*/ 96 w 128"/>
              <a:gd name="T1" fmla="*/ 41 h 41"/>
              <a:gd name="T2" fmla="*/ 0 w 128"/>
              <a:gd name="T3" fmla="*/ 41 h 41"/>
              <a:gd name="T4" fmla="*/ 128 w 128"/>
              <a:gd name="T5" fmla="*/ 0 h 41"/>
              <a:gd name="T6" fmla="*/ 96 w 128"/>
              <a:gd name="T7" fmla="*/ 41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8" h="41">
                <a:moveTo>
                  <a:pt x="96" y="41"/>
                </a:moveTo>
                <a:lnTo>
                  <a:pt x="0" y="41"/>
                </a:lnTo>
                <a:lnTo>
                  <a:pt x="128" y="0"/>
                </a:lnTo>
                <a:lnTo>
                  <a:pt x="96" y="4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5144" name="Freeform 40"/>
          <p:cNvSpPr>
            <a:spLocks/>
          </p:cNvSpPr>
          <p:nvPr/>
        </p:nvSpPr>
        <p:spPr bwMode="auto">
          <a:xfrm>
            <a:off x="5518150" y="2403475"/>
            <a:ext cx="203200" cy="66675"/>
          </a:xfrm>
          <a:custGeom>
            <a:avLst/>
            <a:gdLst>
              <a:gd name="T0" fmla="*/ 128 w 128"/>
              <a:gd name="T1" fmla="*/ 0 h 42"/>
              <a:gd name="T2" fmla="*/ 0 w 128"/>
              <a:gd name="T3" fmla="*/ 42 h 42"/>
              <a:gd name="T4" fmla="*/ 32 w 128"/>
              <a:gd name="T5" fmla="*/ 0 h 42"/>
              <a:gd name="T6" fmla="*/ 128 w 128"/>
              <a:gd name="T7" fmla="*/ 0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8" h="42">
                <a:moveTo>
                  <a:pt x="128" y="0"/>
                </a:moveTo>
                <a:lnTo>
                  <a:pt x="0" y="42"/>
                </a:lnTo>
                <a:lnTo>
                  <a:pt x="32" y="0"/>
                </a:lnTo>
                <a:lnTo>
                  <a:pt x="128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5145" name="Freeform 41"/>
          <p:cNvSpPr>
            <a:spLocks/>
          </p:cNvSpPr>
          <p:nvPr/>
        </p:nvSpPr>
        <p:spPr bwMode="auto">
          <a:xfrm>
            <a:off x="5518150" y="2338388"/>
            <a:ext cx="203200" cy="65087"/>
          </a:xfrm>
          <a:custGeom>
            <a:avLst/>
            <a:gdLst>
              <a:gd name="T0" fmla="*/ 128 w 128"/>
              <a:gd name="T1" fmla="*/ 41 h 41"/>
              <a:gd name="T2" fmla="*/ 32 w 128"/>
              <a:gd name="T3" fmla="*/ 41 h 41"/>
              <a:gd name="T4" fmla="*/ 0 w 128"/>
              <a:gd name="T5" fmla="*/ 0 h 41"/>
              <a:gd name="T6" fmla="*/ 128 w 128"/>
              <a:gd name="T7" fmla="*/ 41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8" h="41">
                <a:moveTo>
                  <a:pt x="128" y="41"/>
                </a:moveTo>
                <a:lnTo>
                  <a:pt x="32" y="41"/>
                </a:lnTo>
                <a:lnTo>
                  <a:pt x="0" y="0"/>
                </a:lnTo>
                <a:lnTo>
                  <a:pt x="128" y="4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5146" name="Line 42"/>
          <p:cNvSpPr>
            <a:spLocks noChangeShapeType="1"/>
          </p:cNvSpPr>
          <p:nvPr/>
        </p:nvSpPr>
        <p:spPr bwMode="auto">
          <a:xfrm>
            <a:off x="2527300" y="5613400"/>
            <a:ext cx="4275138" cy="1588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5147" name="Freeform 43"/>
          <p:cNvSpPr>
            <a:spLocks/>
          </p:cNvSpPr>
          <p:nvPr/>
        </p:nvSpPr>
        <p:spPr bwMode="auto">
          <a:xfrm>
            <a:off x="2527300" y="5613400"/>
            <a:ext cx="203200" cy="66675"/>
          </a:xfrm>
          <a:custGeom>
            <a:avLst/>
            <a:gdLst>
              <a:gd name="T0" fmla="*/ 128 w 128"/>
              <a:gd name="T1" fmla="*/ 42 h 42"/>
              <a:gd name="T2" fmla="*/ 0 w 128"/>
              <a:gd name="T3" fmla="*/ 0 h 42"/>
              <a:gd name="T4" fmla="*/ 96 w 128"/>
              <a:gd name="T5" fmla="*/ 0 h 42"/>
              <a:gd name="T6" fmla="*/ 128 w 128"/>
              <a:gd name="T7" fmla="*/ 42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8" h="42">
                <a:moveTo>
                  <a:pt x="128" y="42"/>
                </a:moveTo>
                <a:lnTo>
                  <a:pt x="0" y="0"/>
                </a:lnTo>
                <a:lnTo>
                  <a:pt x="96" y="0"/>
                </a:lnTo>
                <a:lnTo>
                  <a:pt x="128" y="4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5148" name="Freeform 44"/>
          <p:cNvSpPr>
            <a:spLocks/>
          </p:cNvSpPr>
          <p:nvPr/>
        </p:nvSpPr>
        <p:spPr bwMode="auto">
          <a:xfrm>
            <a:off x="2527300" y="5561013"/>
            <a:ext cx="203200" cy="52387"/>
          </a:xfrm>
          <a:custGeom>
            <a:avLst/>
            <a:gdLst>
              <a:gd name="T0" fmla="*/ 96 w 128"/>
              <a:gd name="T1" fmla="*/ 33 h 33"/>
              <a:gd name="T2" fmla="*/ 0 w 128"/>
              <a:gd name="T3" fmla="*/ 33 h 33"/>
              <a:gd name="T4" fmla="*/ 128 w 128"/>
              <a:gd name="T5" fmla="*/ 0 h 33"/>
              <a:gd name="T6" fmla="*/ 96 w 128"/>
              <a:gd name="T7" fmla="*/ 33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8" h="33">
                <a:moveTo>
                  <a:pt x="96" y="33"/>
                </a:moveTo>
                <a:lnTo>
                  <a:pt x="0" y="33"/>
                </a:lnTo>
                <a:lnTo>
                  <a:pt x="128" y="0"/>
                </a:lnTo>
                <a:lnTo>
                  <a:pt x="96" y="3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5149" name="Freeform 45"/>
          <p:cNvSpPr>
            <a:spLocks/>
          </p:cNvSpPr>
          <p:nvPr/>
        </p:nvSpPr>
        <p:spPr bwMode="auto">
          <a:xfrm>
            <a:off x="6600825" y="5613400"/>
            <a:ext cx="201613" cy="66675"/>
          </a:xfrm>
          <a:custGeom>
            <a:avLst/>
            <a:gdLst>
              <a:gd name="T0" fmla="*/ 0 w 127"/>
              <a:gd name="T1" fmla="*/ 42 h 42"/>
              <a:gd name="T2" fmla="*/ 31 w 127"/>
              <a:gd name="T3" fmla="*/ 0 h 42"/>
              <a:gd name="T4" fmla="*/ 127 w 127"/>
              <a:gd name="T5" fmla="*/ 0 h 42"/>
              <a:gd name="T6" fmla="*/ 0 w 127"/>
              <a:gd name="T7" fmla="*/ 42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7" h="42">
                <a:moveTo>
                  <a:pt x="0" y="42"/>
                </a:moveTo>
                <a:lnTo>
                  <a:pt x="31" y="0"/>
                </a:lnTo>
                <a:lnTo>
                  <a:pt x="127" y="0"/>
                </a:lnTo>
                <a:lnTo>
                  <a:pt x="0" y="4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5150" name="Freeform 46"/>
          <p:cNvSpPr>
            <a:spLocks/>
          </p:cNvSpPr>
          <p:nvPr/>
        </p:nvSpPr>
        <p:spPr bwMode="auto">
          <a:xfrm>
            <a:off x="6600825" y="5561013"/>
            <a:ext cx="201613" cy="52387"/>
          </a:xfrm>
          <a:custGeom>
            <a:avLst/>
            <a:gdLst>
              <a:gd name="T0" fmla="*/ 127 w 127"/>
              <a:gd name="T1" fmla="*/ 33 h 33"/>
              <a:gd name="T2" fmla="*/ 31 w 127"/>
              <a:gd name="T3" fmla="*/ 33 h 33"/>
              <a:gd name="T4" fmla="*/ 0 w 127"/>
              <a:gd name="T5" fmla="*/ 0 h 33"/>
              <a:gd name="T6" fmla="*/ 127 w 127"/>
              <a:gd name="T7" fmla="*/ 33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7" h="33">
                <a:moveTo>
                  <a:pt x="127" y="33"/>
                </a:moveTo>
                <a:lnTo>
                  <a:pt x="31" y="33"/>
                </a:lnTo>
                <a:lnTo>
                  <a:pt x="0" y="0"/>
                </a:lnTo>
                <a:lnTo>
                  <a:pt x="127" y="3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5151" name="Rectangle 47"/>
          <p:cNvSpPr>
            <a:spLocks noChangeArrowheads="1"/>
          </p:cNvSpPr>
          <p:nvPr/>
        </p:nvSpPr>
        <p:spPr bwMode="auto">
          <a:xfrm>
            <a:off x="4429125" y="2089150"/>
            <a:ext cx="1666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>
                <a:solidFill>
                  <a:srgbClr val="000000"/>
                </a:solidFill>
                <a:latin typeface="Symbol" pitchFamily="18" charset="2"/>
              </a:rPr>
              <a:t>+</a:t>
            </a:r>
            <a:endParaRPr lang="nl-NL" altLang="cs-CZ"/>
          </a:p>
        </p:txBody>
      </p:sp>
      <p:sp>
        <p:nvSpPr>
          <p:cNvPr id="175152" name="Rectangle 48"/>
          <p:cNvSpPr>
            <a:spLocks noChangeArrowheads="1"/>
          </p:cNvSpPr>
          <p:nvPr/>
        </p:nvSpPr>
        <p:spPr bwMode="auto">
          <a:xfrm>
            <a:off x="4581525" y="2089150"/>
            <a:ext cx="8413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>
                <a:solidFill>
                  <a:srgbClr val="000000"/>
                </a:solidFill>
                <a:latin typeface="Symbol" pitchFamily="18" charset="2"/>
              </a:rPr>
              <a:t>/</a:t>
            </a:r>
            <a:endParaRPr lang="nl-NL" altLang="cs-CZ"/>
          </a:p>
        </p:txBody>
      </p:sp>
      <p:sp>
        <p:nvSpPr>
          <p:cNvPr id="175153" name="Rectangle 49"/>
          <p:cNvSpPr>
            <a:spLocks noChangeArrowheads="1"/>
          </p:cNvSpPr>
          <p:nvPr/>
        </p:nvSpPr>
        <p:spPr bwMode="auto">
          <a:xfrm>
            <a:off x="4699000" y="2089150"/>
            <a:ext cx="1666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>
                <a:solidFill>
                  <a:srgbClr val="000000"/>
                </a:solidFill>
                <a:latin typeface="Symbol" pitchFamily="18" charset="2"/>
              </a:rPr>
              <a:t>-</a:t>
            </a:r>
            <a:endParaRPr lang="nl-NL" altLang="cs-CZ"/>
          </a:p>
        </p:txBody>
      </p:sp>
      <p:sp>
        <p:nvSpPr>
          <p:cNvPr id="175154" name="Rectangle 50"/>
          <p:cNvSpPr>
            <a:spLocks noChangeArrowheads="1"/>
          </p:cNvSpPr>
          <p:nvPr/>
        </p:nvSpPr>
        <p:spPr bwMode="auto">
          <a:xfrm>
            <a:off x="4854575" y="2089150"/>
            <a:ext cx="76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>
                <a:solidFill>
                  <a:srgbClr val="000000"/>
                </a:solidFill>
                <a:latin typeface="Symbol" pitchFamily="18" charset="2"/>
              </a:rPr>
              <a:t> </a:t>
            </a:r>
            <a:endParaRPr lang="nl-NL" altLang="cs-CZ"/>
          </a:p>
        </p:txBody>
      </p:sp>
      <p:sp>
        <p:nvSpPr>
          <p:cNvPr id="175155" name="Rectangle 51"/>
          <p:cNvSpPr>
            <a:spLocks noChangeArrowheads="1"/>
          </p:cNvSpPr>
          <p:nvPr/>
        </p:nvSpPr>
        <p:spPr bwMode="auto">
          <a:xfrm>
            <a:off x="4951413" y="2089150"/>
            <a:ext cx="152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>
                <a:solidFill>
                  <a:srgbClr val="000000"/>
                </a:solidFill>
                <a:latin typeface="Symbol" pitchFamily="18" charset="2"/>
              </a:rPr>
              <a:t>3</a:t>
            </a:r>
            <a:endParaRPr lang="nl-NL" altLang="cs-CZ"/>
          </a:p>
        </p:txBody>
      </p:sp>
      <p:sp>
        <p:nvSpPr>
          <p:cNvPr id="175156" name="Rectangle 52"/>
          <p:cNvSpPr>
            <a:spLocks noChangeArrowheads="1"/>
          </p:cNvSpPr>
          <p:nvPr/>
        </p:nvSpPr>
        <p:spPr bwMode="auto">
          <a:xfrm>
            <a:off x="5122863" y="2089150"/>
            <a:ext cx="18415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>
                <a:solidFill>
                  <a:srgbClr val="000000"/>
                </a:solidFill>
                <a:latin typeface="Symbol" pitchFamily="18" charset="2"/>
              </a:rPr>
              <a:t>s</a:t>
            </a:r>
            <a:endParaRPr lang="nl-NL" altLang="cs-CZ"/>
          </a:p>
        </p:txBody>
      </p:sp>
      <p:sp>
        <p:nvSpPr>
          <p:cNvPr id="175157" name="Rectangle 53"/>
          <p:cNvSpPr>
            <a:spLocks noChangeArrowheads="1"/>
          </p:cNvSpPr>
          <p:nvPr/>
        </p:nvSpPr>
        <p:spPr bwMode="auto">
          <a:xfrm>
            <a:off x="4429125" y="5665788"/>
            <a:ext cx="1666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>
                <a:solidFill>
                  <a:srgbClr val="000000"/>
                </a:solidFill>
                <a:latin typeface="Symbol" pitchFamily="18" charset="2"/>
              </a:rPr>
              <a:t>+</a:t>
            </a:r>
            <a:endParaRPr lang="nl-NL" altLang="cs-CZ"/>
          </a:p>
        </p:txBody>
      </p:sp>
      <p:sp>
        <p:nvSpPr>
          <p:cNvPr id="175158" name="Rectangle 54"/>
          <p:cNvSpPr>
            <a:spLocks noChangeArrowheads="1"/>
          </p:cNvSpPr>
          <p:nvPr/>
        </p:nvSpPr>
        <p:spPr bwMode="auto">
          <a:xfrm>
            <a:off x="4581525" y="5665788"/>
            <a:ext cx="8413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>
                <a:solidFill>
                  <a:srgbClr val="000000"/>
                </a:solidFill>
                <a:latin typeface="Symbol" pitchFamily="18" charset="2"/>
              </a:rPr>
              <a:t>/</a:t>
            </a:r>
            <a:endParaRPr lang="nl-NL" altLang="cs-CZ"/>
          </a:p>
        </p:txBody>
      </p:sp>
      <p:sp>
        <p:nvSpPr>
          <p:cNvPr id="175159" name="Rectangle 55"/>
          <p:cNvSpPr>
            <a:spLocks noChangeArrowheads="1"/>
          </p:cNvSpPr>
          <p:nvPr/>
        </p:nvSpPr>
        <p:spPr bwMode="auto">
          <a:xfrm>
            <a:off x="4699000" y="5665788"/>
            <a:ext cx="1666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>
                <a:solidFill>
                  <a:srgbClr val="000000"/>
                </a:solidFill>
                <a:latin typeface="Symbol" pitchFamily="18" charset="2"/>
              </a:rPr>
              <a:t>-</a:t>
            </a:r>
            <a:endParaRPr lang="nl-NL" altLang="cs-CZ"/>
          </a:p>
        </p:txBody>
      </p:sp>
      <p:sp>
        <p:nvSpPr>
          <p:cNvPr id="175160" name="Rectangle 56"/>
          <p:cNvSpPr>
            <a:spLocks noChangeArrowheads="1"/>
          </p:cNvSpPr>
          <p:nvPr/>
        </p:nvSpPr>
        <p:spPr bwMode="auto">
          <a:xfrm>
            <a:off x="4854575" y="5665788"/>
            <a:ext cx="76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>
                <a:solidFill>
                  <a:srgbClr val="000000"/>
                </a:solidFill>
                <a:latin typeface="Symbol" pitchFamily="18" charset="2"/>
              </a:rPr>
              <a:t> </a:t>
            </a:r>
            <a:endParaRPr lang="nl-NL" altLang="cs-CZ"/>
          </a:p>
        </p:txBody>
      </p:sp>
      <p:sp>
        <p:nvSpPr>
          <p:cNvPr id="175161" name="Rectangle 57"/>
          <p:cNvSpPr>
            <a:spLocks noChangeArrowheads="1"/>
          </p:cNvSpPr>
          <p:nvPr/>
        </p:nvSpPr>
        <p:spPr bwMode="auto">
          <a:xfrm>
            <a:off x="4951413" y="5665788"/>
            <a:ext cx="152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>
                <a:solidFill>
                  <a:srgbClr val="000000"/>
                </a:solidFill>
                <a:latin typeface="Symbol" pitchFamily="18" charset="2"/>
              </a:rPr>
              <a:t>6</a:t>
            </a:r>
            <a:endParaRPr lang="nl-NL" altLang="cs-CZ"/>
          </a:p>
        </p:txBody>
      </p:sp>
      <p:sp>
        <p:nvSpPr>
          <p:cNvPr id="175162" name="Rectangle 58"/>
          <p:cNvSpPr>
            <a:spLocks noChangeArrowheads="1"/>
          </p:cNvSpPr>
          <p:nvPr/>
        </p:nvSpPr>
        <p:spPr bwMode="auto">
          <a:xfrm>
            <a:off x="5122863" y="5665788"/>
            <a:ext cx="18415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>
                <a:solidFill>
                  <a:srgbClr val="000000"/>
                </a:solidFill>
                <a:latin typeface="Symbol" pitchFamily="18" charset="2"/>
              </a:rPr>
              <a:t>s</a:t>
            </a:r>
            <a:endParaRPr lang="nl-NL" altLang="cs-CZ"/>
          </a:p>
        </p:txBody>
      </p:sp>
      <p:sp>
        <p:nvSpPr>
          <p:cNvPr id="175163" name="Rectangle 59"/>
          <p:cNvSpPr>
            <a:spLocks noChangeArrowheads="1"/>
          </p:cNvSpPr>
          <p:nvPr/>
        </p:nvSpPr>
        <p:spPr bwMode="auto">
          <a:xfrm>
            <a:off x="1863725" y="1957388"/>
            <a:ext cx="1270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800">
                <a:solidFill>
                  <a:srgbClr val="000000"/>
                </a:solidFill>
                <a:latin typeface="Arial" charset="0"/>
              </a:rPr>
              <a:t>L</a:t>
            </a:r>
            <a:endParaRPr lang="nl-NL" altLang="cs-CZ"/>
          </a:p>
        </p:txBody>
      </p:sp>
      <p:sp>
        <p:nvSpPr>
          <p:cNvPr id="175164" name="Rectangle 60"/>
          <p:cNvSpPr>
            <a:spLocks noChangeArrowheads="1"/>
          </p:cNvSpPr>
          <p:nvPr/>
        </p:nvSpPr>
        <p:spPr bwMode="auto">
          <a:xfrm>
            <a:off x="2003425" y="1957388"/>
            <a:ext cx="1524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800">
                <a:solidFill>
                  <a:srgbClr val="000000"/>
                </a:solidFill>
                <a:latin typeface="Arial" charset="0"/>
              </a:rPr>
              <a:t>S</a:t>
            </a:r>
            <a:endParaRPr lang="nl-NL" altLang="cs-CZ"/>
          </a:p>
        </p:txBody>
      </p:sp>
      <p:sp>
        <p:nvSpPr>
          <p:cNvPr id="175165" name="Rectangle 61"/>
          <p:cNvSpPr>
            <a:spLocks noChangeArrowheads="1"/>
          </p:cNvSpPr>
          <p:nvPr/>
        </p:nvSpPr>
        <p:spPr bwMode="auto">
          <a:xfrm>
            <a:off x="2166938" y="1957388"/>
            <a:ext cx="1270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800">
                <a:solidFill>
                  <a:srgbClr val="000000"/>
                </a:solidFill>
                <a:latin typeface="Arial" charset="0"/>
              </a:rPr>
              <a:t>L</a:t>
            </a:r>
            <a:endParaRPr lang="nl-NL" altLang="cs-CZ"/>
          </a:p>
        </p:txBody>
      </p:sp>
      <p:sp>
        <p:nvSpPr>
          <p:cNvPr id="175166" name="Rectangle 62"/>
          <p:cNvSpPr>
            <a:spLocks noChangeArrowheads="1"/>
          </p:cNvSpPr>
          <p:nvPr/>
        </p:nvSpPr>
        <p:spPr bwMode="auto">
          <a:xfrm>
            <a:off x="7167563" y="1944688"/>
            <a:ext cx="165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800">
                <a:solidFill>
                  <a:srgbClr val="000000"/>
                </a:solidFill>
                <a:latin typeface="Arial" charset="0"/>
              </a:rPr>
              <a:t>U</a:t>
            </a:r>
            <a:endParaRPr lang="nl-NL" altLang="cs-CZ"/>
          </a:p>
        </p:txBody>
      </p:sp>
      <p:sp>
        <p:nvSpPr>
          <p:cNvPr id="175167" name="Rectangle 63"/>
          <p:cNvSpPr>
            <a:spLocks noChangeArrowheads="1"/>
          </p:cNvSpPr>
          <p:nvPr/>
        </p:nvSpPr>
        <p:spPr bwMode="auto">
          <a:xfrm>
            <a:off x="7343775" y="1944688"/>
            <a:ext cx="1524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800">
                <a:solidFill>
                  <a:srgbClr val="000000"/>
                </a:solidFill>
                <a:latin typeface="Arial" charset="0"/>
              </a:rPr>
              <a:t>S</a:t>
            </a:r>
            <a:endParaRPr lang="nl-NL" altLang="cs-CZ"/>
          </a:p>
        </p:txBody>
      </p:sp>
      <p:sp>
        <p:nvSpPr>
          <p:cNvPr id="175168" name="Rectangle 64"/>
          <p:cNvSpPr>
            <a:spLocks noChangeArrowheads="1"/>
          </p:cNvSpPr>
          <p:nvPr/>
        </p:nvSpPr>
        <p:spPr bwMode="auto">
          <a:xfrm>
            <a:off x="7507288" y="1944688"/>
            <a:ext cx="1270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800">
                <a:solidFill>
                  <a:srgbClr val="000000"/>
                </a:solidFill>
                <a:latin typeface="Arial" charset="0"/>
              </a:rPr>
              <a:t>L</a:t>
            </a:r>
            <a:endParaRPr lang="nl-NL" altLang="cs-CZ"/>
          </a:p>
        </p:txBody>
      </p:sp>
      <p:sp>
        <p:nvSpPr>
          <p:cNvPr id="175169" name="Line 65"/>
          <p:cNvSpPr>
            <a:spLocks noChangeShapeType="1"/>
          </p:cNvSpPr>
          <p:nvPr/>
        </p:nvSpPr>
        <p:spPr bwMode="auto">
          <a:xfrm>
            <a:off x="2560638" y="1854200"/>
            <a:ext cx="4259262" cy="1588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5170" name="Freeform 66"/>
          <p:cNvSpPr>
            <a:spLocks/>
          </p:cNvSpPr>
          <p:nvPr/>
        </p:nvSpPr>
        <p:spPr bwMode="auto">
          <a:xfrm>
            <a:off x="2560638" y="1854200"/>
            <a:ext cx="203200" cy="52388"/>
          </a:xfrm>
          <a:custGeom>
            <a:avLst/>
            <a:gdLst>
              <a:gd name="T0" fmla="*/ 96 w 128"/>
              <a:gd name="T1" fmla="*/ 0 h 33"/>
              <a:gd name="T2" fmla="*/ 128 w 128"/>
              <a:gd name="T3" fmla="*/ 33 h 33"/>
              <a:gd name="T4" fmla="*/ 0 w 128"/>
              <a:gd name="T5" fmla="*/ 0 h 33"/>
              <a:gd name="T6" fmla="*/ 96 w 128"/>
              <a:gd name="T7" fmla="*/ 0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8" h="33">
                <a:moveTo>
                  <a:pt x="96" y="0"/>
                </a:moveTo>
                <a:lnTo>
                  <a:pt x="128" y="33"/>
                </a:lnTo>
                <a:lnTo>
                  <a:pt x="0" y="0"/>
                </a:lnTo>
                <a:lnTo>
                  <a:pt x="96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5171" name="Freeform 67"/>
          <p:cNvSpPr>
            <a:spLocks/>
          </p:cNvSpPr>
          <p:nvPr/>
        </p:nvSpPr>
        <p:spPr bwMode="auto">
          <a:xfrm>
            <a:off x="2560638" y="1789113"/>
            <a:ext cx="203200" cy="65087"/>
          </a:xfrm>
          <a:custGeom>
            <a:avLst/>
            <a:gdLst>
              <a:gd name="T0" fmla="*/ 96 w 128"/>
              <a:gd name="T1" fmla="*/ 41 h 41"/>
              <a:gd name="T2" fmla="*/ 0 w 128"/>
              <a:gd name="T3" fmla="*/ 41 h 41"/>
              <a:gd name="T4" fmla="*/ 128 w 128"/>
              <a:gd name="T5" fmla="*/ 0 h 41"/>
              <a:gd name="T6" fmla="*/ 96 w 128"/>
              <a:gd name="T7" fmla="*/ 41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8" h="41">
                <a:moveTo>
                  <a:pt x="96" y="41"/>
                </a:moveTo>
                <a:lnTo>
                  <a:pt x="0" y="41"/>
                </a:lnTo>
                <a:lnTo>
                  <a:pt x="128" y="0"/>
                </a:lnTo>
                <a:lnTo>
                  <a:pt x="96" y="4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5172" name="Freeform 68"/>
          <p:cNvSpPr>
            <a:spLocks/>
          </p:cNvSpPr>
          <p:nvPr/>
        </p:nvSpPr>
        <p:spPr bwMode="auto">
          <a:xfrm>
            <a:off x="6616700" y="1854200"/>
            <a:ext cx="203200" cy="52388"/>
          </a:xfrm>
          <a:custGeom>
            <a:avLst/>
            <a:gdLst>
              <a:gd name="T0" fmla="*/ 128 w 128"/>
              <a:gd name="T1" fmla="*/ 0 h 33"/>
              <a:gd name="T2" fmla="*/ 0 w 128"/>
              <a:gd name="T3" fmla="*/ 33 h 33"/>
              <a:gd name="T4" fmla="*/ 32 w 128"/>
              <a:gd name="T5" fmla="*/ 0 h 33"/>
              <a:gd name="T6" fmla="*/ 128 w 128"/>
              <a:gd name="T7" fmla="*/ 0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8" h="33">
                <a:moveTo>
                  <a:pt x="128" y="0"/>
                </a:moveTo>
                <a:lnTo>
                  <a:pt x="0" y="33"/>
                </a:lnTo>
                <a:lnTo>
                  <a:pt x="32" y="0"/>
                </a:lnTo>
                <a:lnTo>
                  <a:pt x="128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5173" name="Freeform 69"/>
          <p:cNvSpPr>
            <a:spLocks/>
          </p:cNvSpPr>
          <p:nvPr/>
        </p:nvSpPr>
        <p:spPr bwMode="auto">
          <a:xfrm>
            <a:off x="6616700" y="1789113"/>
            <a:ext cx="203200" cy="65087"/>
          </a:xfrm>
          <a:custGeom>
            <a:avLst/>
            <a:gdLst>
              <a:gd name="T0" fmla="*/ 128 w 128"/>
              <a:gd name="T1" fmla="*/ 41 h 41"/>
              <a:gd name="T2" fmla="*/ 32 w 128"/>
              <a:gd name="T3" fmla="*/ 41 h 41"/>
              <a:gd name="T4" fmla="*/ 0 w 128"/>
              <a:gd name="T5" fmla="*/ 0 h 41"/>
              <a:gd name="T6" fmla="*/ 128 w 128"/>
              <a:gd name="T7" fmla="*/ 41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8" h="41">
                <a:moveTo>
                  <a:pt x="128" y="41"/>
                </a:moveTo>
                <a:lnTo>
                  <a:pt x="32" y="41"/>
                </a:lnTo>
                <a:lnTo>
                  <a:pt x="0" y="0"/>
                </a:lnTo>
                <a:lnTo>
                  <a:pt x="128" y="4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5174" name="Line 70"/>
          <p:cNvSpPr>
            <a:spLocks noChangeShapeType="1"/>
          </p:cNvSpPr>
          <p:nvPr/>
        </p:nvSpPr>
        <p:spPr bwMode="auto">
          <a:xfrm>
            <a:off x="3152775" y="4618038"/>
            <a:ext cx="219075" cy="328612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5175" name="Freeform 71"/>
          <p:cNvSpPr>
            <a:spLocks/>
          </p:cNvSpPr>
          <p:nvPr/>
        </p:nvSpPr>
        <p:spPr bwMode="auto">
          <a:xfrm>
            <a:off x="3203575" y="4827588"/>
            <a:ext cx="168275" cy="119062"/>
          </a:xfrm>
          <a:custGeom>
            <a:avLst/>
            <a:gdLst>
              <a:gd name="T0" fmla="*/ 53 w 106"/>
              <a:gd name="T1" fmla="*/ 8 h 75"/>
              <a:gd name="T2" fmla="*/ 106 w 106"/>
              <a:gd name="T3" fmla="*/ 75 h 75"/>
              <a:gd name="T4" fmla="*/ 0 w 106"/>
              <a:gd name="T5" fmla="*/ 0 h 75"/>
              <a:gd name="T6" fmla="*/ 53 w 106"/>
              <a:gd name="T7" fmla="*/ 8 h 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6" h="75">
                <a:moveTo>
                  <a:pt x="53" y="8"/>
                </a:moveTo>
                <a:lnTo>
                  <a:pt x="106" y="75"/>
                </a:lnTo>
                <a:lnTo>
                  <a:pt x="0" y="0"/>
                </a:lnTo>
                <a:lnTo>
                  <a:pt x="53" y="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5176" name="Freeform 72"/>
          <p:cNvSpPr>
            <a:spLocks/>
          </p:cNvSpPr>
          <p:nvPr/>
        </p:nvSpPr>
        <p:spPr bwMode="auto">
          <a:xfrm>
            <a:off x="3287713" y="4775200"/>
            <a:ext cx="84137" cy="171450"/>
          </a:xfrm>
          <a:custGeom>
            <a:avLst/>
            <a:gdLst>
              <a:gd name="T0" fmla="*/ 53 w 53"/>
              <a:gd name="T1" fmla="*/ 108 h 108"/>
              <a:gd name="T2" fmla="*/ 0 w 53"/>
              <a:gd name="T3" fmla="*/ 41 h 108"/>
              <a:gd name="T4" fmla="*/ 32 w 53"/>
              <a:gd name="T5" fmla="*/ 0 h 108"/>
              <a:gd name="T6" fmla="*/ 53 w 53"/>
              <a:gd name="T7" fmla="*/ 108 h 1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3" h="108">
                <a:moveTo>
                  <a:pt x="53" y="108"/>
                </a:moveTo>
                <a:lnTo>
                  <a:pt x="0" y="41"/>
                </a:lnTo>
                <a:lnTo>
                  <a:pt x="32" y="0"/>
                </a:lnTo>
                <a:lnTo>
                  <a:pt x="53" y="10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5177" name="Line 73"/>
          <p:cNvSpPr>
            <a:spLocks noChangeShapeType="1"/>
          </p:cNvSpPr>
          <p:nvPr/>
        </p:nvSpPr>
        <p:spPr bwMode="auto">
          <a:xfrm flipV="1">
            <a:off x="5856288" y="4605338"/>
            <a:ext cx="236537" cy="30162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5178" name="Freeform 74"/>
          <p:cNvSpPr>
            <a:spLocks/>
          </p:cNvSpPr>
          <p:nvPr/>
        </p:nvSpPr>
        <p:spPr bwMode="auto">
          <a:xfrm>
            <a:off x="5856288" y="4802188"/>
            <a:ext cx="169862" cy="104775"/>
          </a:xfrm>
          <a:custGeom>
            <a:avLst/>
            <a:gdLst>
              <a:gd name="T0" fmla="*/ 0 w 107"/>
              <a:gd name="T1" fmla="*/ 66 h 66"/>
              <a:gd name="T2" fmla="*/ 53 w 107"/>
              <a:gd name="T3" fmla="*/ 0 h 66"/>
              <a:gd name="T4" fmla="*/ 107 w 107"/>
              <a:gd name="T5" fmla="*/ 0 h 66"/>
              <a:gd name="T6" fmla="*/ 0 w 107"/>
              <a:gd name="T7" fmla="*/ 66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7" h="66">
                <a:moveTo>
                  <a:pt x="0" y="66"/>
                </a:moveTo>
                <a:lnTo>
                  <a:pt x="53" y="0"/>
                </a:lnTo>
                <a:lnTo>
                  <a:pt x="107" y="0"/>
                </a:lnTo>
                <a:lnTo>
                  <a:pt x="0" y="6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5179" name="Freeform 75"/>
          <p:cNvSpPr>
            <a:spLocks/>
          </p:cNvSpPr>
          <p:nvPr/>
        </p:nvSpPr>
        <p:spPr bwMode="auto">
          <a:xfrm>
            <a:off x="5856288" y="4735513"/>
            <a:ext cx="84137" cy="171450"/>
          </a:xfrm>
          <a:custGeom>
            <a:avLst/>
            <a:gdLst>
              <a:gd name="T0" fmla="*/ 53 w 53"/>
              <a:gd name="T1" fmla="*/ 42 h 108"/>
              <a:gd name="T2" fmla="*/ 0 w 53"/>
              <a:gd name="T3" fmla="*/ 108 h 108"/>
              <a:gd name="T4" fmla="*/ 32 w 53"/>
              <a:gd name="T5" fmla="*/ 0 h 108"/>
              <a:gd name="T6" fmla="*/ 53 w 53"/>
              <a:gd name="T7" fmla="*/ 42 h 1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3" h="108">
                <a:moveTo>
                  <a:pt x="53" y="42"/>
                </a:moveTo>
                <a:lnTo>
                  <a:pt x="0" y="108"/>
                </a:lnTo>
                <a:lnTo>
                  <a:pt x="32" y="0"/>
                </a:lnTo>
                <a:lnTo>
                  <a:pt x="53" y="4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5180" name="Rectangle 76"/>
          <p:cNvSpPr>
            <a:spLocks noChangeArrowheads="1"/>
          </p:cNvSpPr>
          <p:nvPr/>
        </p:nvSpPr>
        <p:spPr bwMode="auto">
          <a:xfrm>
            <a:off x="1554163" y="4448175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endParaRPr lang="nl-NL" altLang="cs-CZ"/>
          </a:p>
        </p:txBody>
      </p:sp>
      <p:sp>
        <p:nvSpPr>
          <p:cNvPr id="175181" name="Rectangle 77"/>
          <p:cNvSpPr>
            <a:spLocks noChangeArrowheads="1"/>
          </p:cNvSpPr>
          <p:nvPr/>
        </p:nvSpPr>
        <p:spPr bwMode="auto">
          <a:xfrm>
            <a:off x="1909763" y="4448175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endParaRPr lang="nl-NL" altLang="cs-CZ"/>
          </a:p>
        </p:txBody>
      </p:sp>
      <p:sp>
        <p:nvSpPr>
          <p:cNvPr id="175182" name="Rectangle 78"/>
          <p:cNvSpPr>
            <a:spLocks noChangeArrowheads="1"/>
          </p:cNvSpPr>
          <p:nvPr/>
        </p:nvSpPr>
        <p:spPr bwMode="auto">
          <a:xfrm>
            <a:off x="6132513" y="4329113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500">
                <a:solidFill>
                  <a:srgbClr val="000000"/>
                </a:solidFill>
                <a:latin typeface="Arial" charset="0"/>
              </a:rPr>
              <a:t>p</a:t>
            </a:r>
            <a:endParaRPr lang="nl-NL" altLang="cs-CZ"/>
          </a:p>
        </p:txBody>
      </p:sp>
      <p:sp>
        <p:nvSpPr>
          <p:cNvPr id="175183" name="Rectangle 79"/>
          <p:cNvSpPr>
            <a:spLocks noChangeArrowheads="1"/>
          </p:cNvSpPr>
          <p:nvPr/>
        </p:nvSpPr>
        <p:spPr bwMode="auto">
          <a:xfrm>
            <a:off x="6234113" y="4329113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500">
                <a:solidFill>
                  <a:srgbClr val="000000"/>
                </a:solidFill>
                <a:latin typeface="Arial" charset="0"/>
              </a:rPr>
              <a:t>p</a:t>
            </a:r>
            <a:endParaRPr lang="nl-NL" altLang="cs-CZ"/>
          </a:p>
        </p:txBody>
      </p:sp>
      <p:sp>
        <p:nvSpPr>
          <p:cNvPr id="175184" name="Rectangle 80"/>
          <p:cNvSpPr>
            <a:spLocks noChangeArrowheads="1"/>
          </p:cNvSpPr>
          <p:nvPr/>
        </p:nvSpPr>
        <p:spPr bwMode="auto">
          <a:xfrm>
            <a:off x="6351588" y="4329113"/>
            <a:ext cx="1587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500">
                <a:solidFill>
                  <a:srgbClr val="000000"/>
                </a:solidFill>
                <a:latin typeface="Arial" charset="0"/>
              </a:rPr>
              <a:t>m</a:t>
            </a:r>
            <a:endParaRPr lang="nl-NL" altLang="cs-CZ"/>
          </a:p>
        </p:txBody>
      </p:sp>
      <p:sp>
        <p:nvSpPr>
          <p:cNvPr id="175185" name="Rectangle 81"/>
          <p:cNvSpPr>
            <a:spLocks noChangeArrowheads="1"/>
          </p:cNvSpPr>
          <p:nvPr/>
        </p:nvSpPr>
        <p:spPr bwMode="auto">
          <a:xfrm>
            <a:off x="6132513" y="4146550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500">
                <a:solidFill>
                  <a:srgbClr val="000000"/>
                </a:solidFill>
                <a:latin typeface="Arial" charset="0"/>
              </a:rPr>
              <a:t>1</a:t>
            </a:r>
            <a:endParaRPr lang="nl-NL" altLang="cs-CZ"/>
          </a:p>
        </p:txBody>
      </p:sp>
      <p:sp>
        <p:nvSpPr>
          <p:cNvPr id="175186" name="Rectangle 82"/>
          <p:cNvSpPr>
            <a:spLocks noChangeArrowheads="1"/>
          </p:cNvSpPr>
          <p:nvPr/>
        </p:nvSpPr>
        <p:spPr bwMode="auto">
          <a:xfrm>
            <a:off x="6234113" y="4146550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500">
                <a:solidFill>
                  <a:srgbClr val="000000"/>
                </a:solidFill>
                <a:latin typeface="Arial" charset="0"/>
              </a:rPr>
              <a:t>3</a:t>
            </a:r>
            <a:endParaRPr lang="nl-NL" altLang="cs-CZ"/>
          </a:p>
        </p:txBody>
      </p:sp>
      <p:sp>
        <p:nvSpPr>
          <p:cNvPr id="175187" name="Rectangle 83"/>
          <p:cNvSpPr>
            <a:spLocks noChangeArrowheads="1"/>
          </p:cNvSpPr>
          <p:nvPr/>
        </p:nvSpPr>
        <p:spPr bwMode="auto">
          <a:xfrm>
            <a:off x="6335713" y="4146550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500">
                <a:solidFill>
                  <a:srgbClr val="000000"/>
                </a:solidFill>
                <a:latin typeface="Arial" charset="0"/>
              </a:rPr>
              <a:t>5</a:t>
            </a:r>
            <a:endParaRPr lang="nl-NL" altLang="cs-CZ"/>
          </a:p>
        </p:txBody>
      </p:sp>
      <p:sp>
        <p:nvSpPr>
          <p:cNvPr id="175188" name="Rectangle 84"/>
          <p:cNvSpPr>
            <a:spLocks noChangeArrowheads="1"/>
          </p:cNvSpPr>
          <p:nvPr/>
        </p:nvSpPr>
        <p:spPr bwMode="auto">
          <a:xfrm>
            <a:off x="6437313" y="4146550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500">
                <a:solidFill>
                  <a:srgbClr val="000000"/>
                </a:solidFill>
                <a:latin typeface="Arial" charset="0"/>
              </a:rPr>
              <a:t>0</a:t>
            </a:r>
            <a:endParaRPr lang="nl-NL" altLang="cs-CZ"/>
          </a:p>
        </p:txBody>
      </p:sp>
      <p:sp>
        <p:nvSpPr>
          <p:cNvPr id="175189" name="Rectangle 85"/>
          <p:cNvSpPr>
            <a:spLocks noChangeArrowheads="1"/>
          </p:cNvSpPr>
          <p:nvPr/>
        </p:nvSpPr>
        <p:spPr bwMode="auto">
          <a:xfrm>
            <a:off x="2819400" y="4356100"/>
            <a:ext cx="106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500">
                <a:solidFill>
                  <a:srgbClr val="000000"/>
                </a:solidFill>
                <a:latin typeface="Arial" charset="0"/>
              </a:rPr>
              <a:t>p</a:t>
            </a:r>
            <a:endParaRPr lang="nl-NL" altLang="cs-CZ"/>
          </a:p>
        </p:txBody>
      </p:sp>
      <p:sp>
        <p:nvSpPr>
          <p:cNvPr id="175190" name="Rectangle 86"/>
          <p:cNvSpPr>
            <a:spLocks noChangeArrowheads="1"/>
          </p:cNvSpPr>
          <p:nvPr/>
        </p:nvSpPr>
        <p:spPr bwMode="auto">
          <a:xfrm>
            <a:off x="2921000" y="4356100"/>
            <a:ext cx="106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500">
                <a:solidFill>
                  <a:srgbClr val="000000"/>
                </a:solidFill>
                <a:latin typeface="Arial" charset="0"/>
              </a:rPr>
              <a:t>p</a:t>
            </a:r>
            <a:endParaRPr lang="nl-NL" altLang="cs-CZ"/>
          </a:p>
        </p:txBody>
      </p:sp>
      <p:sp>
        <p:nvSpPr>
          <p:cNvPr id="175191" name="Rectangle 87"/>
          <p:cNvSpPr>
            <a:spLocks noChangeArrowheads="1"/>
          </p:cNvSpPr>
          <p:nvPr/>
        </p:nvSpPr>
        <p:spPr bwMode="auto">
          <a:xfrm>
            <a:off x="3038475" y="4356100"/>
            <a:ext cx="1587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500">
                <a:solidFill>
                  <a:srgbClr val="000000"/>
                </a:solidFill>
                <a:latin typeface="Arial" charset="0"/>
              </a:rPr>
              <a:t>m</a:t>
            </a:r>
            <a:endParaRPr lang="nl-NL" altLang="cs-CZ"/>
          </a:p>
        </p:txBody>
      </p:sp>
      <p:sp>
        <p:nvSpPr>
          <p:cNvPr id="175192" name="Rectangle 88"/>
          <p:cNvSpPr>
            <a:spLocks noChangeArrowheads="1"/>
          </p:cNvSpPr>
          <p:nvPr/>
        </p:nvSpPr>
        <p:spPr bwMode="auto">
          <a:xfrm>
            <a:off x="2819400" y="4171950"/>
            <a:ext cx="106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500">
                <a:solidFill>
                  <a:srgbClr val="000000"/>
                </a:solidFill>
                <a:latin typeface="Arial" charset="0"/>
              </a:rPr>
              <a:t>1</a:t>
            </a:r>
            <a:endParaRPr lang="nl-NL" altLang="cs-CZ"/>
          </a:p>
        </p:txBody>
      </p:sp>
      <p:sp>
        <p:nvSpPr>
          <p:cNvPr id="175193" name="Rectangle 89"/>
          <p:cNvSpPr>
            <a:spLocks noChangeArrowheads="1"/>
          </p:cNvSpPr>
          <p:nvPr/>
        </p:nvSpPr>
        <p:spPr bwMode="auto">
          <a:xfrm>
            <a:off x="2921000" y="4171950"/>
            <a:ext cx="106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500">
                <a:solidFill>
                  <a:srgbClr val="000000"/>
                </a:solidFill>
                <a:latin typeface="Arial" charset="0"/>
              </a:rPr>
              <a:t>3</a:t>
            </a:r>
            <a:endParaRPr lang="nl-NL" altLang="cs-CZ"/>
          </a:p>
        </p:txBody>
      </p:sp>
      <p:sp>
        <p:nvSpPr>
          <p:cNvPr id="175194" name="Rectangle 90"/>
          <p:cNvSpPr>
            <a:spLocks noChangeArrowheads="1"/>
          </p:cNvSpPr>
          <p:nvPr/>
        </p:nvSpPr>
        <p:spPr bwMode="auto">
          <a:xfrm>
            <a:off x="3022600" y="4171950"/>
            <a:ext cx="106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500">
                <a:solidFill>
                  <a:srgbClr val="000000"/>
                </a:solidFill>
                <a:latin typeface="Arial" charset="0"/>
              </a:rPr>
              <a:t>5</a:t>
            </a:r>
            <a:endParaRPr lang="nl-NL" altLang="cs-CZ"/>
          </a:p>
        </p:txBody>
      </p:sp>
      <p:sp>
        <p:nvSpPr>
          <p:cNvPr id="175195" name="Rectangle 91"/>
          <p:cNvSpPr>
            <a:spLocks noChangeArrowheads="1"/>
          </p:cNvSpPr>
          <p:nvPr/>
        </p:nvSpPr>
        <p:spPr bwMode="auto">
          <a:xfrm>
            <a:off x="3124200" y="4171950"/>
            <a:ext cx="106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500">
                <a:solidFill>
                  <a:srgbClr val="000000"/>
                </a:solidFill>
                <a:latin typeface="Arial" charset="0"/>
              </a:rPr>
              <a:t>0</a:t>
            </a:r>
            <a:endParaRPr lang="nl-NL" altLang="cs-CZ"/>
          </a:p>
        </p:txBody>
      </p:sp>
      <p:sp>
        <p:nvSpPr>
          <p:cNvPr id="175196" name="Rectangle 92"/>
          <p:cNvSpPr>
            <a:spLocks noChangeArrowheads="1"/>
          </p:cNvSpPr>
          <p:nvPr/>
        </p:nvSpPr>
        <p:spPr bwMode="auto">
          <a:xfrm>
            <a:off x="7781925" y="4630738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endParaRPr lang="nl-NL" altLang="cs-CZ"/>
          </a:p>
        </p:txBody>
      </p:sp>
      <p:sp>
        <p:nvSpPr>
          <p:cNvPr id="175197" name="Text Box 93"/>
          <p:cNvSpPr txBox="1">
            <a:spLocks noChangeArrowheads="1"/>
          </p:cNvSpPr>
          <p:nvPr/>
        </p:nvSpPr>
        <p:spPr bwMode="auto">
          <a:xfrm>
            <a:off x="2514600" y="457200"/>
            <a:ext cx="41544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5F5F5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nl-NL" altLang="cs-CZ" sz="3200">
                <a:latin typeface="Arial" charset="0"/>
              </a:rPr>
              <a:t>Statistical background</a:t>
            </a:r>
          </a:p>
        </p:txBody>
      </p:sp>
      <p:sp>
        <p:nvSpPr>
          <p:cNvPr id="175198" name="Text Box 94"/>
          <p:cNvSpPr txBox="1">
            <a:spLocks noChangeArrowheads="1"/>
          </p:cNvSpPr>
          <p:nvPr/>
        </p:nvSpPr>
        <p:spPr bwMode="auto">
          <a:xfrm>
            <a:off x="3563938" y="1447800"/>
            <a:ext cx="15414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5F5F5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>
                <a:latin typeface="Arial" charset="0"/>
              </a:rPr>
              <a:t>Tolerance</a:t>
            </a:r>
          </a:p>
        </p:txBody>
      </p:sp>
      <p:sp>
        <p:nvSpPr>
          <p:cNvPr id="175199" name="Text Box 95"/>
          <p:cNvSpPr txBox="1">
            <a:spLocks noChangeArrowheads="1"/>
          </p:cNvSpPr>
          <p:nvPr/>
        </p:nvSpPr>
        <p:spPr bwMode="auto">
          <a:xfrm>
            <a:off x="4097338" y="5119688"/>
            <a:ext cx="12366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5F5F5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nl-NL" altLang="cs-CZ" sz="1800">
                <a:latin typeface="Arial" charset="0"/>
              </a:rPr>
              <a:t>Target = </a:t>
            </a:r>
            <a:r>
              <a:rPr lang="nl-NL" altLang="cs-CZ" sz="1800">
                <a:latin typeface="Symbol" pitchFamily="18" charset="2"/>
              </a:rPr>
              <a:t>m</a:t>
            </a:r>
          </a:p>
        </p:txBody>
      </p:sp>
      <p:sp>
        <p:nvSpPr>
          <p:cNvPr id="94" name="TextovéPole 93"/>
          <p:cNvSpPr txBox="1"/>
          <p:nvPr/>
        </p:nvSpPr>
        <p:spPr>
          <a:xfrm>
            <a:off x="6029099" y="6029226"/>
            <a:ext cx="18453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err="1" smtClean="0"/>
              <a:t>Ppm</a:t>
            </a:r>
            <a:r>
              <a:rPr lang="cs-CZ" sz="1400" dirty="0" smtClean="0"/>
              <a:t>= </a:t>
            </a:r>
            <a:r>
              <a:rPr lang="cs-CZ" sz="1400" dirty="0" err="1" smtClean="0"/>
              <a:t>parts</a:t>
            </a:r>
            <a:r>
              <a:rPr lang="cs-CZ" sz="1400" dirty="0" smtClean="0"/>
              <a:t> per </a:t>
            </a:r>
            <a:r>
              <a:rPr lang="cs-CZ" sz="1400" dirty="0" err="1" smtClean="0"/>
              <a:t>million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45166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</TotalTime>
  <Words>388</Words>
  <Application>Microsoft Office PowerPoint</Application>
  <PresentationFormat>Předvádění na obrazovce (4:3)</PresentationFormat>
  <Paragraphs>229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systému Office</vt:lpstr>
      <vt:lpstr>Six sigma very basic concise explanation and use of it </vt:lpstr>
      <vt:lpstr>Six Sigma method</vt:lpstr>
      <vt:lpstr>Where Six Sigma method can be applied  </vt:lpstr>
      <vt:lpstr>Normal distribution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Statistical background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Six sigma concise explanation and  use</dc:title>
  <dc:creator>Skorkovsky Jaromir</dc:creator>
  <cp:lastModifiedBy>Skorkovsky Jaromir</cp:lastModifiedBy>
  <cp:revision>6</cp:revision>
  <dcterms:created xsi:type="dcterms:W3CDTF">2013-11-27T13:04:09Z</dcterms:created>
  <dcterms:modified xsi:type="dcterms:W3CDTF">2013-11-27T13:59:07Z</dcterms:modified>
</cp:coreProperties>
</file>