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7" r:id="rId6"/>
    <p:sldId id="260" r:id="rId7"/>
    <p:sldId id="275" r:id="rId8"/>
    <p:sldId id="270" r:id="rId9"/>
    <p:sldId id="271" r:id="rId10"/>
    <p:sldId id="272" r:id="rId11"/>
    <p:sldId id="273" r:id="rId12"/>
    <p:sldId id="274" r:id="rId13"/>
    <p:sldId id="264" r:id="rId14"/>
    <p:sldId id="265" r:id="rId15"/>
    <p:sldId id="266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EEF91-D8D2-45E1-9DB5-F1416E3823CC}" type="datetimeFigureOut">
              <a:rPr lang="cs-CZ" smtClean="0"/>
              <a:pPr/>
              <a:t>13.11.2011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16BA9-1461-4B4E-8783-EF7BB7C409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E2516-2EC3-4A94-A033-CA80CDBB73B4}" type="datetimeFigureOut">
              <a:rPr lang="cs-CZ" smtClean="0"/>
              <a:pPr/>
              <a:t>13.11.2011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00745-446B-42C4-8807-02D0749CE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00745-446B-42C4-8807-02D0749CE7F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00745-446B-42C4-8807-02D0749CE7F8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43352C9-3765-492D-8740-3CB80944A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Analýza stylu vedení v podniku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Projekt k diplomové práci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Hypotéza III. a její způsob ověření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i="1" dirty="0" smtClean="0">
                <a:latin typeface="Arial" pitchFamily="34" charset="0"/>
                <a:cs typeface="Arial" pitchFamily="34" charset="0"/>
              </a:rPr>
              <a:t>Efektivita stylu vedení závisí na dané situaci.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způsob ověření: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představení běžného chodu podniku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namodelování výjimečných situací – např. krizové situace, náhlý úbytek zaměstnanců, krátkodobé zvýšení poptávky apod.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aplikace jednotlivých stylů vedení na zadané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výše uvedené situace (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situační styl vedení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oslovení dvou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manažerů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pomocí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polostrukturovaného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dotazníku s otevřenými otázkami, příp. doplněné osobním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pohovorem se zaměřením na to, zda je podle nich vybraný styl vedení vhodný pro danou situaci, která bude v dotazníku nastíněna</a:t>
            </a:r>
          </a:p>
          <a:p>
            <a:pPr lvl="1"/>
            <a:r>
              <a:rPr lang="cs-CZ" dirty="0" err="1" smtClean="0">
                <a:latin typeface="Arial" pitchFamily="34" charset="0"/>
                <a:cs typeface="Arial" pitchFamily="34" charset="0"/>
              </a:rPr>
              <a:t>polostrukturovaný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dotazník s otevřenými otázkami určený podřízeným zaměstnancům se zaměřením na to, zda je podle nich vybraný styl vedení vhodný pro danou situaci, která bude v dotazníku nastíněna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zhodnocení výhod a nevýhod zavedení jednotlivých stylů vedení s cílem zvládnutí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situace</a:t>
            </a:r>
          </a:p>
          <a:p>
            <a:pPr lvl="1"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Hypotéza IV. a její způsob ověření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>
                <a:latin typeface="Arial" pitchFamily="34" charset="0"/>
                <a:cs typeface="Arial" pitchFamily="34" charset="0"/>
              </a:rPr>
              <a:t>Zvolený styl manažera závisí na pozici, resp. oblasti jeho vedení.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způsob ověření: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řízení rozhovor s vedoucím/manažerem zaměřený na možné faktory, které volbu manažerského stylu ovlivňují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dotazník manažerských stylů (preference alternativ)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analýza jednotlivých faktorů – vnitřních i vnějších, vč. jejich síle ovlivnit výběr stylu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posouzení, zda je manažer zaměřen na lidi nebo na výkon (manažerská mřížka)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význam oblasti řízení pro zvolení stylu vedení</a:t>
            </a:r>
          </a:p>
          <a:p>
            <a:pPr lvl="1"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Hypotéza V. a její způsob ověření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i="1" dirty="0" smtClean="0">
                <a:latin typeface="Arial" pitchFamily="34" charset="0"/>
                <a:cs typeface="Arial" pitchFamily="34" charset="0"/>
              </a:rPr>
              <a:t>Zvolený styl manažera závisí na jeho vlastních osobnostních rysech.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způsob ověření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oslovení dvou manažerů s různými osobnostními rysy a charakterem pomocí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polostrukturovaného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dotazníku s otevřenými otázkami, příp. doplněné osobním pohovorem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vyhodnocení výběru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stylu vedení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manažerem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A v dané oblasti vedení a za daných podmínek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vyhodnocení výběru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stylu vedení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manažerem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B ve stejné oblasti a za nezměněných podmínek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porovnání a vyhodnocení významu charakteru osobnosti na volbu stylu vedení</a:t>
            </a:r>
          </a:p>
          <a:p>
            <a:pPr lvl="1"/>
            <a:endParaRPr lang="cs-CZ" i="1" dirty="0" smtClean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Adair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John.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Jak efektivně vést druhé :příručka sebezdokonalování pro manažery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Translated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 by Pavel Medek. 1.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vyd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Praha : Management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1993. 231 s. ISBN 80-85603-40-3</a:t>
            </a:r>
          </a:p>
          <a:p>
            <a:r>
              <a:rPr lang="cs-CZ" sz="6400" dirty="0" smtClean="0">
                <a:latin typeface="Arial" pitchFamily="34" charset="0"/>
                <a:cs typeface="Arial" pitchFamily="34" charset="0"/>
              </a:rPr>
              <a:t>ARMSTRONG, Michael; STEPHENS, Tina.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Management a leadership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1. vydání. Praha : Grada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a.s., 2008. 272 s. ISBN 978-80-247-2177-4</a:t>
            </a:r>
          </a:p>
          <a:p>
            <a:r>
              <a:rPr lang="cs-CZ" sz="6400" dirty="0" smtClean="0">
                <a:latin typeface="Arial" pitchFamily="34" charset="0"/>
                <a:cs typeface="Arial" pitchFamily="34" charset="0"/>
              </a:rPr>
              <a:t>BĚLOHLÁVEK, František.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Jak řídit a vést lidi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4. vydání. Praha :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Computer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2005. 104 s. ISBN 80-251-0505-9</a:t>
            </a:r>
          </a:p>
          <a:p>
            <a:r>
              <a:rPr lang="cs-CZ" sz="6400" dirty="0" smtClean="0">
                <a:latin typeface="Arial" pitchFamily="34" charset="0"/>
                <a:cs typeface="Arial" pitchFamily="34" charset="0"/>
              </a:rPr>
              <a:t>BĚLOHLÁVEK, František.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Jak vést a motivovat lidi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5. vydání. Praha :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Computer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2008. 120 s. ISBN 978-80-251-2235-8</a:t>
            </a:r>
          </a:p>
          <a:p>
            <a:pPr lvl="0"/>
            <a:r>
              <a:rPr lang="cs-CZ" sz="6400" dirty="0" smtClean="0">
                <a:latin typeface="Arial" pitchFamily="34" charset="0"/>
                <a:cs typeface="Arial" pitchFamily="34" charset="0"/>
              </a:rPr>
              <a:t>BĚLOHLÁVEK, František, KOŠŤAN,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Pavol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ŠULAŘ, Oldřich.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Management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1.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vyd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Brno :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Computer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2006.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viii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724. ISBN 80-251-0396-X.    </a:t>
            </a:r>
          </a:p>
          <a:p>
            <a:pPr lvl="0"/>
            <a:r>
              <a:rPr lang="cs-CZ" sz="6400" dirty="0" smtClean="0">
                <a:latin typeface="Arial" pitchFamily="34" charset="0"/>
                <a:cs typeface="Arial" pitchFamily="34" charset="0"/>
              </a:rPr>
              <a:t>DONELLY,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James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H. , GIBSON,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James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L., IVANCELICH, John, M.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Management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Praha : Grada, 1997. 821 s. ISBN 80-7169-422-3. </a:t>
            </a:r>
          </a:p>
          <a:p>
            <a:pPr lvl="0"/>
            <a:r>
              <a:rPr lang="cs-CZ" sz="6400" dirty="0" smtClean="0">
                <a:latin typeface="Arial" pitchFamily="34" charset="0"/>
                <a:cs typeface="Arial" pitchFamily="34" charset="0"/>
              </a:rPr>
              <a:t>DĚDINA, Jiří, CEJTHAMR Václav.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Management a organizační chování :manažerské chování a zvyšování efektivity, řízení jednotlivců a skupin, manažerské role a styly, moc a vliv v řízení organizací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1.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vyd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Praha : Grada, 2005. 339 s. ISBN 80-247-1300-4. </a:t>
            </a:r>
          </a:p>
          <a:p>
            <a:pPr lvl="0"/>
            <a:r>
              <a:rPr lang="cs-CZ" sz="6400" dirty="0" smtClean="0">
                <a:latin typeface="Arial" pitchFamily="34" charset="0"/>
                <a:cs typeface="Arial" pitchFamily="34" charset="0"/>
              </a:rPr>
              <a:t>DĚDINA, Jiří; ODCHÁZEL, Jiří. </a:t>
            </a:r>
            <a:r>
              <a:rPr lang="cs-CZ" sz="6400" i="1" dirty="0" smtClean="0">
                <a:latin typeface="Arial" pitchFamily="34" charset="0"/>
                <a:cs typeface="Arial" pitchFamily="34" charset="0"/>
              </a:rPr>
              <a:t>Management a moderní organizování firmy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. 1. vydání. Praha : Grada </a:t>
            </a:r>
            <a:r>
              <a:rPr lang="cs-CZ" sz="64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cs-CZ" sz="6400" dirty="0" smtClean="0">
                <a:latin typeface="Arial" pitchFamily="34" charset="0"/>
                <a:cs typeface="Arial" pitchFamily="34" charset="0"/>
              </a:rPr>
              <a:t>, a.s., 2007. 328 s. ISBN 978-80-247-2149-1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cs-CZ" sz="3600" dirty="0" smtClean="0">
                <a:latin typeface="Arial" pitchFamily="34" charset="0"/>
                <a:cs typeface="Arial" pitchFamily="34" charset="0"/>
              </a:rPr>
              <a:t>DRUCKER, Peter F. </a:t>
            </a:r>
            <a:r>
              <a:rPr lang="cs-CZ" sz="3600" i="1" dirty="0" smtClean="0">
                <a:latin typeface="Arial" pitchFamily="34" charset="0"/>
                <a:cs typeface="Arial" pitchFamily="34" charset="0"/>
              </a:rPr>
              <a:t>Řízení v turbulentní době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. 1. vydání. Praha : Management </a:t>
            </a:r>
            <a:r>
              <a:rPr lang="cs-CZ" sz="36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, 1994. 224 s. ISBN 80-85603-67-5</a:t>
            </a:r>
          </a:p>
          <a:p>
            <a:r>
              <a:rPr lang="cs-CZ" sz="3400" dirty="0" smtClean="0">
                <a:latin typeface="Arial" pitchFamily="34" charset="0"/>
                <a:cs typeface="Arial" pitchFamily="34" charset="0"/>
              </a:rPr>
              <a:t>KOUBEK, Josef . </a:t>
            </a:r>
            <a:r>
              <a:rPr lang="cs-CZ" sz="3400" i="1" dirty="0" smtClean="0">
                <a:latin typeface="Arial" pitchFamily="34" charset="0"/>
                <a:cs typeface="Arial" pitchFamily="34" charset="0"/>
              </a:rPr>
              <a:t>Řízení lidských zdrojů : Základy moderní personalistiky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4. rozšířené a doplněné vydání. Praha : Management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, 2007. 400 s. ISBN 978-80-7261-168-3</a:t>
            </a:r>
          </a:p>
          <a:p>
            <a:pPr lvl="0"/>
            <a:r>
              <a:rPr lang="cs-CZ" sz="3400" dirty="0" smtClean="0">
                <a:latin typeface="Arial" pitchFamily="34" charset="0"/>
                <a:cs typeface="Arial" pitchFamily="34" charset="0"/>
              </a:rPr>
              <a:t>KUCHYNKOVÁ, Ladislava. Styl vedení českých manažerů. In </a:t>
            </a:r>
            <a:r>
              <a:rPr lang="cs-CZ" sz="3400" i="1" dirty="0" smtClean="0">
                <a:latin typeface="Arial" pitchFamily="34" charset="0"/>
                <a:cs typeface="Arial" pitchFamily="34" charset="0"/>
              </a:rPr>
              <a:t>Ekonomika a management organizací - výzkum, výuka a praxe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Brno : MU ESF, 2010. od s. 227-234, 8 s. ISBN 978-80-210-5273-4. </a:t>
            </a:r>
          </a:p>
          <a:p>
            <a:r>
              <a:rPr lang="cs-CZ" sz="3400" dirty="0" smtClean="0">
                <a:latin typeface="Arial" pitchFamily="34" charset="0"/>
                <a:cs typeface="Arial" pitchFamily="34" charset="0"/>
              </a:rPr>
              <a:t>LAUFER,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Hartmut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3400" i="1" dirty="0" smtClean="0">
                <a:latin typeface="Arial" pitchFamily="34" charset="0"/>
                <a:cs typeface="Arial" pitchFamily="34" charset="0"/>
              </a:rPr>
              <a:t>99 tipů pro úspěšné vedení lidí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Praha : Grada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, a.s., 2007. 169 s. ISBN 978-80-247-2445-4</a:t>
            </a:r>
          </a:p>
          <a:p>
            <a:r>
              <a:rPr lang="cs-CZ" sz="3400" dirty="0" smtClean="0">
                <a:latin typeface="Arial" pitchFamily="34" charset="0"/>
                <a:cs typeface="Arial" pitchFamily="34" charset="0"/>
              </a:rPr>
              <a:t>PAVLICA, Karel, JAROŠOVÁ, Eva, KAISER, Robert B. </a:t>
            </a:r>
            <a:r>
              <a:rPr lang="cs-CZ" sz="3400" i="1" dirty="0" smtClean="0">
                <a:latin typeface="Arial" pitchFamily="34" charset="0"/>
                <a:cs typeface="Arial" pitchFamily="34" charset="0"/>
              </a:rPr>
              <a:t>Versatilní vedení :dynamická rovnováha manažerských dovedností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Vyd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1. Praha : Management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, 2010. 222 s. ISB9788072612086. </a:t>
            </a:r>
          </a:p>
          <a:p>
            <a:pPr lvl="0"/>
            <a:r>
              <a:rPr lang="cs-CZ" sz="3400" dirty="0" smtClean="0">
                <a:latin typeface="Arial" pitchFamily="34" charset="0"/>
                <a:cs typeface="Arial" pitchFamily="34" charset="0"/>
              </a:rPr>
              <a:t>PLAMÍNEK, Jiří. </a:t>
            </a:r>
            <a:r>
              <a:rPr lang="cs-CZ" sz="3400" i="1" dirty="0" smtClean="0">
                <a:latin typeface="Arial" pitchFamily="34" charset="0"/>
                <a:cs typeface="Arial" pitchFamily="34" charset="0"/>
              </a:rPr>
              <a:t>Synergický management :vedení, spolupráce a konflikty lidí ve firmách a týmech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Vyd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1. Praha :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Argo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, 2000. 328 s. ISBN 80-7203-258-5. </a:t>
            </a:r>
          </a:p>
          <a:p>
            <a:pPr lvl="0"/>
            <a:r>
              <a:rPr lang="cs-CZ" sz="3400" dirty="0" smtClean="0">
                <a:latin typeface="Arial" pitchFamily="34" charset="0"/>
                <a:cs typeface="Arial" pitchFamily="34" charset="0"/>
              </a:rPr>
              <a:t>PLAMÍNEK, Jiří. </a:t>
            </a:r>
            <a:r>
              <a:rPr lang="cs-CZ" sz="3400" i="1" dirty="0" smtClean="0">
                <a:latin typeface="Arial" pitchFamily="34" charset="0"/>
                <a:cs typeface="Arial" pitchFamily="34" charset="0"/>
              </a:rPr>
              <a:t>Vedení lidí, týmů a firem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. Praha : Grada </a:t>
            </a:r>
            <a:r>
              <a:rPr lang="cs-CZ" sz="34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cs-CZ" sz="3400" dirty="0" smtClean="0">
                <a:latin typeface="Arial" pitchFamily="34" charset="0"/>
                <a:cs typeface="Arial" pitchFamily="34" charset="0"/>
              </a:rPr>
              <a:t>, a.s., 2008. 208 s. ISBN 978-80-247-2448-5.</a:t>
            </a:r>
          </a:p>
          <a:p>
            <a:pPr>
              <a:buNone/>
            </a:pPr>
            <a:r>
              <a:rPr lang="cs-CZ" sz="3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0"/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 III.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1600" dirty="0" smtClean="0">
                <a:latin typeface="Arial" pitchFamily="34" charset="0"/>
                <a:cs typeface="Arial" pitchFamily="34" charset="0"/>
              </a:rPr>
              <a:t>SMUTNÝ, Petr, PROCHÁZKA, Jakub. Efektivnost stylů vedení. In </a:t>
            </a:r>
            <a:r>
              <a:rPr lang="cs-CZ" sz="1600" i="1" dirty="0" smtClean="0">
                <a:latin typeface="Arial" pitchFamily="34" charset="0"/>
                <a:cs typeface="Arial" pitchFamily="34" charset="0"/>
              </a:rPr>
              <a:t>Vývojové tendence podniků V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. Brno : Masarykova univerzita, 2009. od s. 537-548, 12 s. ISBN 978-80-210-5003-7. </a:t>
            </a:r>
          </a:p>
          <a:p>
            <a:r>
              <a:rPr lang="cs-CZ" sz="1600" dirty="0" smtClean="0">
                <a:latin typeface="Arial" pitchFamily="34" charset="0"/>
                <a:cs typeface="Arial" pitchFamily="34" charset="0"/>
              </a:rPr>
              <a:t>SUCHÝ, Jiří; NÁHLOVSKÝ, Pavel. </a:t>
            </a:r>
            <a:r>
              <a:rPr lang="cs-CZ" sz="1600" i="1" dirty="0" smtClean="0">
                <a:latin typeface="Arial" pitchFamily="34" charset="0"/>
                <a:cs typeface="Arial" pitchFamily="34" charset="0"/>
              </a:rPr>
              <a:t>Koučování v manažerské praxi : Klíč k pozitivním změnám a osobnímu růstu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. 1. vydání. Praha : Grada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, a.s., 2007. 128 s. ISBN 978-80-247-1692-3</a:t>
            </a:r>
          </a:p>
          <a:p>
            <a:r>
              <a:rPr lang="cs-CZ" sz="1600" dirty="0" smtClean="0">
                <a:latin typeface="Arial" pitchFamily="34" charset="0"/>
                <a:cs typeface="Arial" pitchFamily="34" charset="0"/>
              </a:rPr>
              <a:t>ŠULEŘ, Oldřich. </a:t>
            </a:r>
            <a:r>
              <a:rPr lang="cs-CZ" sz="1600" i="1" dirty="0" smtClean="0">
                <a:latin typeface="Arial" pitchFamily="34" charset="0"/>
                <a:cs typeface="Arial" pitchFamily="34" charset="0"/>
              </a:rPr>
              <a:t>5 rolí manažera a jak je profesionálně zvládnout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. 1. vydání. Praha :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Computer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, 2008. 246 s. ISBN 978-80-251-2316-4</a:t>
            </a:r>
          </a:p>
          <a:p>
            <a:r>
              <a:rPr lang="cs-CZ" sz="1600" dirty="0" smtClean="0">
                <a:latin typeface="Arial" pitchFamily="34" charset="0"/>
                <a:cs typeface="Arial" pitchFamily="34" charset="0"/>
              </a:rPr>
              <a:t>TURECKIOVÁ, Michaela. </a:t>
            </a:r>
            <a:r>
              <a:rPr lang="cs-CZ" sz="1600" i="1" dirty="0" smtClean="0">
                <a:latin typeface="Arial" pitchFamily="34" charset="0"/>
                <a:cs typeface="Arial" pitchFamily="34" charset="0"/>
              </a:rPr>
              <a:t>Řízení a rozvoj lidí ve firmách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. Praha : Grada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, a.s., 2004. 172 s. ISBN 80-247-0405-6</a:t>
            </a:r>
          </a:p>
          <a:p>
            <a:pPr lvl="0"/>
            <a:r>
              <a:rPr lang="cs-CZ" sz="1600" dirty="0" smtClean="0">
                <a:latin typeface="Arial" pitchFamily="34" charset="0"/>
                <a:cs typeface="Arial" pitchFamily="34" charset="0"/>
              </a:rPr>
              <a:t>VEBER, Jaromír. </a:t>
            </a:r>
            <a:r>
              <a:rPr lang="cs-CZ" sz="1600" i="1" dirty="0" smtClean="0">
                <a:latin typeface="Arial" pitchFamily="34" charset="0"/>
                <a:cs typeface="Arial" pitchFamily="34" charset="0"/>
              </a:rPr>
              <a:t>Management :základy, prosperita, globalizace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Vyd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. 1. Praha : Management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, 2006. 700 s. ISBN 80-7261-029-5.</a:t>
            </a:r>
          </a:p>
          <a:p>
            <a:r>
              <a:rPr lang="cs-CZ" sz="1600" dirty="0" smtClean="0">
                <a:latin typeface="Arial" pitchFamily="34" charset="0"/>
                <a:cs typeface="Arial" pitchFamily="34" charset="0"/>
              </a:rPr>
              <a:t>časopisy týkající se stylu vedení a řízení – např. Moderní řízení</a:t>
            </a:r>
            <a:endParaRPr lang="cs-CZ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Zástupný symbol pro obsah 5" descr="main_teas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3857628"/>
            <a:ext cx="6072869" cy="1928826"/>
          </a:xfrm>
          <a:prstGeom prst="rect">
            <a:avLst/>
          </a:prstGeom>
          <a:effectLst>
            <a:innerShdw blurRad="228600" dist="304800" dir="4680000">
              <a:schemeClr val="tx1">
                <a:lumMod val="75000"/>
                <a:lumOff val="25000"/>
                <a:alpha val="50000"/>
              </a:schemeClr>
            </a:innerShdw>
          </a:effectLst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Zpracování diplomové práce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714348" y="2928934"/>
            <a:ext cx="7772400" cy="2286016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Mgr. Bc. Michaela Emrová</a:t>
            </a:r>
          </a:p>
          <a:p>
            <a:r>
              <a:rPr lang="cs-CZ" dirty="0" err="1" smtClean="0">
                <a:latin typeface="Arial" pitchFamily="34" charset="0"/>
                <a:cs typeface="Arial" pitchFamily="34" charset="0"/>
              </a:rPr>
              <a:t>učo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: 210558</a:t>
            </a: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Katedra: Podnikové hospodářství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Vedoucí práce: Ing. Ladislava Kuchynková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 diplomové práce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2309822"/>
          </a:xfrm>
        </p:spPr>
        <p:txBody>
          <a:bodyPr>
            <a:normAutofit fontScale="92500" lnSpcReduction="20000"/>
          </a:bodyPr>
          <a:lstStyle/>
          <a:p>
            <a:endParaRPr lang="cs-CZ" sz="4000" dirty="0" smtClean="0"/>
          </a:p>
          <a:p>
            <a:r>
              <a:rPr lang="cs-CZ" sz="4000" b="1" i="1" dirty="0" smtClean="0">
                <a:latin typeface="Franklin Gothic Book" pitchFamily="34" charset="0"/>
              </a:rPr>
              <a:t>Analýza stylu vedení v podniku</a:t>
            </a:r>
          </a:p>
          <a:p>
            <a:endParaRPr lang="cs-CZ" dirty="0" smtClean="0"/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Název anglicky: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Analysis of leadership style in the company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Sledovaný podnik:</a:t>
            </a:r>
            <a:br>
              <a:rPr lang="cs-CZ" dirty="0" smtClean="0"/>
            </a:br>
            <a:r>
              <a:rPr lang="cs-CZ" dirty="0" smtClean="0"/>
              <a:t>stavební společnost Stavcent, a.s.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sz="quarter" idx="1"/>
          </p:nvPr>
        </p:nvSpPr>
        <p:spPr>
          <a:xfrm>
            <a:off x="928662" y="1643050"/>
            <a:ext cx="5014922" cy="4572000"/>
          </a:xfrm>
        </p:spPr>
        <p:txBody>
          <a:bodyPr>
            <a:noAutofit/>
          </a:bodyPr>
          <a:lstStyle/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forma podnikání: </a:t>
            </a:r>
            <a:br>
              <a:rPr lang="cs-CZ" sz="2200" dirty="0" smtClean="0">
                <a:latin typeface="Arial" pitchFamily="34" charset="0"/>
                <a:cs typeface="Arial" pitchFamily="34" charset="0"/>
              </a:rPr>
            </a:br>
            <a:r>
              <a:rPr lang="cs-CZ" sz="2200" dirty="0" smtClean="0">
                <a:latin typeface="Arial" pitchFamily="34" charset="0"/>
                <a:cs typeface="Arial" pitchFamily="34" charset="0"/>
              </a:rPr>
              <a:t>akciová společnost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datum zápisu: 1. 5. 1992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centrála: Jindřichův Hradec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pobočky: Třeboň, </a:t>
            </a:r>
            <a:r>
              <a:rPr lang="cs-CZ" sz="2200" dirty="0" err="1" smtClean="0">
                <a:latin typeface="Arial" pitchFamily="34" charset="0"/>
                <a:cs typeface="Arial" pitchFamily="34" charset="0"/>
              </a:rPr>
              <a:t>Dačice</a:t>
            </a:r>
            <a:endParaRPr lang="cs-CZ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počet zaměstnanců: </a:t>
            </a:r>
            <a:br>
              <a:rPr lang="cs-CZ" sz="2200" dirty="0" smtClean="0">
                <a:latin typeface="Arial" pitchFamily="34" charset="0"/>
                <a:cs typeface="Arial" pitchFamily="34" charset="0"/>
              </a:rPr>
            </a:br>
            <a:r>
              <a:rPr lang="cs-CZ" sz="2200" dirty="0" smtClean="0">
                <a:latin typeface="Arial" pitchFamily="34" charset="0"/>
                <a:cs typeface="Arial" pitchFamily="34" charset="0"/>
              </a:rPr>
              <a:t>370 zaměstnanců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vedení společnosti: </a:t>
            </a:r>
            <a:br>
              <a:rPr lang="cs-CZ" sz="2200" dirty="0" smtClean="0">
                <a:latin typeface="Arial" pitchFamily="34" charset="0"/>
                <a:cs typeface="Arial" pitchFamily="34" charset="0"/>
              </a:rPr>
            </a:br>
            <a:r>
              <a:rPr lang="cs-CZ" sz="2200" dirty="0" smtClean="0">
                <a:latin typeface="Arial" pitchFamily="34" charset="0"/>
                <a:cs typeface="Arial" pitchFamily="34" charset="0"/>
              </a:rPr>
              <a:t>představenstvo, dozorčí rada, management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velikost obratu: 580 mil. Kč</a:t>
            </a:r>
          </a:p>
          <a:p>
            <a:endParaRPr lang="cs-CZ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Obrázek 6" descr="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1785926"/>
            <a:ext cx="2580209" cy="49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8" descr="budov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3000372"/>
            <a:ext cx="2457107" cy="1714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8662" y="571480"/>
            <a:ext cx="7772400" cy="1143000"/>
          </a:xfrm>
        </p:spPr>
        <p:txBody>
          <a:bodyPr>
            <a:noAutofit/>
          </a:bodyPr>
          <a:lstStyle/>
          <a:p>
            <a:r>
              <a:rPr lang="cs-CZ" dirty="0" smtClean="0"/>
              <a:t>Problémová oblast </a:t>
            </a:r>
            <a:br>
              <a:rPr lang="cs-CZ" dirty="0" smtClean="0"/>
            </a:br>
            <a:r>
              <a:rPr lang="cs-CZ" dirty="0" smtClean="0"/>
              <a:t>sledovaného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28662" y="1857364"/>
            <a:ext cx="7772400" cy="4572000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Franklin Gothic Book" pitchFamily="34" charset="0"/>
                <a:cs typeface="Arial" pitchFamily="34" charset="0"/>
              </a:rPr>
              <a:t>Sledovaný podnik má zájem udržet si tržní sílu ve svém oboru podnikání a být konkurenceschopný. Snahou je držet krok s moderní dobou, vč. moderních přístupů ke stylům vedení v podniku.</a:t>
            </a:r>
          </a:p>
          <a:p>
            <a:r>
              <a:rPr lang="cs-CZ" sz="2400" dirty="0" smtClean="0">
                <a:latin typeface="Franklin Gothic Book" pitchFamily="34" charset="0"/>
                <a:cs typeface="Arial" pitchFamily="34" charset="0"/>
              </a:rPr>
              <a:t>„Brzdou“ je zažitý a stereotypní způsob vzájemné komunikace mezi pracovníky navzájem a mezi pracovníky a vedením společnosti.</a:t>
            </a:r>
          </a:p>
          <a:p>
            <a:r>
              <a:rPr lang="cs-CZ" sz="2400" dirty="0" smtClean="0">
                <a:latin typeface="Franklin Gothic Book" pitchFamily="34" charset="0"/>
                <a:cs typeface="Arial" pitchFamily="34" charset="0"/>
              </a:rPr>
              <a:t>Zájmem sledovaného podniku je zvýšení efektivity práce na základě organizačních a procesních změn, včetně oživení současného způsobu vedení.</a:t>
            </a:r>
            <a:endParaRPr lang="cs-CZ" sz="2400" dirty="0"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Cíl diplomové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Cílem diplomové práce je provést analýzu současného stylu vedení ve sledovaném podniku </a:t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a navrhnout možná zlepšení pro případ plánovaných personálních změn ve vedení společnosti.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Dílčí cíle: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návrh variantních řešení používaných stylů vedení </a:t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a dopadů jejich zavedení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možnosti zvýšení rentability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způsoby zvýšení spokojenosti zaměstnanců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možnosti zvýšení efektivity práce</a:t>
            </a:r>
          </a:p>
          <a:p>
            <a:pPr lvl="1"/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řešení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89512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finanční analýza pomocí poměrových ukazatelů, využití ekonomických dat (výsledovka, cash flow apod.)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ukazatele rentability a aktivity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ukazatele zadluženosti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ukazatele platební schopnosti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kvalitativní výzkum: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pozorování – výsledky zaznamenávány formou poznámek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řízený rozhovor se zástupcem vedoucího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kvantitativní výzkum - dotazníkové šetření (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polostrukturovaný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dotazník)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dotazník určený vedení podniku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dotazník určený administrativním pracovníkům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dotazník určený pro pracovníky stavebních profesí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další metody: literární rešerše, analýza, syntéza, dedukce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Hypotéza I. a její způsob ověření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33528"/>
          </a:xfrm>
        </p:spPr>
        <p:txBody>
          <a:bodyPr>
            <a:normAutofit fontScale="85000" lnSpcReduction="20000"/>
          </a:bodyPr>
          <a:lstStyle/>
          <a:p>
            <a:r>
              <a:rPr lang="cs-CZ" i="1" dirty="0" smtClean="0">
                <a:latin typeface="Arial" pitchFamily="34" charset="0"/>
                <a:cs typeface="Arial" pitchFamily="34" charset="0"/>
              </a:rPr>
              <a:t>Zavedení „moderního“ stylu vedení v podniku zvýší rentabilitu podniku. </a:t>
            </a:r>
          </a:p>
          <a:p>
            <a:pPr lvl="1"/>
            <a:r>
              <a:rPr lang="cs-CZ" i="1" dirty="0" smtClean="0">
                <a:latin typeface="Arial" pitchFamily="34" charset="0"/>
                <a:cs typeface="Arial" pitchFamily="34" charset="0"/>
              </a:rPr>
              <a:t>pod významem „moderní“ je míněn např. transakční a transformační způsob vedení, situační styl vedení, náhodné teorie vedení, koučování, týmová práce apod.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způsob ověření: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analýza ziskovosti za současného stylu vedení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představení modelového stavu při zavedení nového stylu vedení v podniku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analýza modelového stavu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porovnání ziskovosti před a po zavedení „moderního“ stylu vedení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analýzy budou provedeny pomocí poměrových ukazatelů</a:t>
            </a:r>
          </a:p>
          <a:p>
            <a:pPr lvl="2"/>
            <a:r>
              <a:rPr lang="cs-CZ" dirty="0" smtClean="0">
                <a:latin typeface="Arial" pitchFamily="34" charset="0"/>
                <a:cs typeface="Arial" pitchFamily="34" charset="0"/>
              </a:rPr>
              <a:t>ukazatele </a:t>
            </a:r>
            <a:r>
              <a:rPr lang="cs-CZ" u="sng" dirty="0" smtClean="0">
                <a:latin typeface="Arial" pitchFamily="34" charset="0"/>
                <a:cs typeface="Arial" pitchFamily="34" charset="0"/>
              </a:rPr>
              <a:t>rentability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a aktivity</a:t>
            </a:r>
          </a:p>
          <a:p>
            <a:pPr lvl="2"/>
            <a:r>
              <a:rPr lang="cs-CZ" dirty="0" smtClean="0">
                <a:latin typeface="Arial" pitchFamily="34" charset="0"/>
                <a:cs typeface="Arial" pitchFamily="34" charset="0"/>
              </a:rPr>
              <a:t>ukazatele zadluženosti</a:t>
            </a:r>
          </a:p>
          <a:p>
            <a:pPr lvl="2"/>
            <a:r>
              <a:rPr lang="cs-CZ" dirty="0" smtClean="0">
                <a:latin typeface="Arial" pitchFamily="34" charset="0"/>
                <a:cs typeface="Arial" pitchFamily="34" charset="0"/>
              </a:rPr>
              <a:t>ukazatele platební schopnosti</a:t>
            </a:r>
          </a:p>
          <a:p>
            <a:pPr lvl="1"/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Hypotéza II. a její způsob ověření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13. listopadu 2011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352C9-3765-492D-8740-3CB80944A9BE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i="1" dirty="0" smtClean="0">
                <a:latin typeface="Arial" pitchFamily="34" charset="0"/>
                <a:cs typeface="Arial" pitchFamily="34" charset="0"/>
              </a:rPr>
              <a:t>Na zvýšení efektivity práce a spokojenosti zaměstnanců má vliv používaný styl vedení.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způsob ověření: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dotazníkové šetření – písemné dotazníky s uzavřenými i otevřenými otázkami určené</a:t>
            </a:r>
          </a:p>
          <a:p>
            <a:pPr lvl="2"/>
            <a:r>
              <a:rPr lang="cs-CZ" dirty="0" smtClean="0">
                <a:latin typeface="Arial" pitchFamily="34" charset="0"/>
                <a:cs typeface="Arial" pitchFamily="34" charset="0"/>
              </a:rPr>
              <a:t>vedení podniku</a:t>
            </a:r>
          </a:p>
          <a:p>
            <a:pPr lvl="2"/>
            <a:r>
              <a:rPr lang="cs-CZ" dirty="0" smtClean="0">
                <a:latin typeface="Arial" pitchFamily="34" charset="0"/>
                <a:cs typeface="Arial" pitchFamily="34" charset="0"/>
              </a:rPr>
              <a:t>administrativním pracovníkům</a:t>
            </a:r>
          </a:p>
          <a:p>
            <a:pPr lvl="2"/>
            <a:r>
              <a:rPr lang="cs-CZ" dirty="0" smtClean="0">
                <a:latin typeface="Arial" pitchFamily="34" charset="0"/>
                <a:cs typeface="Arial" pitchFamily="34" charset="0"/>
              </a:rPr>
              <a:t>pracovníkům stavebních profesí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analýza výsledků dotazníků s ohledem na styl vedení, který dle dotázaných zvyšuje efektivitu práce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analýza výsledků dotazníků s ohledem na styl vedení, který se kterým se cítí zaměstnanci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spokojeni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posouzení efektivity práce při využití jednotlivých stylů vedení pomocí výpočtu produktivity práce při jednotlivých stylech vedení (výstupy:vstupy) a jejich porovnání</a:t>
            </a:r>
          </a:p>
          <a:p>
            <a:pPr lvl="1"/>
            <a:r>
              <a:rPr lang="cs-CZ" dirty="0" smtClean="0">
                <a:latin typeface="Arial" pitchFamily="34" charset="0"/>
                <a:cs typeface="Arial" pitchFamily="34" charset="0"/>
              </a:rPr>
              <a:t>posouzení množství odvedené práce za určitý čas při jednotlivých stylech vedení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493</TotalTime>
  <Words>890</Words>
  <Application>Microsoft Office PowerPoint</Application>
  <PresentationFormat>Předvádění na obrazovce (4:3)</PresentationFormat>
  <Paragraphs>154</Paragraphs>
  <Slides>16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Jmění</vt:lpstr>
      <vt:lpstr>Projekt k diplomové práci</vt:lpstr>
      <vt:lpstr>Zpracování diplomové práce</vt:lpstr>
      <vt:lpstr>Téma diplomové práce</vt:lpstr>
      <vt:lpstr>Sledovaný podnik: stavební společnost Stavcent, a.s.</vt:lpstr>
      <vt:lpstr>Problémová oblast  sledovaného podniku</vt:lpstr>
      <vt:lpstr>Cíl diplomové práce</vt:lpstr>
      <vt:lpstr>Metody řešení obecně</vt:lpstr>
      <vt:lpstr>Hypotéza I. a její způsob ověření</vt:lpstr>
      <vt:lpstr>Hypotéza II. a její způsob ověření</vt:lpstr>
      <vt:lpstr>Hypotéza III. a její způsob ověření</vt:lpstr>
      <vt:lpstr>Hypotéza IV. a její způsob ověření</vt:lpstr>
      <vt:lpstr>Hypotéza V. a její způsob ověření</vt:lpstr>
      <vt:lpstr>Použité zdroje I.</vt:lpstr>
      <vt:lpstr>Použité zdroje II.</vt:lpstr>
      <vt:lpstr>Použité zdroje III.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</dc:creator>
  <cp:lastModifiedBy>Michaela</cp:lastModifiedBy>
  <cp:revision>65</cp:revision>
  <dcterms:created xsi:type="dcterms:W3CDTF">2011-10-30T18:06:21Z</dcterms:created>
  <dcterms:modified xsi:type="dcterms:W3CDTF">2011-11-13T13:32:16Z</dcterms:modified>
</cp:coreProperties>
</file>