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0"/>
  </p:notesMasterIdLst>
  <p:sldIdLst>
    <p:sldId id="256" r:id="rId2"/>
    <p:sldId id="338" r:id="rId3"/>
    <p:sldId id="299" r:id="rId4"/>
    <p:sldId id="304" r:id="rId5"/>
    <p:sldId id="305" r:id="rId6"/>
    <p:sldId id="306" r:id="rId7"/>
    <p:sldId id="307" r:id="rId8"/>
    <p:sldId id="308" r:id="rId9"/>
    <p:sldId id="309" r:id="rId10"/>
    <p:sldId id="311" r:id="rId11"/>
    <p:sldId id="312" r:id="rId12"/>
    <p:sldId id="313" r:id="rId13"/>
    <p:sldId id="314" r:id="rId14"/>
    <p:sldId id="315" r:id="rId15"/>
    <p:sldId id="316" r:id="rId16"/>
    <p:sldId id="317" r:id="rId17"/>
    <p:sldId id="318" r:id="rId18"/>
    <p:sldId id="319" r:id="rId19"/>
    <p:sldId id="320" r:id="rId20"/>
    <p:sldId id="321" r:id="rId21"/>
    <p:sldId id="322" r:id="rId22"/>
    <p:sldId id="323" r:id="rId23"/>
    <p:sldId id="324" r:id="rId24"/>
    <p:sldId id="325" r:id="rId25"/>
    <p:sldId id="326" r:id="rId26"/>
    <p:sldId id="327" r:id="rId27"/>
    <p:sldId id="328" r:id="rId28"/>
    <p:sldId id="329" r:id="rId29"/>
    <p:sldId id="330" r:id="rId30"/>
    <p:sldId id="331" r:id="rId31"/>
    <p:sldId id="332" r:id="rId32"/>
    <p:sldId id="333" r:id="rId33"/>
    <p:sldId id="334" r:id="rId34"/>
    <p:sldId id="335" r:id="rId35"/>
    <p:sldId id="336" r:id="rId36"/>
    <p:sldId id="337" r:id="rId37"/>
    <p:sldId id="310" r:id="rId38"/>
    <p:sldId id="287" r:id="rId39"/>
    <p:sldId id="257" r:id="rId40"/>
    <p:sldId id="286" r:id="rId41"/>
    <p:sldId id="258" r:id="rId42"/>
    <p:sldId id="288" r:id="rId43"/>
    <p:sldId id="259" r:id="rId44"/>
    <p:sldId id="289" r:id="rId45"/>
    <p:sldId id="290" r:id="rId46"/>
    <p:sldId id="260" r:id="rId47"/>
    <p:sldId id="261" r:id="rId48"/>
    <p:sldId id="262" r:id="rId49"/>
    <p:sldId id="263" r:id="rId50"/>
    <p:sldId id="264" r:id="rId51"/>
    <p:sldId id="267" r:id="rId52"/>
    <p:sldId id="265" r:id="rId53"/>
    <p:sldId id="295" r:id="rId54"/>
    <p:sldId id="268" r:id="rId55"/>
    <p:sldId id="292" r:id="rId56"/>
    <p:sldId id="293" r:id="rId57"/>
    <p:sldId id="294" r:id="rId58"/>
    <p:sldId id="291" r:id="rId5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45E0BB-CF99-40BF-9F59-8D753A3C5BA5}" type="datetimeFigureOut">
              <a:rPr lang="cs-CZ" smtClean="0"/>
              <a:t>23.9.2013</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FDE7F8-71B0-4652-B387-B756CC6CF231}" type="slidenum">
              <a:rPr lang="cs-CZ" smtClean="0"/>
              <a:t>‹#›</a:t>
            </a:fld>
            <a:endParaRPr lang="cs-CZ"/>
          </a:p>
        </p:txBody>
      </p:sp>
    </p:spTree>
    <p:extLst>
      <p:ext uri="{BB962C8B-B14F-4D97-AF65-F5344CB8AC3E}">
        <p14:creationId xmlns:p14="http://schemas.microsoft.com/office/powerpoint/2010/main" val="3230863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0A4976F1-B008-4B9D-8AC7-A3348B17E3F6}" type="datetime1">
              <a:rPr lang="cs-CZ" smtClean="0"/>
              <a:t>23.9.2013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1355722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4A928C0-5184-4BC6-8F62-D2985B60C1FF}" type="datetime1">
              <a:rPr lang="cs-CZ" smtClean="0"/>
              <a:t>23.9.2013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1964270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FC46275-CCEC-44D1-BD21-F9176EA0FE0D}" type="datetime1">
              <a:rPr lang="cs-CZ" smtClean="0"/>
              <a:t>23.9.2013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3070455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Nadpis a diagram nebo organizační schéma">
    <p:spTree>
      <p:nvGrpSpPr>
        <p:cNvPr id="1" name=""/>
        <p:cNvGrpSpPr/>
        <p:nvPr/>
      </p:nvGrpSpPr>
      <p:grpSpPr>
        <a:xfrm>
          <a:off x="0" y="0"/>
          <a:ext cx="0" cy="0"/>
          <a:chOff x="0" y="0"/>
          <a:chExt cx="0" cy="0"/>
        </a:xfrm>
      </p:grpSpPr>
      <p:sp>
        <p:nvSpPr>
          <p:cNvPr id="2" name="Nadpis 1"/>
          <p:cNvSpPr>
            <a:spLocks noGrp="1"/>
          </p:cNvSpPr>
          <p:nvPr>
            <p:ph type="title"/>
          </p:nvPr>
        </p:nvSpPr>
        <p:spPr>
          <a:xfrm>
            <a:off x="914400" y="277813"/>
            <a:ext cx="7772400" cy="1143000"/>
          </a:xfrm>
        </p:spPr>
        <p:txBody>
          <a:bodyPr/>
          <a:lstStyle/>
          <a:p>
            <a:r>
              <a:rPr lang="cs-CZ" smtClean="0"/>
              <a:t>Kliknutím lze upravit styl.</a:t>
            </a:r>
            <a:endParaRPr lang="cs-CZ"/>
          </a:p>
        </p:txBody>
      </p:sp>
      <p:sp>
        <p:nvSpPr>
          <p:cNvPr id="3" name="Zástupný symbol pro objekt SmartArt 2"/>
          <p:cNvSpPr>
            <a:spLocks noGrp="1"/>
          </p:cNvSpPr>
          <p:nvPr>
            <p:ph type="dgm" idx="1"/>
          </p:nvPr>
        </p:nvSpPr>
        <p:spPr>
          <a:xfrm>
            <a:off x="914400" y="1600200"/>
            <a:ext cx="7772400" cy="4530725"/>
          </a:xfrm>
        </p:spPr>
        <p:txBody>
          <a:bodyPr rtlCol="0">
            <a:normAutofit/>
          </a:bodyPr>
          <a:lstStyle/>
          <a:p>
            <a:pPr lvl="0"/>
            <a:endParaRPr lang="cs-CZ" noProof="0" smtClean="0"/>
          </a:p>
        </p:txBody>
      </p:sp>
      <p:sp>
        <p:nvSpPr>
          <p:cNvPr id="4" name="Zástupný symbol pro datum 3"/>
          <p:cNvSpPr>
            <a:spLocks noGrp="1"/>
          </p:cNvSpPr>
          <p:nvPr>
            <p:ph type="dt" sz="half" idx="10"/>
          </p:nvPr>
        </p:nvSpPr>
        <p:spPr>
          <a:xfrm>
            <a:off x="914400" y="6251575"/>
            <a:ext cx="1981200" cy="457200"/>
          </a:xfrm>
        </p:spPr>
        <p:txBody>
          <a:bodyPr/>
          <a:lstStyle>
            <a:lvl1pPr>
              <a:defRPr smtClean="0"/>
            </a:lvl1pPr>
          </a:lstStyle>
          <a:p>
            <a:pPr>
              <a:defRPr/>
            </a:pPr>
            <a:fld id="{C9F53C7C-2DAE-4511-8978-4F6EB9BB1160}" type="datetime1">
              <a:rPr lang="cs-CZ"/>
              <a:pPr>
                <a:defRPr/>
              </a:pPr>
              <a:t>23.9.2013</a:t>
            </a:fld>
            <a:endParaRPr lang="cs-CZ"/>
          </a:p>
        </p:txBody>
      </p:sp>
      <p:sp>
        <p:nvSpPr>
          <p:cNvPr id="5" name="Zástupný symbol pro zápatí 4"/>
          <p:cNvSpPr>
            <a:spLocks noGrp="1"/>
          </p:cNvSpPr>
          <p:nvPr>
            <p:ph type="ftr" sz="quarter" idx="11"/>
          </p:nvPr>
        </p:nvSpPr>
        <p:spPr>
          <a:xfrm>
            <a:off x="3352800" y="6248400"/>
            <a:ext cx="2971800" cy="457200"/>
          </a:xfrm>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a:xfrm>
            <a:off x="6781800" y="6248400"/>
            <a:ext cx="1905000" cy="457200"/>
          </a:xfrm>
        </p:spPr>
        <p:txBody>
          <a:bodyPr/>
          <a:lstStyle>
            <a:lvl1pPr>
              <a:defRPr/>
            </a:lvl1pPr>
          </a:lstStyle>
          <a:p>
            <a:pPr>
              <a:defRPr/>
            </a:pPr>
            <a:fld id="{648AD437-12A4-4B01-BB84-057C134F25CA}" type="slidenum">
              <a:rPr lang="cs-CZ"/>
              <a:pPr>
                <a:defRPr/>
              </a:pPr>
              <a:t>‹#›</a:t>
            </a:fld>
            <a:endParaRPr lang="cs-CZ"/>
          </a:p>
        </p:txBody>
      </p:sp>
    </p:spTree>
    <p:extLst>
      <p:ext uri="{BB962C8B-B14F-4D97-AF65-F5344CB8AC3E}">
        <p14:creationId xmlns:p14="http://schemas.microsoft.com/office/powerpoint/2010/main" val="250416448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FD2CC6D-AA79-4390-B176-36191890F812}" type="datetime1">
              <a:rPr lang="cs-CZ" smtClean="0"/>
              <a:t>23.9.2013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3782687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4339F035-52A6-45B9-957F-CDA6768A3A83}" type="datetime1">
              <a:rPr lang="cs-CZ" smtClean="0"/>
              <a:t>23.9.2013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1298113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9CD4BB6-6619-4A39-86C3-2F666A3D83C0}" type="datetime1">
              <a:rPr lang="cs-CZ" smtClean="0"/>
              <a:t>23.9.2013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34365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D43AC67-07F7-45A4-B6C7-B7F49C9DEC76}" type="datetime1">
              <a:rPr lang="cs-CZ" smtClean="0"/>
              <a:t>23.9.2013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253191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7C50B043-E603-4A19-A117-963DD3D65A4C}" type="datetime1">
              <a:rPr lang="cs-CZ" smtClean="0"/>
              <a:t>23.9.2013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2947721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A3D946E8-8200-41D9-AD69-6676CB9A218F}" type="datetime1">
              <a:rPr lang="cs-CZ" smtClean="0"/>
              <a:t>23.9.2013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3273584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5F5961C0-CCA5-4683-944F-ABEBEB6C9943}" type="datetime1">
              <a:rPr lang="cs-CZ" smtClean="0"/>
              <a:t>23.9.2013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2826910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58660AA-B2B6-42FF-A41D-06EDD0E244D0}" type="datetime1">
              <a:rPr lang="cs-CZ" smtClean="0"/>
              <a:t>23.9.2013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2233172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C3E8C9-8CA2-433A-AE02-7BA591F8A7C8}" type="datetime1">
              <a:rPr lang="cs-CZ" smtClean="0"/>
              <a:t>23.9.2013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A3730E-F779-4E74-B596-018C11B1C4A9}" type="slidenum">
              <a:rPr lang="cs-CZ" smtClean="0"/>
              <a:t>‹#›</a:t>
            </a:fld>
            <a:endParaRPr lang="cs-CZ"/>
          </a:p>
        </p:txBody>
      </p:sp>
    </p:spTree>
    <p:extLst>
      <p:ext uri="{BB962C8B-B14F-4D97-AF65-F5344CB8AC3E}">
        <p14:creationId xmlns:p14="http://schemas.microsoft.com/office/powerpoint/2010/main" val="23469308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Mezinárodní zdanění</a:t>
            </a:r>
            <a:endParaRPr lang="cs-CZ" dirty="0"/>
          </a:p>
        </p:txBody>
      </p:sp>
      <p:sp>
        <p:nvSpPr>
          <p:cNvPr id="3" name="Podnadpis 2"/>
          <p:cNvSpPr>
            <a:spLocks noGrp="1"/>
          </p:cNvSpPr>
          <p:nvPr>
            <p:ph type="subTitle" idx="1"/>
          </p:nvPr>
        </p:nvSpPr>
        <p:spPr/>
        <p:txBody>
          <a:bodyPr/>
          <a:lstStyle/>
          <a:p>
            <a:r>
              <a:rPr lang="cs-CZ" dirty="0" smtClean="0"/>
              <a:t>Hana Jurajdová</a:t>
            </a:r>
          </a:p>
          <a:p>
            <a:r>
              <a:rPr lang="cs-CZ" dirty="0" smtClean="0"/>
              <a:t>23.9.2013</a:t>
            </a:r>
            <a:endParaRPr lang="cs-CZ" dirty="0"/>
          </a:p>
        </p:txBody>
      </p:sp>
    </p:spTree>
    <p:extLst>
      <p:ext uri="{BB962C8B-B14F-4D97-AF65-F5344CB8AC3E}">
        <p14:creationId xmlns:p14="http://schemas.microsoft.com/office/powerpoint/2010/main" val="12536765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ctrTitle"/>
          </p:nvPr>
        </p:nvSpPr>
        <p:spPr/>
        <p:txBody>
          <a:bodyPr/>
          <a:lstStyle/>
          <a:p>
            <a:r>
              <a:rPr lang="cs-CZ" altLang="cs-CZ" dirty="0" smtClean="0"/>
              <a:t>I. Daň </a:t>
            </a:r>
            <a:r>
              <a:rPr lang="cs-CZ" altLang="cs-CZ" dirty="0" smtClean="0"/>
              <a:t>z příjmů fyzických osob</a:t>
            </a:r>
          </a:p>
        </p:txBody>
      </p:sp>
      <p:sp>
        <p:nvSpPr>
          <p:cNvPr id="2051" name="Rectangle 3"/>
          <p:cNvSpPr>
            <a:spLocks noGrp="1" noChangeArrowheads="1"/>
          </p:cNvSpPr>
          <p:nvPr>
            <p:ph type="subTitle" idx="1"/>
          </p:nvPr>
        </p:nvSpPr>
        <p:spPr/>
        <p:txBody>
          <a:bodyPr rtlCol="0">
            <a:normAutofit/>
          </a:bodyPr>
          <a:lstStyle/>
          <a:p>
            <a:pPr fontAlgn="auto">
              <a:spcAft>
                <a:spcPts val="0"/>
              </a:spcAft>
              <a:buFont typeface="Arial" pitchFamily="34" charset="0"/>
              <a:buNone/>
              <a:defRPr/>
            </a:pPr>
            <a:r>
              <a:rPr lang="cs-CZ" smtClean="0"/>
              <a:t>zákon č. 586/1992 Sb., o daních z příjmů</a:t>
            </a:r>
          </a:p>
        </p:txBody>
      </p:sp>
      <p:sp>
        <p:nvSpPr>
          <p:cNvPr id="2" name="Zástupný symbol pro datum 1"/>
          <p:cNvSpPr>
            <a:spLocks noGrp="1"/>
          </p:cNvSpPr>
          <p:nvPr>
            <p:ph type="dt" sz="quarter" idx="10"/>
          </p:nvPr>
        </p:nvSpPr>
        <p:spPr/>
        <p:txBody>
          <a:bodyPr/>
          <a:lstStyle/>
          <a:p>
            <a:pPr>
              <a:defRPr/>
            </a:pPr>
            <a:fld id="{7BB7B383-3BCB-466E-804E-C8C6F496CDC0}" type="datetime1">
              <a:rPr lang="cs-CZ"/>
              <a:pPr>
                <a:defRPr/>
              </a:pPr>
              <a:t>23.9.2013</a:t>
            </a:fld>
            <a:endParaRPr lang="cs-CZ"/>
          </a:p>
        </p:txBody>
      </p:sp>
      <p:sp>
        <p:nvSpPr>
          <p:cNvPr id="3" name="Zástupný symbol pro číslo snímku 2"/>
          <p:cNvSpPr>
            <a:spLocks noGrp="1"/>
          </p:cNvSpPr>
          <p:nvPr>
            <p:ph type="sldNum" sz="quarter" idx="12"/>
          </p:nvPr>
        </p:nvSpPr>
        <p:spPr/>
        <p:txBody>
          <a:bodyPr/>
          <a:lstStyle/>
          <a:p>
            <a:pPr>
              <a:defRPr/>
            </a:pPr>
            <a:fld id="{4B78B0AC-74B9-4F45-81CC-3AB0307B1BF2}" type="slidenum">
              <a:rPr lang="cs-CZ"/>
              <a:pPr>
                <a:defRPr/>
              </a:pPr>
              <a:t>10</a:t>
            </a:fld>
            <a:endParaRPr lang="cs-CZ"/>
          </a:p>
        </p:txBody>
      </p:sp>
    </p:spTree>
    <p:extLst>
      <p:ext uri="{BB962C8B-B14F-4D97-AF65-F5344CB8AC3E}">
        <p14:creationId xmlns:p14="http://schemas.microsoft.com/office/powerpoint/2010/main" val="23287679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Grp="1" noChangeArrowheads="1"/>
          </p:cNvSpPr>
          <p:nvPr>
            <p:ph type="title"/>
          </p:nvPr>
        </p:nvSpPr>
        <p:spPr/>
        <p:txBody>
          <a:bodyPr/>
          <a:lstStyle/>
          <a:p>
            <a:r>
              <a:rPr lang="cs-CZ" altLang="cs-CZ" smtClean="0"/>
              <a:t>Orientace v zákoně:</a:t>
            </a:r>
          </a:p>
        </p:txBody>
      </p:sp>
      <p:sp>
        <p:nvSpPr>
          <p:cNvPr id="5123" name="Rectangle 3"/>
          <p:cNvSpPr>
            <a:spLocks noGrp="1" noChangeArrowheads="1"/>
          </p:cNvSpPr>
          <p:nvPr>
            <p:ph idx="1"/>
          </p:nvPr>
        </p:nvSpPr>
        <p:spPr/>
        <p:txBody>
          <a:bodyPr/>
          <a:lstStyle/>
          <a:p>
            <a:endParaRPr lang="cs-CZ" altLang="cs-CZ" smtClean="0"/>
          </a:p>
          <a:p>
            <a:r>
              <a:rPr lang="cs-CZ" altLang="cs-CZ" smtClean="0"/>
              <a:t>§ 2 až § 16 pro fyzické osoby</a:t>
            </a:r>
          </a:p>
          <a:p>
            <a:r>
              <a:rPr lang="cs-CZ" altLang="cs-CZ" smtClean="0"/>
              <a:t>§ 17 až 21 pro právnické osoby</a:t>
            </a:r>
          </a:p>
          <a:p>
            <a:r>
              <a:rPr lang="cs-CZ" altLang="cs-CZ" smtClean="0"/>
              <a:t>od § 22 společná ustanovení (pro obě osoby)</a:t>
            </a:r>
          </a:p>
        </p:txBody>
      </p:sp>
      <p:sp>
        <p:nvSpPr>
          <p:cNvPr id="2" name="Zástupný symbol pro datum 1"/>
          <p:cNvSpPr>
            <a:spLocks noGrp="1"/>
          </p:cNvSpPr>
          <p:nvPr>
            <p:ph type="dt" sz="quarter" idx="10"/>
          </p:nvPr>
        </p:nvSpPr>
        <p:spPr/>
        <p:txBody>
          <a:bodyPr/>
          <a:lstStyle/>
          <a:p>
            <a:pPr>
              <a:defRPr/>
            </a:pPr>
            <a:fld id="{A71546AE-3205-4935-85C3-62BA1DBCF047}" type="datetime1">
              <a:rPr lang="cs-CZ"/>
              <a:pPr>
                <a:defRPr/>
              </a:pPr>
              <a:t>23.9.2013</a:t>
            </a:fld>
            <a:endParaRPr lang="cs-CZ"/>
          </a:p>
        </p:txBody>
      </p:sp>
      <p:sp>
        <p:nvSpPr>
          <p:cNvPr id="3" name="Zástupný symbol pro číslo snímku 2"/>
          <p:cNvSpPr>
            <a:spLocks noGrp="1"/>
          </p:cNvSpPr>
          <p:nvPr>
            <p:ph type="sldNum" sz="quarter" idx="12"/>
          </p:nvPr>
        </p:nvSpPr>
        <p:spPr/>
        <p:txBody>
          <a:bodyPr/>
          <a:lstStyle/>
          <a:p>
            <a:pPr>
              <a:defRPr/>
            </a:pPr>
            <a:fld id="{BC3C11C7-6A0D-4258-8BA5-110003BF2A7A}" type="slidenum">
              <a:rPr lang="cs-CZ"/>
              <a:pPr>
                <a:defRPr/>
              </a:pPr>
              <a:t>11</a:t>
            </a:fld>
            <a:endParaRPr lang="cs-CZ"/>
          </a:p>
        </p:txBody>
      </p:sp>
    </p:spTree>
    <p:extLst>
      <p:ext uri="{BB962C8B-B14F-4D97-AF65-F5344CB8AC3E}">
        <p14:creationId xmlns:p14="http://schemas.microsoft.com/office/powerpoint/2010/main" val="26492926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p:cNvSpPr>
            <a:spLocks noGrp="1" noChangeArrowheads="1"/>
          </p:cNvSpPr>
          <p:nvPr>
            <p:ph type="title"/>
          </p:nvPr>
        </p:nvSpPr>
        <p:spPr/>
        <p:txBody>
          <a:bodyPr/>
          <a:lstStyle/>
          <a:p>
            <a:r>
              <a:rPr lang="cs-CZ" altLang="cs-CZ" smtClean="0"/>
              <a:t>U každé daně rozlišovat:</a:t>
            </a:r>
          </a:p>
        </p:txBody>
      </p:sp>
      <p:sp>
        <p:nvSpPr>
          <p:cNvPr id="40963" name="Rectangle 3"/>
          <p:cNvSpPr>
            <a:spLocks noGrp="1" noChangeArrowheads="1"/>
          </p:cNvSpPr>
          <p:nvPr>
            <p:ph idx="1"/>
          </p:nvPr>
        </p:nvSpPr>
        <p:spPr/>
        <p:txBody>
          <a:bodyPr rtlCol="0">
            <a:normAutofit/>
          </a:bodyPr>
          <a:lstStyle/>
          <a:p>
            <a:pPr fontAlgn="auto">
              <a:spcAft>
                <a:spcPts val="0"/>
              </a:spcAft>
              <a:buFont typeface="Arial" pitchFamily="34" charset="0"/>
              <a:buChar char="•"/>
              <a:defRPr/>
            </a:pPr>
            <a:endParaRPr lang="cs-CZ" dirty="0" smtClean="0"/>
          </a:p>
          <a:p>
            <a:pPr fontAlgn="auto">
              <a:spcAft>
                <a:spcPts val="0"/>
              </a:spcAft>
              <a:buFont typeface="Arial" pitchFamily="34" charset="0"/>
              <a:buChar char="•"/>
              <a:defRPr/>
            </a:pPr>
            <a:endParaRPr lang="cs-CZ" dirty="0" smtClean="0"/>
          </a:p>
          <a:p>
            <a:pPr fontAlgn="auto">
              <a:spcAft>
                <a:spcPts val="0"/>
              </a:spcAft>
              <a:buFont typeface="Arial" pitchFamily="34" charset="0"/>
              <a:buChar char="•"/>
              <a:defRPr/>
            </a:pPr>
            <a:r>
              <a:rPr lang="cs-CZ" dirty="0" smtClean="0"/>
              <a:t>Poplatníka daně </a:t>
            </a:r>
          </a:p>
          <a:p>
            <a:pPr fontAlgn="auto">
              <a:spcAft>
                <a:spcPts val="0"/>
              </a:spcAft>
              <a:buFont typeface="Arial" pitchFamily="34" charset="0"/>
              <a:buChar char="•"/>
              <a:defRPr/>
            </a:pPr>
            <a:r>
              <a:rPr lang="cs-CZ" dirty="0" smtClean="0"/>
              <a:t>Předmět daně </a:t>
            </a:r>
          </a:p>
          <a:p>
            <a:pPr fontAlgn="auto">
              <a:spcAft>
                <a:spcPts val="0"/>
              </a:spcAft>
              <a:buFont typeface="Arial" pitchFamily="34" charset="0"/>
              <a:buChar char="•"/>
              <a:defRPr/>
            </a:pPr>
            <a:r>
              <a:rPr lang="cs-CZ" dirty="0" smtClean="0"/>
              <a:t>Osvobození od daně</a:t>
            </a:r>
          </a:p>
          <a:p>
            <a:pPr fontAlgn="auto">
              <a:spcAft>
                <a:spcPts val="0"/>
              </a:spcAft>
              <a:buFont typeface="Arial" pitchFamily="34" charset="0"/>
              <a:buChar char="•"/>
              <a:defRPr/>
            </a:pPr>
            <a:r>
              <a:rPr lang="cs-CZ" dirty="0" smtClean="0"/>
              <a:t>Zdaňovací období </a:t>
            </a:r>
          </a:p>
          <a:p>
            <a:pPr marL="0" indent="0" fontAlgn="auto">
              <a:spcAft>
                <a:spcPts val="0"/>
              </a:spcAft>
              <a:buFont typeface="Arial" pitchFamily="34" charset="0"/>
              <a:buNone/>
              <a:defRPr/>
            </a:pPr>
            <a:endParaRPr lang="cs-CZ" dirty="0" smtClean="0"/>
          </a:p>
        </p:txBody>
      </p:sp>
      <p:sp>
        <p:nvSpPr>
          <p:cNvPr id="2" name="Zástupný symbol pro datum 1"/>
          <p:cNvSpPr>
            <a:spLocks noGrp="1"/>
          </p:cNvSpPr>
          <p:nvPr>
            <p:ph type="dt" sz="quarter" idx="10"/>
          </p:nvPr>
        </p:nvSpPr>
        <p:spPr/>
        <p:txBody>
          <a:bodyPr/>
          <a:lstStyle/>
          <a:p>
            <a:pPr>
              <a:defRPr/>
            </a:pPr>
            <a:fld id="{6EB73AC1-8524-44FE-AC51-548771C1F15A}" type="datetime1">
              <a:rPr lang="cs-CZ"/>
              <a:pPr>
                <a:defRPr/>
              </a:pPr>
              <a:t>23.9.2013</a:t>
            </a:fld>
            <a:endParaRPr lang="cs-CZ"/>
          </a:p>
        </p:txBody>
      </p:sp>
      <p:sp>
        <p:nvSpPr>
          <p:cNvPr id="3" name="Zástupný symbol pro číslo snímku 2"/>
          <p:cNvSpPr>
            <a:spLocks noGrp="1"/>
          </p:cNvSpPr>
          <p:nvPr>
            <p:ph type="sldNum" sz="quarter" idx="12"/>
          </p:nvPr>
        </p:nvSpPr>
        <p:spPr/>
        <p:txBody>
          <a:bodyPr/>
          <a:lstStyle/>
          <a:p>
            <a:pPr>
              <a:defRPr/>
            </a:pPr>
            <a:fld id="{C76FD247-3819-480E-A5E4-B8627EF3C3A6}" type="slidenum">
              <a:rPr lang="cs-CZ"/>
              <a:pPr>
                <a:defRPr/>
              </a:pPr>
              <a:t>12</a:t>
            </a:fld>
            <a:endParaRPr lang="cs-CZ"/>
          </a:p>
        </p:txBody>
      </p:sp>
    </p:spTree>
    <p:extLst>
      <p:ext uri="{BB962C8B-B14F-4D97-AF65-F5344CB8AC3E}">
        <p14:creationId xmlns:p14="http://schemas.microsoft.com/office/powerpoint/2010/main" val="29929980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cs-CZ" altLang="cs-CZ" sz="3200" b="1" smtClean="0"/>
              <a:t>Poplatníci daně z příjmů fyzických osob</a:t>
            </a:r>
          </a:p>
        </p:txBody>
      </p:sp>
      <p:graphicFrame>
        <p:nvGraphicFramePr>
          <p:cNvPr id="7171" name="Object 3"/>
          <p:cNvGraphicFramePr>
            <a:graphicFrameLocks noGrp="1" noChangeAspect="1"/>
          </p:cNvGraphicFramePr>
          <p:nvPr>
            <p:ph type="dgm" idx="1"/>
          </p:nvPr>
        </p:nvGraphicFramePr>
        <p:xfrm>
          <a:off x="901700" y="2474913"/>
          <a:ext cx="7721600" cy="3498850"/>
        </p:xfrm>
        <a:graphic>
          <a:graphicData uri="http://schemas.openxmlformats.org/presentationml/2006/ole">
            <mc:AlternateContent xmlns:mc="http://schemas.openxmlformats.org/markup-compatibility/2006">
              <mc:Choice xmlns:v="urn:schemas-microsoft-com:vml" Requires="v">
                <p:oleObj spid="_x0000_s1030" name="Organizační diagram" r:id="rId3" imgW="7721280" imgH="3466800" progId="OrgPlusWOPX.4">
                  <p:embed followColorScheme="full"/>
                </p:oleObj>
              </mc:Choice>
              <mc:Fallback>
                <p:oleObj name="Organizační diagram" r:id="rId3" imgW="7721280" imgH="3466800" progId="OrgPlusWOPX.4">
                  <p:embed followColorScheme="full"/>
                  <p:pic>
                    <p:nvPicPr>
                      <p:cNvPr id="0" name=""/>
                      <p:cNvPicPr>
                        <a:picLocks noGrp="1" noChangeAspect="1" noChangeArrowheads="1"/>
                      </p:cNvPicPr>
                      <p:nvPr/>
                    </p:nvPicPr>
                    <p:blipFill>
                      <a:blip r:embed="rId4"/>
                      <a:srcRect/>
                      <a:stretch>
                        <a:fillRect/>
                      </a:stretch>
                    </p:blipFill>
                    <p:spPr bwMode="auto">
                      <a:xfrm>
                        <a:off x="901700" y="2474913"/>
                        <a:ext cx="7721600" cy="349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Zástupný symbol pro datum 1"/>
          <p:cNvSpPr>
            <a:spLocks noGrp="1"/>
          </p:cNvSpPr>
          <p:nvPr>
            <p:ph type="dt" sz="quarter" idx="10"/>
          </p:nvPr>
        </p:nvSpPr>
        <p:spPr/>
        <p:txBody>
          <a:bodyPr/>
          <a:lstStyle/>
          <a:p>
            <a:pPr>
              <a:defRPr/>
            </a:pPr>
            <a:fld id="{4768B221-388C-42A3-B2DA-E0CDF0E95A60}" type="datetime1">
              <a:rPr lang="cs-CZ"/>
              <a:pPr>
                <a:defRPr/>
              </a:pPr>
              <a:t>23.9.2013</a:t>
            </a:fld>
            <a:endParaRPr lang="cs-CZ"/>
          </a:p>
        </p:txBody>
      </p:sp>
      <p:sp>
        <p:nvSpPr>
          <p:cNvPr id="3" name="Zástupný symbol pro číslo snímku 2"/>
          <p:cNvSpPr>
            <a:spLocks noGrp="1"/>
          </p:cNvSpPr>
          <p:nvPr>
            <p:ph type="sldNum" sz="quarter" idx="12"/>
          </p:nvPr>
        </p:nvSpPr>
        <p:spPr/>
        <p:txBody>
          <a:bodyPr/>
          <a:lstStyle/>
          <a:p>
            <a:pPr>
              <a:defRPr/>
            </a:pPr>
            <a:fld id="{20EDAA1A-5E86-411E-A1C8-26BAE84A1897}" type="slidenum">
              <a:rPr lang="cs-CZ"/>
              <a:pPr>
                <a:defRPr/>
              </a:pPr>
              <a:t>13</a:t>
            </a:fld>
            <a:endParaRPr lang="cs-CZ"/>
          </a:p>
        </p:txBody>
      </p:sp>
      <p:sp>
        <p:nvSpPr>
          <p:cNvPr id="7174" name="Text Box 4"/>
          <p:cNvSpPr txBox="1">
            <a:spLocks noChangeArrowheads="1"/>
          </p:cNvSpPr>
          <p:nvPr/>
        </p:nvSpPr>
        <p:spPr bwMode="auto">
          <a:xfrm>
            <a:off x="1042988" y="1989138"/>
            <a:ext cx="69135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cs-CZ" altLang="cs-CZ" sz="2000"/>
          </a:p>
        </p:txBody>
      </p:sp>
      <p:sp>
        <p:nvSpPr>
          <p:cNvPr id="7175" name="Rectangle 5"/>
          <p:cNvSpPr>
            <a:spLocks noChangeArrowheads="1"/>
          </p:cNvSpPr>
          <p:nvPr/>
        </p:nvSpPr>
        <p:spPr bwMode="auto">
          <a:xfrm>
            <a:off x="1692275" y="1916113"/>
            <a:ext cx="46275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cs-CZ" altLang="cs-CZ">
              <a:solidFill>
                <a:schemeClr val="tx2"/>
              </a:solidFill>
            </a:endParaRPr>
          </a:p>
        </p:txBody>
      </p:sp>
      <p:sp>
        <p:nvSpPr>
          <p:cNvPr id="7176" name="Rectangle 6"/>
          <p:cNvSpPr>
            <a:spLocks noChangeArrowheads="1"/>
          </p:cNvSpPr>
          <p:nvPr/>
        </p:nvSpPr>
        <p:spPr bwMode="auto">
          <a:xfrm>
            <a:off x="1042988" y="1773238"/>
            <a:ext cx="756126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altLang="cs-CZ" b="1"/>
              <a:t>Poplatníci daně</a:t>
            </a:r>
            <a:r>
              <a:rPr lang="cs-CZ" altLang="cs-CZ"/>
              <a:t> – fyzické osoby, které mají na území ČR trvalé bydliště a za určitých podmínek cizinci</a:t>
            </a:r>
          </a:p>
        </p:txBody>
      </p:sp>
    </p:spTree>
    <p:extLst>
      <p:ext uri="{BB962C8B-B14F-4D97-AF65-F5344CB8AC3E}">
        <p14:creationId xmlns:p14="http://schemas.microsoft.com/office/powerpoint/2010/main" val="1576600843"/>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lstStyle/>
          <a:p>
            <a:r>
              <a:rPr lang="cs-CZ" altLang="cs-CZ" sz="3200" smtClean="0"/>
              <a:t>Předmět daně = dílčí základy daně (DZD)</a:t>
            </a:r>
          </a:p>
        </p:txBody>
      </p:sp>
      <p:sp>
        <p:nvSpPr>
          <p:cNvPr id="8195" name="Rectangle 3"/>
          <p:cNvSpPr>
            <a:spLocks noGrp="1" noChangeArrowheads="1"/>
          </p:cNvSpPr>
          <p:nvPr>
            <p:ph idx="1"/>
          </p:nvPr>
        </p:nvSpPr>
        <p:spPr/>
        <p:txBody>
          <a:bodyPr/>
          <a:lstStyle/>
          <a:p>
            <a:r>
              <a:rPr lang="cs-CZ" altLang="cs-CZ" smtClean="0"/>
              <a:t>příjmy ze závislé činnosti a funkční požitky </a:t>
            </a:r>
            <a:r>
              <a:rPr lang="cs-CZ" altLang="cs-CZ" b="1" smtClean="0"/>
              <a:t>§ 6</a:t>
            </a:r>
          </a:p>
          <a:p>
            <a:r>
              <a:rPr lang="cs-CZ" altLang="cs-CZ" smtClean="0"/>
              <a:t>příjmy z podnikání a z jiné samostatné výdělečné činnost </a:t>
            </a:r>
            <a:r>
              <a:rPr lang="cs-CZ" altLang="cs-CZ" b="1" smtClean="0"/>
              <a:t>§ 7</a:t>
            </a:r>
          </a:p>
          <a:p>
            <a:r>
              <a:rPr lang="cs-CZ" altLang="cs-CZ" smtClean="0"/>
              <a:t>příjmy z kapitálového majetku </a:t>
            </a:r>
            <a:r>
              <a:rPr lang="cs-CZ" altLang="cs-CZ" b="1" smtClean="0"/>
              <a:t>§ 8</a:t>
            </a:r>
          </a:p>
          <a:p>
            <a:r>
              <a:rPr lang="cs-CZ" altLang="cs-CZ" smtClean="0"/>
              <a:t>příjmy z pronájmu </a:t>
            </a:r>
            <a:r>
              <a:rPr lang="cs-CZ" altLang="cs-CZ" b="1" smtClean="0"/>
              <a:t>§ 9</a:t>
            </a:r>
          </a:p>
          <a:p>
            <a:r>
              <a:rPr lang="cs-CZ" altLang="cs-CZ" smtClean="0"/>
              <a:t>ostatní příjmy </a:t>
            </a:r>
            <a:r>
              <a:rPr lang="cs-CZ" altLang="cs-CZ" b="1" smtClean="0"/>
              <a:t>§ 10</a:t>
            </a:r>
          </a:p>
          <a:p>
            <a:endParaRPr lang="cs-CZ" altLang="cs-CZ" smtClean="0"/>
          </a:p>
        </p:txBody>
      </p:sp>
      <p:sp>
        <p:nvSpPr>
          <p:cNvPr id="2" name="Zástupný symbol pro datum 1"/>
          <p:cNvSpPr>
            <a:spLocks noGrp="1"/>
          </p:cNvSpPr>
          <p:nvPr>
            <p:ph type="dt" sz="quarter" idx="10"/>
          </p:nvPr>
        </p:nvSpPr>
        <p:spPr/>
        <p:txBody>
          <a:bodyPr/>
          <a:lstStyle/>
          <a:p>
            <a:pPr>
              <a:defRPr/>
            </a:pPr>
            <a:fld id="{710EA953-657C-4794-B926-7CA0078F40FD}" type="datetime1">
              <a:rPr lang="cs-CZ"/>
              <a:pPr>
                <a:defRPr/>
              </a:pPr>
              <a:t>23.9.2013</a:t>
            </a:fld>
            <a:endParaRPr lang="cs-CZ"/>
          </a:p>
        </p:txBody>
      </p:sp>
      <p:sp>
        <p:nvSpPr>
          <p:cNvPr id="3" name="Zástupný symbol pro číslo snímku 2"/>
          <p:cNvSpPr>
            <a:spLocks noGrp="1"/>
          </p:cNvSpPr>
          <p:nvPr>
            <p:ph type="sldNum" sz="quarter" idx="12"/>
          </p:nvPr>
        </p:nvSpPr>
        <p:spPr/>
        <p:txBody>
          <a:bodyPr/>
          <a:lstStyle/>
          <a:p>
            <a:pPr>
              <a:defRPr/>
            </a:pPr>
            <a:fld id="{C05107FB-C787-46F3-AFF5-28C278615406}" type="slidenum">
              <a:rPr lang="cs-CZ"/>
              <a:pPr>
                <a:defRPr/>
              </a:pPr>
              <a:t>14</a:t>
            </a:fld>
            <a:endParaRPr lang="cs-CZ"/>
          </a:p>
        </p:txBody>
      </p:sp>
    </p:spTree>
    <p:extLst>
      <p:ext uri="{BB962C8B-B14F-4D97-AF65-F5344CB8AC3E}">
        <p14:creationId xmlns:p14="http://schemas.microsoft.com/office/powerpoint/2010/main" val="39336731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p:txBody>
          <a:bodyPr/>
          <a:lstStyle/>
          <a:p>
            <a:r>
              <a:rPr lang="cs-CZ" altLang="cs-CZ" smtClean="0"/>
              <a:t>Předmětem daně nejsou</a:t>
            </a:r>
          </a:p>
        </p:txBody>
      </p:sp>
      <p:sp>
        <p:nvSpPr>
          <p:cNvPr id="9219" name="Zástupný symbol pro obsah 2"/>
          <p:cNvSpPr>
            <a:spLocks noGrp="1"/>
          </p:cNvSpPr>
          <p:nvPr>
            <p:ph idx="1"/>
          </p:nvPr>
        </p:nvSpPr>
        <p:spPr/>
        <p:txBody>
          <a:bodyPr/>
          <a:lstStyle/>
          <a:p>
            <a:r>
              <a:rPr lang="cs-CZ" altLang="cs-CZ" smtClean="0"/>
              <a:t>Příjmy získané nabytím akcií nebo podílových listů podle zvláštního právního předpisu, který upravuje podmínky převodu majetku státu na jiné osoby, zděděním, vydáním nebo darováním nemovitosti nebo movité věci a nebo majetkového práva …</a:t>
            </a:r>
          </a:p>
          <a:p>
            <a:r>
              <a:rPr lang="cs-CZ" altLang="cs-CZ" smtClean="0"/>
              <a:t>Úvěry a půjčky (výjimky)</a:t>
            </a:r>
          </a:p>
          <a:p>
            <a:r>
              <a:rPr lang="cs-CZ" altLang="cs-CZ" smtClean="0"/>
              <a:t>Různá vyrovnání apod.</a:t>
            </a:r>
          </a:p>
        </p:txBody>
      </p:sp>
      <p:sp>
        <p:nvSpPr>
          <p:cNvPr id="4" name="Zástupný symbol pro datum 3"/>
          <p:cNvSpPr>
            <a:spLocks noGrp="1"/>
          </p:cNvSpPr>
          <p:nvPr>
            <p:ph type="dt" sz="quarter" idx="10"/>
          </p:nvPr>
        </p:nvSpPr>
        <p:spPr/>
        <p:txBody>
          <a:bodyPr/>
          <a:lstStyle/>
          <a:p>
            <a:pPr>
              <a:defRPr/>
            </a:pPr>
            <a:fld id="{A407D687-D59F-44BB-87AE-7ADB1E34D03C}" type="datetime1">
              <a:rPr lang="cs-CZ"/>
              <a:pPr>
                <a:defRPr/>
              </a:pPr>
              <a:t>23.9.2013</a:t>
            </a:fld>
            <a:endParaRPr lang="cs-CZ"/>
          </a:p>
        </p:txBody>
      </p:sp>
      <p:sp>
        <p:nvSpPr>
          <p:cNvPr id="5" name="Zástupný symbol pro číslo snímku 4"/>
          <p:cNvSpPr>
            <a:spLocks noGrp="1"/>
          </p:cNvSpPr>
          <p:nvPr>
            <p:ph type="sldNum" sz="quarter" idx="12"/>
          </p:nvPr>
        </p:nvSpPr>
        <p:spPr/>
        <p:txBody>
          <a:bodyPr/>
          <a:lstStyle/>
          <a:p>
            <a:pPr>
              <a:defRPr/>
            </a:pPr>
            <a:fld id="{B5434E44-3691-4E9E-8F1D-32D0EB8242C3}" type="slidenum">
              <a:rPr lang="cs-CZ"/>
              <a:pPr>
                <a:defRPr/>
              </a:pPr>
              <a:t>15</a:t>
            </a:fld>
            <a:endParaRPr lang="cs-CZ"/>
          </a:p>
        </p:txBody>
      </p:sp>
    </p:spTree>
    <p:extLst>
      <p:ext uri="{BB962C8B-B14F-4D97-AF65-F5344CB8AC3E}">
        <p14:creationId xmlns:p14="http://schemas.microsoft.com/office/powerpoint/2010/main" val="3741510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p:txBody>
          <a:bodyPr/>
          <a:lstStyle/>
          <a:p>
            <a:r>
              <a:rPr lang="cs-CZ" altLang="cs-CZ" smtClean="0"/>
              <a:t>Osvobození od daně § 4</a:t>
            </a:r>
          </a:p>
        </p:txBody>
      </p:sp>
      <p:sp>
        <p:nvSpPr>
          <p:cNvPr id="10243" name="Zástupný symbol pro obsah 2"/>
          <p:cNvSpPr>
            <a:spLocks noGrp="1"/>
          </p:cNvSpPr>
          <p:nvPr>
            <p:ph idx="1"/>
          </p:nvPr>
        </p:nvSpPr>
        <p:spPr/>
        <p:txBody>
          <a:bodyPr/>
          <a:lstStyle/>
          <a:p>
            <a:r>
              <a:rPr lang="cs-CZ" altLang="cs-CZ" smtClean="0"/>
              <a:t>Příjmy z projede rodinného domu, bytu (časový test!)</a:t>
            </a:r>
          </a:p>
          <a:p>
            <a:r>
              <a:rPr lang="cs-CZ" altLang="cs-CZ" smtClean="0"/>
              <a:t>Příjmy z prodeje movitých věcí (časový test u motorových vozidel, letadel a lodí!)</a:t>
            </a:r>
          </a:p>
          <a:p>
            <a:r>
              <a:rPr lang="cs-CZ" altLang="cs-CZ" smtClean="0"/>
              <a:t>Různé náhrady</a:t>
            </a:r>
          </a:p>
          <a:p>
            <a:r>
              <a:rPr lang="cs-CZ" altLang="cs-CZ" smtClean="0"/>
              <a:t>Dávky (příspěvky) sociální péče</a:t>
            </a:r>
          </a:p>
          <a:p>
            <a:r>
              <a:rPr lang="cs-CZ" altLang="cs-CZ" smtClean="0"/>
              <a:t>Příjmy z prodeje cenných papírů (časový test!)</a:t>
            </a:r>
          </a:p>
          <a:p>
            <a:r>
              <a:rPr lang="cs-CZ" altLang="cs-CZ" smtClean="0"/>
              <a:t>….</a:t>
            </a:r>
          </a:p>
        </p:txBody>
      </p:sp>
      <p:sp>
        <p:nvSpPr>
          <p:cNvPr id="4" name="Zástupný symbol pro datum 3"/>
          <p:cNvSpPr>
            <a:spLocks noGrp="1"/>
          </p:cNvSpPr>
          <p:nvPr>
            <p:ph type="dt" sz="quarter" idx="10"/>
          </p:nvPr>
        </p:nvSpPr>
        <p:spPr/>
        <p:txBody>
          <a:bodyPr/>
          <a:lstStyle/>
          <a:p>
            <a:pPr>
              <a:defRPr/>
            </a:pPr>
            <a:fld id="{A407D687-D59F-44BB-87AE-7ADB1E34D03C}" type="datetime1">
              <a:rPr lang="cs-CZ"/>
              <a:pPr>
                <a:defRPr/>
              </a:pPr>
              <a:t>23.9.2013</a:t>
            </a:fld>
            <a:endParaRPr lang="cs-CZ"/>
          </a:p>
        </p:txBody>
      </p:sp>
      <p:sp>
        <p:nvSpPr>
          <p:cNvPr id="5" name="Zástupný symbol pro číslo snímku 4"/>
          <p:cNvSpPr>
            <a:spLocks noGrp="1"/>
          </p:cNvSpPr>
          <p:nvPr>
            <p:ph type="sldNum" sz="quarter" idx="12"/>
          </p:nvPr>
        </p:nvSpPr>
        <p:spPr/>
        <p:txBody>
          <a:bodyPr/>
          <a:lstStyle/>
          <a:p>
            <a:pPr>
              <a:defRPr/>
            </a:pPr>
            <a:fld id="{318A1F28-8296-45C7-B430-A4EA8E242583}" type="slidenum">
              <a:rPr lang="cs-CZ"/>
              <a:pPr>
                <a:defRPr/>
              </a:pPr>
              <a:t>16</a:t>
            </a:fld>
            <a:endParaRPr lang="cs-CZ"/>
          </a:p>
        </p:txBody>
      </p:sp>
    </p:spTree>
    <p:extLst>
      <p:ext uri="{BB962C8B-B14F-4D97-AF65-F5344CB8AC3E}">
        <p14:creationId xmlns:p14="http://schemas.microsoft.com/office/powerpoint/2010/main" val="17564614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p:txBody>
          <a:bodyPr/>
          <a:lstStyle/>
          <a:p>
            <a:r>
              <a:rPr lang="cs-CZ" altLang="cs-CZ" smtClean="0"/>
              <a:t>Zdaňovací období</a:t>
            </a:r>
          </a:p>
        </p:txBody>
      </p:sp>
      <p:sp>
        <p:nvSpPr>
          <p:cNvPr id="11267" name="Zástupný symbol pro obsah 2"/>
          <p:cNvSpPr>
            <a:spLocks noGrp="1"/>
          </p:cNvSpPr>
          <p:nvPr>
            <p:ph idx="1"/>
          </p:nvPr>
        </p:nvSpPr>
        <p:spPr/>
        <p:txBody>
          <a:bodyPr/>
          <a:lstStyle/>
          <a:p>
            <a:r>
              <a:rPr lang="cs-CZ" altLang="cs-CZ" smtClean="0"/>
              <a:t>Kalendářní rok</a:t>
            </a:r>
          </a:p>
        </p:txBody>
      </p:sp>
      <p:sp>
        <p:nvSpPr>
          <p:cNvPr id="4" name="Zástupný symbol pro datum 3"/>
          <p:cNvSpPr>
            <a:spLocks noGrp="1"/>
          </p:cNvSpPr>
          <p:nvPr>
            <p:ph type="dt" sz="quarter" idx="10"/>
          </p:nvPr>
        </p:nvSpPr>
        <p:spPr/>
        <p:txBody>
          <a:bodyPr/>
          <a:lstStyle/>
          <a:p>
            <a:pPr>
              <a:defRPr/>
            </a:pPr>
            <a:fld id="{A407D687-D59F-44BB-87AE-7ADB1E34D03C}" type="datetime1">
              <a:rPr lang="cs-CZ"/>
              <a:pPr>
                <a:defRPr/>
              </a:pPr>
              <a:t>23.9.2013</a:t>
            </a:fld>
            <a:endParaRPr lang="cs-CZ"/>
          </a:p>
        </p:txBody>
      </p:sp>
      <p:sp>
        <p:nvSpPr>
          <p:cNvPr id="5" name="Zástupný symbol pro číslo snímku 4"/>
          <p:cNvSpPr>
            <a:spLocks noGrp="1"/>
          </p:cNvSpPr>
          <p:nvPr>
            <p:ph type="sldNum" sz="quarter" idx="12"/>
          </p:nvPr>
        </p:nvSpPr>
        <p:spPr/>
        <p:txBody>
          <a:bodyPr/>
          <a:lstStyle/>
          <a:p>
            <a:pPr>
              <a:defRPr/>
            </a:pPr>
            <a:fld id="{500BAFC3-8EAC-4E11-A47C-56C14AE02994}" type="slidenum">
              <a:rPr lang="cs-CZ"/>
              <a:pPr>
                <a:defRPr/>
              </a:pPr>
              <a:t>17</a:t>
            </a:fld>
            <a:endParaRPr lang="cs-CZ"/>
          </a:p>
        </p:txBody>
      </p:sp>
    </p:spTree>
    <p:extLst>
      <p:ext uri="{BB962C8B-B14F-4D97-AF65-F5344CB8AC3E}">
        <p14:creationId xmlns:p14="http://schemas.microsoft.com/office/powerpoint/2010/main" val="24433608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p:cNvSpPr>
            <a:spLocks noGrp="1" noChangeArrowheads="1"/>
          </p:cNvSpPr>
          <p:nvPr>
            <p:ph type="title"/>
          </p:nvPr>
        </p:nvSpPr>
        <p:spPr/>
        <p:txBody>
          <a:bodyPr/>
          <a:lstStyle/>
          <a:p>
            <a:r>
              <a:rPr lang="cs-CZ" altLang="cs-CZ" sz="3200" smtClean="0"/>
              <a:t>Předmět daně = dílčí základy daně (DZD)</a:t>
            </a:r>
          </a:p>
        </p:txBody>
      </p:sp>
      <p:sp>
        <p:nvSpPr>
          <p:cNvPr id="12291" name="Rectangle 3"/>
          <p:cNvSpPr>
            <a:spLocks noGrp="1" noChangeArrowheads="1"/>
          </p:cNvSpPr>
          <p:nvPr>
            <p:ph idx="1"/>
          </p:nvPr>
        </p:nvSpPr>
        <p:spPr/>
        <p:txBody>
          <a:bodyPr/>
          <a:lstStyle/>
          <a:p>
            <a:r>
              <a:rPr lang="cs-CZ" altLang="cs-CZ" smtClean="0"/>
              <a:t>příjmy ze závislé činnosti a funkční požitky </a:t>
            </a:r>
            <a:r>
              <a:rPr lang="cs-CZ" altLang="cs-CZ" b="1" smtClean="0"/>
              <a:t>§ 6</a:t>
            </a:r>
          </a:p>
          <a:p>
            <a:r>
              <a:rPr lang="cs-CZ" altLang="cs-CZ" smtClean="0"/>
              <a:t>příjmy z podnikání a z jiné samostatné výdělečné činnost </a:t>
            </a:r>
            <a:r>
              <a:rPr lang="cs-CZ" altLang="cs-CZ" b="1" smtClean="0"/>
              <a:t>§ 7</a:t>
            </a:r>
          </a:p>
          <a:p>
            <a:r>
              <a:rPr lang="cs-CZ" altLang="cs-CZ" smtClean="0"/>
              <a:t>příjmy z kapitálového majetku </a:t>
            </a:r>
            <a:r>
              <a:rPr lang="cs-CZ" altLang="cs-CZ" b="1" smtClean="0"/>
              <a:t>§ 8</a:t>
            </a:r>
          </a:p>
          <a:p>
            <a:r>
              <a:rPr lang="cs-CZ" altLang="cs-CZ" smtClean="0"/>
              <a:t>příjmy z pronájmu </a:t>
            </a:r>
            <a:r>
              <a:rPr lang="cs-CZ" altLang="cs-CZ" b="1" smtClean="0"/>
              <a:t>§ 9</a:t>
            </a:r>
          </a:p>
          <a:p>
            <a:r>
              <a:rPr lang="cs-CZ" altLang="cs-CZ" smtClean="0"/>
              <a:t>ostatní příjmy </a:t>
            </a:r>
            <a:r>
              <a:rPr lang="cs-CZ" altLang="cs-CZ" b="1" smtClean="0"/>
              <a:t>§ 10</a:t>
            </a:r>
          </a:p>
          <a:p>
            <a:endParaRPr lang="cs-CZ" altLang="cs-CZ" smtClean="0"/>
          </a:p>
        </p:txBody>
      </p:sp>
      <p:sp>
        <p:nvSpPr>
          <p:cNvPr id="2" name="Zástupný symbol pro datum 1"/>
          <p:cNvSpPr>
            <a:spLocks noGrp="1"/>
          </p:cNvSpPr>
          <p:nvPr>
            <p:ph type="dt" sz="quarter" idx="10"/>
          </p:nvPr>
        </p:nvSpPr>
        <p:spPr/>
        <p:txBody>
          <a:bodyPr/>
          <a:lstStyle/>
          <a:p>
            <a:pPr>
              <a:defRPr/>
            </a:pPr>
            <a:fld id="{710EA953-657C-4794-B926-7CA0078F40FD}" type="datetime1">
              <a:rPr lang="cs-CZ"/>
              <a:pPr>
                <a:defRPr/>
              </a:pPr>
              <a:t>23.9.2013</a:t>
            </a:fld>
            <a:endParaRPr lang="cs-CZ"/>
          </a:p>
        </p:txBody>
      </p:sp>
      <p:sp>
        <p:nvSpPr>
          <p:cNvPr id="3" name="Zástupný symbol pro číslo snímku 2"/>
          <p:cNvSpPr>
            <a:spLocks noGrp="1"/>
          </p:cNvSpPr>
          <p:nvPr>
            <p:ph type="sldNum" sz="quarter" idx="12"/>
          </p:nvPr>
        </p:nvSpPr>
        <p:spPr/>
        <p:txBody>
          <a:bodyPr/>
          <a:lstStyle/>
          <a:p>
            <a:pPr>
              <a:defRPr/>
            </a:pPr>
            <a:fld id="{9E3EBCD2-7756-47EC-8160-EFE43AF66A12}" type="slidenum">
              <a:rPr lang="cs-CZ"/>
              <a:pPr>
                <a:defRPr/>
              </a:pPr>
              <a:t>18</a:t>
            </a:fld>
            <a:endParaRPr lang="cs-CZ"/>
          </a:p>
        </p:txBody>
      </p:sp>
    </p:spTree>
    <p:extLst>
      <p:ext uri="{BB962C8B-B14F-4D97-AF65-F5344CB8AC3E}">
        <p14:creationId xmlns:p14="http://schemas.microsoft.com/office/powerpoint/2010/main" val="9992062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p:txBody>
          <a:bodyPr/>
          <a:lstStyle/>
          <a:p>
            <a:r>
              <a:rPr lang="cs-CZ" altLang="cs-CZ" smtClean="0"/>
              <a:t>DZD § 6 příjmy ze závislé činnosti </a:t>
            </a:r>
          </a:p>
        </p:txBody>
      </p:sp>
      <p:sp>
        <p:nvSpPr>
          <p:cNvPr id="43011" name="Rectangle 3"/>
          <p:cNvSpPr>
            <a:spLocks noGrp="1" noChangeArrowheads="1"/>
          </p:cNvSpPr>
          <p:nvPr>
            <p:ph idx="1"/>
          </p:nvPr>
        </p:nvSpPr>
        <p:spPr/>
        <p:txBody>
          <a:bodyPr rtlCol="0">
            <a:normAutofit fontScale="92500" lnSpcReduction="10000"/>
          </a:bodyPr>
          <a:lstStyle/>
          <a:p>
            <a:pPr fontAlgn="auto">
              <a:spcAft>
                <a:spcPts val="0"/>
              </a:spcAft>
              <a:buFont typeface="Arial" pitchFamily="34" charset="0"/>
              <a:buChar char="•"/>
              <a:defRPr/>
            </a:pPr>
            <a:r>
              <a:rPr lang="cs-CZ" dirty="0" smtClean="0"/>
              <a:t>V podstatě se jedná o příjmy ze zaměstnání (pracovněprávního, služebního nebo členského poměru ..)</a:t>
            </a:r>
          </a:p>
          <a:p>
            <a:pPr fontAlgn="auto">
              <a:spcAft>
                <a:spcPts val="0"/>
              </a:spcAft>
              <a:buFont typeface="Arial" pitchFamily="34" charset="0"/>
              <a:buChar char="•"/>
              <a:defRPr/>
            </a:pPr>
            <a:r>
              <a:rPr lang="cs-CZ" dirty="0" smtClean="0"/>
              <a:t>Hovoříme o zaměstnanci</a:t>
            </a:r>
          </a:p>
          <a:p>
            <a:pPr fontAlgn="auto">
              <a:spcAft>
                <a:spcPts val="0"/>
              </a:spcAft>
              <a:buFont typeface="Arial" pitchFamily="34" charset="0"/>
              <a:buChar char="•"/>
              <a:defRPr/>
            </a:pPr>
            <a:r>
              <a:rPr lang="cs-CZ" dirty="0" smtClean="0"/>
              <a:t>I nepeněžní plnění (např. automobil i pro soukromé účely)</a:t>
            </a:r>
          </a:p>
          <a:p>
            <a:pPr fontAlgn="auto">
              <a:spcAft>
                <a:spcPts val="0"/>
              </a:spcAft>
              <a:buFont typeface="Arial" pitchFamily="34" charset="0"/>
              <a:buChar char="•"/>
              <a:defRPr/>
            </a:pPr>
            <a:r>
              <a:rPr lang="cs-CZ" dirty="0" smtClean="0"/>
              <a:t>4 druhy příjmů, které nejsou předmětem (náhrady cestovních výdajů aj.)</a:t>
            </a:r>
          </a:p>
          <a:p>
            <a:pPr fontAlgn="auto">
              <a:spcAft>
                <a:spcPts val="0"/>
              </a:spcAft>
              <a:buFont typeface="Arial" pitchFamily="34" charset="0"/>
              <a:buChar char="•"/>
              <a:defRPr/>
            </a:pPr>
            <a:r>
              <a:rPr lang="cs-CZ" dirty="0" smtClean="0"/>
              <a:t>Osvobozená plnění</a:t>
            </a:r>
            <a:endParaRPr lang="en-US" dirty="0" smtClean="0">
              <a:cs typeface="Arial" charset="0"/>
            </a:endParaRPr>
          </a:p>
        </p:txBody>
      </p:sp>
      <p:sp>
        <p:nvSpPr>
          <p:cNvPr id="2" name="Zástupný symbol pro datum 1"/>
          <p:cNvSpPr>
            <a:spLocks noGrp="1"/>
          </p:cNvSpPr>
          <p:nvPr>
            <p:ph type="dt" sz="quarter" idx="10"/>
          </p:nvPr>
        </p:nvSpPr>
        <p:spPr/>
        <p:txBody>
          <a:bodyPr/>
          <a:lstStyle/>
          <a:p>
            <a:pPr>
              <a:defRPr/>
            </a:pPr>
            <a:fld id="{69424542-7BDC-4E86-8AF4-9FCA7A100EBE}" type="datetime1">
              <a:rPr lang="cs-CZ"/>
              <a:pPr>
                <a:defRPr/>
              </a:pPr>
              <a:t>23.9.2013</a:t>
            </a:fld>
            <a:endParaRPr lang="cs-CZ"/>
          </a:p>
        </p:txBody>
      </p:sp>
      <p:sp>
        <p:nvSpPr>
          <p:cNvPr id="3" name="Zástupný symbol pro číslo snímku 2"/>
          <p:cNvSpPr>
            <a:spLocks noGrp="1"/>
          </p:cNvSpPr>
          <p:nvPr>
            <p:ph type="sldNum" sz="quarter" idx="12"/>
          </p:nvPr>
        </p:nvSpPr>
        <p:spPr/>
        <p:txBody>
          <a:bodyPr/>
          <a:lstStyle/>
          <a:p>
            <a:pPr>
              <a:defRPr/>
            </a:pPr>
            <a:fld id="{CD6D0B01-7A5A-42CF-AC95-BDD8346538E8}" type="slidenum">
              <a:rPr lang="cs-CZ"/>
              <a:pPr>
                <a:defRPr/>
              </a:pPr>
              <a:t>19</a:t>
            </a:fld>
            <a:endParaRPr lang="cs-CZ"/>
          </a:p>
        </p:txBody>
      </p:sp>
    </p:spTree>
    <p:extLst>
      <p:ext uri="{BB962C8B-B14F-4D97-AF65-F5344CB8AC3E}">
        <p14:creationId xmlns:p14="http://schemas.microsoft.com/office/powerpoint/2010/main" val="31134370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Obsah prezentace:</a:t>
            </a:r>
            <a:endParaRPr lang="cs-CZ" dirty="0"/>
          </a:p>
        </p:txBody>
      </p:sp>
      <p:sp>
        <p:nvSpPr>
          <p:cNvPr id="3" name="Zástupný symbol pro obsah 2"/>
          <p:cNvSpPr>
            <a:spLocks noGrp="1"/>
          </p:cNvSpPr>
          <p:nvPr>
            <p:ph idx="1"/>
          </p:nvPr>
        </p:nvSpPr>
        <p:spPr/>
        <p:txBody>
          <a:bodyPr/>
          <a:lstStyle/>
          <a:p>
            <a:r>
              <a:rPr lang="cs-CZ" dirty="0" smtClean="0"/>
              <a:t>I. Daňový systém ČR</a:t>
            </a:r>
          </a:p>
          <a:p>
            <a:r>
              <a:rPr lang="cs-CZ" dirty="0" smtClean="0"/>
              <a:t>II. Řešené příklady rezidenství</a:t>
            </a:r>
          </a:p>
          <a:p>
            <a:r>
              <a:rPr lang="cs-CZ" dirty="0" smtClean="0"/>
              <a:t>III. Opatření k zamezení dvojího zdanění s důrazem na smlouvy</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2</a:t>
            </a:fld>
            <a:endParaRPr lang="cs-CZ"/>
          </a:p>
        </p:txBody>
      </p:sp>
    </p:spTree>
    <p:extLst>
      <p:ext uri="{BB962C8B-B14F-4D97-AF65-F5344CB8AC3E}">
        <p14:creationId xmlns:p14="http://schemas.microsoft.com/office/powerpoint/2010/main" val="41898279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p:cNvSpPr>
            <a:spLocks noGrp="1" noChangeArrowheads="1"/>
          </p:cNvSpPr>
          <p:nvPr>
            <p:ph type="title"/>
          </p:nvPr>
        </p:nvSpPr>
        <p:spPr/>
        <p:txBody>
          <a:bodyPr/>
          <a:lstStyle/>
          <a:p>
            <a:r>
              <a:rPr lang="cs-CZ" altLang="cs-CZ" smtClean="0"/>
              <a:t>Závislá činnost</a:t>
            </a:r>
          </a:p>
        </p:txBody>
      </p:sp>
      <p:sp>
        <p:nvSpPr>
          <p:cNvPr id="14339" name="Rectangle 3"/>
          <p:cNvSpPr>
            <a:spLocks noGrp="1" noChangeArrowheads="1"/>
          </p:cNvSpPr>
          <p:nvPr>
            <p:ph idx="1"/>
          </p:nvPr>
        </p:nvSpPr>
        <p:spPr/>
        <p:txBody>
          <a:bodyPr/>
          <a:lstStyle/>
          <a:p>
            <a:r>
              <a:rPr lang="cs-CZ" altLang="cs-CZ" smtClean="0"/>
              <a:t>Zdaňovací období pro fyzické osoby je kalendářní rok, ale u závislé činnosti se vyplácí za </a:t>
            </a:r>
            <a:r>
              <a:rPr lang="cs-CZ" altLang="cs-CZ" u="sng" smtClean="0"/>
              <a:t>kalendářní měsíc</a:t>
            </a:r>
            <a:r>
              <a:rPr lang="cs-CZ" altLang="cs-CZ" smtClean="0"/>
              <a:t>, proto se počítá měsíčně – záloha na daň a zdravotní a sociální pojištění;</a:t>
            </a:r>
          </a:p>
          <a:p>
            <a:r>
              <a:rPr lang="cs-CZ" altLang="cs-CZ" smtClean="0"/>
              <a:t>Musí se proto udělat </a:t>
            </a:r>
            <a:r>
              <a:rPr lang="cs-CZ" altLang="cs-CZ" u="sng" smtClean="0"/>
              <a:t>Roční zúčtování;</a:t>
            </a:r>
          </a:p>
          <a:p>
            <a:r>
              <a:rPr lang="cs-CZ" altLang="cs-CZ" smtClean="0"/>
              <a:t>Záleží na tom, zda zaměstnanec podepsal </a:t>
            </a:r>
            <a:r>
              <a:rPr lang="cs-CZ" altLang="cs-CZ" u="sng" smtClean="0"/>
              <a:t>Prohlášení</a:t>
            </a:r>
            <a:r>
              <a:rPr lang="cs-CZ" altLang="cs-CZ" smtClean="0"/>
              <a:t>;</a:t>
            </a:r>
          </a:p>
          <a:p>
            <a:endParaRPr lang="cs-CZ" altLang="cs-CZ" smtClean="0"/>
          </a:p>
        </p:txBody>
      </p:sp>
      <p:sp>
        <p:nvSpPr>
          <p:cNvPr id="2" name="Zástupný symbol pro datum 1"/>
          <p:cNvSpPr>
            <a:spLocks noGrp="1"/>
          </p:cNvSpPr>
          <p:nvPr>
            <p:ph type="dt" sz="quarter" idx="10"/>
          </p:nvPr>
        </p:nvSpPr>
        <p:spPr/>
        <p:txBody>
          <a:bodyPr/>
          <a:lstStyle/>
          <a:p>
            <a:pPr>
              <a:defRPr/>
            </a:pPr>
            <a:fld id="{19B8056B-3179-42E3-B7AD-30E0E4ABE32E}" type="datetime1">
              <a:rPr lang="cs-CZ"/>
              <a:pPr>
                <a:defRPr/>
              </a:pPr>
              <a:t>23.9.2013</a:t>
            </a:fld>
            <a:endParaRPr lang="cs-CZ"/>
          </a:p>
        </p:txBody>
      </p:sp>
      <p:sp>
        <p:nvSpPr>
          <p:cNvPr id="3" name="Zástupný symbol pro číslo snímku 2"/>
          <p:cNvSpPr>
            <a:spLocks noGrp="1"/>
          </p:cNvSpPr>
          <p:nvPr>
            <p:ph type="sldNum" sz="quarter" idx="12"/>
          </p:nvPr>
        </p:nvSpPr>
        <p:spPr/>
        <p:txBody>
          <a:bodyPr/>
          <a:lstStyle/>
          <a:p>
            <a:pPr>
              <a:defRPr/>
            </a:pPr>
            <a:fld id="{C72D3BCB-F1A3-4F62-A16F-97BDD5CB0182}" type="slidenum">
              <a:rPr lang="cs-CZ"/>
              <a:pPr>
                <a:defRPr/>
              </a:pPr>
              <a:t>20</a:t>
            </a:fld>
            <a:endParaRPr lang="cs-CZ"/>
          </a:p>
        </p:txBody>
      </p:sp>
    </p:spTree>
    <p:extLst>
      <p:ext uri="{BB962C8B-B14F-4D97-AF65-F5344CB8AC3E}">
        <p14:creationId xmlns:p14="http://schemas.microsoft.com/office/powerpoint/2010/main" val="11043629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4"/>
          <p:cNvSpPr>
            <a:spLocks noGrp="1" noChangeArrowheads="1"/>
          </p:cNvSpPr>
          <p:nvPr>
            <p:ph type="title"/>
          </p:nvPr>
        </p:nvSpPr>
        <p:spPr/>
        <p:txBody>
          <a:bodyPr/>
          <a:lstStyle/>
          <a:p>
            <a:r>
              <a:rPr lang="cs-CZ" altLang="cs-CZ" smtClean="0"/>
              <a:t>PROHLÁŠENÍ (viz ukázka 1)</a:t>
            </a:r>
          </a:p>
        </p:txBody>
      </p:sp>
      <p:sp>
        <p:nvSpPr>
          <p:cNvPr id="15363" name="Rectangle 5"/>
          <p:cNvSpPr>
            <a:spLocks noGrp="1" noChangeArrowheads="1"/>
          </p:cNvSpPr>
          <p:nvPr>
            <p:ph sz="half" idx="1"/>
          </p:nvPr>
        </p:nvSpPr>
        <p:spPr/>
        <p:txBody>
          <a:bodyPr/>
          <a:lstStyle/>
          <a:p>
            <a:pPr>
              <a:lnSpc>
                <a:spcPct val="90000"/>
              </a:lnSpc>
            </a:pPr>
            <a:r>
              <a:rPr lang="cs-CZ" altLang="cs-CZ" sz="2000" smtClean="0"/>
              <a:t>podepsal </a:t>
            </a:r>
          </a:p>
          <a:p>
            <a:pPr>
              <a:lnSpc>
                <a:spcPct val="90000"/>
              </a:lnSpc>
              <a:buFont typeface="Wingdings" pitchFamily="2" charset="2"/>
              <a:buNone/>
            </a:pPr>
            <a:r>
              <a:rPr lang="cs-CZ" altLang="cs-CZ" sz="2000" smtClean="0"/>
              <a:t>	- uplatnění slev na dani</a:t>
            </a:r>
          </a:p>
          <a:p>
            <a:pPr>
              <a:lnSpc>
                <a:spcPct val="90000"/>
              </a:lnSpc>
              <a:buFont typeface="Wingdings" pitchFamily="2" charset="2"/>
              <a:buNone/>
            </a:pPr>
            <a:r>
              <a:rPr lang="cs-CZ" altLang="cs-CZ" sz="2000" smtClean="0"/>
              <a:t>	- zálohová daň</a:t>
            </a:r>
          </a:p>
          <a:p>
            <a:pPr>
              <a:lnSpc>
                <a:spcPct val="90000"/>
              </a:lnSpc>
              <a:buFont typeface="Wingdings" pitchFamily="2" charset="2"/>
              <a:buNone/>
            </a:pPr>
            <a:r>
              <a:rPr lang="cs-CZ" altLang="cs-CZ" sz="2000" smtClean="0"/>
              <a:t>	- možnost ročního zúčtování;</a:t>
            </a:r>
          </a:p>
          <a:p>
            <a:pPr>
              <a:lnSpc>
                <a:spcPct val="90000"/>
              </a:lnSpc>
              <a:buFont typeface="Wingdings" pitchFamily="2" charset="2"/>
              <a:buNone/>
            </a:pPr>
            <a:endParaRPr lang="cs-CZ" altLang="cs-CZ" sz="2000" smtClean="0"/>
          </a:p>
          <a:p>
            <a:pPr>
              <a:lnSpc>
                <a:spcPct val="90000"/>
              </a:lnSpc>
              <a:buFont typeface="Wingdings" pitchFamily="2" charset="2"/>
              <a:buNone/>
            </a:pPr>
            <a:r>
              <a:rPr lang="cs-CZ" altLang="cs-CZ" sz="2000" smtClean="0"/>
              <a:t>Pokud se roční zúčtování 	neprovádí, vystaví se </a:t>
            </a:r>
            <a:r>
              <a:rPr lang="cs-CZ" altLang="cs-CZ" sz="2000" b="1" smtClean="0"/>
              <a:t>Potvrzení o zdanitelných příjmech </a:t>
            </a:r>
            <a:r>
              <a:rPr lang="cs-CZ" altLang="cs-CZ" sz="2000" smtClean="0"/>
              <a:t>(ukázka 2)</a:t>
            </a:r>
          </a:p>
          <a:p>
            <a:pPr>
              <a:lnSpc>
                <a:spcPct val="90000"/>
              </a:lnSpc>
              <a:buFont typeface="Wingdings" pitchFamily="2" charset="2"/>
              <a:buNone/>
            </a:pPr>
            <a:r>
              <a:rPr lang="cs-CZ" altLang="cs-CZ" sz="2000" smtClean="0"/>
              <a:t>Pokud se roční zúčtování provádí, vystaví se </a:t>
            </a:r>
            <a:r>
              <a:rPr lang="cs-CZ" altLang="cs-CZ" sz="2000" b="1" smtClean="0"/>
              <a:t>Vyúčtování </a:t>
            </a:r>
            <a:r>
              <a:rPr lang="cs-CZ" altLang="cs-CZ" sz="2000" smtClean="0"/>
              <a:t>(ukázka 3)</a:t>
            </a:r>
          </a:p>
          <a:p>
            <a:pPr>
              <a:lnSpc>
                <a:spcPct val="90000"/>
              </a:lnSpc>
              <a:buFont typeface="Wingdings" pitchFamily="2" charset="2"/>
              <a:buNone/>
            </a:pPr>
            <a:endParaRPr lang="cs-CZ" altLang="cs-CZ" sz="2000" smtClean="0"/>
          </a:p>
          <a:p>
            <a:pPr>
              <a:lnSpc>
                <a:spcPct val="90000"/>
              </a:lnSpc>
              <a:buFont typeface="Wingdings" pitchFamily="2" charset="2"/>
              <a:buNone/>
            </a:pPr>
            <a:r>
              <a:rPr lang="cs-CZ" altLang="cs-CZ" sz="1600" i="1" smtClean="0"/>
              <a:t>Poznámka:</a:t>
            </a:r>
          </a:p>
          <a:p>
            <a:pPr>
              <a:lnSpc>
                <a:spcPct val="90000"/>
              </a:lnSpc>
              <a:buFont typeface="Wingdings" pitchFamily="2" charset="2"/>
              <a:buNone/>
            </a:pPr>
            <a:r>
              <a:rPr lang="cs-CZ" altLang="cs-CZ" sz="1600" i="1" smtClean="0"/>
              <a:t>Zaměstnavatel musí zálohovou i srážkovou</a:t>
            </a:r>
          </a:p>
          <a:p>
            <a:pPr>
              <a:lnSpc>
                <a:spcPct val="90000"/>
              </a:lnSpc>
              <a:buFont typeface="Wingdings" pitchFamily="2" charset="2"/>
              <a:buNone/>
            </a:pPr>
            <a:r>
              <a:rPr lang="cs-CZ" altLang="cs-CZ" sz="1600" i="1" smtClean="0"/>
              <a:t>daň vyúčtovat správci daně (viz ukázka 4 a 5)</a:t>
            </a:r>
          </a:p>
        </p:txBody>
      </p:sp>
      <p:sp>
        <p:nvSpPr>
          <p:cNvPr id="15364" name="Rectangle 6"/>
          <p:cNvSpPr>
            <a:spLocks noGrp="1" noChangeArrowheads="1"/>
          </p:cNvSpPr>
          <p:nvPr>
            <p:ph sz="half" idx="2"/>
          </p:nvPr>
        </p:nvSpPr>
        <p:spPr/>
        <p:txBody>
          <a:bodyPr/>
          <a:lstStyle/>
          <a:p>
            <a:pPr>
              <a:lnSpc>
                <a:spcPct val="90000"/>
              </a:lnSpc>
            </a:pPr>
            <a:r>
              <a:rPr lang="cs-CZ" altLang="cs-CZ" sz="2000" smtClean="0"/>
              <a:t>nepodepsal</a:t>
            </a:r>
          </a:p>
          <a:p>
            <a:pPr>
              <a:lnSpc>
                <a:spcPct val="90000"/>
              </a:lnSpc>
              <a:buFont typeface="Wingdings" pitchFamily="2" charset="2"/>
              <a:buNone/>
            </a:pPr>
            <a:r>
              <a:rPr lang="cs-CZ" altLang="cs-CZ" sz="2000" smtClean="0"/>
              <a:t>	- nelze uplatňovat slevy</a:t>
            </a:r>
          </a:p>
          <a:p>
            <a:pPr>
              <a:lnSpc>
                <a:spcPct val="90000"/>
              </a:lnSpc>
              <a:buFont typeface="Wingdings" pitchFamily="2" charset="2"/>
              <a:buNone/>
            </a:pPr>
            <a:endParaRPr lang="cs-CZ" altLang="cs-CZ" sz="2000" smtClean="0"/>
          </a:p>
          <a:p>
            <a:pPr>
              <a:lnSpc>
                <a:spcPct val="90000"/>
              </a:lnSpc>
              <a:buFont typeface="Wingdings" pitchFamily="2" charset="2"/>
              <a:buNone/>
            </a:pPr>
            <a:r>
              <a:rPr lang="cs-CZ" altLang="cs-CZ" sz="2000" smtClean="0"/>
              <a:t>	- pokud příjem přesáhne 5000 Kč/měsíčně, pak </a:t>
            </a:r>
            <a:r>
              <a:rPr lang="cs-CZ" altLang="cs-CZ" sz="2000" u="sng" smtClean="0"/>
              <a:t>zálohová daň  </a:t>
            </a:r>
            <a:r>
              <a:rPr lang="cs-CZ" altLang="cs-CZ" sz="2000" smtClean="0"/>
              <a:t>15 %, vystaví se </a:t>
            </a:r>
            <a:r>
              <a:rPr lang="cs-CZ" altLang="cs-CZ" sz="2000" b="1" smtClean="0"/>
              <a:t>Potvrzení </a:t>
            </a:r>
            <a:r>
              <a:rPr lang="cs-CZ" altLang="cs-CZ" sz="2000" smtClean="0"/>
              <a:t>(ukázka 2), aby se mohlo zúčtovat</a:t>
            </a:r>
          </a:p>
          <a:p>
            <a:pPr>
              <a:lnSpc>
                <a:spcPct val="90000"/>
              </a:lnSpc>
              <a:buFont typeface="Wingdings" pitchFamily="2" charset="2"/>
              <a:buNone/>
            </a:pPr>
            <a:endParaRPr lang="cs-CZ" altLang="cs-CZ" sz="2000" smtClean="0"/>
          </a:p>
          <a:p>
            <a:pPr>
              <a:lnSpc>
                <a:spcPct val="90000"/>
              </a:lnSpc>
              <a:buFont typeface="Wingdings" pitchFamily="2" charset="2"/>
              <a:buNone/>
            </a:pPr>
            <a:r>
              <a:rPr lang="cs-CZ" altLang="cs-CZ" sz="2000" smtClean="0"/>
              <a:t>	- pokud příjem nepřesáhne 5000 Kč/měsíčně, pak </a:t>
            </a:r>
            <a:r>
              <a:rPr lang="cs-CZ" altLang="cs-CZ" sz="2000" u="sng" smtClean="0"/>
              <a:t>srážková daň</a:t>
            </a:r>
            <a:r>
              <a:rPr lang="cs-CZ" altLang="cs-CZ" sz="2000" smtClean="0"/>
              <a:t> 15 %, nezúčtovává se</a:t>
            </a:r>
          </a:p>
        </p:txBody>
      </p:sp>
      <p:sp>
        <p:nvSpPr>
          <p:cNvPr id="2" name="Zástupný symbol pro datum 1"/>
          <p:cNvSpPr>
            <a:spLocks noGrp="1"/>
          </p:cNvSpPr>
          <p:nvPr>
            <p:ph type="dt" sz="quarter" idx="10"/>
          </p:nvPr>
        </p:nvSpPr>
        <p:spPr/>
        <p:txBody>
          <a:bodyPr/>
          <a:lstStyle/>
          <a:p>
            <a:pPr>
              <a:defRPr/>
            </a:pPr>
            <a:fld id="{D8D90A43-9BCB-4F49-B3D4-D5D565332057}" type="datetime1">
              <a:rPr lang="cs-CZ"/>
              <a:pPr>
                <a:defRPr/>
              </a:pPr>
              <a:t>23.9.2013</a:t>
            </a:fld>
            <a:endParaRPr lang="cs-CZ"/>
          </a:p>
        </p:txBody>
      </p:sp>
      <p:sp>
        <p:nvSpPr>
          <p:cNvPr id="3" name="Zástupný symbol pro číslo snímku 2"/>
          <p:cNvSpPr>
            <a:spLocks noGrp="1"/>
          </p:cNvSpPr>
          <p:nvPr>
            <p:ph type="sldNum" sz="quarter" idx="12"/>
          </p:nvPr>
        </p:nvSpPr>
        <p:spPr/>
        <p:txBody>
          <a:bodyPr/>
          <a:lstStyle/>
          <a:p>
            <a:pPr>
              <a:defRPr/>
            </a:pPr>
            <a:fld id="{3BC86625-9A7B-4AA9-8536-26F600DA48DA}" type="slidenum">
              <a:rPr lang="cs-CZ"/>
              <a:pPr>
                <a:defRPr/>
              </a:pPr>
              <a:t>21</a:t>
            </a:fld>
            <a:endParaRPr lang="cs-CZ"/>
          </a:p>
        </p:txBody>
      </p:sp>
    </p:spTree>
    <p:extLst>
      <p:ext uri="{BB962C8B-B14F-4D97-AF65-F5344CB8AC3E}">
        <p14:creationId xmlns:p14="http://schemas.microsoft.com/office/powerpoint/2010/main" val="31238077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2"/>
          <p:cNvSpPr>
            <a:spLocks noGrp="1" noChangeArrowheads="1"/>
          </p:cNvSpPr>
          <p:nvPr>
            <p:ph type="title"/>
          </p:nvPr>
        </p:nvSpPr>
        <p:spPr/>
        <p:txBody>
          <a:bodyPr/>
          <a:lstStyle/>
          <a:p>
            <a:r>
              <a:rPr lang="cs-CZ" altLang="cs-CZ" smtClean="0"/>
              <a:t>§ 6 příjmy ze závislé činnosti </a:t>
            </a:r>
          </a:p>
        </p:txBody>
      </p:sp>
      <p:sp>
        <p:nvSpPr>
          <p:cNvPr id="16387" name="Rectangle 3"/>
          <p:cNvSpPr>
            <a:spLocks noGrp="1" noChangeArrowheads="1"/>
          </p:cNvSpPr>
          <p:nvPr>
            <p:ph idx="1"/>
          </p:nvPr>
        </p:nvSpPr>
        <p:spPr/>
        <p:txBody>
          <a:bodyPr/>
          <a:lstStyle/>
          <a:p>
            <a:endParaRPr lang="cs-CZ" altLang="cs-CZ" smtClean="0"/>
          </a:p>
          <a:p>
            <a:r>
              <a:rPr lang="cs-CZ" altLang="cs-CZ" smtClean="0"/>
              <a:t>jen příjmy</a:t>
            </a:r>
          </a:p>
          <a:p>
            <a:r>
              <a:rPr lang="cs-CZ" altLang="cs-CZ" smtClean="0"/>
              <a:t>DZD je tzv. superhrubý příjem, tj. včetně pojistného na sociální a zdravotní pojištění zaměstnavatele</a:t>
            </a:r>
          </a:p>
          <a:p>
            <a:r>
              <a:rPr lang="cs-CZ" altLang="cs-CZ" smtClean="0"/>
              <a:t>nemůže být použito na ztrátu z jiných DZD</a:t>
            </a:r>
          </a:p>
          <a:p>
            <a:r>
              <a:rPr lang="cs-CZ" altLang="cs-CZ" smtClean="0"/>
              <a:t>DZD =</a:t>
            </a:r>
            <a:r>
              <a:rPr lang="en-US" altLang="cs-CZ" smtClean="0">
                <a:cs typeface="Arial" charset="0"/>
              </a:rPr>
              <a:t>&gt;</a:t>
            </a:r>
            <a:r>
              <a:rPr lang="cs-CZ" altLang="cs-CZ" smtClean="0">
                <a:cs typeface="Arial" charset="0"/>
              </a:rPr>
              <a:t> 0</a:t>
            </a:r>
            <a:endParaRPr lang="en-US" altLang="cs-CZ" smtClean="0">
              <a:cs typeface="Arial" charset="0"/>
            </a:endParaRPr>
          </a:p>
        </p:txBody>
      </p:sp>
      <p:sp>
        <p:nvSpPr>
          <p:cNvPr id="2" name="Zástupný symbol pro datum 1"/>
          <p:cNvSpPr>
            <a:spLocks noGrp="1"/>
          </p:cNvSpPr>
          <p:nvPr>
            <p:ph type="dt" sz="quarter" idx="10"/>
          </p:nvPr>
        </p:nvSpPr>
        <p:spPr/>
        <p:txBody>
          <a:bodyPr/>
          <a:lstStyle/>
          <a:p>
            <a:pPr>
              <a:defRPr/>
            </a:pPr>
            <a:fld id="{69424542-7BDC-4E86-8AF4-9FCA7A100EBE}" type="datetime1">
              <a:rPr lang="cs-CZ"/>
              <a:pPr>
                <a:defRPr/>
              </a:pPr>
              <a:t>23.9.2013</a:t>
            </a:fld>
            <a:endParaRPr lang="cs-CZ"/>
          </a:p>
        </p:txBody>
      </p:sp>
      <p:sp>
        <p:nvSpPr>
          <p:cNvPr id="3" name="Zástupný symbol pro číslo snímku 2"/>
          <p:cNvSpPr>
            <a:spLocks noGrp="1"/>
          </p:cNvSpPr>
          <p:nvPr>
            <p:ph type="sldNum" sz="quarter" idx="12"/>
          </p:nvPr>
        </p:nvSpPr>
        <p:spPr/>
        <p:txBody>
          <a:bodyPr/>
          <a:lstStyle/>
          <a:p>
            <a:pPr>
              <a:defRPr/>
            </a:pPr>
            <a:fld id="{5B641726-1018-48CF-8489-F90C39CAC805}" type="slidenum">
              <a:rPr lang="cs-CZ"/>
              <a:pPr>
                <a:defRPr/>
              </a:pPr>
              <a:t>22</a:t>
            </a:fld>
            <a:endParaRPr lang="cs-CZ"/>
          </a:p>
        </p:txBody>
      </p:sp>
    </p:spTree>
    <p:extLst>
      <p:ext uri="{BB962C8B-B14F-4D97-AF65-F5344CB8AC3E}">
        <p14:creationId xmlns:p14="http://schemas.microsoft.com/office/powerpoint/2010/main" val="25111054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p:nvPr>
        </p:nvSpPr>
        <p:spPr/>
        <p:txBody>
          <a:bodyPr/>
          <a:lstStyle/>
          <a:p>
            <a:r>
              <a:rPr lang="cs-CZ" altLang="cs-CZ" smtClean="0"/>
              <a:t>DZD § 7 příjmy z podnikání</a:t>
            </a:r>
          </a:p>
        </p:txBody>
      </p:sp>
      <p:sp>
        <p:nvSpPr>
          <p:cNvPr id="17411" name="Rectangle 3"/>
          <p:cNvSpPr>
            <a:spLocks noGrp="1" noChangeArrowheads="1"/>
          </p:cNvSpPr>
          <p:nvPr>
            <p:ph idx="1"/>
          </p:nvPr>
        </p:nvSpPr>
        <p:spPr/>
        <p:txBody>
          <a:bodyPr/>
          <a:lstStyle/>
          <a:p>
            <a:pPr>
              <a:lnSpc>
                <a:spcPct val="90000"/>
              </a:lnSpc>
            </a:pPr>
            <a:r>
              <a:rPr lang="cs-CZ" altLang="cs-CZ" smtClean="0"/>
              <a:t>Příjmy ze zemědělské výroby, lesního a vodního hospodářství</a:t>
            </a:r>
          </a:p>
          <a:p>
            <a:pPr>
              <a:lnSpc>
                <a:spcPct val="90000"/>
              </a:lnSpc>
            </a:pPr>
            <a:r>
              <a:rPr lang="cs-CZ" altLang="cs-CZ" smtClean="0"/>
              <a:t>Příjmy ze živností</a:t>
            </a:r>
          </a:p>
          <a:p>
            <a:pPr>
              <a:lnSpc>
                <a:spcPct val="90000"/>
              </a:lnSpc>
            </a:pPr>
            <a:r>
              <a:rPr lang="cs-CZ" altLang="cs-CZ" smtClean="0"/>
              <a:t>Příjmy z jiného podnikání podle zvláštních předpisů</a:t>
            </a:r>
          </a:p>
          <a:p>
            <a:pPr>
              <a:lnSpc>
                <a:spcPct val="90000"/>
              </a:lnSpc>
            </a:pPr>
            <a:r>
              <a:rPr lang="cs-CZ" altLang="cs-CZ" smtClean="0"/>
              <a:t>Podíly společníků veřejné obchodní společnosti a komplementářů komanditní společnosti na zisku</a:t>
            </a:r>
          </a:p>
        </p:txBody>
      </p:sp>
      <p:sp>
        <p:nvSpPr>
          <p:cNvPr id="2" name="Zástupný symbol pro datum 1"/>
          <p:cNvSpPr>
            <a:spLocks noGrp="1"/>
          </p:cNvSpPr>
          <p:nvPr>
            <p:ph type="dt" sz="quarter" idx="10"/>
          </p:nvPr>
        </p:nvSpPr>
        <p:spPr/>
        <p:txBody>
          <a:bodyPr/>
          <a:lstStyle/>
          <a:p>
            <a:pPr>
              <a:defRPr/>
            </a:pPr>
            <a:fld id="{F9A93A16-975B-4713-9153-653F64CF27CD}" type="datetime1">
              <a:rPr lang="cs-CZ"/>
              <a:pPr>
                <a:defRPr/>
              </a:pPr>
              <a:t>23.9.2013</a:t>
            </a:fld>
            <a:endParaRPr lang="cs-CZ"/>
          </a:p>
        </p:txBody>
      </p:sp>
      <p:sp>
        <p:nvSpPr>
          <p:cNvPr id="3" name="Zástupný symbol pro číslo snímku 2"/>
          <p:cNvSpPr>
            <a:spLocks noGrp="1"/>
          </p:cNvSpPr>
          <p:nvPr>
            <p:ph type="sldNum" sz="quarter" idx="12"/>
          </p:nvPr>
        </p:nvSpPr>
        <p:spPr/>
        <p:txBody>
          <a:bodyPr/>
          <a:lstStyle/>
          <a:p>
            <a:pPr>
              <a:defRPr/>
            </a:pPr>
            <a:fld id="{9B98875A-BF5D-4372-B9D2-5EE1E4EDAD74}" type="slidenum">
              <a:rPr lang="cs-CZ"/>
              <a:pPr>
                <a:defRPr/>
              </a:pPr>
              <a:t>23</a:t>
            </a:fld>
            <a:endParaRPr lang="cs-CZ"/>
          </a:p>
        </p:txBody>
      </p:sp>
    </p:spTree>
    <p:extLst>
      <p:ext uri="{BB962C8B-B14F-4D97-AF65-F5344CB8AC3E}">
        <p14:creationId xmlns:p14="http://schemas.microsoft.com/office/powerpoint/2010/main" val="31211935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
          <p:cNvSpPr>
            <a:spLocks noGrp="1" noChangeArrowheads="1"/>
          </p:cNvSpPr>
          <p:nvPr>
            <p:ph type="title"/>
          </p:nvPr>
        </p:nvSpPr>
        <p:spPr/>
        <p:txBody>
          <a:bodyPr/>
          <a:lstStyle/>
          <a:p>
            <a:r>
              <a:rPr lang="cs-CZ" altLang="cs-CZ" smtClean="0"/>
              <a:t>§ 7 příjmy z podnikání</a:t>
            </a:r>
          </a:p>
        </p:txBody>
      </p:sp>
      <p:sp>
        <p:nvSpPr>
          <p:cNvPr id="44035" name="Rectangle 3"/>
          <p:cNvSpPr>
            <a:spLocks noGrp="1" noChangeArrowheads="1"/>
          </p:cNvSpPr>
          <p:nvPr>
            <p:ph idx="1"/>
          </p:nvPr>
        </p:nvSpPr>
        <p:spPr/>
        <p:txBody>
          <a:bodyPr rtlCol="0">
            <a:normAutofit fontScale="92500" lnSpcReduction="20000"/>
          </a:bodyPr>
          <a:lstStyle/>
          <a:p>
            <a:pPr fontAlgn="auto">
              <a:lnSpc>
                <a:spcPct val="90000"/>
              </a:lnSpc>
              <a:spcAft>
                <a:spcPts val="0"/>
              </a:spcAft>
              <a:buFont typeface="Arial" pitchFamily="34" charset="0"/>
              <a:buChar char="•"/>
              <a:defRPr/>
            </a:pPr>
            <a:r>
              <a:rPr lang="cs-CZ" dirty="0" smtClean="0"/>
              <a:t>příjmy</a:t>
            </a:r>
          </a:p>
          <a:p>
            <a:pPr fontAlgn="auto">
              <a:lnSpc>
                <a:spcPct val="90000"/>
              </a:lnSpc>
              <a:spcAft>
                <a:spcPts val="0"/>
              </a:spcAft>
              <a:buFont typeface="Arial" pitchFamily="34" charset="0"/>
              <a:buChar char="•"/>
              <a:defRPr/>
            </a:pPr>
            <a:r>
              <a:rPr lang="cs-CZ" dirty="0" smtClean="0"/>
              <a:t>výdaje</a:t>
            </a:r>
          </a:p>
          <a:p>
            <a:pPr fontAlgn="auto">
              <a:lnSpc>
                <a:spcPct val="90000"/>
              </a:lnSpc>
              <a:spcAft>
                <a:spcPts val="0"/>
              </a:spcAft>
              <a:buFont typeface="Wingdings" pitchFamily="2" charset="2"/>
              <a:buNone/>
              <a:defRPr/>
            </a:pPr>
            <a:r>
              <a:rPr lang="cs-CZ" sz="2600" dirty="0" smtClean="0"/>
              <a:t>1. </a:t>
            </a:r>
            <a:r>
              <a:rPr lang="cs-CZ" sz="2600" u="sng" dirty="0" smtClean="0"/>
              <a:t>skutečné</a:t>
            </a:r>
            <a:r>
              <a:rPr lang="cs-CZ" sz="2600" dirty="0" smtClean="0"/>
              <a:t>, tj. na dosažení, zajištění a udržení příjmů (dle § 24) – daňová evidence</a:t>
            </a:r>
          </a:p>
          <a:p>
            <a:pPr fontAlgn="auto">
              <a:lnSpc>
                <a:spcPct val="90000"/>
              </a:lnSpc>
              <a:spcAft>
                <a:spcPts val="0"/>
              </a:spcAft>
              <a:buFont typeface="Wingdings" pitchFamily="2" charset="2"/>
              <a:buNone/>
              <a:defRPr/>
            </a:pPr>
            <a:r>
              <a:rPr lang="cs-CZ" sz="2600" dirty="0" smtClean="0"/>
              <a:t>2. </a:t>
            </a:r>
            <a:r>
              <a:rPr lang="cs-CZ" sz="2600" u="sng" dirty="0" smtClean="0"/>
              <a:t>paušální</a:t>
            </a:r>
            <a:r>
              <a:rPr lang="cs-CZ" sz="2600" dirty="0" smtClean="0"/>
              <a:t> </a:t>
            </a:r>
          </a:p>
          <a:p>
            <a:pPr fontAlgn="auto">
              <a:lnSpc>
                <a:spcPct val="90000"/>
              </a:lnSpc>
              <a:spcAft>
                <a:spcPts val="0"/>
              </a:spcAft>
              <a:buFont typeface="Wingdings" pitchFamily="2" charset="2"/>
              <a:buNone/>
              <a:defRPr/>
            </a:pPr>
            <a:r>
              <a:rPr lang="cs-CZ" sz="2600" dirty="0" smtClean="0"/>
              <a:t>	a) 80% u zemědělství a řemeslných živností,</a:t>
            </a:r>
          </a:p>
          <a:p>
            <a:pPr fontAlgn="auto">
              <a:lnSpc>
                <a:spcPct val="90000"/>
              </a:lnSpc>
              <a:spcAft>
                <a:spcPts val="0"/>
              </a:spcAft>
              <a:buFont typeface="Wingdings" pitchFamily="2" charset="2"/>
              <a:buNone/>
              <a:defRPr/>
            </a:pPr>
            <a:r>
              <a:rPr lang="cs-CZ" sz="2600" dirty="0" smtClean="0"/>
              <a:t>	b) 60% u živností,</a:t>
            </a:r>
          </a:p>
          <a:p>
            <a:pPr fontAlgn="auto">
              <a:lnSpc>
                <a:spcPct val="90000"/>
              </a:lnSpc>
              <a:spcAft>
                <a:spcPts val="0"/>
              </a:spcAft>
              <a:buFont typeface="Wingdings" pitchFamily="2" charset="2"/>
              <a:buNone/>
              <a:defRPr/>
            </a:pPr>
            <a:r>
              <a:rPr lang="cs-CZ" sz="2600" dirty="0" smtClean="0"/>
              <a:t>	c) 40% u autorských honorářů, znalci aj. (</a:t>
            </a:r>
            <a:r>
              <a:rPr lang="cs-CZ" sz="2600" dirty="0" err="1" smtClean="0"/>
              <a:t>max</a:t>
            </a:r>
            <a:r>
              <a:rPr lang="cs-CZ" sz="2600" dirty="0" smtClean="0"/>
              <a:t> do 800 tis. Kč),</a:t>
            </a:r>
          </a:p>
          <a:p>
            <a:pPr fontAlgn="auto">
              <a:lnSpc>
                <a:spcPct val="90000"/>
              </a:lnSpc>
              <a:spcAft>
                <a:spcPts val="0"/>
              </a:spcAft>
              <a:buFont typeface="Wingdings" pitchFamily="2" charset="2"/>
              <a:buNone/>
              <a:defRPr/>
            </a:pPr>
            <a:r>
              <a:rPr lang="cs-CZ" sz="2600" dirty="0" smtClean="0"/>
              <a:t>	d) 30 % z příjmů u pronájmu majetku v obchod. Majetku, </a:t>
            </a:r>
            <a:r>
              <a:rPr lang="cs-CZ" sz="2600" dirty="0" err="1" smtClean="0"/>
              <a:t>max</a:t>
            </a:r>
            <a:r>
              <a:rPr lang="cs-CZ" sz="2600" dirty="0" smtClean="0"/>
              <a:t> do 600 tis. Kč</a:t>
            </a:r>
          </a:p>
          <a:p>
            <a:pPr fontAlgn="auto">
              <a:lnSpc>
                <a:spcPct val="90000"/>
              </a:lnSpc>
              <a:spcAft>
                <a:spcPts val="0"/>
              </a:spcAft>
              <a:buFont typeface="Arial" pitchFamily="34" charset="0"/>
              <a:buChar char="•"/>
              <a:defRPr/>
            </a:pPr>
            <a:r>
              <a:rPr lang="cs-CZ" dirty="0" smtClean="0"/>
              <a:t>může být i ztráta</a:t>
            </a:r>
          </a:p>
          <a:p>
            <a:pPr fontAlgn="auto">
              <a:lnSpc>
                <a:spcPct val="90000"/>
              </a:lnSpc>
              <a:spcAft>
                <a:spcPts val="0"/>
              </a:spcAft>
              <a:buFont typeface="Arial" pitchFamily="34" charset="0"/>
              <a:buChar char="•"/>
              <a:defRPr/>
            </a:pPr>
            <a:r>
              <a:rPr lang="cs-CZ" dirty="0" smtClean="0"/>
              <a:t>DZD </a:t>
            </a:r>
            <a:r>
              <a:rPr lang="en-US" dirty="0" smtClean="0">
                <a:cs typeface="Arial" charset="0"/>
              </a:rPr>
              <a:t>&lt;=&gt;</a:t>
            </a:r>
            <a:r>
              <a:rPr lang="cs-CZ" dirty="0" smtClean="0">
                <a:cs typeface="Arial" charset="0"/>
              </a:rPr>
              <a:t> 0</a:t>
            </a:r>
            <a:endParaRPr lang="en-US" dirty="0" smtClean="0">
              <a:cs typeface="Arial" charset="0"/>
            </a:endParaRPr>
          </a:p>
        </p:txBody>
      </p:sp>
      <p:sp>
        <p:nvSpPr>
          <p:cNvPr id="2" name="Zástupný symbol pro datum 1"/>
          <p:cNvSpPr>
            <a:spLocks noGrp="1"/>
          </p:cNvSpPr>
          <p:nvPr>
            <p:ph type="dt" sz="quarter" idx="10"/>
          </p:nvPr>
        </p:nvSpPr>
        <p:spPr/>
        <p:txBody>
          <a:bodyPr/>
          <a:lstStyle/>
          <a:p>
            <a:pPr>
              <a:defRPr/>
            </a:pPr>
            <a:fld id="{F9A93A16-975B-4713-9153-653F64CF27CD}" type="datetime1">
              <a:rPr lang="cs-CZ"/>
              <a:pPr>
                <a:defRPr/>
              </a:pPr>
              <a:t>23.9.2013</a:t>
            </a:fld>
            <a:endParaRPr lang="cs-CZ"/>
          </a:p>
        </p:txBody>
      </p:sp>
      <p:sp>
        <p:nvSpPr>
          <p:cNvPr id="3" name="Zástupný symbol pro číslo snímku 2"/>
          <p:cNvSpPr>
            <a:spLocks noGrp="1"/>
          </p:cNvSpPr>
          <p:nvPr>
            <p:ph type="sldNum" sz="quarter" idx="12"/>
          </p:nvPr>
        </p:nvSpPr>
        <p:spPr/>
        <p:txBody>
          <a:bodyPr/>
          <a:lstStyle/>
          <a:p>
            <a:pPr>
              <a:defRPr/>
            </a:pPr>
            <a:fld id="{FF390F62-CDB7-4D21-AC06-961F6E8265FC}" type="slidenum">
              <a:rPr lang="cs-CZ"/>
              <a:pPr>
                <a:defRPr/>
              </a:pPr>
              <a:t>24</a:t>
            </a:fld>
            <a:endParaRPr lang="cs-CZ"/>
          </a:p>
        </p:txBody>
      </p:sp>
    </p:spTree>
    <p:extLst>
      <p:ext uri="{BB962C8B-B14F-4D97-AF65-F5344CB8AC3E}">
        <p14:creationId xmlns:p14="http://schemas.microsoft.com/office/powerpoint/2010/main" val="3798290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AutoShape 2"/>
          <p:cNvSpPr>
            <a:spLocks noGrp="1" noChangeArrowheads="1"/>
          </p:cNvSpPr>
          <p:nvPr>
            <p:ph type="title"/>
          </p:nvPr>
        </p:nvSpPr>
        <p:spPr/>
        <p:txBody>
          <a:bodyPr rtlCol="0">
            <a:normAutofit fontScale="90000"/>
          </a:bodyPr>
          <a:lstStyle/>
          <a:p>
            <a:pPr fontAlgn="auto">
              <a:spcAft>
                <a:spcPts val="0"/>
              </a:spcAft>
              <a:defRPr/>
            </a:pPr>
            <a:r>
              <a:rPr lang="cs-CZ" dirty="0" smtClean="0"/>
              <a:t>DZD § 8 příjmy z kapitálového majetku</a:t>
            </a:r>
          </a:p>
        </p:txBody>
      </p:sp>
      <p:sp>
        <p:nvSpPr>
          <p:cNvPr id="19459" name="Rectangle 3"/>
          <p:cNvSpPr>
            <a:spLocks noGrp="1" noChangeArrowheads="1"/>
          </p:cNvSpPr>
          <p:nvPr>
            <p:ph idx="1"/>
          </p:nvPr>
        </p:nvSpPr>
        <p:spPr/>
        <p:txBody>
          <a:bodyPr/>
          <a:lstStyle/>
          <a:p>
            <a:endParaRPr lang="cs-CZ" altLang="cs-CZ" smtClean="0"/>
          </a:p>
          <a:p>
            <a:r>
              <a:rPr lang="cs-CZ" altLang="cs-CZ" smtClean="0"/>
              <a:t>Podíly na zisku </a:t>
            </a:r>
          </a:p>
          <a:p>
            <a:r>
              <a:rPr lang="cs-CZ" altLang="cs-CZ" smtClean="0"/>
              <a:t>Úroky z peněžních prostředků na vkladovém účtu</a:t>
            </a:r>
          </a:p>
          <a:p>
            <a:r>
              <a:rPr lang="cs-CZ" altLang="cs-CZ" smtClean="0"/>
              <a:t>Úroky a jiné výnosy z poskytnutých úvěrů a půjček, úroky z prodlení </a:t>
            </a:r>
            <a:endParaRPr lang="cs-CZ" altLang="cs-CZ" smtClean="0">
              <a:cs typeface="Arial" charset="0"/>
            </a:endParaRPr>
          </a:p>
          <a:p>
            <a:r>
              <a:rPr lang="cs-CZ" altLang="cs-CZ" smtClean="0">
                <a:cs typeface="Arial" charset="0"/>
              </a:rPr>
              <a:t>Úroky a jiné výnosy z držby směnek</a:t>
            </a:r>
            <a:endParaRPr lang="en-US" altLang="cs-CZ" smtClean="0">
              <a:cs typeface="Arial" charset="0"/>
            </a:endParaRPr>
          </a:p>
        </p:txBody>
      </p:sp>
      <p:sp>
        <p:nvSpPr>
          <p:cNvPr id="2" name="Zástupný symbol pro datum 1"/>
          <p:cNvSpPr>
            <a:spLocks noGrp="1"/>
          </p:cNvSpPr>
          <p:nvPr>
            <p:ph type="dt" sz="quarter" idx="10"/>
          </p:nvPr>
        </p:nvSpPr>
        <p:spPr/>
        <p:txBody>
          <a:bodyPr/>
          <a:lstStyle/>
          <a:p>
            <a:pPr>
              <a:defRPr/>
            </a:pPr>
            <a:fld id="{D738735C-435B-4ABD-B7C8-E12CCC2E103C}" type="datetime1">
              <a:rPr lang="cs-CZ"/>
              <a:pPr>
                <a:defRPr/>
              </a:pPr>
              <a:t>23.9.2013</a:t>
            </a:fld>
            <a:endParaRPr lang="cs-CZ"/>
          </a:p>
        </p:txBody>
      </p:sp>
      <p:sp>
        <p:nvSpPr>
          <p:cNvPr id="3" name="Zástupný symbol pro číslo snímku 2"/>
          <p:cNvSpPr>
            <a:spLocks noGrp="1"/>
          </p:cNvSpPr>
          <p:nvPr>
            <p:ph type="sldNum" sz="quarter" idx="12"/>
          </p:nvPr>
        </p:nvSpPr>
        <p:spPr/>
        <p:txBody>
          <a:bodyPr/>
          <a:lstStyle/>
          <a:p>
            <a:pPr>
              <a:defRPr/>
            </a:pPr>
            <a:fld id="{D6D31442-4FF1-4CAE-BB01-8FDA7D3C6790}" type="slidenum">
              <a:rPr lang="cs-CZ"/>
              <a:pPr>
                <a:defRPr/>
              </a:pPr>
              <a:t>25</a:t>
            </a:fld>
            <a:endParaRPr lang="cs-CZ"/>
          </a:p>
        </p:txBody>
      </p:sp>
    </p:spTree>
    <p:extLst>
      <p:ext uri="{BB962C8B-B14F-4D97-AF65-F5344CB8AC3E}">
        <p14:creationId xmlns:p14="http://schemas.microsoft.com/office/powerpoint/2010/main" val="98154658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
          <p:cNvSpPr>
            <a:spLocks noGrp="1" noChangeArrowheads="1"/>
          </p:cNvSpPr>
          <p:nvPr>
            <p:ph type="title"/>
          </p:nvPr>
        </p:nvSpPr>
        <p:spPr/>
        <p:txBody>
          <a:bodyPr/>
          <a:lstStyle/>
          <a:p>
            <a:r>
              <a:rPr lang="cs-CZ" altLang="cs-CZ" smtClean="0"/>
              <a:t>§ 8 příjmy z kapitálového majetku</a:t>
            </a:r>
          </a:p>
        </p:txBody>
      </p:sp>
      <p:sp>
        <p:nvSpPr>
          <p:cNvPr id="20483" name="Rectangle 3"/>
          <p:cNvSpPr>
            <a:spLocks noGrp="1" noChangeArrowheads="1"/>
          </p:cNvSpPr>
          <p:nvPr>
            <p:ph idx="1"/>
          </p:nvPr>
        </p:nvSpPr>
        <p:spPr/>
        <p:txBody>
          <a:bodyPr/>
          <a:lstStyle/>
          <a:p>
            <a:endParaRPr lang="cs-CZ" altLang="cs-CZ" smtClean="0"/>
          </a:p>
          <a:p>
            <a:r>
              <a:rPr lang="cs-CZ" altLang="cs-CZ" smtClean="0"/>
              <a:t>příjmy</a:t>
            </a:r>
          </a:p>
          <a:p>
            <a:r>
              <a:rPr lang="cs-CZ" altLang="cs-CZ" smtClean="0"/>
              <a:t>výdaje žádné</a:t>
            </a:r>
          </a:p>
          <a:p>
            <a:r>
              <a:rPr lang="cs-CZ" altLang="cs-CZ" smtClean="0"/>
              <a:t>proto DZD </a:t>
            </a:r>
            <a:r>
              <a:rPr lang="en-US" altLang="cs-CZ" smtClean="0">
                <a:cs typeface="Arial" charset="0"/>
              </a:rPr>
              <a:t>=&gt;</a:t>
            </a:r>
            <a:r>
              <a:rPr lang="cs-CZ" altLang="cs-CZ" smtClean="0">
                <a:cs typeface="Arial" charset="0"/>
              </a:rPr>
              <a:t> 0</a:t>
            </a:r>
          </a:p>
          <a:p>
            <a:r>
              <a:rPr lang="cs-CZ" altLang="cs-CZ" smtClean="0">
                <a:cs typeface="Arial" charset="0"/>
              </a:rPr>
              <a:t>lze použít na krytí ztráty jiných DZD</a:t>
            </a:r>
            <a:endParaRPr lang="en-US" altLang="cs-CZ" smtClean="0">
              <a:cs typeface="Arial" charset="0"/>
            </a:endParaRPr>
          </a:p>
        </p:txBody>
      </p:sp>
      <p:sp>
        <p:nvSpPr>
          <p:cNvPr id="2" name="Zástupný symbol pro datum 1"/>
          <p:cNvSpPr>
            <a:spLocks noGrp="1"/>
          </p:cNvSpPr>
          <p:nvPr>
            <p:ph type="dt" sz="quarter" idx="10"/>
          </p:nvPr>
        </p:nvSpPr>
        <p:spPr/>
        <p:txBody>
          <a:bodyPr/>
          <a:lstStyle/>
          <a:p>
            <a:pPr>
              <a:defRPr/>
            </a:pPr>
            <a:fld id="{D738735C-435B-4ABD-B7C8-E12CCC2E103C}" type="datetime1">
              <a:rPr lang="cs-CZ"/>
              <a:pPr>
                <a:defRPr/>
              </a:pPr>
              <a:t>23.9.2013</a:t>
            </a:fld>
            <a:endParaRPr lang="cs-CZ"/>
          </a:p>
        </p:txBody>
      </p:sp>
      <p:sp>
        <p:nvSpPr>
          <p:cNvPr id="3" name="Zástupný symbol pro číslo snímku 2"/>
          <p:cNvSpPr>
            <a:spLocks noGrp="1"/>
          </p:cNvSpPr>
          <p:nvPr>
            <p:ph type="sldNum" sz="quarter" idx="12"/>
          </p:nvPr>
        </p:nvSpPr>
        <p:spPr/>
        <p:txBody>
          <a:bodyPr/>
          <a:lstStyle/>
          <a:p>
            <a:pPr>
              <a:defRPr/>
            </a:pPr>
            <a:fld id="{B7B05A69-14CC-4555-AB3F-864F49DEAAD5}" type="slidenum">
              <a:rPr lang="cs-CZ"/>
              <a:pPr>
                <a:defRPr/>
              </a:pPr>
              <a:t>26</a:t>
            </a:fld>
            <a:endParaRPr lang="cs-CZ"/>
          </a:p>
        </p:txBody>
      </p:sp>
    </p:spTree>
    <p:extLst>
      <p:ext uri="{BB962C8B-B14F-4D97-AF65-F5344CB8AC3E}">
        <p14:creationId xmlns:p14="http://schemas.microsoft.com/office/powerpoint/2010/main" val="25422600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p:nvPr>
        </p:nvSpPr>
        <p:spPr/>
        <p:txBody>
          <a:bodyPr/>
          <a:lstStyle/>
          <a:p>
            <a:r>
              <a:rPr lang="cs-CZ" altLang="cs-CZ" smtClean="0"/>
              <a:t>DZD § 9 příjmy z pronájmu</a:t>
            </a:r>
          </a:p>
        </p:txBody>
      </p:sp>
      <p:sp>
        <p:nvSpPr>
          <p:cNvPr id="21507" name="Rectangle 3"/>
          <p:cNvSpPr>
            <a:spLocks noGrp="1" noChangeArrowheads="1"/>
          </p:cNvSpPr>
          <p:nvPr>
            <p:ph idx="1"/>
          </p:nvPr>
        </p:nvSpPr>
        <p:spPr/>
        <p:txBody>
          <a:bodyPr/>
          <a:lstStyle/>
          <a:p>
            <a:r>
              <a:rPr lang="cs-CZ" altLang="cs-CZ" smtClean="0"/>
              <a:t>Příjmy z pronájmu nemovitostí</a:t>
            </a:r>
          </a:p>
          <a:p>
            <a:r>
              <a:rPr lang="cs-CZ" altLang="cs-CZ" smtClean="0"/>
              <a:t>Příjmy z pronájmu movitých věcí (kromě příležitostného)</a:t>
            </a:r>
          </a:p>
          <a:p>
            <a:r>
              <a:rPr lang="cs-CZ" altLang="cs-CZ" smtClean="0"/>
              <a:t>Poznámka: u SJM zdaňuje jeden z manželů</a:t>
            </a:r>
          </a:p>
          <a:p>
            <a:pPr>
              <a:buFont typeface="Wingdings" pitchFamily="2" charset="2"/>
              <a:buNone/>
            </a:pPr>
            <a:r>
              <a:rPr lang="cs-CZ" altLang="cs-CZ" smtClean="0"/>
              <a:t>	</a:t>
            </a:r>
            <a:endParaRPr lang="en-US" altLang="cs-CZ" smtClean="0">
              <a:cs typeface="Arial" charset="0"/>
            </a:endParaRPr>
          </a:p>
        </p:txBody>
      </p:sp>
      <p:sp>
        <p:nvSpPr>
          <p:cNvPr id="2" name="Zástupný symbol pro datum 1"/>
          <p:cNvSpPr>
            <a:spLocks noGrp="1"/>
          </p:cNvSpPr>
          <p:nvPr>
            <p:ph type="dt" sz="quarter" idx="10"/>
          </p:nvPr>
        </p:nvSpPr>
        <p:spPr/>
        <p:txBody>
          <a:bodyPr/>
          <a:lstStyle/>
          <a:p>
            <a:pPr>
              <a:defRPr/>
            </a:pPr>
            <a:fld id="{495FE3C7-9F4E-4EF0-AE8E-55C61646AD1F}" type="datetime1">
              <a:rPr lang="cs-CZ"/>
              <a:pPr>
                <a:defRPr/>
              </a:pPr>
              <a:t>23.9.2013</a:t>
            </a:fld>
            <a:endParaRPr lang="cs-CZ"/>
          </a:p>
        </p:txBody>
      </p:sp>
      <p:sp>
        <p:nvSpPr>
          <p:cNvPr id="3" name="Zástupný symbol pro číslo snímku 2"/>
          <p:cNvSpPr>
            <a:spLocks noGrp="1"/>
          </p:cNvSpPr>
          <p:nvPr>
            <p:ph type="sldNum" sz="quarter" idx="12"/>
          </p:nvPr>
        </p:nvSpPr>
        <p:spPr/>
        <p:txBody>
          <a:bodyPr/>
          <a:lstStyle/>
          <a:p>
            <a:pPr>
              <a:defRPr/>
            </a:pPr>
            <a:fld id="{BFC4371D-B523-4F08-B242-CD1F7F41135B}" type="slidenum">
              <a:rPr lang="cs-CZ"/>
              <a:pPr>
                <a:defRPr/>
              </a:pPr>
              <a:t>27</a:t>
            </a:fld>
            <a:endParaRPr lang="cs-CZ"/>
          </a:p>
        </p:txBody>
      </p:sp>
    </p:spTree>
    <p:extLst>
      <p:ext uri="{BB962C8B-B14F-4D97-AF65-F5344CB8AC3E}">
        <p14:creationId xmlns:p14="http://schemas.microsoft.com/office/powerpoint/2010/main" val="41702983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2"/>
          <p:cNvSpPr>
            <a:spLocks noGrp="1" noChangeArrowheads="1"/>
          </p:cNvSpPr>
          <p:nvPr>
            <p:ph type="title"/>
          </p:nvPr>
        </p:nvSpPr>
        <p:spPr/>
        <p:txBody>
          <a:bodyPr/>
          <a:lstStyle/>
          <a:p>
            <a:r>
              <a:rPr lang="cs-CZ" altLang="cs-CZ" smtClean="0"/>
              <a:t>§ 9 příjmy z pronájmu</a:t>
            </a:r>
          </a:p>
        </p:txBody>
      </p:sp>
      <p:sp>
        <p:nvSpPr>
          <p:cNvPr id="22531" name="Rectangle 3"/>
          <p:cNvSpPr>
            <a:spLocks noGrp="1" noChangeArrowheads="1"/>
          </p:cNvSpPr>
          <p:nvPr>
            <p:ph idx="1"/>
          </p:nvPr>
        </p:nvSpPr>
        <p:spPr/>
        <p:txBody>
          <a:bodyPr/>
          <a:lstStyle/>
          <a:p>
            <a:r>
              <a:rPr lang="cs-CZ" altLang="cs-CZ" smtClean="0"/>
              <a:t>příjmy</a:t>
            </a:r>
          </a:p>
          <a:p>
            <a:r>
              <a:rPr lang="cs-CZ" altLang="cs-CZ" smtClean="0"/>
              <a:t>výdaje</a:t>
            </a:r>
          </a:p>
          <a:p>
            <a:pPr>
              <a:buFont typeface="Wingdings" pitchFamily="2" charset="2"/>
              <a:buNone/>
            </a:pPr>
            <a:r>
              <a:rPr lang="cs-CZ" altLang="cs-CZ" smtClean="0"/>
              <a:t>	</a:t>
            </a:r>
            <a:r>
              <a:rPr lang="cs-CZ" altLang="cs-CZ" u="sng" smtClean="0"/>
              <a:t>skutečné (daňová evidence)</a:t>
            </a:r>
          </a:p>
          <a:p>
            <a:pPr>
              <a:buFont typeface="Wingdings" pitchFamily="2" charset="2"/>
              <a:buNone/>
            </a:pPr>
            <a:r>
              <a:rPr lang="cs-CZ" altLang="cs-CZ" smtClean="0"/>
              <a:t>	</a:t>
            </a:r>
            <a:r>
              <a:rPr lang="cs-CZ" altLang="cs-CZ" u="sng" smtClean="0"/>
              <a:t>paušální</a:t>
            </a:r>
            <a:r>
              <a:rPr lang="cs-CZ" altLang="cs-CZ" smtClean="0"/>
              <a:t> (30 % z příjmů) max do výše 600 tis. Kč</a:t>
            </a:r>
          </a:p>
          <a:p>
            <a:r>
              <a:rPr lang="cs-CZ" altLang="cs-CZ" smtClean="0"/>
              <a:t>může být i ztráta</a:t>
            </a:r>
          </a:p>
          <a:p>
            <a:r>
              <a:rPr lang="cs-CZ" altLang="cs-CZ" smtClean="0"/>
              <a:t>DZD </a:t>
            </a:r>
            <a:r>
              <a:rPr lang="en-US" altLang="cs-CZ" smtClean="0">
                <a:cs typeface="Arial" charset="0"/>
              </a:rPr>
              <a:t>&lt;=&gt;</a:t>
            </a:r>
            <a:r>
              <a:rPr lang="cs-CZ" altLang="cs-CZ" smtClean="0">
                <a:cs typeface="Arial" charset="0"/>
              </a:rPr>
              <a:t> 0</a:t>
            </a:r>
            <a:endParaRPr lang="en-US" altLang="cs-CZ" smtClean="0">
              <a:cs typeface="Arial" charset="0"/>
            </a:endParaRPr>
          </a:p>
        </p:txBody>
      </p:sp>
      <p:sp>
        <p:nvSpPr>
          <p:cNvPr id="2" name="Zástupný symbol pro datum 1"/>
          <p:cNvSpPr>
            <a:spLocks noGrp="1"/>
          </p:cNvSpPr>
          <p:nvPr>
            <p:ph type="dt" sz="quarter" idx="10"/>
          </p:nvPr>
        </p:nvSpPr>
        <p:spPr/>
        <p:txBody>
          <a:bodyPr/>
          <a:lstStyle/>
          <a:p>
            <a:pPr>
              <a:defRPr/>
            </a:pPr>
            <a:fld id="{495FE3C7-9F4E-4EF0-AE8E-55C61646AD1F}" type="datetime1">
              <a:rPr lang="cs-CZ"/>
              <a:pPr>
                <a:defRPr/>
              </a:pPr>
              <a:t>23.9.2013</a:t>
            </a:fld>
            <a:endParaRPr lang="cs-CZ"/>
          </a:p>
        </p:txBody>
      </p:sp>
      <p:sp>
        <p:nvSpPr>
          <p:cNvPr id="3" name="Zástupný symbol pro číslo snímku 2"/>
          <p:cNvSpPr>
            <a:spLocks noGrp="1"/>
          </p:cNvSpPr>
          <p:nvPr>
            <p:ph type="sldNum" sz="quarter" idx="12"/>
          </p:nvPr>
        </p:nvSpPr>
        <p:spPr/>
        <p:txBody>
          <a:bodyPr/>
          <a:lstStyle/>
          <a:p>
            <a:pPr>
              <a:defRPr/>
            </a:pPr>
            <a:fld id="{9C725F64-F361-4086-841F-32B99DB2F5CC}" type="slidenum">
              <a:rPr lang="cs-CZ"/>
              <a:pPr>
                <a:defRPr/>
              </a:pPr>
              <a:t>28</a:t>
            </a:fld>
            <a:endParaRPr lang="cs-CZ"/>
          </a:p>
        </p:txBody>
      </p:sp>
    </p:spTree>
    <p:extLst>
      <p:ext uri="{BB962C8B-B14F-4D97-AF65-F5344CB8AC3E}">
        <p14:creationId xmlns:p14="http://schemas.microsoft.com/office/powerpoint/2010/main" val="39349354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AutoShape 2"/>
          <p:cNvSpPr>
            <a:spLocks noGrp="1" noChangeArrowheads="1"/>
          </p:cNvSpPr>
          <p:nvPr>
            <p:ph type="title"/>
          </p:nvPr>
        </p:nvSpPr>
        <p:spPr/>
        <p:txBody>
          <a:bodyPr/>
          <a:lstStyle/>
          <a:p>
            <a:r>
              <a:rPr lang="cs-CZ" altLang="cs-CZ" smtClean="0"/>
              <a:t>DZD § 10 ostatní příjmy</a:t>
            </a:r>
          </a:p>
        </p:txBody>
      </p:sp>
      <p:sp>
        <p:nvSpPr>
          <p:cNvPr id="23555" name="Rectangle 3"/>
          <p:cNvSpPr>
            <a:spLocks noGrp="1" noChangeArrowheads="1"/>
          </p:cNvSpPr>
          <p:nvPr>
            <p:ph idx="1"/>
          </p:nvPr>
        </p:nvSpPr>
        <p:spPr/>
        <p:txBody>
          <a:bodyPr/>
          <a:lstStyle/>
          <a:p>
            <a:endParaRPr lang="cs-CZ" altLang="cs-CZ" smtClean="0"/>
          </a:p>
          <a:p>
            <a:r>
              <a:rPr lang="cs-CZ" altLang="cs-CZ" smtClean="0"/>
              <a:t>Příjmy z příležitostných činností nebo z příležitostného pronájmu movitých věcí (osvobozeno do 20 tisíc Kč)</a:t>
            </a:r>
          </a:p>
          <a:p>
            <a:r>
              <a:rPr lang="cs-CZ" altLang="cs-CZ" smtClean="0"/>
              <a:t>Příjmy z převodu vlastnictví, pokud nelze osvobodit (např. není splněn časový test!)</a:t>
            </a:r>
          </a:p>
          <a:p>
            <a:r>
              <a:rPr lang="cs-CZ" altLang="cs-CZ" smtClean="0"/>
              <a:t>Další příjmy</a:t>
            </a:r>
            <a:endParaRPr lang="en-US" altLang="cs-CZ" smtClean="0">
              <a:cs typeface="Arial" charset="0"/>
            </a:endParaRPr>
          </a:p>
        </p:txBody>
      </p:sp>
      <p:sp>
        <p:nvSpPr>
          <p:cNvPr id="2" name="Zástupný symbol pro datum 1"/>
          <p:cNvSpPr>
            <a:spLocks noGrp="1"/>
          </p:cNvSpPr>
          <p:nvPr>
            <p:ph type="dt" sz="quarter" idx="10"/>
          </p:nvPr>
        </p:nvSpPr>
        <p:spPr/>
        <p:txBody>
          <a:bodyPr/>
          <a:lstStyle/>
          <a:p>
            <a:pPr>
              <a:defRPr/>
            </a:pPr>
            <a:fld id="{4BE40B99-09B7-4910-83D4-90D2970799F6}" type="datetime1">
              <a:rPr lang="cs-CZ"/>
              <a:pPr>
                <a:defRPr/>
              </a:pPr>
              <a:t>23.9.2013</a:t>
            </a:fld>
            <a:endParaRPr lang="cs-CZ"/>
          </a:p>
        </p:txBody>
      </p:sp>
      <p:sp>
        <p:nvSpPr>
          <p:cNvPr id="3" name="Zástupný symbol pro číslo snímku 2"/>
          <p:cNvSpPr>
            <a:spLocks noGrp="1"/>
          </p:cNvSpPr>
          <p:nvPr>
            <p:ph type="sldNum" sz="quarter" idx="12"/>
          </p:nvPr>
        </p:nvSpPr>
        <p:spPr/>
        <p:txBody>
          <a:bodyPr/>
          <a:lstStyle/>
          <a:p>
            <a:pPr>
              <a:defRPr/>
            </a:pPr>
            <a:fld id="{EFB1B848-7068-4AD8-B1AB-6C4F93CC1B6A}" type="slidenum">
              <a:rPr lang="cs-CZ"/>
              <a:pPr>
                <a:defRPr/>
              </a:pPr>
              <a:t>29</a:t>
            </a:fld>
            <a:endParaRPr lang="cs-CZ"/>
          </a:p>
        </p:txBody>
      </p:sp>
    </p:spTree>
    <p:extLst>
      <p:ext uri="{BB962C8B-B14F-4D97-AF65-F5344CB8AC3E}">
        <p14:creationId xmlns:p14="http://schemas.microsoft.com/office/powerpoint/2010/main" val="21007823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p:cNvSpPr>
            <a:spLocks noGrp="1" noChangeArrowheads="1"/>
          </p:cNvSpPr>
          <p:nvPr>
            <p:ph type="title"/>
          </p:nvPr>
        </p:nvSpPr>
        <p:spPr/>
        <p:txBody>
          <a:bodyPr/>
          <a:lstStyle/>
          <a:p>
            <a:pPr eaLnBrk="1" hangingPunct="1"/>
            <a:r>
              <a:rPr lang="cs-CZ" altLang="cs-CZ" dirty="0" smtClean="0"/>
              <a:t>I. Opakování </a:t>
            </a:r>
            <a:r>
              <a:rPr lang="cs-CZ" altLang="cs-CZ" dirty="0" smtClean="0"/>
              <a:t>daňového systému ČR</a:t>
            </a:r>
          </a:p>
        </p:txBody>
      </p:sp>
      <p:sp>
        <p:nvSpPr>
          <p:cNvPr id="6147" name="Rectangle 3"/>
          <p:cNvSpPr>
            <a:spLocks noGrp="1" noChangeArrowheads="1"/>
          </p:cNvSpPr>
          <p:nvPr>
            <p:ph type="body" idx="1"/>
          </p:nvPr>
        </p:nvSpPr>
        <p:spPr/>
        <p:txBody>
          <a:bodyPr/>
          <a:lstStyle/>
          <a:p>
            <a:pPr marL="533400" indent="-533400" eaLnBrk="1" hangingPunct="1">
              <a:buFont typeface="Wingdings" pitchFamily="2" charset="2"/>
              <a:buNone/>
            </a:pPr>
            <a:r>
              <a:rPr lang="cs-CZ" altLang="cs-CZ" sz="2400" dirty="0" smtClean="0"/>
              <a:t>	</a:t>
            </a:r>
            <a:r>
              <a:rPr lang="cs-CZ" altLang="cs-CZ" sz="2400" b="1" dirty="0" smtClean="0"/>
              <a:t>literatura:</a:t>
            </a:r>
          </a:p>
          <a:p>
            <a:pPr marL="914400" lvl="1" indent="-457200" eaLnBrk="1" hangingPunct="1">
              <a:buFontTx/>
              <a:buAutoNum type="arabicPeriod"/>
            </a:pPr>
            <a:r>
              <a:rPr lang="cs-CZ" altLang="cs-CZ" dirty="0" smtClean="0"/>
              <a:t>Daňové zákony 2013</a:t>
            </a:r>
          </a:p>
          <a:p>
            <a:pPr marL="914400" lvl="1" indent="-457200" eaLnBrk="1" hangingPunct="1">
              <a:buFontTx/>
              <a:buAutoNum type="arabicPeriod"/>
            </a:pPr>
            <a:r>
              <a:rPr lang="cs-CZ" altLang="cs-CZ" dirty="0" smtClean="0"/>
              <a:t>Daňový systém aneb učebnice daňového práva (Vančurová a kol., VOX)</a:t>
            </a:r>
          </a:p>
          <a:p>
            <a:pPr marL="914400" lvl="1" indent="-457200" eaLnBrk="1" hangingPunct="1">
              <a:buFontTx/>
              <a:buChar char="-"/>
            </a:pPr>
            <a:endParaRPr lang="cs-CZ" altLang="cs-CZ" dirty="0" smtClean="0"/>
          </a:p>
        </p:txBody>
      </p:sp>
    </p:spTree>
    <p:extLst>
      <p:ext uri="{BB962C8B-B14F-4D97-AF65-F5344CB8AC3E}">
        <p14:creationId xmlns:p14="http://schemas.microsoft.com/office/powerpoint/2010/main" val="22471181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
          <p:cNvSpPr>
            <a:spLocks noGrp="1" noChangeArrowheads="1"/>
          </p:cNvSpPr>
          <p:nvPr>
            <p:ph type="title"/>
          </p:nvPr>
        </p:nvSpPr>
        <p:spPr/>
        <p:txBody>
          <a:bodyPr/>
          <a:lstStyle/>
          <a:p>
            <a:r>
              <a:rPr lang="cs-CZ" altLang="cs-CZ" smtClean="0"/>
              <a:t>§ 10 ostatní příjmy</a:t>
            </a:r>
          </a:p>
        </p:txBody>
      </p:sp>
      <p:sp>
        <p:nvSpPr>
          <p:cNvPr id="24579" name="Rectangle 3"/>
          <p:cNvSpPr>
            <a:spLocks noGrp="1" noChangeArrowheads="1"/>
          </p:cNvSpPr>
          <p:nvPr>
            <p:ph idx="1"/>
          </p:nvPr>
        </p:nvSpPr>
        <p:spPr/>
        <p:txBody>
          <a:bodyPr/>
          <a:lstStyle/>
          <a:p>
            <a:endParaRPr lang="cs-CZ" altLang="cs-CZ" smtClean="0"/>
          </a:p>
          <a:p>
            <a:r>
              <a:rPr lang="cs-CZ" altLang="cs-CZ" smtClean="0"/>
              <a:t>příjmy (testovat, zda nejsou osvobozené)</a:t>
            </a:r>
          </a:p>
          <a:p>
            <a:r>
              <a:rPr lang="cs-CZ" altLang="cs-CZ" smtClean="0"/>
              <a:t>výdaje </a:t>
            </a:r>
          </a:p>
          <a:p>
            <a:pPr>
              <a:buFont typeface="Wingdings" pitchFamily="2" charset="2"/>
              <a:buNone/>
            </a:pPr>
            <a:r>
              <a:rPr lang="cs-CZ" altLang="cs-CZ" smtClean="0"/>
              <a:t>	jen skutečné, max do výše příjmů (výjimka u příjmů z příležitostného zemědělství – paušální výdaje jako v § 7)</a:t>
            </a:r>
          </a:p>
          <a:p>
            <a:r>
              <a:rPr lang="cs-CZ" altLang="cs-CZ" smtClean="0"/>
              <a:t>proto DZD </a:t>
            </a:r>
            <a:r>
              <a:rPr lang="en-US" altLang="cs-CZ" smtClean="0">
                <a:cs typeface="Arial" charset="0"/>
              </a:rPr>
              <a:t>=&gt;</a:t>
            </a:r>
            <a:r>
              <a:rPr lang="cs-CZ" altLang="cs-CZ" smtClean="0">
                <a:cs typeface="Arial" charset="0"/>
              </a:rPr>
              <a:t> 0</a:t>
            </a:r>
            <a:endParaRPr lang="en-US" altLang="cs-CZ" smtClean="0">
              <a:cs typeface="Arial" charset="0"/>
            </a:endParaRPr>
          </a:p>
        </p:txBody>
      </p:sp>
      <p:sp>
        <p:nvSpPr>
          <p:cNvPr id="2" name="Zástupný symbol pro datum 1"/>
          <p:cNvSpPr>
            <a:spLocks noGrp="1"/>
          </p:cNvSpPr>
          <p:nvPr>
            <p:ph type="dt" sz="quarter" idx="10"/>
          </p:nvPr>
        </p:nvSpPr>
        <p:spPr/>
        <p:txBody>
          <a:bodyPr/>
          <a:lstStyle/>
          <a:p>
            <a:pPr>
              <a:defRPr/>
            </a:pPr>
            <a:fld id="{4BE40B99-09B7-4910-83D4-90D2970799F6}" type="datetime1">
              <a:rPr lang="cs-CZ"/>
              <a:pPr>
                <a:defRPr/>
              </a:pPr>
              <a:t>23.9.2013</a:t>
            </a:fld>
            <a:endParaRPr lang="cs-CZ"/>
          </a:p>
        </p:txBody>
      </p:sp>
      <p:sp>
        <p:nvSpPr>
          <p:cNvPr id="3" name="Zástupný symbol pro číslo snímku 2"/>
          <p:cNvSpPr>
            <a:spLocks noGrp="1"/>
          </p:cNvSpPr>
          <p:nvPr>
            <p:ph type="sldNum" sz="quarter" idx="12"/>
          </p:nvPr>
        </p:nvSpPr>
        <p:spPr/>
        <p:txBody>
          <a:bodyPr/>
          <a:lstStyle/>
          <a:p>
            <a:pPr>
              <a:defRPr/>
            </a:pPr>
            <a:fld id="{9883B669-E334-4A47-9A97-EBD6B602965D}" type="slidenum">
              <a:rPr lang="cs-CZ"/>
              <a:pPr>
                <a:defRPr/>
              </a:pPr>
              <a:t>30</a:t>
            </a:fld>
            <a:endParaRPr lang="cs-CZ"/>
          </a:p>
        </p:txBody>
      </p:sp>
    </p:spTree>
    <p:extLst>
      <p:ext uri="{BB962C8B-B14F-4D97-AF65-F5344CB8AC3E}">
        <p14:creationId xmlns:p14="http://schemas.microsoft.com/office/powerpoint/2010/main" val="5770719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AutoShape 2"/>
          <p:cNvSpPr>
            <a:spLocks noGrp="1" noChangeArrowheads="1"/>
          </p:cNvSpPr>
          <p:nvPr>
            <p:ph type="title"/>
          </p:nvPr>
        </p:nvSpPr>
        <p:spPr/>
        <p:txBody>
          <a:bodyPr/>
          <a:lstStyle/>
          <a:p>
            <a:r>
              <a:rPr lang="cs-CZ" altLang="cs-CZ" sz="3200" smtClean="0"/>
              <a:t>Základ daně z příjmů fyzických osob</a:t>
            </a:r>
          </a:p>
        </p:txBody>
      </p:sp>
      <p:sp>
        <p:nvSpPr>
          <p:cNvPr id="48131" name="Rectangle 3"/>
          <p:cNvSpPr>
            <a:spLocks noGrp="1" noChangeArrowheads="1"/>
          </p:cNvSpPr>
          <p:nvPr>
            <p:ph idx="1"/>
          </p:nvPr>
        </p:nvSpPr>
        <p:spPr/>
        <p:txBody>
          <a:bodyPr rtlCol="0">
            <a:normAutofit fontScale="92500" lnSpcReduction="10000"/>
          </a:bodyPr>
          <a:lstStyle/>
          <a:p>
            <a:pPr fontAlgn="auto">
              <a:lnSpc>
                <a:spcPct val="90000"/>
              </a:lnSpc>
              <a:spcAft>
                <a:spcPts val="0"/>
              </a:spcAft>
              <a:buFont typeface="Arial" pitchFamily="34" charset="0"/>
              <a:buChar char="•"/>
              <a:defRPr/>
            </a:pPr>
            <a:r>
              <a:rPr lang="cs-CZ" dirty="0" smtClean="0"/>
              <a:t>vypočítat každý DZD zvlášť!</a:t>
            </a:r>
          </a:p>
          <a:p>
            <a:pPr fontAlgn="auto">
              <a:lnSpc>
                <a:spcPct val="90000"/>
              </a:lnSpc>
              <a:spcAft>
                <a:spcPts val="0"/>
              </a:spcAft>
              <a:buFont typeface="Arial" pitchFamily="34" charset="0"/>
              <a:buChar char="•"/>
              <a:defRPr/>
            </a:pPr>
            <a:r>
              <a:rPr lang="cs-CZ" dirty="0" smtClean="0"/>
              <a:t>jednotlivé DZD sečíst</a:t>
            </a:r>
          </a:p>
          <a:p>
            <a:pPr fontAlgn="auto">
              <a:lnSpc>
                <a:spcPct val="90000"/>
              </a:lnSpc>
              <a:spcAft>
                <a:spcPts val="0"/>
              </a:spcAft>
              <a:buFont typeface="Arial" pitchFamily="34" charset="0"/>
              <a:buChar char="•"/>
              <a:defRPr/>
            </a:pPr>
            <a:r>
              <a:rPr lang="cs-CZ" dirty="0" smtClean="0"/>
              <a:t>daňová ztráta § 34 – 5 zdaňovacích období</a:t>
            </a:r>
          </a:p>
          <a:p>
            <a:pPr fontAlgn="auto">
              <a:lnSpc>
                <a:spcPct val="90000"/>
              </a:lnSpc>
              <a:spcAft>
                <a:spcPts val="0"/>
              </a:spcAft>
              <a:buFont typeface="Arial" pitchFamily="34" charset="0"/>
              <a:buChar char="•"/>
              <a:defRPr/>
            </a:pPr>
            <a:r>
              <a:rPr lang="cs-CZ" dirty="0" smtClean="0"/>
              <a:t>od celkového ZD se uplatňují nezdanitelné části (§ 15), jen ročně nikoli měsíčně</a:t>
            </a:r>
          </a:p>
          <a:p>
            <a:pPr fontAlgn="auto">
              <a:lnSpc>
                <a:spcPct val="90000"/>
              </a:lnSpc>
              <a:spcAft>
                <a:spcPts val="0"/>
              </a:spcAft>
              <a:buFont typeface="Arial" pitchFamily="34" charset="0"/>
              <a:buChar char="•"/>
              <a:defRPr/>
            </a:pPr>
            <a:r>
              <a:rPr lang="cs-CZ" dirty="0" smtClean="0"/>
              <a:t>zaokrouhlení ZD na sta dolů (ročně), měsíčně u záloh na sta nahoru</a:t>
            </a:r>
          </a:p>
          <a:p>
            <a:pPr fontAlgn="auto">
              <a:lnSpc>
                <a:spcPct val="90000"/>
              </a:lnSpc>
              <a:spcAft>
                <a:spcPts val="0"/>
              </a:spcAft>
              <a:buFont typeface="Arial" pitchFamily="34" charset="0"/>
              <a:buChar char="•"/>
              <a:defRPr/>
            </a:pPr>
            <a:r>
              <a:rPr lang="cs-CZ" dirty="0" smtClean="0"/>
              <a:t>zdanit</a:t>
            </a:r>
          </a:p>
          <a:p>
            <a:pPr fontAlgn="auto">
              <a:lnSpc>
                <a:spcPct val="90000"/>
              </a:lnSpc>
              <a:spcAft>
                <a:spcPts val="0"/>
              </a:spcAft>
              <a:buFont typeface="Arial" pitchFamily="34" charset="0"/>
              <a:buChar char="•"/>
              <a:defRPr/>
            </a:pPr>
            <a:r>
              <a:rPr lang="cs-CZ" dirty="0" smtClean="0"/>
              <a:t>od daně uplatňovat slevy na dani (§ 35)</a:t>
            </a:r>
          </a:p>
          <a:p>
            <a:pPr fontAlgn="auto">
              <a:lnSpc>
                <a:spcPct val="90000"/>
              </a:lnSpc>
              <a:spcAft>
                <a:spcPts val="0"/>
              </a:spcAft>
              <a:buFont typeface="Arial" pitchFamily="34" charset="0"/>
              <a:buChar char="•"/>
              <a:defRPr/>
            </a:pPr>
            <a:r>
              <a:rPr lang="cs-CZ" dirty="0" smtClean="0"/>
              <a:t>Slevy § 35ba, popř. daňové zvýhodnění §35c</a:t>
            </a:r>
          </a:p>
        </p:txBody>
      </p:sp>
      <p:sp>
        <p:nvSpPr>
          <p:cNvPr id="2" name="Zástupný symbol pro datum 1"/>
          <p:cNvSpPr>
            <a:spLocks noGrp="1"/>
          </p:cNvSpPr>
          <p:nvPr>
            <p:ph type="dt" sz="quarter" idx="10"/>
          </p:nvPr>
        </p:nvSpPr>
        <p:spPr/>
        <p:txBody>
          <a:bodyPr/>
          <a:lstStyle/>
          <a:p>
            <a:pPr>
              <a:defRPr/>
            </a:pPr>
            <a:fld id="{BD8D7063-C298-4C29-9B3C-167F000A33DE}" type="datetime1">
              <a:rPr lang="cs-CZ"/>
              <a:pPr>
                <a:defRPr/>
              </a:pPr>
              <a:t>23.9.2013</a:t>
            </a:fld>
            <a:endParaRPr lang="cs-CZ"/>
          </a:p>
        </p:txBody>
      </p:sp>
      <p:sp>
        <p:nvSpPr>
          <p:cNvPr id="3" name="Zástupný symbol pro číslo snímku 2"/>
          <p:cNvSpPr>
            <a:spLocks noGrp="1"/>
          </p:cNvSpPr>
          <p:nvPr>
            <p:ph type="sldNum" sz="quarter" idx="12"/>
          </p:nvPr>
        </p:nvSpPr>
        <p:spPr/>
        <p:txBody>
          <a:bodyPr/>
          <a:lstStyle/>
          <a:p>
            <a:pPr>
              <a:defRPr/>
            </a:pPr>
            <a:fld id="{91EAB200-A232-4684-B984-45AA7D517FD1}" type="slidenum">
              <a:rPr lang="cs-CZ"/>
              <a:pPr>
                <a:defRPr/>
              </a:pPr>
              <a:t>31</a:t>
            </a:fld>
            <a:endParaRPr lang="cs-CZ"/>
          </a:p>
        </p:txBody>
      </p:sp>
    </p:spTree>
    <p:extLst>
      <p:ext uri="{BB962C8B-B14F-4D97-AF65-F5344CB8AC3E}">
        <p14:creationId xmlns:p14="http://schemas.microsoft.com/office/powerpoint/2010/main" val="231805791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Nadpis 1"/>
          <p:cNvSpPr>
            <a:spLocks noGrp="1"/>
          </p:cNvSpPr>
          <p:nvPr>
            <p:ph type="title"/>
          </p:nvPr>
        </p:nvSpPr>
        <p:spPr/>
        <p:txBody>
          <a:bodyPr/>
          <a:lstStyle/>
          <a:p>
            <a:r>
              <a:rPr lang="cs-CZ" altLang="cs-CZ" smtClean="0"/>
              <a:t>Nezdanitelná část základu daně</a:t>
            </a:r>
          </a:p>
        </p:txBody>
      </p:sp>
      <p:sp>
        <p:nvSpPr>
          <p:cNvPr id="26627" name="Zástupný symbol pro obsah 2"/>
          <p:cNvSpPr>
            <a:spLocks noGrp="1"/>
          </p:cNvSpPr>
          <p:nvPr>
            <p:ph idx="1"/>
          </p:nvPr>
        </p:nvSpPr>
        <p:spPr/>
        <p:txBody>
          <a:bodyPr/>
          <a:lstStyle/>
          <a:p>
            <a:r>
              <a:rPr lang="cs-CZ" altLang="cs-CZ" smtClean="0"/>
              <a:t>§ 15, např.:</a:t>
            </a:r>
          </a:p>
          <a:p>
            <a:r>
              <a:rPr lang="cs-CZ" altLang="cs-CZ" smtClean="0"/>
              <a:t>Dary</a:t>
            </a:r>
          </a:p>
          <a:p>
            <a:r>
              <a:rPr lang="cs-CZ" altLang="cs-CZ" smtClean="0"/>
              <a:t>Úroky z úvěru ze stavebního spoření </a:t>
            </a:r>
          </a:p>
          <a:p>
            <a:r>
              <a:rPr lang="cs-CZ" altLang="cs-CZ" smtClean="0"/>
              <a:t>Penzijní připojištění</a:t>
            </a:r>
          </a:p>
          <a:p>
            <a:r>
              <a:rPr lang="cs-CZ" altLang="cs-CZ" smtClean="0"/>
              <a:t>Životní pojištění</a:t>
            </a:r>
          </a:p>
        </p:txBody>
      </p:sp>
      <p:sp>
        <p:nvSpPr>
          <p:cNvPr id="4" name="Zástupný symbol pro datum 3"/>
          <p:cNvSpPr>
            <a:spLocks noGrp="1"/>
          </p:cNvSpPr>
          <p:nvPr>
            <p:ph type="dt" sz="quarter" idx="10"/>
          </p:nvPr>
        </p:nvSpPr>
        <p:spPr/>
        <p:txBody>
          <a:bodyPr/>
          <a:lstStyle/>
          <a:p>
            <a:pPr>
              <a:defRPr/>
            </a:pPr>
            <a:fld id="{A407D687-D59F-44BB-87AE-7ADB1E34D03C}" type="datetime1">
              <a:rPr lang="cs-CZ"/>
              <a:pPr>
                <a:defRPr/>
              </a:pPr>
              <a:t>23.9.2013</a:t>
            </a:fld>
            <a:endParaRPr lang="cs-CZ"/>
          </a:p>
        </p:txBody>
      </p:sp>
      <p:sp>
        <p:nvSpPr>
          <p:cNvPr id="5" name="Zástupný symbol pro číslo snímku 4"/>
          <p:cNvSpPr>
            <a:spLocks noGrp="1"/>
          </p:cNvSpPr>
          <p:nvPr>
            <p:ph type="sldNum" sz="quarter" idx="12"/>
          </p:nvPr>
        </p:nvSpPr>
        <p:spPr/>
        <p:txBody>
          <a:bodyPr/>
          <a:lstStyle/>
          <a:p>
            <a:pPr>
              <a:defRPr/>
            </a:pPr>
            <a:fld id="{80A1C06C-B006-46CC-B149-42EDA136A895}" type="slidenum">
              <a:rPr lang="cs-CZ"/>
              <a:pPr>
                <a:defRPr/>
              </a:pPr>
              <a:t>32</a:t>
            </a:fld>
            <a:endParaRPr lang="cs-CZ"/>
          </a:p>
        </p:txBody>
      </p:sp>
    </p:spTree>
    <p:extLst>
      <p:ext uri="{BB962C8B-B14F-4D97-AF65-F5344CB8AC3E}">
        <p14:creationId xmlns:p14="http://schemas.microsoft.com/office/powerpoint/2010/main" val="79371966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p:cNvSpPr>
            <a:spLocks noGrp="1"/>
          </p:cNvSpPr>
          <p:nvPr>
            <p:ph type="title"/>
          </p:nvPr>
        </p:nvSpPr>
        <p:spPr/>
        <p:txBody>
          <a:bodyPr/>
          <a:lstStyle/>
          <a:p>
            <a:r>
              <a:rPr lang="cs-CZ" altLang="cs-CZ" smtClean="0"/>
              <a:t>Slevy na dani § 35</a:t>
            </a:r>
          </a:p>
        </p:txBody>
      </p:sp>
      <p:sp>
        <p:nvSpPr>
          <p:cNvPr id="27651" name="Zástupný symbol pro obsah 2"/>
          <p:cNvSpPr>
            <a:spLocks noGrp="1"/>
          </p:cNvSpPr>
          <p:nvPr>
            <p:ph idx="1"/>
          </p:nvPr>
        </p:nvSpPr>
        <p:spPr/>
        <p:txBody>
          <a:bodyPr/>
          <a:lstStyle/>
          <a:p>
            <a:r>
              <a:rPr lang="cs-CZ" altLang="cs-CZ" smtClean="0"/>
              <a:t>Společné s právnickou osobou</a:t>
            </a:r>
          </a:p>
          <a:p>
            <a:r>
              <a:rPr lang="cs-CZ" altLang="cs-CZ" smtClean="0"/>
              <a:t>a) 18 000 Kč za každého zaměstnance se zdravotním postižením</a:t>
            </a:r>
          </a:p>
          <a:p>
            <a:r>
              <a:rPr lang="cs-CZ" altLang="cs-CZ" smtClean="0"/>
              <a:t>b) 60 000 Kč za každého zaměstnance s těžším zdravotním postižením</a:t>
            </a:r>
          </a:p>
        </p:txBody>
      </p:sp>
      <p:sp>
        <p:nvSpPr>
          <p:cNvPr id="4" name="Zástupný symbol pro datum 3"/>
          <p:cNvSpPr>
            <a:spLocks noGrp="1"/>
          </p:cNvSpPr>
          <p:nvPr>
            <p:ph type="dt" sz="quarter" idx="10"/>
          </p:nvPr>
        </p:nvSpPr>
        <p:spPr/>
        <p:txBody>
          <a:bodyPr/>
          <a:lstStyle/>
          <a:p>
            <a:pPr>
              <a:defRPr/>
            </a:pPr>
            <a:fld id="{A407D687-D59F-44BB-87AE-7ADB1E34D03C}" type="datetime1">
              <a:rPr lang="cs-CZ"/>
              <a:pPr>
                <a:defRPr/>
              </a:pPr>
              <a:t>23.9.2013</a:t>
            </a:fld>
            <a:endParaRPr lang="cs-CZ"/>
          </a:p>
        </p:txBody>
      </p:sp>
      <p:sp>
        <p:nvSpPr>
          <p:cNvPr id="5" name="Zástupný symbol pro číslo snímku 4"/>
          <p:cNvSpPr>
            <a:spLocks noGrp="1"/>
          </p:cNvSpPr>
          <p:nvPr>
            <p:ph type="sldNum" sz="quarter" idx="12"/>
          </p:nvPr>
        </p:nvSpPr>
        <p:spPr/>
        <p:txBody>
          <a:bodyPr/>
          <a:lstStyle/>
          <a:p>
            <a:pPr>
              <a:defRPr/>
            </a:pPr>
            <a:fld id="{D064D2CF-104C-4751-920E-E1940025A516}" type="slidenum">
              <a:rPr lang="cs-CZ"/>
              <a:pPr>
                <a:defRPr/>
              </a:pPr>
              <a:t>33</a:t>
            </a:fld>
            <a:endParaRPr lang="cs-CZ"/>
          </a:p>
        </p:txBody>
      </p:sp>
    </p:spTree>
    <p:extLst>
      <p:ext uri="{BB962C8B-B14F-4D97-AF65-F5344CB8AC3E}">
        <p14:creationId xmlns:p14="http://schemas.microsoft.com/office/powerpoint/2010/main" val="369310413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p:txBody>
          <a:bodyPr/>
          <a:lstStyle/>
          <a:p>
            <a:r>
              <a:rPr lang="cs-CZ" altLang="cs-CZ" smtClean="0"/>
              <a:t>Slevy § 35 ba</a:t>
            </a:r>
          </a:p>
        </p:txBody>
      </p:sp>
      <p:sp>
        <p:nvSpPr>
          <p:cNvPr id="28675" name="Zástupný symbol pro obsah 2"/>
          <p:cNvSpPr>
            <a:spLocks noGrp="1"/>
          </p:cNvSpPr>
          <p:nvPr>
            <p:ph idx="1"/>
          </p:nvPr>
        </p:nvSpPr>
        <p:spPr/>
        <p:txBody>
          <a:bodyPr/>
          <a:lstStyle/>
          <a:p>
            <a:r>
              <a:rPr lang="cs-CZ" altLang="cs-CZ" smtClean="0"/>
              <a:t>A) poplatník 24 840 Kč</a:t>
            </a:r>
          </a:p>
          <a:p>
            <a:r>
              <a:rPr lang="cs-CZ" altLang="cs-CZ" smtClean="0"/>
              <a:t>B) na manželku / manžela 24 840 Kč</a:t>
            </a:r>
          </a:p>
          <a:p>
            <a:r>
              <a:rPr lang="cs-CZ" altLang="cs-CZ" smtClean="0"/>
              <a:t>C) pobíratel invalidního důchodu 2 520 Kč (1. a 2. stupeň) 5 040 Kč (3. stupeň),</a:t>
            </a:r>
          </a:p>
          <a:p>
            <a:r>
              <a:rPr lang="cs-CZ" altLang="cs-CZ" smtClean="0"/>
              <a:t>D) 16 140 Kč ZTP/P</a:t>
            </a:r>
          </a:p>
          <a:p>
            <a:r>
              <a:rPr lang="cs-CZ" altLang="cs-CZ" smtClean="0"/>
              <a:t>F) 4 020 Kč student</a:t>
            </a:r>
          </a:p>
          <a:p>
            <a:endParaRPr lang="cs-CZ" altLang="cs-CZ" smtClean="0"/>
          </a:p>
        </p:txBody>
      </p:sp>
      <p:sp>
        <p:nvSpPr>
          <p:cNvPr id="4" name="Zástupný symbol pro datum 3"/>
          <p:cNvSpPr>
            <a:spLocks noGrp="1"/>
          </p:cNvSpPr>
          <p:nvPr>
            <p:ph type="dt" sz="quarter" idx="10"/>
          </p:nvPr>
        </p:nvSpPr>
        <p:spPr/>
        <p:txBody>
          <a:bodyPr/>
          <a:lstStyle/>
          <a:p>
            <a:pPr>
              <a:defRPr/>
            </a:pPr>
            <a:fld id="{A407D687-D59F-44BB-87AE-7ADB1E34D03C}" type="datetime1">
              <a:rPr lang="cs-CZ"/>
              <a:pPr>
                <a:defRPr/>
              </a:pPr>
              <a:t>23.9.2013</a:t>
            </a:fld>
            <a:endParaRPr lang="cs-CZ"/>
          </a:p>
        </p:txBody>
      </p:sp>
      <p:sp>
        <p:nvSpPr>
          <p:cNvPr id="5" name="Zástupný symbol pro číslo snímku 4"/>
          <p:cNvSpPr>
            <a:spLocks noGrp="1"/>
          </p:cNvSpPr>
          <p:nvPr>
            <p:ph type="sldNum" sz="quarter" idx="12"/>
          </p:nvPr>
        </p:nvSpPr>
        <p:spPr/>
        <p:txBody>
          <a:bodyPr/>
          <a:lstStyle/>
          <a:p>
            <a:pPr>
              <a:defRPr/>
            </a:pPr>
            <a:fld id="{8E517519-1DEB-4A40-804F-A5D9BB66C945}" type="slidenum">
              <a:rPr lang="cs-CZ"/>
              <a:pPr>
                <a:defRPr/>
              </a:pPr>
              <a:t>34</a:t>
            </a:fld>
            <a:endParaRPr lang="cs-CZ"/>
          </a:p>
        </p:txBody>
      </p:sp>
    </p:spTree>
    <p:extLst>
      <p:ext uri="{BB962C8B-B14F-4D97-AF65-F5344CB8AC3E}">
        <p14:creationId xmlns:p14="http://schemas.microsoft.com/office/powerpoint/2010/main" val="277252214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adpis 1"/>
          <p:cNvSpPr>
            <a:spLocks noGrp="1"/>
          </p:cNvSpPr>
          <p:nvPr>
            <p:ph type="title"/>
          </p:nvPr>
        </p:nvSpPr>
        <p:spPr/>
        <p:txBody>
          <a:bodyPr/>
          <a:lstStyle/>
          <a:p>
            <a:r>
              <a:rPr lang="cs-CZ" altLang="cs-CZ" smtClean="0"/>
              <a:t>Daňové zvýhodnění</a:t>
            </a:r>
          </a:p>
        </p:txBody>
      </p:sp>
      <p:sp>
        <p:nvSpPr>
          <p:cNvPr id="29699" name="Zástupný symbol pro obsah 2"/>
          <p:cNvSpPr>
            <a:spLocks noGrp="1"/>
          </p:cNvSpPr>
          <p:nvPr>
            <p:ph idx="1"/>
          </p:nvPr>
        </p:nvSpPr>
        <p:spPr/>
        <p:txBody>
          <a:bodyPr/>
          <a:lstStyle/>
          <a:p>
            <a:r>
              <a:rPr lang="cs-CZ" altLang="cs-CZ" smtClean="0"/>
              <a:t>Na vyživované dítě žijící ve společné domácnosti</a:t>
            </a:r>
          </a:p>
          <a:p>
            <a:r>
              <a:rPr lang="cs-CZ" altLang="cs-CZ" smtClean="0"/>
              <a:t>13 404 Kč</a:t>
            </a:r>
          </a:p>
          <a:p>
            <a:r>
              <a:rPr lang="cs-CZ" altLang="cs-CZ" smtClean="0"/>
              <a:t>Bonus max do 60 300 Kč</a:t>
            </a:r>
          </a:p>
          <a:p>
            <a:r>
              <a:rPr lang="cs-CZ" altLang="cs-CZ" smtClean="0"/>
              <a:t>Příjem alespoň 6ti násobek minimální mzdy</a:t>
            </a:r>
          </a:p>
          <a:p>
            <a:r>
              <a:rPr lang="cs-CZ" altLang="cs-CZ" smtClean="0"/>
              <a:t>Pokud u §7 nebo §9 výdaje paušálem, tak nelze (až za rok 2013)</a:t>
            </a:r>
          </a:p>
        </p:txBody>
      </p:sp>
      <p:sp>
        <p:nvSpPr>
          <p:cNvPr id="4" name="Zástupný symbol pro datum 3"/>
          <p:cNvSpPr>
            <a:spLocks noGrp="1"/>
          </p:cNvSpPr>
          <p:nvPr>
            <p:ph type="dt" sz="quarter" idx="10"/>
          </p:nvPr>
        </p:nvSpPr>
        <p:spPr/>
        <p:txBody>
          <a:bodyPr/>
          <a:lstStyle/>
          <a:p>
            <a:pPr>
              <a:defRPr/>
            </a:pPr>
            <a:fld id="{A407D687-D59F-44BB-87AE-7ADB1E34D03C}" type="datetime1">
              <a:rPr lang="cs-CZ"/>
              <a:pPr>
                <a:defRPr/>
              </a:pPr>
              <a:t>23.9.2013</a:t>
            </a:fld>
            <a:endParaRPr lang="cs-CZ"/>
          </a:p>
        </p:txBody>
      </p:sp>
      <p:sp>
        <p:nvSpPr>
          <p:cNvPr id="5" name="Zástupný symbol pro číslo snímku 4"/>
          <p:cNvSpPr>
            <a:spLocks noGrp="1"/>
          </p:cNvSpPr>
          <p:nvPr>
            <p:ph type="sldNum" sz="quarter" idx="12"/>
          </p:nvPr>
        </p:nvSpPr>
        <p:spPr/>
        <p:txBody>
          <a:bodyPr/>
          <a:lstStyle/>
          <a:p>
            <a:pPr>
              <a:defRPr/>
            </a:pPr>
            <a:fld id="{0CC53FD0-233F-48FA-8AF6-763E902F2021}" type="slidenum">
              <a:rPr lang="cs-CZ"/>
              <a:pPr>
                <a:defRPr/>
              </a:pPr>
              <a:t>35</a:t>
            </a:fld>
            <a:endParaRPr lang="cs-CZ"/>
          </a:p>
        </p:txBody>
      </p:sp>
    </p:spTree>
    <p:extLst>
      <p:ext uri="{BB962C8B-B14F-4D97-AF65-F5344CB8AC3E}">
        <p14:creationId xmlns:p14="http://schemas.microsoft.com/office/powerpoint/2010/main" val="35678407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5"/>
          <p:cNvSpPr>
            <a:spLocks noGrp="1" noChangeArrowheads="1"/>
          </p:cNvSpPr>
          <p:nvPr>
            <p:ph type="title"/>
          </p:nvPr>
        </p:nvSpPr>
        <p:spPr/>
        <p:txBody>
          <a:bodyPr/>
          <a:lstStyle/>
          <a:p>
            <a:r>
              <a:rPr lang="cs-CZ" altLang="cs-CZ" sz="3600" b="1" smtClean="0"/>
              <a:t>Schéma výpočtu DPFO</a:t>
            </a:r>
          </a:p>
        </p:txBody>
      </p:sp>
      <p:graphicFrame>
        <p:nvGraphicFramePr>
          <p:cNvPr id="30723" name="Object 7"/>
          <p:cNvGraphicFramePr>
            <a:graphicFrameLocks noGrp="1" noChangeAspect="1"/>
          </p:cNvGraphicFramePr>
          <p:nvPr>
            <p:ph idx="1"/>
          </p:nvPr>
        </p:nvGraphicFramePr>
        <p:xfrm>
          <a:off x="1343025" y="1692275"/>
          <a:ext cx="6457950" cy="4341813"/>
        </p:xfrm>
        <a:graphic>
          <a:graphicData uri="http://schemas.openxmlformats.org/presentationml/2006/ole">
            <mc:AlternateContent xmlns:mc="http://schemas.openxmlformats.org/markup-compatibility/2006">
              <mc:Choice xmlns:v="urn:schemas-microsoft-com:vml" Requires="v">
                <p:oleObj spid="_x0000_s2054" name="Dokument" r:id="rId3" imgW="6458277" imgH="4341584" progId="Word.Document.8">
                  <p:embed/>
                </p:oleObj>
              </mc:Choice>
              <mc:Fallback>
                <p:oleObj name="Dokument" r:id="rId3" imgW="6458277" imgH="4341584" progId="Word.Document.8">
                  <p:embed/>
                  <p:pic>
                    <p:nvPicPr>
                      <p:cNvPr id="0" name=""/>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43025" y="1692275"/>
                        <a:ext cx="6457950" cy="434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Zástupný symbol pro datum 1"/>
          <p:cNvSpPr>
            <a:spLocks noGrp="1"/>
          </p:cNvSpPr>
          <p:nvPr>
            <p:ph type="dt" sz="quarter" idx="10"/>
          </p:nvPr>
        </p:nvSpPr>
        <p:spPr/>
        <p:txBody>
          <a:bodyPr/>
          <a:lstStyle/>
          <a:p>
            <a:pPr>
              <a:defRPr/>
            </a:pPr>
            <a:fld id="{69CE0783-C7B6-4E66-B227-07B286177CFC}" type="datetime1">
              <a:rPr lang="cs-CZ"/>
              <a:pPr>
                <a:defRPr/>
              </a:pPr>
              <a:t>23.9.2013</a:t>
            </a:fld>
            <a:endParaRPr lang="cs-CZ"/>
          </a:p>
        </p:txBody>
      </p:sp>
      <p:sp>
        <p:nvSpPr>
          <p:cNvPr id="3" name="Zástupný symbol pro číslo snímku 2"/>
          <p:cNvSpPr>
            <a:spLocks noGrp="1"/>
          </p:cNvSpPr>
          <p:nvPr>
            <p:ph type="sldNum" sz="quarter" idx="12"/>
          </p:nvPr>
        </p:nvSpPr>
        <p:spPr/>
        <p:txBody>
          <a:bodyPr/>
          <a:lstStyle/>
          <a:p>
            <a:pPr>
              <a:defRPr/>
            </a:pPr>
            <a:fld id="{06F264A9-F7D5-4930-8EAD-E00E763D7390}" type="slidenum">
              <a:rPr lang="cs-CZ"/>
              <a:pPr>
                <a:defRPr/>
              </a:pPr>
              <a:t>36</a:t>
            </a:fld>
            <a:endParaRPr lang="cs-CZ"/>
          </a:p>
        </p:txBody>
      </p:sp>
    </p:spTree>
    <p:extLst>
      <p:ext uri="{BB962C8B-B14F-4D97-AF65-F5344CB8AC3E}">
        <p14:creationId xmlns:p14="http://schemas.microsoft.com/office/powerpoint/2010/main" val="2770042199"/>
      </p:ext>
    </p:extLst>
  </p:cSld>
  <p:clrMapOvr>
    <a:masterClrMapping/>
  </p:clrMapOvr>
  <p:transition spd="slow"/>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p:txBody>
          <a:bodyPr/>
          <a:lstStyle/>
          <a:p>
            <a:pPr eaLnBrk="1" hangingPunct="1"/>
            <a:r>
              <a:rPr lang="cs-CZ" altLang="cs-CZ" smtClean="0"/>
              <a:t>Právní úprava</a:t>
            </a:r>
          </a:p>
        </p:txBody>
      </p:sp>
      <p:sp>
        <p:nvSpPr>
          <p:cNvPr id="17411" name="Zástupný symbol pro obsah 2"/>
          <p:cNvSpPr>
            <a:spLocks noGrp="1"/>
          </p:cNvSpPr>
          <p:nvPr>
            <p:ph idx="1"/>
          </p:nvPr>
        </p:nvSpPr>
        <p:spPr/>
        <p:txBody>
          <a:bodyPr/>
          <a:lstStyle/>
          <a:p>
            <a:pPr eaLnBrk="1" hangingPunct="1"/>
            <a:r>
              <a:rPr lang="cs-CZ" altLang="cs-CZ" dirty="0" smtClean="0"/>
              <a:t>Procesní</a:t>
            </a:r>
          </a:p>
          <a:p>
            <a:pPr lvl="1" eaLnBrk="1" hangingPunct="1"/>
            <a:r>
              <a:rPr lang="cs-CZ" altLang="cs-CZ" dirty="0" smtClean="0"/>
              <a:t>Daňový řád</a:t>
            </a:r>
          </a:p>
          <a:p>
            <a:pPr eaLnBrk="1" hangingPunct="1"/>
            <a:r>
              <a:rPr lang="cs-CZ" altLang="cs-CZ" dirty="0" smtClean="0"/>
              <a:t>Hmotně-právní</a:t>
            </a:r>
          </a:p>
          <a:p>
            <a:pPr lvl="1" eaLnBrk="1" hangingPunct="1"/>
            <a:r>
              <a:rPr lang="cs-CZ" altLang="cs-CZ" dirty="0" smtClean="0"/>
              <a:t>Jednotlivé daňové </a:t>
            </a:r>
            <a:r>
              <a:rPr lang="cs-CZ" altLang="cs-CZ" dirty="0" smtClean="0"/>
              <a:t>zákony</a:t>
            </a:r>
          </a:p>
          <a:p>
            <a:pPr marL="457200" lvl="1" indent="0" eaLnBrk="1" hangingPunct="1">
              <a:buNone/>
            </a:pPr>
            <a:endParaRPr lang="cs-CZ" altLang="cs-CZ" dirty="0"/>
          </a:p>
          <a:p>
            <a:pPr marL="457200" lvl="1" indent="0" eaLnBrk="1" hangingPunct="1">
              <a:buNone/>
            </a:pPr>
            <a:r>
              <a:rPr lang="cs-CZ" altLang="cs-CZ" i="1" dirty="0" smtClean="0"/>
              <a:t>Poznámka: zopakujte si orientačně další daně (tj. daň z příjmů právnických osob a majetkové daně)</a:t>
            </a:r>
            <a:endParaRPr lang="cs-CZ" altLang="cs-CZ" i="1" dirty="0"/>
          </a:p>
        </p:txBody>
      </p:sp>
    </p:spTree>
    <p:extLst>
      <p:ext uri="{BB962C8B-B14F-4D97-AF65-F5344CB8AC3E}">
        <p14:creationId xmlns:p14="http://schemas.microsoft.com/office/powerpoint/2010/main" val="406234407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II. Opakování </a:t>
            </a:r>
            <a:r>
              <a:rPr lang="cs-CZ" dirty="0" smtClean="0"/>
              <a:t>rezidenství</a:t>
            </a:r>
            <a:endParaRPr lang="cs-CZ" dirty="0"/>
          </a:p>
        </p:txBody>
      </p:sp>
      <p:sp>
        <p:nvSpPr>
          <p:cNvPr id="3" name="Zástupný symbol pro obsah 2"/>
          <p:cNvSpPr>
            <a:spLocks noGrp="1"/>
          </p:cNvSpPr>
          <p:nvPr>
            <p:ph idx="1"/>
          </p:nvPr>
        </p:nvSpPr>
        <p:spPr/>
        <p:txBody>
          <a:bodyPr/>
          <a:lstStyle/>
          <a:p>
            <a:r>
              <a:rPr lang="cs-CZ" dirty="0" smtClean="0"/>
              <a:t>Nejprve si podívejte, jak je rezidenství upraveno</a:t>
            </a:r>
          </a:p>
          <a:p>
            <a:pPr lvl="1"/>
            <a:r>
              <a:rPr lang="cs-CZ" dirty="0" smtClean="0"/>
              <a:t>Dle zákona o daních z příjmů </a:t>
            </a:r>
          </a:p>
          <a:p>
            <a:pPr lvl="1"/>
            <a:r>
              <a:rPr lang="cs-CZ" dirty="0" smtClean="0"/>
              <a:t>Dle mezinárodních smluv</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38</a:t>
            </a:fld>
            <a:endParaRPr lang="cs-CZ"/>
          </a:p>
        </p:txBody>
      </p:sp>
    </p:spTree>
    <p:extLst>
      <p:ext uri="{BB962C8B-B14F-4D97-AF65-F5344CB8AC3E}">
        <p14:creationId xmlns:p14="http://schemas.microsoft.com/office/powerpoint/2010/main" val="340656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Příklady určení rezidenství dle ZDP</a:t>
            </a:r>
            <a:endParaRPr lang="cs-CZ" dirty="0"/>
          </a:p>
        </p:txBody>
      </p:sp>
      <p:sp>
        <p:nvSpPr>
          <p:cNvPr id="3" name="Zástupný symbol pro obsah 2"/>
          <p:cNvSpPr>
            <a:spLocks noGrp="1"/>
          </p:cNvSpPr>
          <p:nvPr>
            <p:ph idx="1"/>
          </p:nvPr>
        </p:nvSpPr>
        <p:spPr/>
        <p:txBody>
          <a:bodyPr>
            <a:normAutofit/>
          </a:bodyPr>
          <a:lstStyle/>
          <a:p>
            <a:r>
              <a:rPr lang="cs-CZ" sz="2000" i="1" dirty="0" smtClean="0"/>
              <a:t>Pan A byl ve zdaňovacím období (kalendářním roce) osobou s bydlištěm v zahraničí (nesmluvní stát), kde měl bydliště do 25.5. Pak se s celou svojí rodinou přestěhoval do České republiky, neboť zde získal dobře placené místo. V zahraničí si ponechal dosavadní byt, který pronajal, a v České republice bydlí v pronajatém bytě. Jeho úmyslem je zůstat v České republice několik let za předpokladu, že si zde udrží dobře placené místo. Proto se s ním přestěhovala i jeho rodina, děti začaly v České republice chodit do školy.</a:t>
            </a:r>
          </a:p>
          <a:p>
            <a:pPr marL="0" indent="0">
              <a:buNone/>
            </a:pPr>
            <a:r>
              <a:rPr lang="cs-CZ" sz="2000" dirty="0" smtClean="0"/>
              <a:t>Určené skutečnosti svědčí o tom, že pan A měl do 25.5. daňovou rezidenci v jiném státě a od tohoto data se stal daňovým rezidentem ČR. Do 25.5. bude mít neomezenou daňovou povinnost v zahraničí a v ČR bude zdaňovat jen případné příjmy plynoucí ze zdrojů na našem území. Od 26.5. pak bude v ČR zdaňovat veškeré zdanitelné příjmy bez ohledu na to, ve kterém státě je jejich zdroj.</a:t>
            </a:r>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39</a:t>
            </a:fld>
            <a:endParaRPr lang="cs-CZ"/>
          </a:p>
        </p:txBody>
      </p:sp>
    </p:spTree>
    <p:extLst>
      <p:ext uri="{BB962C8B-B14F-4D97-AF65-F5344CB8AC3E}">
        <p14:creationId xmlns:p14="http://schemas.microsoft.com/office/powerpoint/2010/main" val="4156400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p:txBody>
          <a:bodyPr>
            <a:normAutofit fontScale="90000"/>
          </a:bodyPr>
          <a:lstStyle/>
          <a:p>
            <a:pPr eaLnBrk="1" hangingPunct="1"/>
            <a:r>
              <a:rPr lang="cs-CZ" altLang="cs-CZ" dirty="0" smtClean="0"/>
              <a:t>I. Obecná </a:t>
            </a:r>
            <a:r>
              <a:rPr lang="cs-CZ" altLang="cs-CZ" dirty="0" smtClean="0"/>
              <a:t>charakteristika pojmu „daň“</a:t>
            </a:r>
          </a:p>
        </p:txBody>
      </p:sp>
      <p:sp>
        <p:nvSpPr>
          <p:cNvPr id="11267" name="Zástupný symbol pro obsah 2"/>
          <p:cNvSpPr>
            <a:spLocks noGrp="1"/>
          </p:cNvSpPr>
          <p:nvPr>
            <p:ph idx="1"/>
          </p:nvPr>
        </p:nvSpPr>
        <p:spPr/>
        <p:txBody>
          <a:bodyPr/>
          <a:lstStyle/>
          <a:p>
            <a:pPr eaLnBrk="1" hangingPunct="1"/>
            <a:r>
              <a:rPr lang="cs-CZ" altLang="cs-CZ" sz="2400" smtClean="0"/>
              <a:t>Daň je platbou ve prospěch veřejného rozpočtu</a:t>
            </a:r>
          </a:p>
          <a:p>
            <a:pPr eaLnBrk="1" hangingPunct="1"/>
            <a:r>
              <a:rPr lang="cs-CZ" altLang="cs-CZ" sz="2400" smtClean="0"/>
              <a:t>Daň je platbou nedobrovolnou, povinnou a vynutitelnou</a:t>
            </a:r>
          </a:p>
          <a:p>
            <a:pPr eaLnBrk="1" hangingPunct="1"/>
            <a:r>
              <a:rPr lang="cs-CZ" altLang="cs-CZ" sz="2400" smtClean="0"/>
              <a:t>Daň je platbou finančně nenávratnou</a:t>
            </a:r>
          </a:p>
          <a:p>
            <a:pPr eaLnBrk="1" hangingPunct="1"/>
            <a:r>
              <a:rPr lang="cs-CZ" altLang="cs-CZ" sz="2400" smtClean="0"/>
              <a:t>Daň je platbou neekvivalentní</a:t>
            </a:r>
          </a:p>
          <a:p>
            <a:pPr eaLnBrk="1" hangingPunct="1"/>
            <a:r>
              <a:rPr lang="cs-CZ" altLang="cs-CZ" sz="2400" smtClean="0"/>
              <a:t>Daň je až na výjimky platbou neúčelovou</a:t>
            </a:r>
          </a:p>
          <a:p>
            <a:pPr eaLnBrk="1" hangingPunct="1"/>
            <a:r>
              <a:rPr lang="cs-CZ" altLang="cs-CZ" sz="2400" smtClean="0"/>
              <a:t>Daň je opakovaná platba</a:t>
            </a:r>
          </a:p>
          <a:p>
            <a:pPr lvl="1" eaLnBrk="1" hangingPunct="1"/>
            <a:r>
              <a:rPr lang="cs-CZ" altLang="cs-CZ" sz="2000" smtClean="0"/>
              <a:t>Jiné pojmy: pojistné, poplatek, clo …</a:t>
            </a:r>
          </a:p>
        </p:txBody>
      </p:sp>
    </p:spTree>
    <p:extLst>
      <p:ext uri="{BB962C8B-B14F-4D97-AF65-F5344CB8AC3E}">
        <p14:creationId xmlns:p14="http://schemas.microsoft.com/office/powerpoint/2010/main" val="167912305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Příklady určení rezidenství dle ZDP</a:t>
            </a:r>
          </a:p>
        </p:txBody>
      </p:sp>
      <p:sp>
        <p:nvSpPr>
          <p:cNvPr id="3" name="Zástupný symbol pro obsah 2"/>
          <p:cNvSpPr>
            <a:spLocks noGrp="1"/>
          </p:cNvSpPr>
          <p:nvPr>
            <p:ph idx="1"/>
          </p:nvPr>
        </p:nvSpPr>
        <p:spPr/>
        <p:txBody>
          <a:bodyPr/>
          <a:lstStyle/>
          <a:p>
            <a:endParaRPr lang="cs-CZ" sz="2000" i="1" dirty="0" smtClean="0"/>
          </a:p>
          <a:p>
            <a:r>
              <a:rPr lang="cs-CZ" sz="2000" i="1" dirty="0" smtClean="0"/>
              <a:t>Pan </a:t>
            </a:r>
            <a:r>
              <a:rPr lang="cs-CZ" sz="2000" i="1" dirty="0"/>
              <a:t>B je osobou s bydlištěm v zahraničí (nesmluvní stát) a v kalendářním roce se osobně zdržoval v České republice od 15.3. do 20.11. s několika přestávkami celkem 195 dnů. V listopadu odjel a v daném roce se již do České republiky nevrátil</a:t>
            </a:r>
            <a:r>
              <a:rPr lang="cs-CZ" sz="2000" i="1" dirty="0" smtClean="0"/>
              <a:t>.</a:t>
            </a:r>
          </a:p>
          <a:p>
            <a:pPr marL="0" indent="0">
              <a:buNone/>
            </a:pPr>
            <a:endParaRPr lang="cs-CZ" sz="2000" dirty="0" smtClean="0"/>
          </a:p>
          <a:p>
            <a:pPr marL="0" indent="0">
              <a:buNone/>
            </a:pPr>
            <a:r>
              <a:rPr lang="cs-CZ" sz="2000" dirty="0" smtClean="0"/>
              <a:t>Pan B se stal rezidentem ČR po celé zdaňovací období, neboť dny jeho fyzické přítomnosti v ČR překročily 183 dnů. Skutečnost, že se zde nezdržoval na začátku ani na konci kalendářního roku, tedy zdaňovacího období, ani zde nepobýval po celé zdaňovací období, nemá na určení rezidenství vliv. Veškeré jeho zdanitelné příjmy na celý rok proto podléhají v ČR zdanění.</a:t>
            </a:r>
            <a:endParaRPr lang="cs-CZ" sz="2000" dirty="0"/>
          </a:p>
          <a:p>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40</a:t>
            </a:fld>
            <a:endParaRPr lang="cs-CZ"/>
          </a:p>
        </p:txBody>
      </p:sp>
    </p:spTree>
    <p:extLst>
      <p:ext uri="{BB962C8B-B14F-4D97-AF65-F5344CB8AC3E}">
        <p14:creationId xmlns:p14="http://schemas.microsoft.com/office/powerpoint/2010/main" val="30803106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Příklady určení rezidenství dle ZDP</a:t>
            </a:r>
          </a:p>
        </p:txBody>
      </p:sp>
      <p:sp>
        <p:nvSpPr>
          <p:cNvPr id="3" name="Zástupný symbol pro obsah 2"/>
          <p:cNvSpPr>
            <a:spLocks noGrp="1"/>
          </p:cNvSpPr>
          <p:nvPr>
            <p:ph idx="1"/>
          </p:nvPr>
        </p:nvSpPr>
        <p:spPr/>
        <p:txBody>
          <a:bodyPr>
            <a:normAutofit/>
          </a:bodyPr>
          <a:lstStyle/>
          <a:p>
            <a:r>
              <a:rPr lang="cs-CZ" sz="2000" i="1" dirty="0" smtClean="0"/>
              <a:t>Pan C je osobu s bydlištěm v zahraničí (nesmluvní stát) a ve zdaňovacím období pobýval na různých místech v České republice od 10.2. do 15.9. celkem 195 dnů. Do České republiky se vrátil 31.10., kdy se sem přestěhoval s celou svojí rodinou.</a:t>
            </a:r>
          </a:p>
          <a:p>
            <a:pPr marL="0" indent="0">
              <a:buNone/>
            </a:pPr>
            <a:r>
              <a:rPr lang="cs-CZ" sz="1400" dirty="0" smtClean="0"/>
              <a:t>Skutečnost, že se v období od 1.1. do 30.10., které se posuzuje samostatně, pan C osobně zdržoval v ČR déle než 183 dnů, má za následek, že se stal rezidentem pro celé zdaňovací období a v ČR podléhá zdanění z úhrnu všech svých celosvětových příjmů za období od 1.1. do 31.12.</a:t>
            </a:r>
          </a:p>
          <a:p>
            <a:r>
              <a:rPr lang="cs-CZ" sz="2000" i="1" dirty="0" smtClean="0"/>
              <a:t>Pan D je osobou s bydlištěm v zahraničí (nesmluvní stát) a ve zdaňovacím období pobýval v České republice v období od 2.2. do 30.5. pouze 90 dnů. Pak odjel a vrátil se do České republiky až 31.8., kdy se sem přestěhoval. Ve zdaňovacím období strávil v České republice celkem 200 dnů.</a:t>
            </a:r>
          </a:p>
          <a:p>
            <a:pPr marL="0" indent="0">
              <a:buNone/>
            </a:pPr>
            <a:r>
              <a:rPr lang="cs-CZ" sz="1400" i="1" dirty="0" smtClean="0"/>
              <a:t>Vzhledem k tomu, že se samostatně posuzuje období od 1.1. do 30.8. a v tomto období jeho pobyt v ČR nepřekročil stanovený počet 183 dnů, nebyl pan D v tomto období naším daňovým rezidentem. Doba, kdy měl v ČR bydliště, se do rozhodné lhůty nezapočítává. Pan D se stal rezidentem ČR až od 31.8. a pro účely zdanění za období od 1.1. do 30.8. zahrne do příjmů ke zdanění pouze příjmy ze  zdrojů na našem území a za období od 31.8. do konce roku zahrne už veškeré své zdanitelné příjmy bez ohledu na jejich zdroj.</a:t>
            </a:r>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41</a:t>
            </a:fld>
            <a:endParaRPr lang="cs-CZ"/>
          </a:p>
        </p:txBody>
      </p:sp>
    </p:spTree>
    <p:extLst>
      <p:ext uri="{BB962C8B-B14F-4D97-AF65-F5344CB8AC3E}">
        <p14:creationId xmlns:p14="http://schemas.microsoft.com/office/powerpoint/2010/main" val="8801704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Příklady určení rezidenství dle ZDP</a:t>
            </a:r>
          </a:p>
        </p:txBody>
      </p:sp>
      <p:sp>
        <p:nvSpPr>
          <p:cNvPr id="3" name="Zástupný symbol pro obsah 2"/>
          <p:cNvSpPr>
            <a:spLocks noGrp="1"/>
          </p:cNvSpPr>
          <p:nvPr>
            <p:ph idx="1"/>
          </p:nvPr>
        </p:nvSpPr>
        <p:spPr/>
        <p:txBody>
          <a:bodyPr>
            <a:normAutofit/>
          </a:bodyPr>
          <a:lstStyle/>
          <a:p>
            <a:r>
              <a:rPr lang="cs-CZ" sz="2200" i="1" dirty="0"/>
              <a:t>Společnost T, jejímž předmětem činnosti je nákup a prodej zboží, má své sídlo registrované v Panamě. V  Panamě společnost otevřela kancelář, kde zástupce společnosti vyřizuje telefonické hovory a zprostředkovává zákazníkům kontakt na odpovědné soby společnosti, které se zdržují v České republice. Tato spolčenost v ČR zřídila stálou provozovnu a většinu svých obchodů řídí prostřednictvím osob fyzicky se zdržující v této stálé provozovně. Fakturace sice prochází přes sídlo v Panamě, ale osoby, které společnost řídí, pracují a také bydlí v České republice</a:t>
            </a:r>
            <a:r>
              <a:rPr lang="cs-CZ" sz="2200" i="1" dirty="0" smtClean="0"/>
              <a:t>.</a:t>
            </a:r>
          </a:p>
          <a:p>
            <a:pPr marL="0" indent="0">
              <a:buNone/>
            </a:pPr>
            <a:endParaRPr lang="cs-CZ" sz="1800" dirty="0" smtClean="0"/>
          </a:p>
          <a:p>
            <a:pPr marL="0" indent="0">
              <a:buNone/>
            </a:pPr>
            <a:r>
              <a:rPr lang="cs-CZ" sz="1800" dirty="0" smtClean="0"/>
              <a:t>Vzhledem k tomu, že společnost T je řízena z ČR, kde je její skutečné místo vedení,  je rezidentem ČR a podléhá zde neomezené daňové povinnosti.</a:t>
            </a:r>
            <a:endParaRPr lang="cs-CZ" sz="1800" dirty="0"/>
          </a:p>
          <a:p>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42</a:t>
            </a:fld>
            <a:endParaRPr lang="cs-CZ"/>
          </a:p>
        </p:txBody>
      </p:sp>
    </p:spTree>
    <p:extLst>
      <p:ext uri="{BB962C8B-B14F-4D97-AF65-F5344CB8AC3E}">
        <p14:creationId xmlns:p14="http://schemas.microsoft.com/office/powerpoint/2010/main" val="29590118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Příklady určení rezidenství v souladu s mezinárodními smlouvami</a:t>
            </a:r>
            <a:endParaRPr lang="cs-CZ" dirty="0"/>
          </a:p>
        </p:txBody>
      </p:sp>
      <p:sp>
        <p:nvSpPr>
          <p:cNvPr id="3" name="Zástupný symbol pro obsah 2"/>
          <p:cNvSpPr>
            <a:spLocks noGrp="1"/>
          </p:cNvSpPr>
          <p:nvPr>
            <p:ph idx="1"/>
          </p:nvPr>
        </p:nvSpPr>
        <p:spPr/>
        <p:txBody>
          <a:bodyPr>
            <a:normAutofit/>
          </a:bodyPr>
          <a:lstStyle/>
          <a:p>
            <a:r>
              <a:rPr lang="cs-CZ" sz="2000" i="1" dirty="0" smtClean="0"/>
              <a:t>Pan E je osobou s bydlištěm v Německu, kde žije jeho manželka a děti. Ve zdaňovacím období pobýval v ČR déle než 183 dnů a podle českého zákona o daních z příjmů by podle délky pobytu měl být považován za rezidenta ČR. Současně je však podle německých daňových přepisů považován za rezidenta Německa, a to z titulu svého bydliště.</a:t>
            </a:r>
          </a:p>
          <a:p>
            <a:endParaRPr lang="cs-CZ" sz="2000" i="1" dirty="0"/>
          </a:p>
          <a:p>
            <a:pPr marL="0" indent="0">
              <a:buNone/>
            </a:pPr>
            <a:r>
              <a:rPr lang="cs-CZ" sz="2000" dirty="0" smtClean="0"/>
              <a:t>Oba státy si tedy podle svých vnitrostátních zákonů činí nárok na to, že pan E je jejich rezidentem a podléhá neomezené daňové povinnosti – jeden z titulu bydliště, druhý z titulu délky pobytu na území smluvního státu. Vzniká tady konflikt, který by bez smlouvy o zamezení dvojího zdanění byl jen obtížně řešitelný. Pan E bude podle kritérií uvedených ve smlouvě s Německem považován pouze za rezidenta Německa, v ČR bude mít statut osoby s omezenou daňovou povinností.</a:t>
            </a:r>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43</a:t>
            </a:fld>
            <a:endParaRPr lang="cs-CZ"/>
          </a:p>
        </p:txBody>
      </p:sp>
    </p:spTree>
    <p:extLst>
      <p:ext uri="{BB962C8B-B14F-4D97-AF65-F5344CB8AC3E}">
        <p14:creationId xmlns:p14="http://schemas.microsoft.com/office/powerpoint/2010/main" val="17649116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Příklady určení rezidenství v souladu s mezinárodními smlouvami</a:t>
            </a:r>
          </a:p>
        </p:txBody>
      </p:sp>
      <p:sp>
        <p:nvSpPr>
          <p:cNvPr id="3" name="Zástupný symbol pro obsah 2"/>
          <p:cNvSpPr>
            <a:spLocks noGrp="1"/>
          </p:cNvSpPr>
          <p:nvPr>
            <p:ph idx="1"/>
          </p:nvPr>
        </p:nvSpPr>
        <p:spPr/>
        <p:txBody>
          <a:bodyPr>
            <a:normAutofit/>
          </a:bodyPr>
          <a:lstStyle/>
          <a:p>
            <a:r>
              <a:rPr lang="cs-CZ" sz="2400" i="1" dirty="0"/>
              <a:t>Pan F je osobou s bydlištěm ve SR a ve zdaňovacím období se osobně zdržoval na různých místech v ČR od 15.3. do 20.11. s několika přestávkami celkem 195 dnů. V listopadu odjel a ve zdaňovacím období se již do ČR nevrátil.</a:t>
            </a:r>
          </a:p>
          <a:p>
            <a:pPr marL="0" indent="0">
              <a:buNone/>
            </a:pPr>
            <a:endParaRPr lang="cs-CZ" sz="1800" dirty="0" smtClean="0"/>
          </a:p>
          <a:p>
            <a:pPr marL="0" indent="0">
              <a:buNone/>
            </a:pPr>
            <a:r>
              <a:rPr lang="cs-CZ" sz="1800" dirty="0" smtClean="0"/>
              <a:t>Pan F se nestal rezidentem ČR, i když dny jeho fyzické přítomnosti v ČR překročily 183 dnů, neboť smlouva o zamezení dvojímu zdanění se Slovenskem přisoudila rezidenství tomu státu, kde má pan F bydliště. V ČR bude zdaňovat pouze příjmy ze zdrojů na našem území za předpokladu, že příjmy, které pobíral, podléhají v ČR zdanění (za příjmy ze zdrojů v ČR se považují jen příjmy uvedené v § 22 ZDP) a jejich zdanění v ČR smlouva se Slovenskem umožňuje</a:t>
            </a:r>
            <a:endParaRPr lang="cs-CZ" sz="1800"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44</a:t>
            </a:fld>
            <a:endParaRPr lang="cs-CZ"/>
          </a:p>
        </p:txBody>
      </p:sp>
    </p:spTree>
    <p:extLst>
      <p:ext uri="{BB962C8B-B14F-4D97-AF65-F5344CB8AC3E}">
        <p14:creationId xmlns:p14="http://schemas.microsoft.com/office/powerpoint/2010/main" val="19691070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Příklady určení rezidenství v souladu s mezinárodními smlouvami</a:t>
            </a:r>
          </a:p>
        </p:txBody>
      </p:sp>
      <p:sp>
        <p:nvSpPr>
          <p:cNvPr id="3" name="Zástupný symbol pro obsah 2"/>
          <p:cNvSpPr>
            <a:spLocks noGrp="1"/>
          </p:cNvSpPr>
          <p:nvPr>
            <p:ph idx="1"/>
          </p:nvPr>
        </p:nvSpPr>
        <p:spPr/>
        <p:txBody>
          <a:bodyPr>
            <a:normAutofit lnSpcReduction="10000"/>
          </a:bodyPr>
          <a:lstStyle/>
          <a:p>
            <a:r>
              <a:rPr lang="cs-CZ" sz="2200" i="1" dirty="0"/>
              <a:t>Pan G je osobou s bydlištěm v Německu a ve zdaňovacím období pobýval na různých místech v ČR od 10.2. do 15.9. celkem 195 dnů. Do ČR se vrátil 31.10., kdy se sem přestěhoval s celou svojí rodinou</a:t>
            </a:r>
            <a:r>
              <a:rPr lang="cs-CZ" sz="2200" i="1" dirty="0" smtClean="0"/>
              <a:t>.</a:t>
            </a:r>
          </a:p>
          <a:p>
            <a:pPr marL="0" indent="0">
              <a:buNone/>
            </a:pPr>
            <a:r>
              <a:rPr lang="cs-CZ" sz="1800" dirty="0" smtClean="0"/>
              <a:t>Pan G se stal rezidentem ČR od 31.10. Do 30.10. měl bydliště v Německu, a proto byl do této doby rezidentem Německa. V ČR zdaní za období od 1.1. do 30.10. pouze příjmy ze zdrojů na našem území a za období od 31.10. do konce roku pak předmětem zdanění je úhrn všech jeho celosvětových příjmů.</a:t>
            </a:r>
            <a:endParaRPr lang="cs-CZ" sz="1800" dirty="0"/>
          </a:p>
          <a:p>
            <a:r>
              <a:rPr lang="cs-CZ" sz="2200" i="1" dirty="0"/>
              <a:t>Pan H je osobu s bydlištěm v Německu a ve zdaňovacím období pobýval v ČR v období od 2.2. do 30.5. pouze 90 dnů. Pak odjel a vrátil se do ČR až 31.8., kdy se sem přestěhoval. Celkem ve zdaňovacím období strávil v ČR 200 dnů</a:t>
            </a:r>
            <a:r>
              <a:rPr lang="cs-CZ" sz="2200" i="1" dirty="0" smtClean="0"/>
              <a:t>.</a:t>
            </a:r>
          </a:p>
          <a:p>
            <a:pPr marL="0" indent="0">
              <a:buNone/>
            </a:pPr>
            <a:r>
              <a:rPr lang="cs-CZ" sz="1800" dirty="0" smtClean="0"/>
              <a:t>Pan H se stal rezidentem ČR stejně jako v předchozím případě až tehdy, kdy se do ČR přistěhoval, tedy až 31.8. Do 30.8. bude zdaňovat v ČR jen příjmy, které mají svůj zdroj na našem území. Za období od 31.8. do 31.12. zdaní již všechny příjmy podléhající zdanění bez ohledu na to, kde se jejich zdroj nachází.</a:t>
            </a:r>
            <a:endParaRPr lang="cs-CZ" sz="1800" dirty="0"/>
          </a:p>
          <a:p>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45</a:t>
            </a:fld>
            <a:endParaRPr lang="cs-CZ"/>
          </a:p>
        </p:txBody>
      </p:sp>
    </p:spTree>
    <p:extLst>
      <p:ext uri="{BB962C8B-B14F-4D97-AF65-F5344CB8AC3E}">
        <p14:creationId xmlns:p14="http://schemas.microsoft.com/office/powerpoint/2010/main" val="165845557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III. Body </a:t>
            </a:r>
            <a:r>
              <a:rPr lang="cs-CZ" dirty="0" smtClean="0"/>
              <a:t>přednášky:</a:t>
            </a:r>
            <a:endParaRPr lang="cs-CZ" dirty="0"/>
          </a:p>
        </p:txBody>
      </p:sp>
      <p:sp>
        <p:nvSpPr>
          <p:cNvPr id="3" name="Zástupný symbol pro obsah 2"/>
          <p:cNvSpPr>
            <a:spLocks noGrp="1"/>
          </p:cNvSpPr>
          <p:nvPr>
            <p:ph idx="1"/>
          </p:nvPr>
        </p:nvSpPr>
        <p:spPr/>
        <p:txBody>
          <a:bodyPr/>
          <a:lstStyle/>
          <a:p>
            <a:r>
              <a:rPr lang="cs-CZ" dirty="0" smtClean="0"/>
              <a:t>1. Opatření k zamezení dvojího zdanění</a:t>
            </a:r>
          </a:p>
          <a:p>
            <a:r>
              <a:rPr lang="cs-CZ" dirty="0" smtClean="0"/>
              <a:t>2. Smlouvy o zamezení dvojího </a:t>
            </a:r>
            <a:r>
              <a:rPr lang="cs-CZ" dirty="0" smtClean="0"/>
              <a:t>zdanění</a:t>
            </a:r>
            <a:endParaRPr lang="cs-CZ" dirty="0" smtClean="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46</a:t>
            </a:fld>
            <a:endParaRPr lang="cs-CZ"/>
          </a:p>
        </p:txBody>
      </p:sp>
    </p:spTree>
    <p:extLst>
      <p:ext uri="{BB962C8B-B14F-4D97-AF65-F5344CB8AC3E}">
        <p14:creationId xmlns:p14="http://schemas.microsoft.com/office/powerpoint/2010/main" val="16356699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1. Opatření k zamezení dvojího zdanění</a:t>
            </a:r>
            <a:endParaRPr lang="cs-CZ" dirty="0"/>
          </a:p>
        </p:txBody>
      </p:sp>
      <p:sp>
        <p:nvSpPr>
          <p:cNvPr id="3" name="Zástupný symbol pro obsah 2"/>
          <p:cNvSpPr>
            <a:spLocks noGrp="1"/>
          </p:cNvSpPr>
          <p:nvPr>
            <p:ph idx="1"/>
          </p:nvPr>
        </p:nvSpPr>
        <p:spPr/>
        <p:txBody>
          <a:bodyPr>
            <a:normAutofit fontScale="92500" lnSpcReduction="10000"/>
          </a:bodyPr>
          <a:lstStyle/>
          <a:p>
            <a:r>
              <a:rPr lang="cs-CZ" b="1" dirty="0" smtClean="0"/>
              <a:t>Vnitrostátní opatření </a:t>
            </a:r>
            <a:r>
              <a:rPr lang="cs-CZ" dirty="0" smtClean="0"/>
              <a:t>– některé země mají vnitrostátní zákon, který právní i ekonomické zdanění odstraňuje tím, že rezidentům umožní na zjištěnou daňovou povinnost započítat daň, kterou ze svých příjmů zaplatili v jiné jurisdikci, nebo tyto příjmy zcela osvobodí</a:t>
            </a:r>
          </a:p>
          <a:p>
            <a:r>
              <a:rPr lang="cs-CZ" b="1" dirty="0" smtClean="0"/>
              <a:t>Dvoustranná opatření </a:t>
            </a:r>
            <a:r>
              <a:rPr lang="cs-CZ" dirty="0" smtClean="0"/>
              <a:t>– nejpodstatnější (smlouvy)</a:t>
            </a:r>
          </a:p>
          <a:p>
            <a:r>
              <a:rPr lang="cs-CZ" b="1" dirty="0" smtClean="0"/>
              <a:t>Mnohostranná opatření </a:t>
            </a:r>
            <a:r>
              <a:rPr lang="cs-CZ" dirty="0" smtClean="0"/>
              <a:t>– např. direktivy Evropské unie</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47</a:t>
            </a:fld>
            <a:endParaRPr lang="cs-CZ"/>
          </a:p>
        </p:txBody>
      </p:sp>
    </p:spTree>
    <p:extLst>
      <p:ext uri="{BB962C8B-B14F-4D97-AF65-F5344CB8AC3E}">
        <p14:creationId xmlns:p14="http://schemas.microsoft.com/office/powerpoint/2010/main" val="30469121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2. Smlouvy o zamezení dvojího zdanění</a:t>
            </a:r>
            <a:endParaRPr lang="cs-CZ" dirty="0"/>
          </a:p>
        </p:txBody>
      </p:sp>
      <p:sp>
        <p:nvSpPr>
          <p:cNvPr id="3" name="Zástupný symbol pro obsah 2"/>
          <p:cNvSpPr>
            <a:spLocks noGrp="1"/>
          </p:cNvSpPr>
          <p:nvPr>
            <p:ph idx="1"/>
          </p:nvPr>
        </p:nvSpPr>
        <p:spPr/>
        <p:txBody>
          <a:bodyPr/>
          <a:lstStyle/>
          <a:p>
            <a:r>
              <a:rPr lang="cs-CZ" b="1" dirty="0" smtClean="0"/>
              <a:t>Mezinárodní smlouva </a:t>
            </a:r>
            <a:r>
              <a:rPr lang="cs-CZ" dirty="0" smtClean="0"/>
              <a:t>– prvek mezinárodního práva, řídí se zásadami a principy, které jsou zakotveny ve Vídeňské úmluvě o smluvním právu</a:t>
            </a:r>
          </a:p>
          <a:p>
            <a:r>
              <a:rPr lang="cs-CZ" dirty="0" smtClean="0"/>
              <a:t>Princip priority dodržování daňových smluv je zakotven v ZDP: „ustanovení zákona se použije jen tehdy, pokud mezinárodní smlouvy, kterou je Česká republika vázána, nestanoví jinak.“</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48</a:t>
            </a:fld>
            <a:endParaRPr lang="cs-CZ"/>
          </a:p>
        </p:txBody>
      </p:sp>
    </p:spTree>
    <p:extLst>
      <p:ext uri="{BB962C8B-B14F-4D97-AF65-F5344CB8AC3E}">
        <p14:creationId xmlns:p14="http://schemas.microsoft.com/office/powerpoint/2010/main" val="333500526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2. Smlouvy o zamezení dvojího zdanění</a:t>
            </a:r>
            <a:endParaRPr lang="cs-CZ" dirty="0"/>
          </a:p>
        </p:txBody>
      </p:sp>
      <p:sp>
        <p:nvSpPr>
          <p:cNvPr id="3" name="Zástupný symbol pro obsah 2"/>
          <p:cNvSpPr>
            <a:spLocks noGrp="1"/>
          </p:cNvSpPr>
          <p:nvPr>
            <p:ph idx="1"/>
          </p:nvPr>
        </p:nvSpPr>
        <p:spPr/>
        <p:txBody>
          <a:bodyPr/>
          <a:lstStyle/>
          <a:p>
            <a:r>
              <a:rPr lang="cs-CZ" dirty="0" smtClean="0"/>
              <a:t>Modelová smlouva OECD (Model Tax </a:t>
            </a:r>
            <a:r>
              <a:rPr lang="cs-CZ" dirty="0" err="1" smtClean="0"/>
              <a:t>Convention</a:t>
            </a:r>
            <a:r>
              <a:rPr lang="cs-CZ" dirty="0" smtClean="0"/>
              <a:t>) – návod ke sjednávání smluv a jejich interpretaci</a:t>
            </a:r>
          </a:p>
          <a:p>
            <a:r>
              <a:rPr lang="cs-CZ" dirty="0" smtClean="0"/>
              <a:t>Smlouvy vycházejí z daňových zákonů jednotlivých smluvních států</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49</a:t>
            </a:fld>
            <a:endParaRPr lang="cs-CZ"/>
          </a:p>
        </p:txBody>
      </p:sp>
    </p:spTree>
    <p:extLst>
      <p:ext uri="{BB962C8B-B14F-4D97-AF65-F5344CB8AC3E}">
        <p14:creationId xmlns:p14="http://schemas.microsoft.com/office/powerpoint/2010/main" val="2194509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p:txBody>
          <a:bodyPr/>
          <a:lstStyle/>
          <a:p>
            <a:pPr eaLnBrk="1" hangingPunct="1"/>
            <a:r>
              <a:rPr lang="cs-CZ" altLang="cs-CZ" dirty="0" smtClean="0"/>
              <a:t>I. Základní </a:t>
            </a:r>
            <a:r>
              <a:rPr lang="cs-CZ" altLang="cs-CZ" dirty="0" smtClean="0"/>
              <a:t>daňové principy</a:t>
            </a:r>
          </a:p>
        </p:txBody>
      </p:sp>
      <p:sp>
        <p:nvSpPr>
          <p:cNvPr id="12291" name="Zástupný symbol pro obsah 2"/>
          <p:cNvSpPr>
            <a:spLocks noGrp="1"/>
          </p:cNvSpPr>
          <p:nvPr>
            <p:ph idx="1"/>
          </p:nvPr>
        </p:nvSpPr>
        <p:spPr/>
        <p:txBody>
          <a:bodyPr/>
          <a:lstStyle/>
          <a:p>
            <a:pPr eaLnBrk="1" hangingPunct="1"/>
            <a:r>
              <a:rPr lang="cs-CZ" altLang="cs-CZ" sz="2400" smtClean="0"/>
              <a:t>Princip daňové neutrality</a:t>
            </a:r>
          </a:p>
          <a:p>
            <a:pPr eaLnBrk="1" hangingPunct="1"/>
            <a:r>
              <a:rPr lang="cs-CZ" altLang="cs-CZ" sz="2400" smtClean="0"/>
              <a:t>Princip daňové univerzality</a:t>
            </a:r>
          </a:p>
          <a:p>
            <a:pPr eaLnBrk="1" hangingPunct="1"/>
            <a:r>
              <a:rPr lang="cs-CZ" altLang="cs-CZ" sz="2400" smtClean="0"/>
              <a:t>Princip dostatečné daňové výnosnosti</a:t>
            </a:r>
          </a:p>
          <a:p>
            <a:pPr eaLnBrk="1" hangingPunct="1"/>
            <a:r>
              <a:rPr lang="cs-CZ" altLang="cs-CZ" sz="2400" smtClean="0"/>
              <a:t>Princip daňové pružnosti</a:t>
            </a:r>
          </a:p>
          <a:p>
            <a:pPr eaLnBrk="1" hangingPunct="1"/>
            <a:r>
              <a:rPr lang="cs-CZ" altLang="cs-CZ" sz="2400" smtClean="0"/>
              <a:t>Princip daňové únosnosti</a:t>
            </a:r>
          </a:p>
          <a:p>
            <a:pPr eaLnBrk="1" hangingPunct="1"/>
            <a:r>
              <a:rPr lang="cs-CZ" altLang="cs-CZ" sz="2400" smtClean="0"/>
              <a:t>Princip daňové spravedlnosti (horizontální, vertikální)</a:t>
            </a:r>
          </a:p>
          <a:p>
            <a:pPr eaLnBrk="1" hangingPunct="1"/>
            <a:r>
              <a:rPr lang="cs-CZ" altLang="cs-CZ" sz="2400" smtClean="0"/>
              <a:t>Princip daňové spravovatelnosti</a:t>
            </a:r>
          </a:p>
        </p:txBody>
      </p:sp>
    </p:spTree>
    <p:extLst>
      <p:ext uri="{BB962C8B-B14F-4D97-AF65-F5344CB8AC3E}">
        <p14:creationId xmlns:p14="http://schemas.microsoft.com/office/powerpoint/2010/main" val="263516178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2. Smlouvy o zamezení dvojího zdanění</a:t>
            </a:r>
            <a:endParaRPr lang="cs-CZ" dirty="0"/>
          </a:p>
        </p:txBody>
      </p:sp>
      <p:sp>
        <p:nvSpPr>
          <p:cNvPr id="3" name="Zástupný symbol pro obsah 2"/>
          <p:cNvSpPr>
            <a:spLocks noGrp="1"/>
          </p:cNvSpPr>
          <p:nvPr>
            <p:ph idx="1"/>
          </p:nvPr>
        </p:nvSpPr>
        <p:spPr/>
        <p:txBody>
          <a:bodyPr/>
          <a:lstStyle/>
          <a:p>
            <a:r>
              <a:rPr lang="cs-CZ" b="1" dirty="0" smtClean="0"/>
              <a:t>Důvody sjednání smluv</a:t>
            </a:r>
            <a:r>
              <a:rPr lang="cs-CZ" dirty="0" smtClean="0"/>
              <a:t>:</a:t>
            </a:r>
          </a:p>
          <a:p>
            <a:pPr lvl="1"/>
            <a:r>
              <a:rPr lang="cs-CZ" dirty="0" smtClean="0"/>
              <a:t>Obava z konfliktu mezi soupeřícími daňovými nároky jednotlivých států</a:t>
            </a:r>
          </a:p>
          <a:p>
            <a:pPr lvl="1"/>
            <a:r>
              <a:rPr lang="cs-CZ" dirty="0" smtClean="0"/>
              <a:t>Snaha zamezit dvojímu zdanění</a:t>
            </a:r>
          </a:p>
          <a:p>
            <a:pPr lvl="1"/>
            <a:r>
              <a:rPr lang="cs-CZ" dirty="0" smtClean="0"/>
              <a:t>Rozdělení podílu obou smluvních států na daňových výnosech</a:t>
            </a:r>
          </a:p>
          <a:p>
            <a:pPr lvl="1"/>
            <a:r>
              <a:rPr lang="cs-CZ" dirty="0" smtClean="0"/>
              <a:t>Zabránit daňových úniků</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50</a:t>
            </a:fld>
            <a:endParaRPr lang="cs-CZ"/>
          </a:p>
        </p:txBody>
      </p:sp>
    </p:spTree>
    <p:extLst>
      <p:ext uri="{BB962C8B-B14F-4D97-AF65-F5344CB8AC3E}">
        <p14:creationId xmlns:p14="http://schemas.microsoft.com/office/powerpoint/2010/main" val="8944851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2. Smlouvy o zamezení dvojího zdanění</a:t>
            </a:r>
          </a:p>
        </p:txBody>
      </p:sp>
      <p:sp>
        <p:nvSpPr>
          <p:cNvPr id="3" name="Zástupný symbol pro obsah 2"/>
          <p:cNvSpPr>
            <a:spLocks noGrp="1"/>
          </p:cNvSpPr>
          <p:nvPr>
            <p:ph idx="1"/>
          </p:nvPr>
        </p:nvSpPr>
        <p:spPr/>
        <p:txBody>
          <a:bodyPr>
            <a:normAutofit fontScale="92500"/>
          </a:bodyPr>
          <a:lstStyle/>
          <a:p>
            <a:r>
              <a:rPr lang="cs-CZ" dirty="0" smtClean="0"/>
              <a:t>Výměna informací mezi smluvními státy</a:t>
            </a:r>
          </a:p>
          <a:p>
            <a:r>
              <a:rPr lang="cs-CZ" dirty="0" smtClean="0"/>
              <a:t>Formy výměna informací:</a:t>
            </a:r>
          </a:p>
          <a:p>
            <a:pPr lvl="1"/>
            <a:r>
              <a:rPr lang="cs-CZ" b="1" dirty="0" smtClean="0"/>
              <a:t>Na dožádání </a:t>
            </a:r>
            <a:r>
              <a:rPr lang="cs-CZ" dirty="0" smtClean="0"/>
              <a:t>– např. daňová správa žádá odpověď na specifické otázky týkající se určitého případu, tehdy až se vyčerpaly všechny národní zdroje informací</a:t>
            </a:r>
          </a:p>
          <a:p>
            <a:pPr lvl="1"/>
            <a:r>
              <a:rPr lang="cs-CZ" b="1" dirty="0" smtClean="0"/>
              <a:t>Automatická</a:t>
            </a:r>
            <a:r>
              <a:rPr lang="cs-CZ" dirty="0" smtClean="0"/>
              <a:t> (pravidelná) – systematické zasílání informací</a:t>
            </a:r>
          </a:p>
          <a:p>
            <a:pPr lvl="1"/>
            <a:r>
              <a:rPr lang="cs-CZ" b="1" dirty="0" smtClean="0"/>
              <a:t>Spontánní </a:t>
            </a:r>
            <a:r>
              <a:rPr lang="cs-CZ" dirty="0" smtClean="0"/>
              <a:t>(poskytnutí informací z vlastního podnětu) – předávání informací získaných během kontroly daňových záležitostí</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51</a:t>
            </a:fld>
            <a:endParaRPr lang="cs-CZ"/>
          </a:p>
        </p:txBody>
      </p:sp>
    </p:spTree>
    <p:extLst>
      <p:ext uri="{BB962C8B-B14F-4D97-AF65-F5344CB8AC3E}">
        <p14:creationId xmlns:p14="http://schemas.microsoft.com/office/powerpoint/2010/main" val="34419371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2. Smlouvy o zamezení dvojího zdanění</a:t>
            </a:r>
            <a:endParaRPr lang="cs-CZ" dirty="0"/>
          </a:p>
        </p:txBody>
      </p:sp>
      <p:sp>
        <p:nvSpPr>
          <p:cNvPr id="3" name="Zástupný symbol pro obsah 2"/>
          <p:cNvSpPr>
            <a:spLocks noGrp="1"/>
          </p:cNvSpPr>
          <p:nvPr>
            <p:ph idx="1"/>
          </p:nvPr>
        </p:nvSpPr>
        <p:spPr/>
        <p:txBody>
          <a:bodyPr>
            <a:normAutofit fontScale="92500" lnSpcReduction="20000"/>
          </a:bodyPr>
          <a:lstStyle/>
          <a:p>
            <a:r>
              <a:rPr lang="cs-CZ" b="1" dirty="0"/>
              <a:t>Smluvní státy se zpravidla zavazují</a:t>
            </a:r>
            <a:r>
              <a:rPr lang="cs-CZ" dirty="0"/>
              <a:t>, že:</a:t>
            </a:r>
          </a:p>
          <a:p>
            <a:pPr lvl="0"/>
            <a:r>
              <a:rPr lang="cs-CZ" dirty="0"/>
              <a:t>osvobodí určité objekty zdanění od daně (např. důchod, úrok, dividendu, zisk, majetek);</a:t>
            </a:r>
          </a:p>
          <a:p>
            <a:pPr lvl="0"/>
            <a:r>
              <a:rPr lang="cs-CZ" dirty="0"/>
              <a:t>sníží daňové zatížení;</a:t>
            </a:r>
          </a:p>
          <a:p>
            <a:pPr lvl="0"/>
            <a:r>
              <a:rPr lang="cs-CZ" dirty="0"/>
              <a:t>rozdělí si právo vybírat daň podle zdroje, sídla, bydliště;</a:t>
            </a:r>
          </a:p>
          <a:p>
            <a:pPr lvl="0"/>
            <a:r>
              <a:rPr lang="cs-CZ" dirty="0"/>
              <a:t>dohodnou se na vymezení určitých pojmů (např. dividenda, úroky, stálá provozovna, licenční poplatky, nezávislá povolání, příjmy z veřejných funkcí, daňový domicil</a:t>
            </a:r>
            <a:r>
              <a:rPr lang="cs-CZ" dirty="0" smtClean="0"/>
              <a:t>).</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52</a:t>
            </a:fld>
            <a:endParaRPr lang="cs-CZ"/>
          </a:p>
        </p:txBody>
      </p:sp>
    </p:spTree>
    <p:extLst>
      <p:ext uri="{BB962C8B-B14F-4D97-AF65-F5344CB8AC3E}">
        <p14:creationId xmlns:p14="http://schemas.microsoft.com/office/powerpoint/2010/main" val="272233541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Typy smluv</a:t>
            </a:r>
            <a:endParaRPr lang="cs-CZ" dirty="0"/>
          </a:p>
        </p:txBody>
      </p:sp>
      <p:sp>
        <p:nvSpPr>
          <p:cNvPr id="3" name="Zástupný symbol pro obsah 2"/>
          <p:cNvSpPr>
            <a:spLocks noGrp="1"/>
          </p:cNvSpPr>
          <p:nvPr>
            <p:ph idx="1"/>
          </p:nvPr>
        </p:nvSpPr>
        <p:spPr/>
        <p:txBody>
          <a:bodyPr/>
          <a:lstStyle/>
          <a:p>
            <a:r>
              <a:rPr lang="cs-CZ" b="1" dirty="0" smtClean="0"/>
              <a:t>Omezené</a:t>
            </a:r>
            <a:r>
              <a:rPr lang="cs-CZ" dirty="0" smtClean="0"/>
              <a:t> – je v nich řešena problematika úzkého okruhu specifických příjmů či majetku,</a:t>
            </a:r>
          </a:p>
          <a:p>
            <a:r>
              <a:rPr lang="cs-CZ" b="1" dirty="0" smtClean="0"/>
              <a:t>Komplexní</a:t>
            </a:r>
            <a:r>
              <a:rPr lang="cs-CZ" dirty="0" smtClean="0"/>
              <a:t> – zahrnují veškeré druhy příjmů či majetku; dva modely smluv, podle nichž státy připravují daňové dohody</a:t>
            </a:r>
          </a:p>
          <a:p>
            <a:pPr lvl="1"/>
            <a:r>
              <a:rPr lang="cs-CZ" dirty="0" smtClean="0"/>
              <a:t>Podle vzoru OECD</a:t>
            </a:r>
          </a:p>
          <a:p>
            <a:pPr lvl="1"/>
            <a:r>
              <a:rPr lang="cs-CZ" dirty="0" smtClean="0"/>
              <a:t>Podle vzoru OSN</a:t>
            </a:r>
          </a:p>
          <a:p>
            <a:pPr lvl="1"/>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53</a:t>
            </a:fld>
            <a:endParaRPr lang="cs-CZ"/>
          </a:p>
        </p:txBody>
      </p:sp>
    </p:spTree>
    <p:extLst>
      <p:ext uri="{BB962C8B-B14F-4D97-AF65-F5344CB8AC3E}">
        <p14:creationId xmlns:p14="http://schemas.microsoft.com/office/powerpoint/2010/main" val="131987627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2. Smlouvy o zamezení dvojího zdanění</a:t>
            </a:r>
          </a:p>
        </p:txBody>
      </p:sp>
      <p:sp>
        <p:nvSpPr>
          <p:cNvPr id="3" name="Zástupný symbol pro obsah 2"/>
          <p:cNvSpPr>
            <a:spLocks noGrp="1"/>
          </p:cNvSpPr>
          <p:nvPr>
            <p:ph idx="1"/>
          </p:nvPr>
        </p:nvSpPr>
        <p:spPr/>
        <p:txBody>
          <a:bodyPr>
            <a:normAutofit/>
          </a:bodyPr>
          <a:lstStyle/>
          <a:p>
            <a:r>
              <a:rPr lang="cs-CZ" dirty="0" smtClean="0"/>
              <a:t>Jednotlivé mezinárodní smlouvy o zamezení dvojího zdanění byly uvedeny do roku 1999 včetně ve Sbírce zákonů ČR a od roku 2000 jsou uvedeny ve Sbírce mezinárodních smluv</a:t>
            </a:r>
          </a:p>
          <a:p>
            <a:r>
              <a:rPr lang="cs-CZ" dirty="0" smtClean="0"/>
              <a:t>Přehled platných smluv: (koukni na)</a:t>
            </a:r>
          </a:p>
          <a:p>
            <a:pPr marL="0" indent="0">
              <a:buNone/>
            </a:pPr>
            <a:r>
              <a:rPr lang="cs-CZ" dirty="0"/>
              <a:t>http://</a:t>
            </a:r>
            <a:r>
              <a:rPr lang="cs-CZ" dirty="0" smtClean="0"/>
              <a:t>www.mfcr.cz/cs/legislativa/dvoji-zdaneni/prehled-platnych-smluv/2013/prehled-platnych-smluv-ceske-republiky-o-10203</a:t>
            </a:r>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54</a:t>
            </a:fld>
            <a:endParaRPr lang="cs-CZ"/>
          </a:p>
        </p:txBody>
      </p:sp>
    </p:spTree>
    <p:extLst>
      <p:ext uri="{BB962C8B-B14F-4D97-AF65-F5344CB8AC3E}">
        <p14:creationId xmlns:p14="http://schemas.microsoft.com/office/powerpoint/2010/main" val="261361684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2. Smlouvy o zamezení dvojího zdanění – modelová struktura</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Čl. 1 – osoby, na které se smlouva vztahuje</a:t>
            </a:r>
          </a:p>
          <a:p>
            <a:r>
              <a:rPr lang="cs-CZ" dirty="0" smtClean="0"/>
              <a:t>Čl. 2 – daně, na které se smlouva vztahuje</a:t>
            </a:r>
          </a:p>
          <a:p>
            <a:r>
              <a:rPr lang="cs-CZ" dirty="0" smtClean="0"/>
              <a:t>Čl. 3 – všeobecné definice</a:t>
            </a:r>
          </a:p>
          <a:p>
            <a:r>
              <a:rPr lang="cs-CZ" dirty="0" smtClean="0"/>
              <a:t>Čl. 4 – rezident</a:t>
            </a:r>
          </a:p>
          <a:p>
            <a:r>
              <a:rPr lang="cs-CZ" dirty="0" smtClean="0"/>
              <a:t>Čl. 5 – stálá provozovna</a:t>
            </a:r>
          </a:p>
          <a:p>
            <a:r>
              <a:rPr lang="cs-CZ" dirty="0" smtClean="0"/>
              <a:t>Čl. 6 – příjmy z nemovitého majetku</a:t>
            </a:r>
          </a:p>
          <a:p>
            <a:r>
              <a:rPr lang="cs-CZ" dirty="0" smtClean="0"/>
              <a:t>Čl. 7 – zisky podniků</a:t>
            </a:r>
          </a:p>
          <a:p>
            <a:r>
              <a:rPr lang="cs-CZ" dirty="0" smtClean="0"/>
              <a:t>Čl. 8 – mezinárodní doprava</a:t>
            </a:r>
          </a:p>
          <a:p>
            <a:r>
              <a:rPr lang="cs-CZ" dirty="0" smtClean="0"/>
              <a:t>Čl. 9 – sdružené podniky</a:t>
            </a:r>
          </a:p>
          <a:p>
            <a:r>
              <a:rPr lang="cs-CZ" dirty="0" smtClean="0"/>
              <a:t>Čl. 10 - dividendy</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55</a:t>
            </a:fld>
            <a:endParaRPr lang="cs-CZ"/>
          </a:p>
        </p:txBody>
      </p:sp>
    </p:spTree>
    <p:extLst>
      <p:ext uri="{BB962C8B-B14F-4D97-AF65-F5344CB8AC3E}">
        <p14:creationId xmlns:p14="http://schemas.microsoft.com/office/powerpoint/2010/main" val="418314908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2. Smlouvy o zamezení dvojího zdanění – modelová struktura</a:t>
            </a:r>
          </a:p>
        </p:txBody>
      </p:sp>
      <p:sp>
        <p:nvSpPr>
          <p:cNvPr id="3" name="Zástupný symbol pro obsah 2"/>
          <p:cNvSpPr>
            <a:spLocks noGrp="1"/>
          </p:cNvSpPr>
          <p:nvPr>
            <p:ph idx="1"/>
          </p:nvPr>
        </p:nvSpPr>
        <p:spPr/>
        <p:txBody>
          <a:bodyPr>
            <a:normAutofit fontScale="85000" lnSpcReduction="20000"/>
          </a:bodyPr>
          <a:lstStyle/>
          <a:p>
            <a:r>
              <a:rPr lang="cs-CZ" dirty="0" smtClean="0"/>
              <a:t>Čl. 11 – úroky</a:t>
            </a:r>
          </a:p>
          <a:p>
            <a:r>
              <a:rPr lang="cs-CZ" dirty="0" smtClean="0"/>
              <a:t>Čl. 12 – licenční poplatky</a:t>
            </a:r>
          </a:p>
          <a:p>
            <a:r>
              <a:rPr lang="cs-CZ" dirty="0" smtClean="0"/>
              <a:t>Čl. 13 – zisky ze zcizení majetku</a:t>
            </a:r>
          </a:p>
          <a:p>
            <a:r>
              <a:rPr lang="cs-CZ" dirty="0" smtClean="0"/>
              <a:t>Čl. 14 – nezávislé povolání</a:t>
            </a:r>
          </a:p>
          <a:p>
            <a:r>
              <a:rPr lang="cs-CZ" dirty="0" smtClean="0"/>
              <a:t>Čl. 15 – zaměstnání</a:t>
            </a:r>
          </a:p>
          <a:p>
            <a:r>
              <a:rPr lang="cs-CZ" dirty="0" smtClean="0"/>
              <a:t>Čl. 16 – ředitelé společností</a:t>
            </a:r>
          </a:p>
          <a:p>
            <a:r>
              <a:rPr lang="cs-CZ" dirty="0" smtClean="0"/>
              <a:t>Čl. 17 – umělci a sportovci</a:t>
            </a:r>
          </a:p>
          <a:p>
            <a:r>
              <a:rPr lang="cs-CZ" dirty="0" smtClean="0"/>
              <a:t>Čl. 18 – penze</a:t>
            </a:r>
          </a:p>
          <a:p>
            <a:r>
              <a:rPr lang="cs-CZ" dirty="0" smtClean="0"/>
              <a:t>Čl. 19 – veřejné funkce</a:t>
            </a:r>
          </a:p>
          <a:p>
            <a:r>
              <a:rPr lang="cs-CZ" dirty="0" smtClean="0"/>
              <a:t>Čl. 20 - studenti</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56</a:t>
            </a:fld>
            <a:endParaRPr lang="cs-CZ"/>
          </a:p>
        </p:txBody>
      </p:sp>
    </p:spTree>
    <p:extLst>
      <p:ext uri="{BB962C8B-B14F-4D97-AF65-F5344CB8AC3E}">
        <p14:creationId xmlns:p14="http://schemas.microsoft.com/office/powerpoint/2010/main" val="367444651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2. Smlouvy o zamezení dvojího zdanění – modelová struktura</a:t>
            </a:r>
          </a:p>
        </p:txBody>
      </p:sp>
      <p:sp>
        <p:nvSpPr>
          <p:cNvPr id="3" name="Zástupný symbol pro obsah 2"/>
          <p:cNvSpPr>
            <a:spLocks noGrp="1"/>
          </p:cNvSpPr>
          <p:nvPr>
            <p:ph idx="1"/>
          </p:nvPr>
        </p:nvSpPr>
        <p:spPr/>
        <p:txBody>
          <a:bodyPr>
            <a:normAutofit fontScale="92500" lnSpcReduction="20000"/>
          </a:bodyPr>
          <a:lstStyle/>
          <a:p>
            <a:r>
              <a:rPr lang="cs-CZ" dirty="0" smtClean="0"/>
              <a:t>Čl. 21 – ostatní příjmy</a:t>
            </a:r>
          </a:p>
          <a:p>
            <a:r>
              <a:rPr lang="cs-CZ" dirty="0" smtClean="0"/>
              <a:t>Čl. 22 – majetek</a:t>
            </a:r>
          </a:p>
          <a:p>
            <a:r>
              <a:rPr lang="cs-CZ" dirty="0" smtClean="0"/>
              <a:t>Čl. 23 – metody vyloučení dvojího zdanění</a:t>
            </a:r>
          </a:p>
          <a:p>
            <a:r>
              <a:rPr lang="cs-CZ" dirty="0" smtClean="0"/>
              <a:t>Čl. 24 – zákaz diskriminace</a:t>
            </a:r>
          </a:p>
          <a:p>
            <a:r>
              <a:rPr lang="cs-CZ" dirty="0" smtClean="0"/>
              <a:t>Čl. 25 – řešení případů dohodou</a:t>
            </a:r>
          </a:p>
          <a:p>
            <a:r>
              <a:rPr lang="cs-CZ" dirty="0" smtClean="0"/>
              <a:t>Čl. 26 – výměna informací</a:t>
            </a:r>
          </a:p>
          <a:p>
            <a:r>
              <a:rPr lang="cs-CZ" dirty="0" smtClean="0"/>
              <a:t>Čl. 27 – členové diplomatických misí a konzulární úředníci</a:t>
            </a:r>
          </a:p>
          <a:p>
            <a:r>
              <a:rPr lang="cs-CZ" dirty="0" smtClean="0"/>
              <a:t>Čl. 28 – vstup v platnost</a:t>
            </a:r>
          </a:p>
          <a:p>
            <a:r>
              <a:rPr lang="cs-CZ" dirty="0" smtClean="0"/>
              <a:t>Čl. 29 - výpověď</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57</a:t>
            </a:fld>
            <a:endParaRPr lang="cs-CZ"/>
          </a:p>
        </p:txBody>
      </p:sp>
    </p:spTree>
    <p:extLst>
      <p:ext uri="{BB962C8B-B14F-4D97-AF65-F5344CB8AC3E}">
        <p14:creationId xmlns:p14="http://schemas.microsoft.com/office/powerpoint/2010/main" val="37776343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Závěr</a:t>
            </a:r>
            <a:endParaRPr lang="cs-CZ" dirty="0"/>
          </a:p>
        </p:txBody>
      </p:sp>
      <p:sp>
        <p:nvSpPr>
          <p:cNvPr id="3" name="Zástupný symbol pro obsah 2"/>
          <p:cNvSpPr>
            <a:spLocks noGrp="1"/>
          </p:cNvSpPr>
          <p:nvPr>
            <p:ph idx="1"/>
          </p:nvPr>
        </p:nvSpPr>
        <p:spPr/>
        <p:txBody>
          <a:bodyPr/>
          <a:lstStyle/>
          <a:p>
            <a:pPr marL="0" indent="0">
              <a:buNone/>
            </a:pPr>
            <a:r>
              <a:rPr lang="cs-CZ" dirty="0" smtClean="0"/>
              <a:t>Prostudovat kapitoly ve skriptech:</a:t>
            </a:r>
          </a:p>
          <a:p>
            <a:r>
              <a:rPr lang="cs-CZ" dirty="0" smtClean="0"/>
              <a:t>1 Úvod do problematiky mezinárodního zdanění</a:t>
            </a:r>
          </a:p>
          <a:p>
            <a:r>
              <a:rPr lang="cs-CZ" dirty="0" smtClean="0"/>
              <a:t>Projít si příklady na určení rezidenství</a:t>
            </a:r>
          </a:p>
          <a:p>
            <a:r>
              <a:rPr lang="cs-CZ" dirty="0" smtClean="0"/>
              <a:t>Podívat na smlouvy o zamezení dvojího zdanění</a:t>
            </a:r>
          </a:p>
          <a:p>
            <a:r>
              <a:rPr lang="cs-CZ" dirty="0" smtClean="0"/>
              <a:t>Vytisknout si smlouvu se Slovenskem</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58</a:t>
            </a:fld>
            <a:endParaRPr lang="cs-CZ"/>
          </a:p>
        </p:txBody>
      </p:sp>
    </p:spTree>
    <p:extLst>
      <p:ext uri="{BB962C8B-B14F-4D97-AF65-F5344CB8AC3E}">
        <p14:creationId xmlns:p14="http://schemas.microsoft.com/office/powerpoint/2010/main" val="1473802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p:txBody>
          <a:bodyPr/>
          <a:lstStyle/>
          <a:p>
            <a:pPr eaLnBrk="1" hangingPunct="1"/>
            <a:r>
              <a:rPr lang="cs-CZ" altLang="cs-CZ" dirty="0" smtClean="0"/>
              <a:t>I. Základní </a:t>
            </a:r>
            <a:r>
              <a:rPr lang="cs-CZ" altLang="cs-CZ" dirty="0" smtClean="0"/>
              <a:t>druhy daní</a:t>
            </a:r>
          </a:p>
        </p:txBody>
      </p:sp>
      <p:sp>
        <p:nvSpPr>
          <p:cNvPr id="13315" name="Zástupný symbol pro obsah 2"/>
          <p:cNvSpPr>
            <a:spLocks noGrp="1"/>
          </p:cNvSpPr>
          <p:nvPr>
            <p:ph idx="1"/>
          </p:nvPr>
        </p:nvSpPr>
        <p:spPr/>
        <p:txBody>
          <a:bodyPr/>
          <a:lstStyle/>
          <a:p>
            <a:pPr eaLnBrk="1" hangingPunct="1"/>
            <a:r>
              <a:rPr lang="cs-CZ" altLang="cs-CZ" smtClean="0"/>
              <a:t>Dle předmětu (objektu)</a:t>
            </a:r>
          </a:p>
          <a:p>
            <a:pPr lvl="1" eaLnBrk="1" hangingPunct="1"/>
            <a:r>
              <a:rPr lang="cs-CZ" altLang="cs-CZ" smtClean="0"/>
              <a:t>Důchodové</a:t>
            </a:r>
          </a:p>
          <a:p>
            <a:pPr lvl="1" eaLnBrk="1" hangingPunct="1"/>
            <a:r>
              <a:rPr lang="cs-CZ" altLang="cs-CZ" smtClean="0"/>
              <a:t>Majetkové</a:t>
            </a:r>
          </a:p>
          <a:p>
            <a:pPr lvl="1" eaLnBrk="1" hangingPunct="1"/>
            <a:r>
              <a:rPr lang="cs-CZ" altLang="cs-CZ" smtClean="0"/>
              <a:t>Ze spotřeby</a:t>
            </a:r>
          </a:p>
          <a:p>
            <a:pPr eaLnBrk="1" hangingPunct="1"/>
            <a:r>
              <a:rPr lang="cs-CZ" altLang="cs-CZ" smtClean="0"/>
              <a:t>Dle placení</a:t>
            </a:r>
          </a:p>
          <a:p>
            <a:pPr lvl="1" eaLnBrk="1" hangingPunct="1"/>
            <a:r>
              <a:rPr lang="cs-CZ" altLang="cs-CZ" smtClean="0"/>
              <a:t>Přímé</a:t>
            </a:r>
          </a:p>
          <a:p>
            <a:pPr lvl="1" eaLnBrk="1" hangingPunct="1"/>
            <a:r>
              <a:rPr lang="cs-CZ" altLang="cs-CZ" smtClean="0"/>
              <a:t>Nepřímé</a:t>
            </a:r>
          </a:p>
          <a:p>
            <a:pPr lvl="2" eaLnBrk="1" hangingPunct="1"/>
            <a:r>
              <a:rPr lang="cs-CZ" altLang="cs-CZ" smtClean="0"/>
              <a:t>Poplatník x plátce</a:t>
            </a:r>
          </a:p>
        </p:txBody>
      </p:sp>
    </p:spTree>
    <p:extLst>
      <p:ext uri="{BB962C8B-B14F-4D97-AF65-F5344CB8AC3E}">
        <p14:creationId xmlns:p14="http://schemas.microsoft.com/office/powerpoint/2010/main" val="26065387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p:txBody>
          <a:bodyPr/>
          <a:lstStyle/>
          <a:p>
            <a:pPr eaLnBrk="1" hangingPunct="1"/>
            <a:r>
              <a:rPr lang="cs-CZ" altLang="cs-CZ" dirty="0" smtClean="0"/>
              <a:t>I. Základní </a:t>
            </a:r>
            <a:r>
              <a:rPr lang="cs-CZ" altLang="cs-CZ" dirty="0" smtClean="0"/>
              <a:t>prvky daňové techniky</a:t>
            </a:r>
          </a:p>
        </p:txBody>
      </p:sp>
      <p:sp>
        <p:nvSpPr>
          <p:cNvPr id="14339" name="Zástupný symbol pro obsah 2"/>
          <p:cNvSpPr>
            <a:spLocks noGrp="1"/>
          </p:cNvSpPr>
          <p:nvPr>
            <p:ph idx="1"/>
          </p:nvPr>
        </p:nvSpPr>
        <p:spPr/>
        <p:txBody>
          <a:bodyPr/>
          <a:lstStyle/>
          <a:p>
            <a:pPr eaLnBrk="1" hangingPunct="1"/>
            <a:r>
              <a:rPr lang="cs-CZ" altLang="cs-CZ" b="1" smtClean="0"/>
              <a:t>CO </a:t>
            </a:r>
            <a:r>
              <a:rPr lang="cs-CZ" altLang="cs-CZ" smtClean="0"/>
              <a:t>= Předmět (objekt) daně</a:t>
            </a:r>
          </a:p>
          <a:p>
            <a:pPr lvl="1" eaLnBrk="1" hangingPunct="1"/>
            <a:r>
              <a:rPr lang="cs-CZ" altLang="cs-CZ" smtClean="0"/>
              <a:t>Co je / není předmětem daně</a:t>
            </a:r>
          </a:p>
          <a:p>
            <a:pPr lvl="1" eaLnBrk="1" hangingPunct="1"/>
            <a:r>
              <a:rPr lang="cs-CZ" altLang="cs-CZ" smtClean="0"/>
              <a:t>Osvobození od daně</a:t>
            </a:r>
          </a:p>
          <a:p>
            <a:pPr lvl="1" eaLnBrk="1" hangingPunct="1"/>
            <a:r>
              <a:rPr lang="cs-CZ" altLang="cs-CZ" smtClean="0"/>
              <a:t>Vynětí z daňové povinnosti</a:t>
            </a:r>
          </a:p>
          <a:p>
            <a:pPr eaLnBrk="1" hangingPunct="1"/>
            <a:r>
              <a:rPr lang="cs-CZ" altLang="cs-CZ" b="1" smtClean="0"/>
              <a:t>KDO</a:t>
            </a:r>
            <a:r>
              <a:rPr lang="cs-CZ" altLang="cs-CZ" smtClean="0"/>
              <a:t> = Subjekt (poplatník, plátce)</a:t>
            </a:r>
          </a:p>
          <a:p>
            <a:pPr eaLnBrk="1" hangingPunct="1"/>
            <a:r>
              <a:rPr lang="cs-CZ" altLang="cs-CZ" b="1" smtClean="0"/>
              <a:t>JAK</a:t>
            </a:r>
            <a:r>
              <a:rPr lang="cs-CZ" altLang="cs-CZ" smtClean="0"/>
              <a:t> = Algoritmus výpočtu (sazba daně)</a:t>
            </a:r>
          </a:p>
          <a:p>
            <a:pPr eaLnBrk="1" hangingPunct="1"/>
            <a:r>
              <a:rPr lang="cs-CZ" altLang="cs-CZ" b="1" smtClean="0"/>
              <a:t>KDY</a:t>
            </a:r>
            <a:r>
              <a:rPr lang="cs-CZ" altLang="cs-CZ" smtClean="0"/>
              <a:t> = Lhůty splatnosti (zálohy)</a:t>
            </a:r>
          </a:p>
          <a:p>
            <a:pPr eaLnBrk="1" hangingPunct="1"/>
            <a:endParaRPr lang="cs-CZ" altLang="cs-CZ" smtClean="0"/>
          </a:p>
          <a:p>
            <a:pPr eaLnBrk="1" hangingPunct="1"/>
            <a:endParaRPr lang="cs-CZ" altLang="cs-CZ" smtClean="0"/>
          </a:p>
        </p:txBody>
      </p:sp>
    </p:spTree>
    <p:extLst>
      <p:ext uri="{BB962C8B-B14F-4D97-AF65-F5344CB8AC3E}">
        <p14:creationId xmlns:p14="http://schemas.microsoft.com/office/powerpoint/2010/main" val="29678381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p:cNvSpPr>
            <a:spLocks noGrp="1"/>
          </p:cNvSpPr>
          <p:nvPr>
            <p:ph type="title"/>
          </p:nvPr>
        </p:nvSpPr>
        <p:spPr/>
        <p:txBody>
          <a:bodyPr/>
          <a:lstStyle/>
          <a:p>
            <a:pPr eaLnBrk="1" hangingPunct="1"/>
            <a:r>
              <a:rPr lang="cs-CZ" altLang="cs-CZ" dirty="0" smtClean="0"/>
              <a:t>I. Daňový </a:t>
            </a:r>
            <a:r>
              <a:rPr lang="cs-CZ" altLang="cs-CZ" dirty="0" smtClean="0"/>
              <a:t>systém </a:t>
            </a:r>
          </a:p>
        </p:txBody>
      </p:sp>
      <p:sp>
        <p:nvSpPr>
          <p:cNvPr id="15363" name="Zástupný symbol pro obsah 2"/>
          <p:cNvSpPr>
            <a:spLocks noGrp="1"/>
          </p:cNvSpPr>
          <p:nvPr>
            <p:ph idx="1"/>
          </p:nvPr>
        </p:nvSpPr>
        <p:spPr/>
        <p:txBody>
          <a:bodyPr/>
          <a:lstStyle/>
          <a:p>
            <a:pPr eaLnBrk="1" hangingPunct="1"/>
            <a:r>
              <a:rPr lang="cs-CZ" altLang="cs-CZ" smtClean="0"/>
              <a:t>Přímé daně</a:t>
            </a:r>
          </a:p>
          <a:p>
            <a:pPr lvl="1" eaLnBrk="1" hangingPunct="1"/>
            <a:r>
              <a:rPr lang="cs-CZ" altLang="cs-CZ" smtClean="0"/>
              <a:t>Z příjmů</a:t>
            </a:r>
          </a:p>
          <a:p>
            <a:pPr lvl="2" eaLnBrk="1" hangingPunct="1"/>
            <a:r>
              <a:rPr lang="cs-CZ" altLang="cs-CZ" smtClean="0"/>
              <a:t>Fyzický osob</a:t>
            </a:r>
          </a:p>
          <a:p>
            <a:pPr lvl="2" eaLnBrk="1" hangingPunct="1"/>
            <a:r>
              <a:rPr lang="cs-CZ" altLang="cs-CZ" smtClean="0"/>
              <a:t>Právnických osob</a:t>
            </a:r>
          </a:p>
          <a:p>
            <a:pPr lvl="1" eaLnBrk="1" hangingPunct="1"/>
            <a:r>
              <a:rPr lang="cs-CZ" altLang="cs-CZ" smtClean="0"/>
              <a:t>Z majetku</a:t>
            </a:r>
          </a:p>
          <a:p>
            <a:pPr lvl="2" eaLnBrk="1" hangingPunct="1"/>
            <a:r>
              <a:rPr lang="cs-CZ" altLang="cs-CZ" smtClean="0"/>
              <a:t>Silniční daň</a:t>
            </a:r>
          </a:p>
          <a:p>
            <a:pPr lvl="2" eaLnBrk="1" hangingPunct="1"/>
            <a:r>
              <a:rPr lang="cs-CZ" altLang="cs-CZ" smtClean="0"/>
              <a:t>Z nemovitostí </a:t>
            </a:r>
          </a:p>
          <a:p>
            <a:pPr lvl="2" eaLnBrk="1" hangingPunct="1"/>
            <a:r>
              <a:rPr lang="cs-CZ" altLang="cs-CZ" smtClean="0"/>
              <a:t>Trojdaní (dar, dědictví, převod nemovitosti)</a:t>
            </a:r>
          </a:p>
        </p:txBody>
      </p:sp>
    </p:spTree>
    <p:extLst>
      <p:ext uri="{BB962C8B-B14F-4D97-AF65-F5344CB8AC3E}">
        <p14:creationId xmlns:p14="http://schemas.microsoft.com/office/powerpoint/2010/main" val="3111211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p:txBody>
          <a:bodyPr/>
          <a:lstStyle/>
          <a:p>
            <a:pPr eaLnBrk="1" hangingPunct="1"/>
            <a:r>
              <a:rPr lang="cs-CZ" altLang="cs-CZ" dirty="0" smtClean="0"/>
              <a:t>I. Daňový </a:t>
            </a:r>
            <a:r>
              <a:rPr lang="cs-CZ" altLang="cs-CZ" dirty="0" smtClean="0"/>
              <a:t>systém</a:t>
            </a:r>
          </a:p>
        </p:txBody>
      </p:sp>
      <p:sp>
        <p:nvSpPr>
          <p:cNvPr id="3" name="Zástupný symbol pro obsah 2"/>
          <p:cNvSpPr>
            <a:spLocks noGrp="1"/>
          </p:cNvSpPr>
          <p:nvPr>
            <p:ph idx="1"/>
          </p:nvPr>
        </p:nvSpPr>
        <p:spPr/>
        <p:txBody>
          <a:bodyPr/>
          <a:lstStyle/>
          <a:p>
            <a:pPr eaLnBrk="1" hangingPunct="1">
              <a:defRPr/>
            </a:pPr>
            <a:r>
              <a:rPr lang="cs-CZ" dirty="0" smtClean="0"/>
              <a:t>Nepřímé daně</a:t>
            </a:r>
          </a:p>
          <a:p>
            <a:pPr lvl="1" eaLnBrk="1" hangingPunct="1">
              <a:defRPr/>
            </a:pPr>
            <a:r>
              <a:rPr lang="cs-CZ" dirty="0" smtClean="0"/>
              <a:t>Univerzální</a:t>
            </a:r>
          </a:p>
          <a:p>
            <a:pPr lvl="2" eaLnBrk="1" hangingPunct="1">
              <a:defRPr/>
            </a:pPr>
            <a:r>
              <a:rPr lang="cs-CZ" dirty="0" smtClean="0"/>
              <a:t>DPH</a:t>
            </a:r>
          </a:p>
          <a:p>
            <a:pPr lvl="1" eaLnBrk="1" hangingPunct="1">
              <a:defRPr/>
            </a:pPr>
            <a:r>
              <a:rPr lang="cs-CZ" dirty="0" smtClean="0"/>
              <a:t>Selektivní</a:t>
            </a:r>
          </a:p>
          <a:p>
            <a:pPr lvl="2" eaLnBrk="1" hangingPunct="1">
              <a:defRPr/>
            </a:pPr>
            <a:r>
              <a:rPr lang="cs-CZ" dirty="0" smtClean="0"/>
              <a:t>Spotřební</a:t>
            </a:r>
          </a:p>
          <a:p>
            <a:pPr lvl="2" eaLnBrk="1" hangingPunct="1">
              <a:defRPr/>
            </a:pPr>
            <a:r>
              <a:rPr lang="cs-CZ" dirty="0" smtClean="0"/>
              <a:t>Ekologické</a:t>
            </a:r>
          </a:p>
          <a:p>
            <a:pPr marL="914400" lvl="2" indent="0" eaLnBrk="1" hangingPunct="1">
              <a:buFont typeface="Wingdings" pitchFamily="2" charset="2"/>
              <a:buNone/>
              <a:defRPr/>
            </a:pPr>
            <a:endParaRPr lang="cs-CZ" dirty="0" smtClean="0"/>
          </a:p>
          <a:p>
            <a:pPr eaLnBrk="1" hangingPunct="1">
              <a:defRPr/>
            </a:pPr>
            <a:endParaRPr lang="cs-CZ" dirty="0" smtClean="0"/>
          </a:p>
        </p:txBody>
      </p:sp>
    </p:spTree>
    <p:extLst>
      <p:ext uri="{BB962C8B-B14F-4D97-AF65-F5344CB8AC3E}">
        <p14:creationId xmlns:p14="http://schemas.microsoft.com/office/powerpoint/2010/main" val="2935969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231</TotalTime>
  <Words>3098</Words>
  <Application>Microsoft Office PowerPoint</Application>
  <PresentationFormat>Předvádění na obrazovce (4:3)</PresentationFormat>
  <Paragraphs>413</Paragraphs>
  <Slides>58</Slides>
  <Notes>0</Notes>
  <HiddenSlides>0</HiddenSlides>
  <MMClips>0</MMClips>
  <ScaleCrop>false</ScaleCrop>
  <HeadingPairs>
    <vt:vector size="6" baseType="variant">
      <vt:variant>
        <vt:lpstr>Motiv</vt:lpstr>
      </vt:variant>
      <vt:variant>
        <vt:i4>1</vt:i4>
      </vt:variant>
      <vt:variant>
        <vt:lpstr>Vložené servery OLE</vt:lpstr>
      </vt:variant>
      <vt:variant>
        <vt:i4>2</vt:i4>
      </vt:variant>
      <vt:variant>
        <vt:lpstr>Nadpisy snímků</vt:lpstr>
      </vt:variant>
      <vt:variant>
        <vt:i4>58</vt:i4>
      </vt:variant>
    </vt:vector>
  </HeadingPairs>
  <TitlesOfParts>
    <vt:vector size="61" baseType="lpstr">
      <vt:lpstr>Motiv systému Office</vt:lpstr>
      <vt:lpstr>Organizační diagram</vt:lpstr>
      <vt:lpstr>Dokument</vt:lpstr>
      <vt:lpstr>Mezinárodní zdanění</vt:lpstr>
      <vt:lpstr>Obsah prezentace:</vt:lpstr>
      <vt:lpstr>I. Opakování daňového systému ČR</vt:lpstr>
      <vt:lpstr>I. Obecná charakteristika pojmu „daň“</vt:lpstr>
      <vt:lpstr>I. Základní daňové principy</vt:lpstr>
      <vt:lpstr>I. Základní druhy daní</vt:lpstr>
      <vt:lpstr>I. Základní prvky daňové techniky</vt:lpstr>
      <vt:lpstr>I. Daňový systém </vt:lpstr>
      <vt:lpstr>I. Daňový systém</vt:lpstr>
      <vt:lpstr>I. Daň z příjmů fyzických osob</vt:lpstr>
      <vt:lpstr>Orientace v zákoně:</vt:lpstr>
      <vt:lpstr>U každé daně rozlišovat:</vt:lpstr>
      <vt:lpstr>Poplatníci daně z příjmů fyzických osob</vt:lpstr>
      <vt:lpstr>Předmět daně = dílčí základy daně (DZD)</vt:lpstr>
      <vt:lpstr>Předmětem daně nejsou</vt:lpstr>
      <vt:lpstr>Osvobození od daně § 4</vt:lpstr>
      <vt:lpstr>Zdaňovací období</vt:lpstr>
      <vt:lpstr>Předmět daně = dílčí základy daně (DZD)</vt:lpstr>
      <vt:lpstr>DZD § 6 příjmy ze závislé činnosti </vt:lpstr>
      <vt:lpstr>Závislá činnost</vt:lpstr>
      <vt:lpstr>PROHLÁŠENÍ (viz ukázka 1)</vt:lpstr>
      <vt:lpstr>§ 6 příjmy ze závislé činnosti </vt:lpstr>
      <vt:lpstr>DZD § 7 příjmy z podnikání</vt:lpstr>
      <vt:lpstr>§ 7 příjmy z podnikání</vt:lpstr>
      <vt:lpstr>DZD § 8 příjmy z kapitálového majetku</vt:lpstr>
      <vt:lpstr>§ 8 příjmy z kapitálového majetku</vt:lpstr>
      <vt:lpstr>DZD § 9 příjmy z pronájmu</vt:lpstr>
      <vt:lpstr>§ 9 příjmy z pronájmu</vt:lpstr>
      <vt:lpstr>DZD § 10 ostatní příjmy</vt:lpstr>
      <vt:lpstr>§ 10 ostatní příjmy</vt:lpstr>
      <vt:lpstr>Základ daně z příjmů fyzických osob</vt:lpstr>
      <vt:lpstr>Nezdanitelná část základu daně</vt:lpstr>
      <vt:lpstr>Slevy na dani § 35</vt:lpstr>
      <vt:lpstr>Slevy § 35 ba</vt:lpstr>
      <vt:lpstr>Daňové zvýhodnění</vt:lpstr>
      <vt:lpstr>Schéma výpočtu DPFO</vt:lpstr>
      <vt:lpstr>Právní úprava</vt:lpstr>
      <vt:lpstr>II. Opakování rezidenství</vt:lpstr>
      <vt:lpstr>Příklady určení rezidenství dle ZDP</vt:lpstr>
      <vt:lpstr>Příklady určení rezidenství dle ZDP</vt:lpstr>
      <vt:lpstr>Příklady určení rezidenství dle ZDP</vt:lpstr>
      <vt:lpstr>Příklady určení rezidenství dle ZDP</vt:lpstr>
      <vt:lpstr>Příklady určení rezidenství v souladu s mezinárodními smlouvami</vt:lpstr>
      <vt:lpstr>Příklady určení rezidenství v souladu s mezinárodními smlouvami</vt:lpstr>
      <vt:lpstr>Příklady určení rezidenství v souladu s mezinárodními smlouvami</vt:lpstr>
      <vt:lpstr>III. Body přednášky:</vt:lpstr>
      <vt:lpstr>1. Opatření k zamezení dvojího zdanění</vt:lpstr>
      <vt:lpstr>2. Smlouvy o zamezení dvojího zdanění</vt:lpstr>
      <vt:lpstr>2. Smlouvy o zamezení dvojího zdanění</vt:lpstr>
      <vt:lpstr>2. Smlouvy o zamezení dvojího zdanění</vt:lpstr>
      <vt:lpstr>2. Smlouvy o zamezení dvojího zdanění</vt:lpstr>
      <vt:lpstr>2. Smlouvy o zamezení dvojího zdanění</vt:lpstr>
      <vt:lpstr>2. Typy smluv</vt:lpstr>
      <vt:lpstr>2. Smlouvy o zamezení dvojího zdanění</vt:lpstr>
      <vt:lpstr>2. Smlouvy o zamezení dvojího zdanění – modelová struktura</vt:lpstr>
      <vt:lpstr>2. Smlouvy o zamezení dvojího zdanění – modelová struktura</vt:lpstr>
      <vt:lpstr>2. Smlouvy o zamezení dvojího zdanění – modelová struktura</vt:lpstr>
      <vt:lpstr>Závěr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Mezinárodní zdanění</dc:title>
  <dc:creator>Hana</dc:creator>
  <cp:lastModifiedBy>Hana</cp:lastModifiedBy>
  <cp:revision>39</cp:revision>
  <dcterms:created xsi:type="dcterms:W3CDTF">2012-10-05T17:09:18Z</dcterms:created>
  <dcterms:modified xsi:type="dcterms:W3CDTF">2013-09-23T18:03:19Z</dcterms:modified>
</cp:coreProperties>
</file>