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41"/>
  </p:notes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256" r:id="rId31"/>
    <p:sldId id="302" r:id="rId32"/>
    <p:sldId id="329" r:id="rId33"/>
    <p:sldId id="300" r:id="rId34"/>
    <p:sldId id="330" r:id="rId35"/>
    <p:sldId id="331" r:id="rId36"/>
    <p:sldId id="317" r:id="rId37"/>
    <p:sldId id="304" r:id="rId38"/>
    <p:sldId id="305" r:id="rId39"/>
    <p:sldId id="316" r:id="rId40"/>
    <p:sldId id="307" r:id="rId41"/>
    <p:sldId id="318" r:id="rId42"/>
    <p:sldId id="306" r:id="rId43"/>
    <p:sldId id="309" r:id="rId44"/>
    <p:sldId id="308" r:id="rId45"/>
    <p:sldId id="335" r:id="rId46"/>
    <p:sldId id="336" r:id="rId47"/>
    <p:sldId id="313" r:id="rId48"/>
    <p:sldId id="319" r:id="rId49"/>
    <p:sldId id="310" r:id="rId50"/>
    <p:sldId id="315" r:id="rId51"/>
    <p:sldId id="314" r:id="rId52"/>
    <p:sldId id="320" r:id="rId53"/>
    <p:sldId id="322" r:id="rId54"/>
    <p:sldId id="334" r:id="rId55"/>
    <p:sldId id="321" r:id="rId56"/>
    <p:sldId id="323" r:id="rId57"/>
    <p:sldId id="332" r:id="rId58"/>
    <p:sldId id="324" r:id="rId59"/>
    <p:sldId id="325" r:id="rId60"/>
    <p:sldId id="327" r:id="rId61"/>
    <p:sldId id="333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1" r:id="rId98"/>
    <p:sldId id="402" r:id="rId99"/>
    <p:sldId id="403" r:id="rId100"/>
    <p:sldId id="404" r:id="rId101"/>
    <p:sldId id="405" r:id="rId102"/>
    <p:sldId id="406" r:id="rId103"/>
    <p:sldId id="407" r:id="rId104"/>
    <p:sldId id="408" r:id="rId105"/>
    <p:sldId id="409" r:id="rId106"/>
    <p:sldId id="410" r:id="rId107"/>
    <p:sldId id="411" r:id="rId108"/>
    <p:sldId id="412" r:id="rId109"/>
    <p:sldId id="413" r:id="rId110"/>
    <p:sldId id="414" r:id="rId111"/>
    <p:sldId id="415" r:id="rId112"/>
    <p:sldId id="416" r:id="rId113"/>
    <p:sldId id="417" r:id="rId114"/>
    <p:sldId id="418" r:id="rId115"/>
    <p:sldId id="419" r:id="rId116"/>
    <p:sldId id="420" r:id="rId117"/>
    <p:sldId id="421" r:id="rId118"/>
    <p:sldId id="422" r:id="rId119"/>
    <p:sldId id="423" r:id="rId120"/>
    <p:sldId id="424" r:id="rId121"/>
    <p:sldId id="425" r:id="rId122"/>
    <p:sldId id="426" r:id="rId123"/>
    <p:sldId id="427" r:id="rId124"/>
    <p:sldId id="428" r:id="rId125"/>
    <p:sldId id="429" r:id="rId126"/>
    <p:sldId id="430" r:id="rId127"/>
    <p:sldId id="431" r:id="rId128"/>
    <p:sldId id="432" r:id="rId129"/>
    <p:sldId id="433" r:id="rId130"/>
    <p:sldId id="434" r:id="rId131"/>
    <p:sldId id="435" r:id="rId132"/>
    <p:sldId id="436" r:id="rId133"/>
    <p:sldId id="437" r:id="rId134"/>
    <p:sldId id="438" r:id="rId135"/>
    <p:sldId id="439" r:id="rId136"/>
    <p:sldId id="440" r:id="rId137"/>
    <p:sldId id="441" r:id="rId138"/>
    <p:sldId id="442" r:id="rId139"/>
    <p:sldId id="443" r:id="rId1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3" autoAdjust="0"/>
  </p:normalViewPr>
  <p:slideViewPr>
    <p:cSldViewPr>
      <p:cViewPr>
        <p:scale>
          <a:sx n="54" d="100"/>
          <a:sy n="54" d="100"/>
        </p:scale>
        <p:origin x="-161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413DBC5-8358-4D91-816E-9B56397AEB6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09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CBE0-B284-489C-8D1A-7DD231916C6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10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27957-13FE-4AE3-B7DB-E9A9F7258518}" type="slidenum">
              <a:rPr lang="cs-CZ"/>
              <a:pPr/>
              <a:t>3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hrubá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E9491-391D-431F-AAB5-FFBA1BDBF571}" type="slidenum">
              <a:rPr lang="cs-CZ"/>
              <a:pPr/>
              <a:t>4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Rok 2006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C1728-DFD4-44DB-B78A-89C9B9913038}" type="slidenum">
              <a:rPr lang="cs-CZ"/>
              <a:pPr/>
              <a:t>33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hrubá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BEFF0-2EDD-4410-B7D1-F172ADDDFA72}" type="slidenum">
              <a:rPr lang="cs-CZ"/>
              <a:pPr/>
              <a:t>102</a:t>
            </a:fld>
            <a:endParaRPr lang="cs-CZ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77307-FEF0-4E0F-B8F1-F8C2D1D04955}" type="slidenum">
              <a:rPr lang="cs-CZ"/>
              <a:pPr/>
              <a:t>131</a:t>
            </a:fld>
            <a:endParaRPr 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Splnění těchto kritérií je nezbytné pro přijetí společné měny euro.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3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3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3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33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3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33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33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3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6E6510-712A-40FA-ABA2-E636520749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F5AD0-2F9C-4ACC-8717-0FEC469DA6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5D28-3CA7-4E75-9478-D7C85FB03A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2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F13AFB-3496-4002-8E29-C298DF72F6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48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FA305F-0AE5-47F2-9D2E-D13D7C2555E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22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E0001-34E9-41D6-9801-0D121F742D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76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56E0-0667-4FD4-92B9-C8B676D91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51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C9A30-56EE-4754-A503-16E99723596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7D664-4F24-4D24-AB8F-057EB696526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31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E20-06A9-4291-9493-40D0520FF7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02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A5022-6A9D-4E3C-A534-E30FAF690C0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40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D012-B628-41A2-978C-51DBBEAA50D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22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2594-A483-42D0-A6A4-2389119263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16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32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2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60304-0F80-4545-BF17-5B732EBC633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cms-consulting.org/dluh/dluh-CZ.htm" TargetMode="Externa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3.emf"/><Relationship Id="rId4" Type="http://schemas.openxmlformats.org/officeDocument/2006/relationships/package" Target="../embeddings/Microsoft_Excel_Worksheet1.xlsx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hyperlink" Target="http://www.petrmach.cz/cze/prispevek.php?ID=352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hyperlink" Target="http://www.mesec.cz/clanky/srotovne-co-je-a-co-neni-videt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/>
              <a:t>PŘÍJMY – NEROVNOST, DISKRIMINACE, CHUDOBA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33540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práce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Poptávka po práci – kolik pracovníků najmout? </a:t>
            </a:r>
          </a:p>
          <a:p>
            <a:pPr lvl="2"/>
            <a:r>
              <a:rPr lang="cs-CZ"/>
              <a:t>Odvozena od produkční funkce</a:t>
            </a:r>
          </a:p>
          <a:p>
            <a:pPr lvl="2"/>
            <a:r>
              <a:rPr lang="cs-CZ"/>
              <a:t>Tvořena firmami</a:t>
            </a:r>
          </a:p>
          <a:p>
            <a:endParaRPr lang="cs-CZ"/>
          </a:p>
          <a:p>
            <a:r>
              <a:rPr lang="cs-CZ"/>
              <a:t>Nabídka práce – tvořena domácnostmi</a:t>
            </a:r>
          </a:p>
        </p:txBody>
      </p:sp>
    </p:spTree>
    <p:extLst>
      <p:ext uri="{BB962C8B-B14F-4D97-AF65-F5344CB8AC3E}">
        <p14:creationId xmlns:p14="http://schemas.microsoft.com/office/powerpoint/2010/main" val="25867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A1D6-ED8B-44A3-9D2A-E257B26E40AD}" type="slidenum">
              <a:rPr lang="cs-CZ"/>
              <a:pPr/>
              <a:t>100</a:t>
            </a:fld>
            <a:endParaRPr lang="cs-CZ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924800" cy="563563"/>
          </a:xfrm>
        </p:spPr>
        <p:txBody>
          <a:bodyPr/>
          <a:lstStyle/>
          <a:p>
            <a:r>
              <a:rPr lang="cs-CZ" sz="4000" dirty="0"/>
              <a:t>Rozpočtové výdaje (</a:t>
            </a:r>
            <a:r>
              <a:rPr lang="cs-CZ" sz="4000" dirty="0" smtClean="0"/>
              <a:t>2014)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 bwMode="auto">
          <a:xfrm>
            <a:off x="2328863" y="980729"/>
            <a:ext cx="44862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1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8B0D-4BC0-445B-9480-A37D76A0DE39}" type="slidenum">
              <a:rPr lang="cs-CZ"/>
              <a:pPr/>
              <a:t>101</a:t>
            </a:fld>
            <a:endParaRPr lang="cs-CZ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Státní rozpočet</a:t>
            </a:r>
            <a:endParaRPr lang="en-US" sz="400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Rozpočtový přebytek</a:t>
            </a:r>
          </a:p>
          <a:p>
            <a:pPr lvl="1"/>
            <a:r>
              <a:rPr lang="cs-CZ"/>
              <a:t>Výdaje &lt; příjmy</a:t>
            </a:r>
            <a:endParaRPr lang="en-US"/>
          </a:p>
          <a:p>
            <a:r>
              <a:rPr lang="cs-CZ"/>
              <a:t>Rozpočtový deficit</a:t>
            </a:r>
            <a:endParaRPr lang="en-US"/>
          </a:p>
          <a:p>
            <a:pPr lvl="1">
              <a:buClr>
                <a:srgbClr val="000000"/>
              </a:buClr>
            </a:pPr>
            <a:r>
              <a:rPr lang="cs-CZ"/>
              <a:t>Příjmy &lt; výdaje</a:t>
            </a:r>
          </a:p>
          <a:p>
            <a:pPr>
              <a:buClr>
                <a:srgbClr val="000000"/>
              </a:buClr>
            </a:pPr>
            <a:r>
              <a:rPr lang="cs-CZ"/>
              <a:t>Vyrovnaný rozpočet</a:t>
            </a:r>
          </a:p>
          <a:p>
            <a:pPr lvl="1">
              <a:buClr>
                <a:srgbClr val="000000"/>
              </a:buClr>
            </a:pPr>
            <a:r>
              <a:rPr lang="cs-CZ"/>
              <a:t> příjmy = výdaje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C7A5-ADD7-4F16-A44E-A4951786A6A2}" type="slidenum">
              <a:rPr lang="cs-CZ"/>
              <a:pPr/>
              <a:t>102</a:t>
            </a:fld>
            <a:endParaRPr lang="cs-CZ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87375"/>
            <a:ext cx="7642225" cy="974725"/>
          </a:xfrm>
        </p:spPr>
        <p:txBody>
          <a:bodyPr/>
          <a:lstStyle/>
          <a:p>
            <a:r>
              <a:rPr lang="cs-CZ"/>
              <a:t>Státní dluh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29563" cy="330517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/>
              <a:t>= nahromaděné vypůjčené částky z minulosti</a:t>
            </a:r>
          </a:p>
          <a:p>
            <a:pPr marL="533400" indent="-533400">
              <a:lnSpc>
                <a:spcPct val="80000"/>
              </a:lnSpc>
            </a:pPr>
            <a:r>
              <a:rPr lang="cs-CZ"/>
              <a:t>Změna vládního dluhu v daném roce je rovna rozpočtovému deficitu</a:t>
            </a:r>
          </a:p>
          <a:p>
            <a:pPr marL="533400" indent="-533400">
              <a:lnSpc>
                <a:spcPct val="80000"/>
              </a:lnSpc>
            </a:pPr>
            <a:r>
              <a:rPr lang="cs-CZ"/>
              <a:t>vnitřní X vnější </a:t>
            </a:r>
          </a:p>
          <a:p>
            <a:pPr marL="533400" indent="-533400">
              <a:lnSpc>
                <a:spcPct val="80000"/>
              </a:lnSpc>
            </a:pPr>
            <a:r>
              <a:rPr lang="cs-CZ" b="1"/>
              <a:t>Břemena dluhu</a:t>
            </a:r>
            <a:r>
              <a:rPr lang="cs-CZ"/>
              <a:t>: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cs-CZ"/>
              <a:t>Potřeba obsluhovat dluh (platit, „valit před sebou“)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cs-CZ"/>
              <a:t>Ztráta efektivnosti zdanění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cs-CZ"/>
              <a:t>Nahrazování soukromého kapitálu dluhem</a:t>
            </a:r>
          </a:p>
        </p:txBody>
      </p:sp>
    </p:spTree>
    <p:extLst>
      <p:ext uri="{BB962C8B-B14F-4D97-AF65-F5344CB8AC3E}">
        <p14:creationId xmlns:p14="http://schemas.microsoft.com/office/powerpoint/2010/main" val="1140355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451-BBE0-4DB6-846C-1F01D3CC28C4}" type="slidenum">
              <a:rPr lang="cs-CZ"/>
              <a:pPr/>
              <a:t>103</a:t>
            </a:fld>
            <a:endParaRPr lang="cs-CZ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0" y="542925"/>
            <a:ext cx="7505700" cy="649288"/>
          </a:xfrm>
        </p:spPr>
        <p:txBody>
          <a:bodyPr/>
          <a:lstStyle/>
          <a:p>
            <a:r>
              <a:rPr lang="cs-CZ"/>
              <a:t>Vývoj státního dluhu ČR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7625" y="2082800"/>
            <a:ext cx="6983413" cy="39846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cs-CZ" sz="2000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>
                <a:solidFill>
                  <a:srgbClr val="FF0000"/>
                </a:solidFill>
              </a:rPr>
              <a:t>Aktuální výše:</a:t>
            </a:r>
            <a:r>
              <a:rPr lang="cs-CZ" sz="2800" b="1"/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cs-CZ" sz="2800">
                <a:hlinkClick r:id="rId2"/>
              </a:rPr>
              <a:t>http://cms-consulting.org/dluh/dluh-CZ.htm</a:t>
            </a:r>
            <a:endParaRPr lang="cs-CZ" sz="2800"/>
          </a:p>
        </p:txBody>
      </p:sp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0322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43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698A-EC16-4C1A-A20D-AF1925BD01E2}" type="slidenum">
              <a:rPr lang="cs-CZ"/>
              <a:pPr/>
              <a:t>104</a:t>
            </a:fld>
            <a:endParaRPr lang="cs-CZ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2. MONETÁRNÍ POLITIKA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2312988"/>
            <a:ext cx="7772400" cy="3535362"/>
          </a:xfrm>
        </p:spPr>
        <p:txBody>
          <a:bodyPr/>
          <a:lstStyle/>
          <a:p>
            <a:r>
              <a:rPr lang="cs-CZ" b="1"/>
              <a:t>Cíle</a:t>
            </a:r>
            <a:r>
              <a:rPr lang="cs-CZ"/>
              <a:t>:</a:t>
            </a:r>
          </a:p>
          <a:p>
            <a:pPr>
              <a:buFont typeface="Wingdings" pitchFamily="2" charset="2"/>
              <a:buNone/>
            </a:pPr>
            <a:r>
              <a:rPr lang="cs-CZ"/>
              <a:t>množství peněz v ekonomice X úroková míra</a:t>
            </a:r>
          </a:p>
          <a:p>
            <a:r>
              <a:rPr lang="cs-CZ"/>
              <a:t>pomocí monetárních cílů jsou dosahovány hospodářské cíle (cenová stabilita, zaměstnanost)</a:t>
            </a:r>
          </a:p>
        </p:txBody>
      </p:sp>
    </p:spTree>
    <p:extLst>
      <p:ext uri="{BB962C8B-B14F-4D97-AF65-F5344CB8AC3E}">
        <p14:creationId xmlns:p14="http://schemas.microsoft.com/office/powerpoint/2010/main" val="241643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0764-E2FC-4A22-B49E-1199228B0EF6}" type="slidenum">
              <a:rPr lang="cs-CZ"/>
              <a:pPr/>
              <a:t>105</a:t>
            </a:fld>
            <a:endParaRPr lang="cs-CZ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Peníze</a:t>
            </a: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8128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= základní kámen moderní ekonomiky</a:t>
            </a:r>
          </a:p>
          <a:p>
            <a:r>
              <a:rPr lang="cs-CZ"/>
              <a:t>Prostředek směny, měřítko hodnoty, uchovatel bohatství</a:t>
            </a:r>
          </a:p>
          <a:p>
            <a:r>
              <a:rPr lang="cs-CZ"/>
              <a:t>Peníze – zboží jako jiné</a:t>
            </a:r>
          </a:p>
          <a:p>
            <a:r>
              <a:rPr lang="cs-CZ"/>
              <a:t>Finanční trhy:   S (= úspory) 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              D (= investice, spotřeba)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4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0728-0766-4F06-A48D-C05574CBD25B}" type="slidenum">
              <a:rPr lang="cs-CZ"/>
              <a:pPr/>
              <a:t>106</a:t>
            </a:fld>
            <a:endParaRPr lang="cs-CZ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Zásahy CB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45093" name="Object 5"/>
          <p:cNvGraphicFramePr>
            <a:graphicFrameLocks noChangeAspect="1"/>
          </p:cNvGraphicFramePr>
          <p:nvPr/>
        </p:nvGraphicFramePr>
        <p:xfrm>
          <a:off x="539750" y="1844675"/>
          <a:ext cx="4176713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2611831" imgH="2343607" progId="Visio.Drawing.11">
                  <p:embed/>
                </p:oleObj>
              </mc:Choice>
              <mc:Fallback>
                <p:oleObj r:id="rId3" imgW="2611831" imgH="23436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4176713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45095" name="Object 7"/>
          <p:cNvGraphicFramePr>
            <a:graphicFrameLocks noChangeAspect="1"/>
          </p:cNvGraphicFramePr>
          <p:nvPr/>
        </p:nvGraphicFramePr>
        <p:xfrm>
          <a:off x="4716463" y="1989138"/>
          <a:ext cx="403225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2602992" imgH="2325624" progId="Visio.Drawing.11">
                  <p:embed/>
                </p:oleObj>
              </mc:Choice>
              <mc:Fallback>
                <p:oleObj r:id="rId5" imgW="2602992" imgH="23256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4032250" cy="338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1187450" y="57340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proti růstu úrokové míry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5219700" y="566102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proti růstu množství peněz </a:t>
            </a:r>
          </a:p>
        </p:txBody>
      </p:sp>
    </p:spTree>
    <p:extLst>
      <p:ext uri="{BB962C8B-B14F-4D97-AF65-F5344CB8AC3E}">
        <p14:creationId xmlns:p14="http://schemas.microsoft.com/office/powerpoint/2010/main" val="4492130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4B56-6CD6-4BB0-80CF-9FAABB394ABE}" type="slidenum">
              <a:rPr lang="cs-CZ"/>
              <a:pPr/>
              <a:t>107</a:t>
            </a:fld>
            <a:endParaRPr lang="cs-CZ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Nabídka peněz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= oběživo + vklady (depozita) </a:t>
            </a:r>
          </a:p>
          <a:p>
            <a:r>
              <a:rPr lang="cs-CZ"/>
              <a:t>ovlivňována centrální bankou </a:t>
            </a:r>
          </a:p>
          <a:p>
            <a:r>
              <a:rPr lang="cs-CZ"/>
              <a:t>ovlivňuje komerční banky (regulace, pravidla)</a:t>
            </a:r>
          </a:p>
          <a:p>
            <a:r>
              <a:rPr lang="cs-CZ"/>
              <a:t>ovlivňuje cenu peněz</a:t>
            </a:r>
          </a:p>
          <a:p>
            <a:r>
              <a:rPr lang="cs-CZ"/>
              <a:t>cena peněz = úroková míra</a:t>
            </a:r>
          </a:p>
        </p:txBody>
      </p:sp>
    </p:spTree>
    <p:extLst>
      <p:ext uri="{BB962C8B-B14F-4D97-AF65-F5344CB8AC3E}">
        <p14:creationId xmlns:p14="http://schemas.microsoft.com/office/powerpoint/2010/main" val="329800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CA0D-3434-4947-BE94-8245DD62091D}" type="slidenum">
              <a:rPr lang="cs-CZ"/>
              <a:pPr/>
              <a:t>108</a:t>
            </a:fld>
            <a:endParaRPr lang="cs-CZ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Sazby CB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= </a:t>
            </a:r>
            <a:r>
              <a:rPr lang="cs-CZ"/>
              <a:t>úrokové sazby, za které CB půjčují bankovnímu systému</a:t>
            </a:r>
          </a:p>
          <a:p>
            <a:r>
              <a:rPr lang="cs-CZ"/>
              <a:t>význam: indikátor monetární politiky CB, ovlivňují bankovní rezervy, M a tržní úrokové míry</a:t>
            </a:r>
          </a:p>
          <a:p>
            <a:r>
              <a:rPr lang="cs-CZ"/>
              <a:t>REPO sazba, diskontní, lombardní</a:t>
            </a:r>
          </a:p>
        </p:txBody>
      </p:sp>
    </p:spTree>
    <p:extLst>
      <p:ext uri="{BB962C8B-B14F-4D97-AF65-F5344CB8AC3E}">
        <p14:creationId xmlns:p14="http://schemas.microsoft.com/office/powerpoint/2010/main" val="70022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83D6-C1DB-492F-ADF6-0475D4E41CE0}" type="slidenum">
              <a:rPr lang="cs-CZ"/>
              <a:pPr/>
              <a:t>109</a:t>
            </a:fld>
            <a:endParaRPr lang="cs-CZ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r>
              <a:rPr lang="cs-CZ"/>
              <a:t>Měnověpolitické nástroje ČNB</a:t>
            </a:r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9046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0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366000" cy="1143000"/>
          </a:xfrm>
        </p:spPr>
        <p:txBody>
          <a:bodyPr/>
          <a:lstStyle/>
          <a:p>
            <a:r>
              <a:rPr lang="cs-CZ"/>
              <a:t>Poptávka po práci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Na kolik hodin najmout pracovníka?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Plat v naturáliích – 7 košíků za hodinu</a:t>
            </a:r>
          </a:p>
          <a:p>
            <a:pPr>
              <a:lnSpc>
                <a:spcPct val="90000"/>
              </a:lnSpc>
            </a:pPr>
            <a:r>
              <a:rPr lang="cs-CZ" sz="2800"/>
              <a:t>Porovnání mzdy a mezního produktu práce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482441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764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227763" y="2492375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Přírůstek košů za hodinu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5940425" y="3284538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940425" y="3573463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940425" y="3860800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5940425" y="4149725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V="1">
            <a:off x="5940425" y="3429000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V="1">
            <a:off x="5940425" y="3716338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V="1">
            <a:off x="5940425" y="4005263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5940425" y="4292600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6588125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6588125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588125" y="386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6588125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>
            <a:off x="2124075" y="3429000"/>
            <a:ext cx="360363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87F-8555-4D03-BFF8-EC85E460CB88}" type="slidenum">
              <a:rPr lang="cs-CZ"/>
              <a:pPr/>
              <a:t>110</a:t>
            </a:fld>
            <a:endParaRPr lang="cs-CZ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772400" cy="762000"/>
          </a:xfrm>
        </p:spPr>
        <p:txBody>
          <a:bodyPr/>
          <a:lstStyle/>
          <a:p>
            <a:r>
              <a:rPr lang="cs-CZ"/>
              <a:t>Účinky monetární politiky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4010025"/>
          </a:xfrm>
        </p:spPr>
        <p:txBody>
          <a:bodyPr/>
          <a:lstStyle/>
          <a:p>
            <a:r>
              <a:rPr lang="cs-CZ" b="1"/>
              <a:t>expanzivní MP </a:t>
            </a:r>
            <a:r>
              <a:rPr lang="cs-CZ"/>
              <a:t>= růst M, pokles i </a:t>
            </a:r>
            <a:r>
              <a:rPr lang="en-US"/>
              <a:t>=&gt;</a:t>
            </a:r>
            <a:r>
              <a:rPr lang="cs-CZ"/>
              <a:t> </a:t>
            </a:r>
          </a:p>
          <a:p>
            <a:pPr lvl="1"/>
            <a:r>
              <a:rPr lang="cs-CZ"/>
              <a:t>růst výkonu a snižování nezaměstnanosti</a:t>
            </a:r>
          </a:p>
          <a:p>
            <a:pPr lvl="1"/>
            <a:r>
              <a:rPr lang="cs-CZ"/>
              <a:t>možný růst P</a:t>
            </a:r>
          </a:p>
          <a:p>
            <a:r>
              <a:rPr lang="cs-CZ" b="1"/>
              <a:t>restriktivní MP </a:t>
            </a:r>
            <a:r>
              <a:rPr lang="cs-CZ"/>
              <a:t>= pokles M, růst i </a:t>
            </a:r>
            <a:r>
              <a:rPr lang="en-US"/>
              <a:t>=&gt;</a:t>
            </a:r>
            <a:r>
              <a:rPr lang="cs-CZ"/>
              <a:t> </a:t>
            </a:r>
          </a:p>
          <a:p>
            <a:pPr lvl="1"/>
            <a:r>
              <a:rPr lang="cs-CZ"/>
              <a:t>pokles ochoty investovat, pokles výkonu a zaměstnanosti</a:t>
            </a:r>
          </a:p>
          <a:p>
            <a:pPr lvl="1"/>
            <a:r>
              <a:rPr lang="cs-CZ"/>
              <a:t>možný pokles P</a:t>
            </a:r>
            <a:endParaRPr lang="cs-CZ" sz="6000"/>
          </a:p>
        </p:txBody>
      </p:sp>
    </p:spTree>
    <p:extLst>
      <p:ext uri="{BB962C8B-B14F-4D97-AF65-F5344CB8AC3E}">
        <p14:creationId xmlns:p14="http://schemas.microsoft.com/office/powerpoint/2010/main" val="280714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7A91-4CAD-458D-80A3-902E0EC584F2}" type="slidenum">
              <a:rPr lang="cs-CZ"/>
              <a:pPr/>
              <a:t>111</a:t>
            </a:fld>
            <a:endParaRPr lang="cs-CZ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ČNB</a:t>
            </a: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cs-CZ"/>
              <a:t>Dvoustupňová bankovní soustava</a:t>
            </a:r>
          </a:p>
          <a:p>
            <a:pPr>
              <a:buClr>
                <a:srgbClr val="000000"/>
              </a:buClr>
            </a:pPr>
            <a:r>
              <a:rPr lang="cs-CZ"/>
              <a:t>Centrální banka v ČR – </a:t>
            </a:r>
            <a:r>
              <a:rPr lang="cs-CZ" b="1"/>
              <a:t>funkce</a:t>
            </a:r>
            <a:r>
              <a:rPr lang="cs-CZ"/>
              <a:t>:</a:t>
            </a:r>
          </a:p>
          <a:p>
            <a:pPr>
              <a:buClr>
                <a:srgbClr val="000000"/>
              </a:buClr>
            </a:pPr>
            <a:r>
              <a:rPr lang="cs-CZ"/>
              <a:t>Dohled nad bankovním systémem</a:t>
            </a:r>
          </a:p>
          <a:p>
            <a:pPr>
              <a:buClr>
                <a:srgbClr val="000000"/>
              </a:buClr>
            </a:pPr>
            <a:r>
              <a:rPr lang="cs-CZ"/>
              <a:t>Banka bank</a:t>
            </a:r>
          </a:p>
          <a:p>
            <a:pPr>
              <a:buClr>
                <a:srgbClr val="000000"/>
              </a:buClr>
            </a:pPr>
            <a:r>
              <a:rPr lang="cs-CZ"/>
              <a:t>Banka státu</a:t>
            </a:r>
          </a:p>
          <a:p>
            <a:pPr>
              <a:buClr>
                <a:srgbClr val="000000"/>
              </a:buClr>
            </a:pPr>
            <a:r>
              <a:rPr lang="cs-CZ"/>
              <a:t>Provádění monetární politiky</a:t>
            </a:r>
          </a:p>
          <a:p>
            <a:pPr>
              <a:buClr>
                <a:srgbClr val="000000"/>
              </a:buClr>
            </a:pPr>
            <a:r>
              <a:rPr lang="cs-CZ"/>
              <a:t>Emise  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0028-38FD-4411-84D7-25B54B64C1B0}" type="slidenum">
              <a:rPr lang="cs-CZ"/>
              <a:pPr/>
              <a:t>112</a:t>
            </a:fld>
            <a:endParaRPr lang="cs-CZ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Fungování ČNB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Cíl: </a:t>
            </a:r>
            <a:r>
              <a:rPr lang="cs-CZ"/>
              <a:t>cenová stabilita (cílování inflace)</a:t>
            </a:r>
            <a:endParaRPr lang="cs-CZ" b="1"/>
          </a:p>
          <a:p>
            <a:r>
              <a:rPr lang="cs-CZ" b="1"/>
              <a:t>Nezávislost </a:t>
            </a:r>
            <a:r>
              <a:rPr lang="cs-CZ"/>
              <a:t>= podmínka úspěšné realizace MP („udržitelného neinflačního růstu ekonomiky“)</a:t>
            </a:r>
          </a:p>
          <a:p>
            <a:r>
              <a:rPr lang="cs-CZ"/>
              <a:t>Nezávislost vysoká od r. 1993, dána zákonem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6633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24EE-A992-46B8-9DBA-1C9CE96C6C34}" type="slidenum">
              <a:rPr lang="cs-CZ"/>
              <a:pPr/>
              <a:t>113</a:t>
            </a:fld>
            <a:endParaRPr lang="cs-CZ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Cílování inflace - ČNB</a:t>
            </a:r>
          </a:p>
        </p:txBody>
      </p:sp>
      <p:pic>
        <p:nvPicPr>
          <p:cNvPr id="332805" name="Picture 5" descr="Inflační cíle Č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058025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09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cs-CZ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OTEVŘENÁ EKONOMIKA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1945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57200"/>
            <a:ext cx="7344816" cy="1371600"/>
          </a:xfrm>
        </p:spPr>
        <p:txBody>
          <a:bodyPr/>
          <a:lstStyle/>
          <a:p>
            <a:r>
              <a:rPr lang="cs-CZ" dirty="0"/>
              <a:t>Otevřená X uzavřená ekonomika</a:t>
            </a:r>
            <a:r>
              <a:rPr lang="en-US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cs-CZ" b="1" dirty="0"/>
              <a:t>Uzavřená</a:t>
            </a:r>
            <a:r>
              <a:rPr lang="cs-CZ" dirty="0"/>
              <a:t> = nemá vazby na ostatní ekonomiky (žádné exporty, importy, toky kapitálu)</a:t>
            </a:r>
          </a:p>
          <a:p>
            <a:pPr lvl="1">
              <a:buClr>
                <a:srgbClr val="000000"/>
              </a:buClr>
              <a:buFont typeface="Wingdings" pitchFamily="2" charset="2"/>
              <a:buNone/>
            </a:pPr>
            <a:r>
              <a:rPr lang="cs-CZ" dirty="0"/>
              <a:t>Autarkie</a:t>
            </a:r>
          </a:p>
          <a:p>
            <a:pPr lvl="1">
              <a:buClr>
                <a:srgbClr val="000000"/>
              </a:buClr>
              <a:buFont typeface="Wingdings" pitchFamily="2" charset="2"/>
              <a:buNone/>
            </a:pPr>
            <a:r>
              <a:rPr lang="cs-CZ" dirty="0"/>
              <a:t>X</a:t>
            </a:r>
          </a:p>
          <a:p>
            <a:pPr>
              <a:buClr>
                <a:srgbClr val="000000"/>
              </a:buClr>
            </a:pPr>
            <a:r>
              <a:rPr lang="cs-CZ" b="1" dirty="0"/>
              <a:t>Otevřená</a:t>
            </a:r>
            <a:r>
              <a:rPr lang="en-US" dirty="0"/>
              <a:t> </a:t>
            </a:r>
            <a:endParaRPr lang="cs-CZ" dirty="0" smtClean="0"/>
          </a:p>
          <a:p>
            <a:pPr lvl="1">
              <a:buClr>
                <a:srgbClr val="000000"/>
              </a:buClr>
            </a:pPr>
            <a:r>
              <a:rPr lang="cs-CZ" dirty="0" smtClean="0"/>
              <a:t>Otevřenost např. dle EX/HDP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5693"/>
      </p:ext>
    </p:extLst>
  </p:cSld>
  <p:clrMapOvr>
    <a:masterClrMapping/>
  </p:clrMapOvr>
  <p:transition>
    <p:zo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93037" cy="695672"/>
          </a:xfrm>
        </p:spPr>
        <p:txBody>
          <a:bodyPr/>
          <a:lstStyle/>
          <a:p>
            <a:r>
              <a:rPr lang="cs-CZ" dirty="0" smtClean="0"/>
              <a:t>Platební bilance ČR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007198"/>
              </p:ext>
            </p:extLst>
          </p:nvPr>
        </p:nvGraphicFramePr>
        <p:xfrm>
          <a:off x="539552" y="1988840"/>
          <a:ext cx="3744416" cy="43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List" r:id="rId4" imgW="3952809" imgH="6105428" progId="Excel.Sheet.12">
                  <p:embed/>
                </p:oleObj>
              </mc:Choice>
              <mc:Fallback>
                <p:oleObj name="List" r:id="rId4" imgW="3952809" imgH="61054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3744416" cy="432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92523"/>
              </p:ext>
            </p:extLst>
          </p:nvPr>
        </p:nvGraphicFramePr>
        <p:xfrm>
          <a:off x="4932040" y="1916832"/>
          <a:ext cx="36004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List" r:id="rId7" imgW="5133970" imgH="4962632" progId="Excel.Sheet.12">
                  <p:embed/>
                </p:oleObj>
              </mc:Choice>
              <mc:Fallback>
                <p:oleObj name="List" r:id="rId7" imgW="5133970" imgH="4962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040" y="1916832"/>
                        <a:ext cx="3600400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8946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Platební bilance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pic>
        <p:nvPicPr>
          <p:cNvPr id="27650" name="Picture 2" descr="Konstrukce platební bi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4726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888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obchod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cs-CZ"/>
              <a:t>Toky zboží</a:t>
            </a:r>
          </a:p>
          <a:p>
            <a:pPr>
              <a:buClr>
                <a:srgbClr val="000000"/>
              </a:buClr>
            </a:pPr>
            <a:r>
              <a:rPr lang="cs-CZ"/>
              <a:t>Čistý export = obchodní bilance</a:t>
            </a:r>
          </a:p>
          <a:p>
            <a:pPr>
              <a:buClr>
                <a:srgbClr val="000000"/>
              </a:buClr>
            </a:pPr>
            <a:endParaRPr lang="cs-CZ"/>
          </a:p>
          <a:p>
            <a:pPr>
              <a:buClr>
                <a:srgbClr val="000000"/>
              </a:buClr>
            </a:pPr>
            <a:endParaRPr lang="cs-CZ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92275" y="3789363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přebytek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24300" y="3789363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deficit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11863" y="3789363"/>
            <a:ext cx="225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vyrovnaná OB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700338" y="3357563"/>
            <a:ext cx="11509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643438" y="3357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011863" y="32845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9899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obchod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/>
              <a:t>Důvody vzniku:</a:t>
            </a:r>
          </a:p>
          <a:p>
            <a:pPr marL="609600" indent="-609600">
              <a:buFont typeface="Wingdings" pitchFamily="2" charset="2"/>
              <a:buNone/>
            </a:pPr>
            <a:endParaRPr lang="cs-CZ"/>
          </a:p>
          <a:p>
            <a:pPr marL="609600" indent="-609600">
              <a:buFont typeface="Wingdings" pitchFamily="2" charset="2"/>
              <a:buAutoNum type="arabicParenR"/>
            </a:pPr>
            <a:r>
              <a:rPr lang="cs-CZ"/>
              <a:t>přírodní a klimatické podmínky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cs-CZ"/>
              <a:t>odlišné preference spotřebitelů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cs-CZ"/>
              <a:t>konflikt výroba – spotřeba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cs-CZ"/>
              <a:t>úspory z rozsahu</a:t>
            </a:r>
          </a:p>
        </p:txBody>
      </p:sp>
    </p:spTree>
    <p:extLst>
      <p:ext uri="{BB962C8B-B14F-4D97-AF65-F5344CB8AC3E}">
        <p14:creationId xmlns:p14="http://schemas.microsoft.com/office/powerpoint/2010/main" val="67056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Nabídka práce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8128000" cy="4114800"/>
          </a:xfrm>
        </p:spPr>
        <p:txBody>
          <a:bodyPr/>
          <a:lstStyle/>
          <a:p>
            <a:r>
              <a:rPr lang="cs-CZ"/>
              <a:t>Rozhodování mezi prací a volným časem</a:t>
            </a:r>
          </a:p>
          <a:p>
            <a:endParaRPr lang="cs-CZ"/>
          </a:p>
          <a:p>
            <a:r>
              <a:rPr lang="cs-CZ"/>
              <a:t>Substituční efekt </a:t>
            </a:r>
            <a:r>
              <a:rPr lang="cs-CZ" sz="2800"/>
              <a:t>– růst mzdy vyvolá snížení zájmu o volný čas (= nabízím více práce)</a:t>
            </a:r>
          </a:p>
          <a:p>
            <a:r>
              <a:rPr lang="cs-CZ"/>
              <a:t>Důchodový efekt </a:t>
            </a:r>
            <a:r>
              <a:rPr lang="cs-CZ" sz="2800"/>
              <a:t>– růst mzdy vyvolá zvýšení zájmu o volný čas (= nabízím méně práce)</a:t>
            </a:r>
          </a:p>
          <a:p>
            <a:r>
              <a:rPr lang="cs-CZ"/>
              <a:t>Působí protisměrně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ovlivňuje OB?</a:t>
            </a:r>
            <a:r>
              <a:rPr lang="en-US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cs-CZ"/>
              <a:t>Preference spotřebitelů</a:t>
            </a:r>
          </a:p>
          <a:p>
            <a:pPr>
              <a:buClr>
                <a:srgbClr val="000000"/>
              </a:buClr>
            </a:pPr>
            <a:r>
              <a:rPr lang="cs-CZ"/>
              <a:t>Důchody v ČR a zahraničí</a:t>
            </a:r>
          </a:p>
          <a:p>
            <a:pPr>
              <a:buClr>
                <a:srgbClr val="000000"/>
              </a:buClr>
            </a:pPr>
            <a:r>
              <a:rPr lang="cs-CZ"/>
              <a:t>Ceny v ČR a zahraničí</a:t>
            </a:r>
          </a:p>
          <a:p>
            <a:pPr>
              <a:buClr>
                <a:srgbClr val="000000"/>
              </a:buClr>
            </a:pPr>
            <a:r>
              <a:rPr lang="cs-CZ"/>
              <a:t>Měnový kurz</a:t>
            </a:r>
          </a:p>
          <a:p>
            <a:pPr>
              <a:buClr>
                <a:srgbClr val="000000"/>
              </a:buClr>
            </a:pPr>
            <a:r>
              <a:rPr lang="cs-CZ"/>
              <a:t>Přepravní náklady</a:t>
            </a:r>
          </a:p>
          <a:p>
            <a:pPr>
              <a:buClr>
                <a:srgbClr val="000000"/>
              </a:buClr>
            </a:pPr>
            <a:r>
              <a:rPr lang="cs-CZ"/>
              <a:t>Vnější HOPO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310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obchodní bilance ČR </a:t>
            </a:r>
            <a:br>
              <a:rPr lang="cs-CZ"/>
            </a:br>
            <a:r>
              <a:rPr lang="cs-CZ"/>
              <a:t>(mld. Kč, b.c.)</a:t>
            </a:r>
            <a:endParaRPr lang="en-US"/>
          </a:p>
        </p:txBody>
      </p:sp>
      <p:pic>
        <p:nvPicPr>
          <p:cNvPr id="8195" name="Picture 3" descr="img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6840538" cy="37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129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Absolutní výhoda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= schopnost země vyrábět statek efektivněji = méně jednotek vstupů</a:t>
            </a:r>
          </a:p>
        </p:txBody>
      </p:sp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1219200" y="3657600"/>
          <a:ext cx="6121400" cy="1762125"/>
        </p:xfrm>
        <a:graphic>
          <a:graphicData uri="http://schemas.openxmlformats.org/drawingml/2006/table">
            <a:tbl>
              <a:tblPr/>
              <a:tblGrid>
                <a:gridCol w="1814513"/>
                <a:gridCol w="2266950"/>
                <a:gridCol w="2039937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Země Albánie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Země Brazílie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Statek 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Statek 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95012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Komparativní výhoda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= specializace na výrobu statku, kde má země relativně větší výhodu / relativně menší nevýhodu</a:t>
            </a: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/>
        </p:nvGraphicFramePr>
        <p:xfrm>
          <a:off x="1447800" y="3810000"/>
          <a:ext cx="5905500" cy="1743076"/>
        </p:xfrm>
        <a:graphic>
          <a:graphicData uri="http://schemas.openxmlformats.org/drawingml/2006/table">
            <a:tbl>
              <a:tblPr/>
              <a:tblGrid>
                <a:gridCol w="1751013"/>
                <a:gridCol w="2185987"/>
                <a:gridCol w="19685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Země Albánie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Země Brazílie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Statek X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Statek 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129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Argumenty PRO omezení mezinárodního obchodu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cs-CZ"/>
              <a:t>Národní bezpečnost</a:t>
            </a:r>
            <a:r>
              <a:rPr lang="en-US"/>
              <a:t> </a:t>
            </a:r>
          </a:p>
          <a:p>
            <a:r>
              <a:rPr lang="cs-CZ"/>
              <a:t>Nedospělá odvětví</a:t>
            </a:r>
            <a:endParaRPr lang="en-US"/>
          </a:p>
          <a:p>
            <a:r>
              <a:rPr lang="cs-CZ"/>
              <a:t>Nekalá konkurence</a:t>
            </a:r>
            <a:endParaRPr lang="en-US"/>
          </a:p>
          <a:p>
            <a:r>
              <a:rPr lang="cs-CZ"/>
              <a:t>Vyjednávání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576136"/>
      </p:ext>
    </p:extLst>
  </p:cSld>
  <p:clrMapOvr>
    <a:masterClrMapping/>
  </p:clrMapOvr>
  <p:transition>
    <p:zoom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Obchodní politika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liberalizace  X protekcionismus</a:t>
            </a:r>
          </a:p>
          <a:p>
            <a:r>
              <a:rPr lang="cs-CZ"/>
              <a:t>nástroje protekcionismu: </a:t>
            </a:r>
          </a:p>
          <a:p>
            <a:pPr lvl="4">
              <a:buFontTx/>
              <a:buChar char="•"/>
            </a:pPr>
            <a:r>
              <a:rPr lang="cs-CZ" sz="3200"/>
              <a:t>cla</a:t>
            </a:r>
          </a:p>
          <a:p>
            <a:pPr lvl="4">
              <a:buFontTx/>
              <a:buChar char="•"/>
            </a:pPr>
            <a:r>
              <a:rPr lang="cs-CZ" sz="3200"/>
              <a:t>kvóty</a:t>
            </a:r>
          </a:p>
          <a:p>
            <a:pPr lvl="4">
              <a:buFontTx/>
              <a:buChar char="•"/>
            </a:pPr>
            <a:r>
              <a:rPr lang="cs-CZ" sz="3200"/>
              <a:t>vývozní subvence</a:t>
            </a:r>
          </a:p>
          <a:p>
            <a:pPr lvl="4">
              <a:buFontTx/>
              <a:buChar char="•"/>
            </a:pPr>
            <a:r>
              <a:rPr lang="cs-CZ" sz="3200"/>
              <a:t>požadavky na výrobky</a:t>
            </a:r>
          </a:p>
        </p:txBody>
      </p:sp>
    </p:spTree>
    <p:extLst>
      <p:ext uri="{BB962C8B-B14F-4D97-AF65-F5344CB8AC3E}">
        <p14:creationId xmlns:p14="http://schemas.microsoft.com/office/powerpoint/2010/main" val="280490513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Kurzová politika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Floating (čistý floating)</a:t>
            </a:r>
          </a:p>
          <a:p>
            <a:r>
              <a:rPr lang="cs-CZ"/>
              <a:t>Řízený floating</a:t>
            </a:r>
          </a:p>
          <a:p>
            <a:r>
              <a:rPr lang="cs-CZ"/>
              <a:t>Fixní kurz</a:t>
            </a:r>
          </a:p>
        </p:txBody>
      </p:sp>
    </p:spTree>
    <p:extLst>
      <p:ext uri="{BB962C8B-B14F-4D97-AF65-F5344CB8AC3E}">
        <p14:creationId xmlns:p14="http://schemas.microsoft.com/office/powerpoint/2010/main" val="300819430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Směnný kurz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= hodnota jedné měny vyjádřená v jiné měně</a:t>
            </a:r>
          </a:p>
          <a:p>
            <a:r>
              <a:rPr lang="cs-CZ"/>
              <a:t>Apreciace = zhodnocování X depreciace</a:t>
            </a:r>
          </a:p>
          <a:p>
            <a:r>
              <a:rPr lang="cs-CZ" b="1"/>
              <a:t>Depreciace</a:t>
            </a:r>
            <a:r>
              <a:rPr lang="cs-CZ"/>
              <a:t>: zlevňuje domácí produkci na zahraničních trzích = proexportní</a:t>
            </a:r>
          </a:p>
          <a:p>
            <a:r>
              <a:rPr lang="cs-CZ" b="1"/>
              <a:t>Apreciace</a:t>
            </a:r>
            <a:r>
              <a:rPr lang="cs-CZ"/>
              <a:t>: zdražuje domácí produkci na zahraničních trzích = protiexportní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7871"/>
      </p:ext>
    </p:extLst>
  </p:cSld>
  <p:clrMapOvr>
    <a:masterClrMapping/>
  </p:clrMapOvr>
  <p:transition>
    <p:zoom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Zákon jediné ceny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Zboží koupíte za stejnou cenu, ať je prodáváno kdekoliv</a:t>
            </a:r>
          </a:p>
          <a:p>
            <a:r>
              <a:rPr lang="cs-CZ" b="1"/>
              <a:t>Arbitráž</a:t>
            </a:r>
            <a:r>
              <a:rPr lang="cs-CZ"/>
              <a:t> = využívání cenových rozdílů mezi různými trhy         konvergence (sbližování) cen</a:t>
            </a:r>
          </a:p>
          <a:p>
            <a:r>
              <a:rPr lang="cs-CZ"/>
              <a:t>ALE: nejde o dokonalé substituty, existují přepravní náklady</a:t>
            </a:r>
          </a:p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076825" y="3933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290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Integrace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/>
              <a:t>= spojování dříve samostatných celků</a:t>
            </a:r>
          </a:p>
          <a:p>
            <a:pPr marL="609600" indent="-609600"/>
            <a:r>
              <a:rPr lang="cs-CZ"/>
              <a:t>Stupně:</a:t>
            </a:r>
          </a:p>
          <a:p>
            <a:pPr marL="990600" lvl="1" indent="-533400">
              <a:buFont typeface="Wingdings" pitchFamily="2" charset="2"/>
              <a:buAutoNum type="arabicParenR"/>
            </a:pPr>
            <a:r>
              <a:rPr lang="cs-CZ" sz="3200"/>
              <a:t>Pásmo volného obchodu</a:t>
            </a:r>
          </a:p>
          <a:p>
            <a:pPr marL="990600" lvl="1" indent="-533400">
              <a:buFont typeface="Wingdings" pitchFamily="2" charset="2"/>
              <a:buAutoNum type="arabicParenR"/>
            </a:pPr>
            <a:r>
              <a:rPr lang="cs-CZ" sz="3200"/>
              <a:t>Celní unie</a:t>
            </a:r>
          </a:p>
          <a:p>
            <a:pPr marL="990600" lvl="1" indent="-533400">
              <a:buFont typeface="Wingdings" pitchFamily="2" charset="2"/>
              <a:buAutoNum type="arabicParenR"/>
            </a:pPr>
            <a:r>
              <a:rPr lang="cs-CZ" sz="3200"/>
              <a:t>Společný trh</a:t>
            </a:r>
          </a:p>
          <a:p>
            <a:pPr marL="990600" lvl="1" indent="-533400">
              <a:buFont typeface="Wingdings" pitchFamily="2" charset="2"/>
              <a:buAutoNum type="arabicParenR"/>
            </a:pPr>
            <a:r>
              <a:rPr lang="cs-CZ" sz="3200"/>
              <a:t>Hospodářská unie</a:t>
            </a:r>
          </a:p>
          <a:p>
            <a:pPr marL="990600" lvl="1" indent="-533400">
              <a:buFont typeface="Wingdings" pitchFamily="2" charset="2"/>
              <a:buAutoNum type="arabicParenR"/>
            </a:pPr>
            <a:r>
              <a:rPr lang="cs-CZ" sz="3200"/>
              <a:t>Úplná ekonomická integrace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Individuální nabídka práce</a:t>
            </a:r>
          </a:p>
        </p:txBody>
      </p:sp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557338"/>
            <a:ext cx="2376488" cy="2006600"/>
          </a:xfrm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2411413" y="1700213"/>
            <a:ext cx="0" cy="3744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2411413" y="5445125"/>
            <a:ext cx="352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795963" y="5516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>
              <a:latin typeface="Arial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632450" y="5465763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počet hodin práce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11188" y="21336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hodinová mzda</a:t>
            </a: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3492500" y="2133600"/>
            <a:ext cx="1379538" cy="2663825"/>
          </a:xfrm>
          <a:custGeom>
            <a:avLst/>
            <a:gdLst>
              <a:gd name="T0" fmla="*/ 0 w 869"/>
              <a:gd name="T1" fmla="*/ 1678 h 1678"/>
              <a:gd name="T2" fmla="*/ 635 w 869"/>
              <a:gd name="T3" fmla="*/ 1315 h 1678"/>
              <a:gd name="T4" fmla="*/ 771 w 869"/>
              <a:gd name="T5" fmla="*/ 680 h 1678"/>
              <a:gd name="T6" fmla="*/ 45 w 869"/>
              <a:gd name="T7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1678">
                <a:moveTo>
                  <a:pt x="0" y="1678"/>
                </a:moveTo>
                <a:cubicBezTo>
                  <a:pt x="253" y="1579"/>
                  <a:pt x="507" y="1481"/>
                  <a:pt x="635" y="1315"/>
                </a:cubicBezTo>
                <a:cubicBezTo>
                  <a:pt x="763" y="1149"/>
                  <a:pt x="869" y="899"/>
                  <a:pt x="771" y="680"/>
                </a:cubicBezTo>
                <a:cubicBezTo>
                  <a:pt x="673" y="461"/>
                  <a:pt x="158" y="113"/>
                  <a:pt x="4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563938" y="17002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S</a:t>
            </a: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2411413" y="350043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4787900" y="35004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48038" y="3789363"/>
            <a:ext cx="61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Arial" charset="0"/>
              </a:rPr>
              <a:t>SE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348038" y="2708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Arial" charset="0"/>
              </a:rPr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21546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evropské integrace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1951: Pařížská smlouva = založení ESUO (BEL, NIZ, LUC, FR, IT, SRN)</a:t>
            </a:r>
          </a:p>
          <a:p>
            <a:pPr>
              <a:lnSpc>
                <a:spcPct val="90000"/>
              </a:lnSpc>
            </a:pPr>
            <a:r>
              <a:rPr lang="cs-CZ" sz="2800"/>
              <a:t>1957: Římské smlouvy = EHS a Euratom</a:t>
            </a:r>
          </a:p>
          <a:p>
            <a:pPr>
              <a:lnSpc>
                <a:spcPct val="90000"/>
              </a:lnSpc>
            </a:pPr>
            <a:r>
              <a:rPr lang="cs-CZ" sz="2800"/>
              <a:t>1968: dobudování celní unie</a:t>
            </a:r>
          </a:p>
          <a:p>
            <a:pPr>
              <a:lnSpc>
                <a:spcPct val="90000"/>
              </a:lnSpc>
            </a:pPr>
            <a:r>
              <a:rPr lang="cs-CZ" sz="2800"/>
              <a:t>1993: vznik EU (Maastrichtská smlouva)</a:t>
            </a:r>
          </a:p>
          <a:p>
            <a:pPr>
              <a:lnSpc>
                <a:spcPct val="90000"/>
              </a:lnSpc>
            </a:pPr>
            <a:r>
              <a:rPr lang="cs-CZ" sz="2800"/>
              <a:t>1999: hospodářská a měnová unie 11 členů EU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+ 2001: Řecko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+ 2007: Slovinsko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+ 2008: Kypr, Malta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+ 2009: SR</a:t>
            </a:r>
          </a:p>
        </p:txBody>
      </p:sp>
    </p:spTree>
    <p:extLst>
      <p:ext uri="{BB962C8B-B14F-4D97-AF65-F5344CB8AC3E}">
        <p14:creationId xmlns:p14="http://schemas.microsoft.com/office/powerpoint/2010/main" val="12138192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Maastrichtská kritéria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/>
              <a:t>Míra inflace nesmí být větší o víc než 1,5 % než je průměr 3 zemí s nejnižší inflací</a:t>
            </a:r>
          </a:p>
          <a:p>
            <a:pPr marL="609600" indent="-609600">
              <a:lnSpc>
                <a:spcPct val="80000"/>
              </a:lnSpc>
            </a:pPr>
            <a:r>
              <a:rPr lang="cs-CZ"/>
              <a:t>Dlouhodobé úrokové sazby nesmí být vyšší o víc než 2 % </a:t>
            </a:r>
          </a:p>
          <a:p>
            <a:pPr marL="609600" indent="-609600">
              <a:lnSpc>
                <a:spcPct val="80000"/>
              </a:lnSpc>
            </a:pPr>
            <a:r>
              <a:rPr lang="cs-CZ"/>
              <a:t>Země musí udržovat stabilní kurz, aniž by devalvovala</a:t>
            </a:r>
          </a:p>
          <a:p>
            <a:pPr marL="609600" indent="-609600">
              <a:lnSpc>
                <a:spcPct val="80000"/>
              </a:lnSpc>
            </a:pPr>
            <a:r>
              <a:rPr lang="cs-CZ"/>
              <a:t>Deficit veřejného sektoru nesmí přesáhnout 3 % HDP (kromě výjimečných dočasných událostí)</a:t>
            </a:r>
          </a:p>
          <a:p>
            <a:pPr marL="609600" indent="-609600">
              <a:lnSpc>
                <a:spcPct val="80000"/>
              </a:lnSpc>
            </a:pPr>
            <a:r>
              <a:rPr lang="cs-CZ"/>
              <a:t>Veřejný dluh nesmí přesáhnout 60 % HDP</a:t>
            </a:r>
          </a:p>
        </p:txBody>
      </p:sp>
    </p:spTree>
    <p:extLst>
      <p:ext uri="{BB962C8B-B14F-4D97-AF65-F5344CB8AC3E}">
        <p14:creationId xmlns:p14="http://schemas.microsoft.com/office/powerpoint/2010/main" val="836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- 1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492375"/>
            <a:ext cx="8281987" cy="2376488"/>
          </a:xfrm>
        </p:spPr>
      </p:pic>
    </p:spTree>
    <p:extLst>
      <p:ext uri="{BB962C8B-B14F-4D97-AF65-F5344CB8AC3E}">
        <p14:creationId xmlns:p14="http://schemas.microsoft.com/office/powerpoint/2010/main" val="36506746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- 2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420938"/>
            <a:ext cx="7264400" cy="2528887"/>
          </a:xfrm>
        </p:spPr>
      </p:pic>
    </p:spTree>
    <p:extLst>
      <p:ext uri="{BB962C8B-B14F-4D97-AF65-F5344CB8AC3E}">
        <p14:creationId xmlns:p14="http://schemas.microsoft.com/office/powerpoint/2010/main" val="42510795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- 3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2566988"/>
            <a:ext cx="7264400" cy="3387725"/>
          </a:xfrm>
        </p:spPr>
      </p:pic>
    </p:spTree>
    <p:extLst>
      <p:ext uri="{BB962C8B-B14F-4D97-AF65-F5344CB8AC3E}">
        <p14:creationId xmlns:p14="http://schemas.microsoft.com/office/powerpoint/2010/main" val="12509685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- 4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2636838"/>
            <a:ext cx="7264400" cy="2362200"/>
          </a:xfrm>
        </p:spPr>
      </p:pic>
    </p:spTree>
    <p:extLst>
      <p:ext uri="{BB962C8B-B14F-4D97-AF65-F5344CB8AC3E}">
        <p14:creationId xmlns:p14="http://schemas.microsoft.com/office/powerpoint/2010/main" val="42690826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- 5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420888"/>
            <a:ext cx="7481888" cy="2584450"/>
          </a:xfrm>
        </p:spPr>
      </p:pic>
    </p:spTree>
    <p:extLst>
      <p:ext uri="{BB962C8B-B14F-4D97-AF65-F5344CB8AC3E}">
        <p14:creationId xmlns:p14="http://schemas.microsoft.com/office/powerpoint/2010/main" val="22443498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se zadlužujeme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r>
              <a:rPr lang="cs-CZ" sz="1100" dirty="0" smtClean="0"/>
              <a:t>Zdroj: MF (2011)</a:t>
            </a:r>
            <a:endParaRPr lang="cs-CZ" sz="1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pic>
        <p:nvPicPr>
          <p:cNvPr id="37891" name="Picture 3" descr="C:\Documents and Settings\jandova\Dokumenty\Moje naskenované obrázky\2011-12 (XII)\skenovat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>
            <a:off x="2979704" y="-24983"/>
            <a:ext cx="3529013" cy="81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2229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5175"/>
            <a:ext cx="7705725" cy="1143000"/>
          </a:xfrm>
        </p:spPr>
        <p:txBody>
          <a:bodyPr/>
          <a:lstStyle/>
          <a:p>
            <a:r>
              <a:rPr lang="cs-CZ"/>
              <a:t>Trvalé míry konverze vůči Euru (31.prosince 1998)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051050" y="2565400"/>
          <a:ext cx="4648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astrový obrázek" r:id="rId3" imgW="2390476" imgH="2190476" progId="Paint.Picture">
                  <p:embed/>
                </p:oleObj>
              </mc:Choice>
              <mc:Fallback>
                <p:oleObj name="Rastrový obrázek" r:id="rId3" imgW="2390476" imgH="2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565400"/>
                        <a:ext cx="46482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97588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Konec</a:t>
            </a:r>
            <a:r>
              <a:rPr lang="cs-CZ" smtClean="0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74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práce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258888" y="242093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reálná mzda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množství práce</a:t>
            </a: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3419475" y="2852738"/>
            <a:ext cx="2736850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227763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S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3059113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3059113" y="56610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E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227763" y="4941888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D</a:t>
            </a: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059113" y="3933825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555875" y="371633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W</a:t>
            </a:r>
            <a:r>
              <a:rPr lang="cs-CZ" sz="2000" baseline="-25000"/>
              <a:t>E</a:t>
            </a: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V="1">
            <a:off x="5508625" y="4508500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V="1">
            <a:off x="4067175" y="4508500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4" name="AutoShape 22"/>
          <p:cNvSpPr>
            <a:spLocks/>
          </p:cNvSpPr>
          <p:nvPr/>
        </p:nvSpPr>
        <p:spPr bwMode="auto">
          <a:xfrm rot="5400000">
            <a:off x="4536281" y="4039394"/>
            <a:ext cx="503238" cy="1441450"/>
          </a:xfrm>
          <a:prstGeom prst="rightBrace">
            <a:avLst>
              <a:gd name="adj1" fmla="val 238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4067175" y="5013325"/>
            <a:ext cx="142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nedostatek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059113" y="4508500"/>
            <a:ext cx="37449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3059113" y="3284538"/>
            <a:ext cx="37449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9" name="AutoShape 27"/>
          <p:cNvSpPr>
            <a:spLocks/>
          </p:cNvSpPr>
          <p:nvPr/>
        </p:nvSpPr>
        <p:spPr bwMode="auto">
          <a:xfrm rot="16200000">
            <a:off x="4464844" y="2240756"/>
            <a:ext cx="503238" cy="1584325"/>
          </a:xfrm>
          <a:prstGeom prst="rightBrace">
            <a:avLst>
              <a:gd name="adj1" fmla="val 2623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3708400" y="2349500"/>
            <a:ext cx="204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nezaměstnanost</a:t>
            </a:r>
          </a:p>
        </p:txBody>
      </p:sp>
      <p:pic>
        <p:nvPicPr>
          <p:cNvPr id="10550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197961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9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Vliv státu na trh práce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713788" cy="4679950"/>
          </a:xfrm>
        </p:spPr>
        <p:txBody>
          <a:bodyPr/>
          <a:lstStyle/>
          <a:p>
            <a:r>
              <a:rPr lang="cs-CZ"/>
              <a:t>Prodloužení doby výplaty podpory v nezam.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2411413" y="2492375"/>
            <a:ext cx="0" cy="3744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H="1">
            <a:off x="2411413" y="6237288"/>
            <a:ext cx="352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795963" y="5516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>
              <a:latin typeface="Arial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940425" y="623728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počet hodin práce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900113" y="24923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reálná mzda</a:t>
            </a: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2987675" y="3284538"/>
            <a:ext cx="3240088" cy="2519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3059113" y="3357563"/>
            <a:ext cx="3240087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372225" y="5661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latin typeface="Arial" charset="0"/>
              </a:rPr>
              <a:t>D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6227763" y="29241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S</a:t>
            </a:r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2411413" y="45085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V="1">
            <a:off x="2555875" y="2781300"/>
            <a:ext cx="3240088" cy="2519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867400" y="24923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5580063" y="29972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2411413" y="407670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>
            <a:off x="4067175" y="4149725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H="1">
            <a:off x="4643438" y="45815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1979613" y="4149725"/>
            <a:ext cx="215900" cy="358775"/>
          </a:xfrm>
          <a:prstGeom prst="up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 rot="10800000">
            <a:off x="4140200" y="6308725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Determinanty rovnovážné mzdy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Kompenzující rozdíly ve mzdách </a:t>
            </a:r>
          </a:p>
          <a:p>
            <a:pPr lvl="2"/>
            <a:r>
              <a:rPr lang="cs-CZ"/>
              <a:t>zvýhodnění neatraktivních, nebezpečných povolání</a:t>
            </a:r>
          </a:p>
          <a:p>
            <a:r>
              <a:rPr lang="cs-CZ"/>
              <a:t>Lidský kapitál </a:t>
            </a:r>
          </a:p>
          <a:p>
            <a:pPr lvl="2"/>
            <a:r>
              <a:rPr lang="cs-CZ"/>
              <a:t>investice např. vzdělání</a:t>
            </a:r>
          </a:p>
          <a:p>
            <a:r>
              <a:rPr lang="cs-CZ"/>
              <a:t>Schopnosti, úsilí, náhoda </a:t>
            </a:r>
          </a:p>
          <a:p>
            <a:r>
              <a:rPr lang="cs-CZ"/>
              <a:t>Vzdělání = signalizace schopnosti</a:t>
            </a:r>
          </a:p>
          <a:p>
            <a:r>
              <a:rPr lang="cs-CZ"/>
              <a:t>Fenomén superstar</a:t>
            </a:r>
          </a:p>
        </p:txBody>
      </p:sp>
    </p:spTree>
    <p:extLst>
      <p:ext uri="{BB962C8B-B14F-4D97-AF65-F5344CB8AC3E}">
        <p14:creationId xmlns:p14="http://schemas.microsoft.com/office/powerpoint/2010/main" val="193238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Mzdy nad rovnovážnou úrovní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Minimální mzda</a:t>
            </a:r>
          </a:p>
          <a:p>
            <a:r>
              <a:rPr lang="cs-CZ"/>
              <a:t>Moc odborů</a:t>
            </a:r>
          </a:p>
          <a:p>
            <a:r>
              <a:rPr lang="cs-CZ"/>
              <a:t>Efektivnostní mzdy </a:t>
            </a:r>
          </a:p>
          <a:p>
            <a:pPr lvl="2"/>
            <a:r>
              <a:rPr lang="cs-CZ"/>
              <a:t>vyšší mzda = vyšší úsilí, produktivita, loajalita, nižší fluktuace pracovníků</a:t>
            </a:r>
          </a:p>
        </p:txBody>
      </p:sp>
    </p:spTree>
    <p:extLst>
      <p:ext uri="{BB962C8B-B14F-4D97-AF65-F5344CB8AC3E}">
        <p14:creationId xmlns:p14="http://schemas.microsoft.com/office/powerpoint/2010/main" val="61434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Diskriminace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3806825"/>
          </a:xfrm>
        </p:spPr>
        <p:txBody>
          <a:bodyPr/>
          <a:lstStyle/>
          <a:p>
            <a:r>
              <a:rPr lang="cs-CZ" sz="3000"/>
              <a:t>Trh nabízí různé příležitosti podobným lidem na základě rasy, etnické příslušnosti, pohlaví, věku atd.</a:t>
            </a:r>
          </a:p>
          <a:p>
            <a:r>
              <a:rPr lang="cs-CZ" sz="3000"/>
              <a:t>Měření: dle průměrných mezd různých skupin</a:t>
            </a:r>
          </a:p>
          <a:p>
            <a:r>
              <a:rPr lang="cs-CZ" sz="3000"/>
              <a:t>I kdyby byl trh zcela nediskriminující, měli by různí lidé různé mzdy – rozdíly v lidském kapitálu, charakteristice pracovních míst</a:t>
            </a:r>
          </a:p>
        </p:txBody>
      </p:sp>
    </p:spTree>
    <p:extLst>
      <p:ext uri="{BB962C8B-B14F-4D97-AF65-F5344CB8AC3E}">
        <p14:creationId xmlns:p14="http://schemas.microsoft.com/office/powerpoint/2010/main" val="311374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Diskriminace (USA)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492375"/>
            <a:ext cx="89122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Rozdíly v příjmech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USA:</a:t>
            </a:r>
          </a:p>
          <a:p>
            <a:r>
              <a:rPr lang="cs-CZ"/>
              <a:t>Hráč baseballu na nejvyšší úrovni: 1,2 mil. $</a:t>
            </a:r>
          </a:p>
          <a:p>
            <a:r>
              <a:rPr lang="cs-CZ"/>
              <a:t>Lékař: 200 000 $ ročně</a:t>
            </a:r>
          </a:p>
          <a:p>
            <a:r>
              <a:rPr lang="cs-CZ"/>
              <a:t>Policista: 50 000 $ ročně</a:t>
            </a:r>
          </a:p>
          <a:p>
            <a:r>
              <a:rPr lang="cs-CZ"/>
              <a:t>Zemědělec: 20 000 $ ročně</a:t>
            </a:r>
          </a:p>
          <a:p>
            <a:endParaRPr lang="cs-CZ"/>
          </a:p>
          <a:p>
            <a:r>
              <a:rPr lang="cs-CZ"/>
              <a:t>ČR ?</a:t>
            </a:r>
          </a:p>
        </p:txBody>
      </p:sp>
    </p:spTree>
    <p:extLst>
      <p:ext uri="{BB962C8B-B14F-4D97-AF65-F5344CB8AC3E}">
        <p14:creationId xmlns:p14="http://schemas.microsoft.com/office/powerpoint/2010/main" val="2717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Diskriminace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Ze strany zaměstnavatelů </a:t>
            </a:r>
          </a:p>
          <a:p>
            <a:pPr lvl="2"/>
            <a:r>
              <a:rPr lang="cs-CZ"/>
              <a:t>nediskriminace = nižší náklady</a:t>
            </a:r>
          </a:p>
          <a:p>
            <a:r>
              <a:rPr lang="cs-CZ"/>
              <a:t>Ze strany spotřebitelů a vlády</a:t>
            </a:r>
          </a:p>
          <a:p>
            <a:pPr lvl="2"/>
            <a:r>
              <a:rPr lang="cs-CZ"/>
              <a:t>diskriminace = vyšší ceny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 algn="ctr">
              <a:buFont typeface="Wingdings" pitchFamily="2" charset="2"/>
              <a:buNone/>
            </a:pPr>
            <a:r>
              <a:rPr lang="cs-CZ"/>
              <a:t>KONKURENČNÍ TRHY = LÉK NA DISKRIMINACI ZAMĚSTNANCŮ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9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Nerovnosti v rozdělování důchodu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cs-CZ"/>
              <a:t>Jak významný problém?</a:t>
            </a:r>
          </a:p>
          <a:p>
            <a:pPr marL="533400" indent="-533400"/>
            <a:r>
              <a:rPr lang="cs-CZ"/>
              <a:t>Kolik lidí je chudých?</a:t>
            </a:r>
          </a:p>
          <a:p>
            <a:pPr marL="533400" indent="-533400"/>
            <a:r>
              <a:rPr lang="cs-CZ"/>
              <a:t>Příčiny:</a:t>
            </a:r>
          </a:p>
          <a:p>
            <a:pPr marL="914400" lvl="1" indent="-457200">
              <a:buFont typeface="Wingdings" pitchFamily="2" charset="2"/>
              <a:buAutoNum type="arabicParenR"/>
            </a:pPr>
            <a:r>
              <a:rPr lang="cs-CZ" sz="2400"/>
              <a:t>Mezinárodní obchod (se zeměmi s nízkými mzdami)</a:t>
            </a:r>
          </a:p>
          <a:p>
            <a:pPr marL="914400" lvl="1" indent="-457200">
              <a:buFont typeface="Wingdings" pitchFamily="2" charset="2"/>
              <a:buAutoNum type="arabicParenR"/>
            </a:pPr>
            <a:r>
              <a:rPr lang="cs-CZ" sz="2400"/>
              <a:t>Technologické změny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/>
              <a:t>= pokles D po nevzdělané pracovní síle</a:t>
            </a:r>
          </a:p>
        </p:txBody>
      </p:sp>
    </p:spTree>
    <p:extLst>
      <p:ext uri="{BB962C8B-B14F-4D97-AF65-F5344CB8AC3E}">
        <p14:creationId xmlns:p14="http://schemas.microsoft.com/office/powerpoint/2010/main" val="237161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Nerovnost v USA (2000)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696200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95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Nerovnost v USA </a:t>
            </a:r>
          </a:p>
        </p:txBody>
      </p:sp>
      <p:pic>
        <p:nvPicPr>
          <p:cNvPr id="942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92375"/>
            <a:ext cx="7772400" cy="29781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7888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Důchodová nerovnost ve světě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2031"/>
          <a:stretch>
            <a:fillRect/>
          </a:stretch>
        </p:blipFill>
        <p:spPr bwMode="auto">
          <a:xfrm>
            <a:off x="684213" y="2060575"/>
            <a:ext cx="799147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6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Giniho koeficient, Lorenzova křivka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075613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Měření nerovností v rozdělení důchodů</a:t>
            </a:r>
          </a:p>
          <a:p>
            <a:pPr>
              <a:lnSpc>
                <a:spcPct val="90000"/>
              </a:lnSpc>
            </a:pPr>
            <a:r>
              <a:rPr lang="cs-CZ" sz="2800"/>
              <a:t>Lorenzova křivka</a:t>
            </a:r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800">
                <a:solidFill>
                  <a:srgbClr val="000000"/>
                </a:solidFill>
              </a:rPr>
              <a:t>Giniho koeficient</a:t>
            </a:r>
            <a:r>
              <a:rPr lang="cs-CZ" sz="2400">
                <a:solidFill>
                  <a:srgbClr val="000000"/>
                </a:solidFill>
              </a:rPr>
              <a:t>  = podíl plochy mezi skutečnou a 	nivelizovanou Lorenzovou křivkou a plochy pod 	nivelizovanou Lorenzovou křivkou </a:t>
            </a:r>
          </a:p>
          <a:p>
            <a:pPr lvl="2">
              <a:lnSpc>
                <a:spcPct val="90000"/>
              </a:lnSpc>
            </a:pPr>
            <a:r>
              <a:rPr lang="cs-CZ" sz="1800">
                <a:solidFill>
                  <a:srgbClr val="000000"/>
                </a:solidFill>
              </a:rPr>
              <a:t>Hodnoty: (0;1), resp. (0;100)</a:t>
            </a:r>
          </a:p>
        </p:txBody>
      </p:sp>
      <p:graphicFrame>
        <p:nvGraphicFramePr>
          <p:cNvPr id="1157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2205038"/>
          <a:ext cx="3944938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902915" imgH="2078431" progId="Visio.Drawing.11">
                  <p:embed/>
                </p:oleObj>
              </mc:Choice>
              <mc:Fallback>
                <p:oleObj r:id="rId3" imgW="2902915" imgH="20784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205038"/>
                        <a:ext cx="3944938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9" name="Line 7"/>
          <p:cNvSpPr>
            <a:spLocks noChangeShapeType="1"/>
          </p:cNvSpPr>
          <p:nvPr/>
        </p:nvSpPr>
        <p:spPr bwMode="auto">
          <a:xfrm flipV="1">
            <a:off x="5148263" y="2205038"/>
            <a:ext cx="2519362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5148263" y="4581525"/>
            <a:ext cx="2519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7667625" y="2205038"/>
            <a:ext cx="0" cy="23764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843213" y="33575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absolutní rovnost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7667625" y="3141663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absolutní nerovnost</a:t>
            </a: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4787900" y="3573463"/>
            <a:ext cx="1296988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 flipH="1">
            <a:off x="7740650" y="378936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92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Giniho koeficient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608887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/>
          <a:stretch>
            <a:fillRect/>
          </a:stretch>
        </p:blipFill>
        <p:spPr bwMode="auto">
          <a:xfrm>
            <a:off x="4140200" y="5589588"/>
            <a:ext cx="4000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74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Míra chudoby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cs-CZ"/>
              <a:t>= % domácností s příjmy pod hranicí chudoby</a:t>
            </a:r>
          </a:p>
          <a:p>
            <a:pPr marL="533400" indent="-533400"/>
            <a:r>
              <a:rPr lang="cs-CZ"/>
              <a:t>Chudoba: absolutní X relativní</a:t>
            </a:r>
          </a:p>
          <a:p>
            <a:pPr marL="533400" indent="-533400">
              <a:buFont typeface="Wingdings" pitchFamily="2" charset="2"/>
              <a:buNone/>
            </a:pPr>
            <a:endParaRPr lang="cs-CZ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95513" y="4149725"/>
            <a:ext cx="3168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Pod hranicí chudoby, neschopen zabezpečit své základní potřeby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227763" y="4292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Srovnání s ostatními</a:t>
            </a: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3492500" y="3644900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6443663" y="3644900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22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Role státu při snižování chudoby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Zákonná minimální mzda</a:t>
            </a:r>
          </a:p>
          <a:p>
            <a:r>
              <a:rPr lang="cs-CZ"/>
              <a:t>Sociální zabezpečení</a:t>
            </a:r>
          </a:p>
          <a:p>
            <a:r>
              <a:rPr lang="cs-CZ"/>
              <a:t>Záporné důchodové daně</a:t>
            </a:r>
          </a:p>
          <a:p>
            <a:r>
              <a:rPr lang="cs-CZ"/>
              <a:t>Transfery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12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7632700" cy="4114800"/>
          </a:xfrm>
        </p:spPr>
        <p:txBody>
          <a:bodyPr/>
          <a:lstStyle/>
          <a:p>
            <a:r>
              <a:rPr lang="cs-CZ"/>
              <a:t>? Řešení zaměstnavatelnosti žen – harmonizace rodiny a práce (role státu)</a:t>
            </a:r>
          </a:p>
          <a:p>
            <a:pPr lvl="1"/>
            <a:r>
              <a:rPr lang="cs-CZ"/>
              <a:t>Částečné úvazky/volná pracovní doba/práce doma</a:t>
            </a:r>
          </a:p>
          <a:p>
            <a:pPr lvl="1"/>
            <a:r>
              <a:rPr lang="cs-CZ"/>
              <a:t>Firemní školky</a:t>
            </a:r>
          </a:p>
          <a:p>
            <a:pPr lvl="1"/>
            <a:r>
              <a:rPr lang="cs-CZ"/>
              <a:t>Řešení v rámci rodiny</a:t>
            </a:r>
          </a:p>
        </p:txBody>
      </p:sp>
      <p:pic>
        <p:nvPicPr>
          <p:cNvPr id="130053" name="Picture 5" descr="j02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53511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200900" cy="1223963"/>
          </a:xfrm>
        </p:spPr>
        <p:txBody>
          <a:bodyPr/>
          <a:lstStyle/>
          <a:p>
            <a:r>
              <a:rPr lang="cs-CZ"/>
              <a:t>Vývoj průměrné mzdy (CZK)</a:t>
            </a:r>
          </a:p>
        </p:txBody>
      </p:sp>
      <p:pic>
        <p:nvPicPr>
          <p:cNvPr id="78437" name="Picture 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8064500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39" name="Picture 6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3240087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0" name="Picture 6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45370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4437063"/>
            <a:ext cx="6769100" cy="1822450"/>
          </a:xfrm>
        </p:spPr>
        <p:txBody>
          <a:bodyPr/>
          <a:lstStyle/>
          <a:p>
            <a:r>
              <a:rPr lang="cs-CZ" sz="3600" b="1"/>
              <a:t>NEZAMĚSTNANOST,</a:t>
            </a:r>
          </a:p>
          <a:p>
            <a:r>
              <a:rPr lang="cs-CZ" sz="3600" b="1"/>
              <a:t>INFLACE</a:t>
            </a:r>
            <a:endParaRPr lang="cs-CZ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1. Nezaměstnanost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Ztráta zaměstnání = snížení životní úrovně dnes, nejistota do budoucna a ztráta sebeúcty</a:t>
            </a:r>
          </a:p>
          <a:p>
            <a:r>
              <a:rPr lang="cs-CZ"/>
              <a:t>Nezaměstnaní nepřispívají k HDP</a:t>
            </a:r>
          </a:p>
          <a:p>
            <a:r>
              <a:rPr lang="cs-CZ"/>
              <a:t>Nedostatek pracovních příležitostí: krátkodobý X dlouhodobý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Druhy nezaměstnanosti dle příčiny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Frikční: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hledání nové práce</a:t>
            </a:r>
          </a:p>
          <a:p>
            <a:r>
              <a:rPr lang="cs-CZ"/>
              <a:t>Strukturální: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útlum/expanze odvětví - rekvalifikace</a:t>
            </a:r>
          </a:p>
          <a:p>
            <a:r>
              <a:rPr lang="cs-CZ"/>
              <a:t>Cyklická: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pokles výkonu ekonomiky (všechna 		odvětví)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Krátkodobá X dlouhodobá</a:t>
            </a:r>
          </a:p>
        </p:txBody>
      </p:sp>
      <p:sp>
        <p:nvSpPr>
          <p:cNvPr id="78189" name="Rectangle 36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Krátkodobá = </a:t>
            </a:r>
            <a:r>
              <a:rPr lang="cs-CZ" b="1"/>
              <a:t>cyklická míra nezaměstnanosti</a:t>
            </a:r>
          </a:p>
          <a:p>
            <a:pPr lvl="2"/>
            <a:r>
              <a:rPr lang="cs-CZ"/>
              <a:t>Každoroční výkyvy dle výkyvů výkonu ekonomiky</a:t>
            </a:r>
          </a:p>
          <a:p>
            <a:r>
              <a:rPr lang="cs-CZ"/>
              <a:t>Dlouhodobá = </a:t>
            </a:r>
            <a:r>
              <a:rPr lang="cs-CZ" b="1"/>
              <a:t>přirozená míra nezaměstnanosti</a:t>
            </a:r>
          </a:p>
          <a:p>
            <a:pPr lvl="2"/>
            <a:r>
              <a:rPr lang="cs-CZ"/>
              <a:t>Dlouhodobá úroveň</a:t>
            </a:r>
          </a:p>
          <a:p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Dobrovolná X nedobrovolná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Dobrovolná: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</a:t>
            </a:r>
            <a:r>
              <a:rPr lang="cs-CZ" sz="2800"/>
              <a:t>„chci pracovat, ale jen za vyšší mzdu“   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  příčina: vysoká podpora v nez.</a:t>
            </a:r>
          </a:p>
          <a:p>
            <a:r>
              <a:rPr lang="cs-CZ"/>
              <a:t>Nedobrovolná: 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</a:t>
            </a:r>
            <a:r>
              <a:rPr lang="cs-CZ" sz="2800"/>
              <a:t>„chci pracovat i za nižší mzdu, ale 			nemohu“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          příčina: odbory bránící poklesu mezd, 		zákonná minimální mzda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97800" cy="649288"/>
          </a:xfrm>
        </p:spPr>
        <p:txBody>
          <a:bodyPr/>
          <a:lstStyle/>
          <a:p>
            <a:r>
              <a:rPr lang="cs-CZ" sz="4000"/>
              <a:t>Minimální mzda, průměrná mzda </a:t>
            </a:r>
          </a:p>
        </p:txBody>
      </p:sp>
      <p:pic>
        <p:nvPicPr>
          <p:cNvPr id="120248" name="Picture 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52" name="Picture 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3705225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253" name="Picture 4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4991100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/>
              <a:t>Míra nezaměstnanosti</a:t>
            </a:r>
            <a:endParaRPr 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264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Copyright©2003  Southwestern/Thomson Learning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F3F6F9"/>
          </a:solidFill>
          <a:ln w="1524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F2F4F8"/>
          </a:solidFill>
          <a:ln w="1381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F1F4F7"/>
          </a:solidFill>
          <a:ln w="12382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F0F2F5"/>
          </a:solidFill>
          <a:ln w="1111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EEF1F4"/>
          </a:solidFill>
          <a:ln w="968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EDEFF3"/>
          </a:solidFill>
          <a:ln w="825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EBEEF2"/>
          </a:solidFill>
          <a:ln w="682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EAECF1"/>
          </a:solidFill>
          <a:ln w="555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E9EBF0"/>
          </a:solidFill>
          <a:ln w="412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1265238" y="2033588"/>
            <a:ext cx="7380287" cy="3424237"/>
          </a:xfrm>
          <a:prstGeom prst="rect">
            <a:avLst/>
          </a:prstGeom>
          <a:solidFill>
            <a:srgbClr val="E7EAEF"/>
          </a:solidFill>
          <a:ln w="269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1139825" y="1895475"/>
            <a:ext cx="7478713" cy="350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17" name="Freeform 17"/>
          <p:cNvSpPr>
            <a:spLocks/>
          </p:cNvSpPr>
          <p:nvPr/>
        </p:nvSpPr>
        <p:spPr bwMode="auto">
          <a:xfrm>
            <a:off x="1139825" y="1895475"/>
            <a:ext cx="7493000" cy="3508375"/>
          </a:xfrm>
          <a:custGeom>
            <a:avLst/>
            <a:gdLst>
              <a:gd name="T0" fmla="*/ 0 w 4720"/>
              <a:gd name="T1" fmla="*/ 0 h 2210"/>
              <a:gd name="T2" fmla="*/ 0 w 4720"/>
              <a:gd name="T3" fmla="*/ 2210 h 2210"/>
              <a:gd name="T4" fmla="*/ 4720 w 4720"/>
              <a:gd name="T5" fmla="*/ 2210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20" h="2210">
                <a:moveTo>
                  <a:pt x="0" y="0"/>
                </a:moveTo>
                <a:lnTo>
                  <a:pt x="0" y="2210"/>
                </a:lnTo>
                <a:lnTo>
                  <a:pt x="4720" y="221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V="1">
            <a:off x="1360488" y="5292725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V="1">
            <a:off x="2174875" y="5292725"/>
            <a:ext cx="1588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4589463" y="5292725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V="1">
            <a:off x="5389563" y="5292725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 flipV="1">
            <a:off x="6203950" y="5292725"/>
            <a:ext cx="1588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V="1">
            <a:off x="7004050" y="5292725"/>
            <a:ext cx="1588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V="1">
            <a:off x="7818438" y="5292725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V="1">
            <a:off x="8618538" y="5292725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1139825" y="4810125"/>
            <a:ext cx="1111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1139825" y="3041650"/>
            <a:ext cx="1111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>
            <a:off x="1139825" y="2447925"/>
            <a:ext cx="1111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1139825" y="3787775"/>
            <a:ext cx="7064375" cy="1588"/>
          </a:xfrm>
          <a:prstGeom prst="line">
            <a:avLst/>
          </a:prstGeom>
          <a:noFill/>
          <a:ln w="41275">
            <a:solidFill>
              <a:srgbClr val="004E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flipV="1">
            <a:off x="2974975" y="5292725"/>
            <a:ext cx="1588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 flipV="1">
            <a:off x="3789363" y="5292725"/>
            <a:ext cx="1587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1139825" y="4214813"/>
            <a:ext cx="1111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1139825" y="3635375"/>
            <a:ext cx="1111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922338" y="2379663"/>
            <a:ext cx="2333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1000125" y="2963863"/>
            <a:ext cx="1508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1000125" y="3548063"/>
            <a:ext cx="1508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1000125" y="4132263"/>
            <a:ext cx="1508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1000125" y="4716463"/>
            <a:ext cx="1508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1000125" y="5300663"/>
            <a:ext cx="1508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2789238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1" name="Rectangle 41"/>
          <p:cNvSpPr>
            <a:spLocks noChangeArrowheads="1"/>
          </p:cNvSpPr>
          <p:nvPr/>
        </p:nvSpPr>
        <p:spPr bwMode="auto">
          <a:xfrm>
            <a:off x="3594100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1975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2" name="Rectangle 42"/>
          <p:cNvSpPr>
            <a:spLocks noChangeArrowheads="1"/>
          </p:cNvSpPr>
          <p:nvPr/>
        </p:nvSpPr>
        <p:spPr bwMode="auto">
          <a:xfrm>
            <a:off x="1177925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3" name="Rectangle 43"/>
          <p:cNvSpPr>
            <a:spLocks noChangeArrowheads="1"/>
          </p:cNvSpPr>
          <p:nvPr/>
        </p:nvSpPr>
        <p:spPr bwMode="auto">
          <a:xfrm>
            <a:off x="1981200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1965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4402138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5" name="Rectangle 45"/>
          <p:cNvSpPr>
            <a:spLocks noChangeArrowheads="1"/>
          </p:cNvSpPr>
          <p:nvPr/>
        </p:nvSpPr>
        <p:spPr bwMode="auto">
          <a:xfrm>
            <a:off x="5205413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1985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6" name="Rectangle 46"/>
          <p:cNvSpPr>
            <a:spLocks noChangeArrowheads="1"/>
          </p:cNvSpPr>
          <p:nvPr/>
        </p:nvSpPr>
        <p:spPr bwMode="auto">
          <a:xfrm>
            <a:off x="6008688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1990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7" name="Rectangle 47"/>
          <p:cNvSpPr>
            <a:spLocks noChangeArrowheads="1"/>
          </p:cNvSpPr>
          <p:nvPr/>
        </p:nvSpPr>
        <p:spPr bwMode="auto">
          <a:xfrm>
            <a:off x="8423275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2005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323850" y="1412875"/>
            <a:ext cx="134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200" b="1">
                <a:solidFill>
                  <a:srgbClr val="000000"/>
                </a:solidFill>
                <a:latin typeface="Arial" charset="0"/>
              </a:rPr>
              <a:t>%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49" name="Rectangle 49"/>
          <p:cNvSpPr>
            <a:spLocks noChangeArrowheads="1"/>
          </p:cNvSpPr>
          <p:nvPr/>
        </p:nvSpPr>
        <p:spPr bwMode="auto">
          <a:xfrm>
            <a:off x="179388" y="1628775"/>
            <a:ext cx="25733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200" b="1">
                <a:solidFill>
                  <a:srgbClr val="000000"/>
                </a:solidFill>
                <a:latin typeface="Arial" charset="0"/>
              </a:rPr>
              <a:t>Ekonomicky aktivního obyvatelstva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450" name="Rectangle 50"/>
          <p:cNvSpPr>
            <a:spLocks noChangeArrowheads="1"/>
          </p:cNvSpPr>
          <p:nvPr/>
        </p:nvSpPr>
        <p:spPr bwMode="auto">
          <a:xfrm>
            <a:off x="6816725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1995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02451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505075"/>
            <a:ext cx="68484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2" name="Rectangle 52"/>
          <p:cNvSpPr>
            <a:spLocks noChangeArrowheads="1"/>
          </p:cNvSpPr>
          <p:nvPr/>
        </p:nvSpPr>
        <p:spPr bwMode="auto">
          <a:xfrm>
            <a:off x="7620000" y="5429250"/>
            <a:ext cx="3968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2000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02453" name="Group 53"/>
          <p:cNvGrpSpPr>
            <a:grpSpLocks/>
          </p:cNvGrpSpPr>
          <p:nvPr/>
        </p:nvGrpSpPr>
        <p:grpSpPr bwMode="auto">
          <a:xfrm>
            <a:off x="3794125" y="3800475"/>
            <a:ext cx="1147763" cy="619125"/>
            <a:chOff x="2390" y="2394"/>
            <a:chExt cx="723" cy="390"/>
          </a:xfrm>
        </p:grpSpPr>
        <p:sp>
          <p:nvSpPr>
            <p:cNvPr id="102454" name="Line 54"/>
            <p:cNvSpPr>
              <a:spLocks noChangeShapeType="1"/>
            </p:cNvSpPr>
            <p:nvPr/>
          </p:nvSpPr>
          <p:spPr bwMode="auto">
            <a:xfrm flipH="1">
              <a:off x="2709" y="2394"/>
              <a:ext cx="121" cy="14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55" name="Rectangle 55"/>
            <p:cNvSpPr>
              <a:spLocks noChangeArrowheads="1"/>
            </p:cNvSpPr>
            <p:nvPr/>
          </p:nvSpPr>
          <p:spPr bwMode="auto">
            <a:xfrm>
              <a:off x="2399" y="2554"/>
              <a:ext cx="62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cs-CZ" sz="1200">
                  <a:solidFill>
                    <a:srgbClr val="000000"/>
                  </a:solidFill>
                  <a:latin typeface="Arial" charset="0"/>
                </a:rPr>
                <a:t>Přirozená míra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56" name="Rectangle 56"/>
            <p:cNvSpPr>
              <a:spLocks noChangeArrowheads="1"/>
            </p:cNvSpPr>
            <p:nvPr/>
          </p:nvSpPr>
          <p:spPr bwMode="auto">
            <a:xfrm>
              <a:off x="2390" y="2669"/>
              <a:ext cx="7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cs-CZ" sz="1200">
                  <a:solidFill>
                    <a:srgbClr val="000000"/>
                  </a:solidFill>
                  <a:latin typeface="Arial" charset="0"/>
                </a:rPr>
                <a:t>nezaměstnanosti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02457" name="Group 57"/>
          <p:cNvGrpSpPr>
            <a:grpSpLocks/>
          </p:cNvGrpSpPr>
          <p:nvPr/>
        </p:nvGrpSpPr>
        <p:grpSpPr bwMode="auto">
          <a:xfrm>
            <a:off x="5156200" y="2401888"/>
            <a:ext cx="1690688" cy="334962"/>
            <a:chOff x="3248" y="1513"/>
            <a:chExt cx="1065" cy="211"/>
          </a:xfrm>
        </p:grpSpPr>
        <p:sp>
          <p:nvSpPr>
            <p:cNvPr id="102458" name="Line 58"/>
            <p:cNvSpPr>
              <a:spLocks noChangeShapeType="1"/>
            </p:cNvSpPr>
            <p:nvPr/>
          </p:nvSpPr>
          <p:spPr bwMode="auto">
            <a:xfrm flipH="1">
              <a:off x="3248" y="1568"/>
              <a:ext cx="121" cy="15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59" name="Rectangle 59"/>
            <p:cNvSpPr>
              <a:spLocks noChangeArrowheads="1"/>
            </p:cNvSpPr>
            <p:nvPr/>
          </p:nvSpPr>
          <p:spPr bwMode="auto">
            <a:xfrm>
              <a:off x="3371" y="1513"/>
              <a:ext cx="9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cs-CZ" sz="1200">
                  <a:solidFill>
                    <a:srgbClr val="000000"/>
                  </a:solidFill>
                  <a:latin typeface="Arial" charset="0"/>
                </a:rPr>
                <a:t>Míra nezaměstnanosti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se měří nezaměstnanost?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V ČR: MPSV X ČSÚ</a:t>
            </a:r>
          </a:p>
          <a:p>
            <a:pPr>
              <a:lnSpc>
                <a:spcPct val="90000"/>
              </a:lnSpc>
            </a:pPr>
            <a:r>
              <a:rPr lang="cs-CZ" dirty="0"/>
              <a:t>3 kategorie: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Zaměstnaní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Nezaměstnaní</a:t>
            </a:r>
          </a:p>
          <a:p>
            <a:pPr lvl="2">
              <a:lnSpc>
                <a:spcPct val="90000"/>
              </a:lnSpc>
            </a:pPr>
            <a:r>
              <a:rPr lang="cs-CZ" b="1" dirty="0"/>
              <a:t>Ekonomicky neaktivní</a:t>
            </a:r>
            <a:r>
              <a:rPr lang="cs-CZ" dirty="0"/>
              <a:t> (studenti, rodičovská dovolená, důchodci)</a:t>
            </a:r>
          </a:p>
          <a:p>
            <a:pPr>
              <a:lnSpc>
                <a:spcPct val="90000"/>
              </a:lnSpc>
            </a:pPr>
            <a:r>
              <a:rPr lang="cs-CZ" b="1" dirty="0"/>
              <a:t>Míra nezaměstnanosti:</a:t>
            </a:r>
            <a:r>
              <a:rPr lang="cs-CZ" dirty="0"/>
              <a:t>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 = počet nezaměstnaných *100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ekonomicky aktivních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2627313" y="5516563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5" name="AutoShape 5"/>
          <p:cNvSpPr>
            <a:spLocks/>
          </p:cNvSpPr>
          <p:nvPr/>
        </p:nvSpPr>
        <p:spPr bwMode="auto">
          <a:xfrm>
            <a:off x="4499769" y="3141663"/>
            <a:ext cx="73025" cy="576262"/>
          </a:xfrm>
          <a:prstGeom prst="rightBrace">
            <a:avLst>
              <a:gd name="adj1" fmla="val 657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932040" y="3231356"/>
            <a:ext cx="255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charset="0"/>
              </a:rPr>
              <a:t>Ekonomicky aktivní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Míra nezaměstnanosti v ČR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profesa.cz/wordpress/wp-content/uploads/2012/12/nezam%C4%9Bstnanost-11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840760" cy="44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Míra nezaměstnanosti ve světě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878522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Průměrná měsíční mzda a medián mezd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291012"/>
          </a:xfrm>
        </p:spPr>
        <p:txBody>
          <a:bodyPr/>
          <a:lstStyle/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r>
              <a:rPr lang="cs-CZ" sz="2800"/>
              <a:t>Medián – mzda „prostředního zaměstnance“</a:t>
            </a:r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488237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70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Problémy s měřením nezaměstnanosti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Nepracující X HPP</a:t>
            </a:r>
          </a:p>
          <a:p>
            <a:r>
              <a:rPr lang="cs-CZ"/>
              <a:t>Nezaměstnaní X ekonomicky neaktivní</a:t>
            </a:r>
          </a:p>
          <a:p>
            <a:r>
              <a:rPr lang="cs-CZ"/>
              <a:t>Odrazení pracovníci = vzdali hledání, pracovat by chtěli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r>
              <a:rPr lang="cs-CZ"/>
              <a:t>= změny ekonomické aktivity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Rozdíl VŠPS X MPSV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" b="7687"/>
          <a:stretch>
            <a:fillRect/>
          </a:stretch>
        </p:blipFill>
        <p:spPr bwMode="auto">
          <a:xfrm>
            <a:off x="323850" y="1628775"/>
            <a:ext cx="84391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365625"/>
            <a:ext cx="40322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Jak dlouho jsou nezaměstnaní bez práce?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Problémovost nezaměstnanosti dle její délky</a:t>
            </a:r>
          </a:p>
          <a:p>
            <a:r>
              <a:rPr lang="cs-CZ"/>
              <a:t>Dlouhodobá = psychická + ekonomická zátěž</a:t>
            </a:r>
          </a:p>
          <a:p>
            <a:r>
              <a:rPr lang="cs-CZ"/>
              <a:t>Většinou: krátkodobá</a:t>
            </a:r>
          </a:p>
          <a:p>
            <a:r>
              <a:rPr lang="cs-CZ"/>
              <a:t>Problém nezaměstnanosti = problém relativně malé skupiny lidí bez zaměstnání po dlouhé období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 existence nezaměstnanosti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cs-CZ"/>
              <a:t>Minimální mzda</a:t>
            </a:r>
          </a:p>
          <a:p>
            <a:pPr marL="1295400" lvl="2" indent="-381000"/>
            <a:r>
              <a:rPr lang="cs-CZ"/>
              <a:t>Je-li nad rovnovážnou úrovní = nezaměstnanost</a:t>
            </a:r>
          </a:p>
          <a:p>
            <a:pPr marL="533400" indent="-533400"/>
            <a:r>
              <a:rPr lang="cs-CZ"/>
              <a:t>Odbory</a:t>
            </a:r>
          </a:p>
          <a:p>
            <a:pPr marL="533400" indent="-533400"/>
            <a:r>
              <a:rPr lang="cs-CZ"/>
              <a:t>Vyhledávání práce </a:t>
            </a:r>
          </a:p>
          <a:p>
            <a:pPr marL="1295400" lvl="2" indent="-381000"/>
            <a:r>
              <a:rPr lang="cs-CZ"/>
              <a:t>Frikční nezaměstnanost</a:t>
            </a:r>
          </a:p>
          <a:p>
            <a:pPr marL="1295400" lvl="2" indent="-381000"/>
            <a:r>
              <a:rPr lang="cs-CZ"/>
              <a:t>Strukturální nezaměstnanost</a:t>
            </a:r>
          </a:p>
          <a:p>
            <a:pPr marL="533400" indent="-533400"/>
            <a:r>
              <a:rPr lang="cs-CZ"/>
              <a:t>Štědrý sociální stát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2. Inflace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Měření životních nákladů</a:t>
            </a:r>
          </a:p>
          <a:p>
            <a:pPr>
              <a:buFont typeface="Wingdings" pitchFamily="2" charset="2"/>
              <a:buNone/>
            </a:pPr>
            <a:r>
              <a:rPr lang="cs-CZ"/>
              <a:t>= růst </a:t>
            </a:r>
            <a:r>
              <a:rPr lang="cs-CZ" b="1"/>
              <a:t>cenové hladiny</a:t>
            </a:r>
            <a:r>
              <a:rPr lang="cs-CZ"/>
              <a:t> v ekonomice</a:t>
            </a:r>
          </a:p>
          <a:p>
            <a:pPr>
              <a:buFont typeface="Wingdings" pitchFamily="2" charset="2"/>
              <a:buNone/>
            </a:pPr>
            <a:r>
              <a:rPr lang="cs-CZ"/>
              <a:t>X deflace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inflace ve </a:t>
            </a:r>
            <a:r>
              <a:rPr lang="cs-CZ" dirty="0" smtClean="0"/>
              <a:t>světě (r. 2010)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ile:World Inflation rate 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488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Míra inflace v ČR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60575"/>
            <a:ext cx="7772400" cy="4114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Druhy inflace podle výše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Mírná </a:t>
            </a:r>
          </a:p>
          <a:p>
            <a:r>
              <a:rPr lang="cs-CZ"/>
              <a:t>Pádivá </a:t>
            </a:r>
          </a:p>
          <a:p>
            <a:r>
              <a:rPr lang="cs-CZ"/>
              <a:t>Hyperinflace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5715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Příčiny inflace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cs-CZ" b="1"/>
              <a:t>NÁKLADOVĚ TLAČENÁ</a:t>
            </a:r>
            <a:r>
              <a:rPr lang="cs-CZ"/>
              <a:t>: </a:t>
            </a:r>
            <a:r>
              <a:rPr lang="cs-CZ" sz="2800"/>
              <a:t>nabídkové 	šoky (mzdy, ceny surovin)</a:t>
            </a:r>
          </a:p>
          <a:p>
            <a:pPr marL="609600" indent="-609600">
              <a:buFontTx/>
              <a:buAutoNum type="arabicParenR"/>
            </a:pPr>
            <a:r>
              <a:rPr lang="cs-CZ" b="1"/>
              <a:t>POPTÁVKOVĚ TAŽENÁ</a:t>
            </a:r>
            <a:r>
              <a:rPr lang="cs-CZ"/>
              <a:t>: </a:t>
            </a:r>
            <a:r>
              <a:rPr lang="cs-CZ" sz="2800"/>
              <a:t>poptávka je 	vyšší než dostupnost zboží a služeb</a:t>
            </a:r>
          </a:p>
          <a:p>
            <a:pPr marL="609600" indent="-609600">
              <a:buFontTx/>
              <a:buAutoNum type="arabicParenR"/>
            </a:pPr>
            <a:endParaRPr lang="cs-CZ"/>
          </a:p>
          <a:p>
            <a:pPr marL="609600" indent="-609600"/>
            <a:r>
              <a:rPr lang="cs-CZ"/>
              <a:t>v reálu: kombinace obou</a:t>
            </a:r>
            <a:r>
              <a:rPr lang="cs-CZ" b="1"/>
              <a:t> </a:t>
            </a:r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se měří inflace?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78850" cy="3886200"/>
          </a:xfrm>
        </p:spPr>
        <p:txBody>
          <a:bodyPr/>
          <a:lstStyle/>
          <a:p>
            <a:r>
              <a:rPr lang="cs-CZ"/>
              <a:t>Cenové indexy</a:t>
            </a:r>
          </a:p>
          <a:p>
            <a:r>
              <a:rPr lang="cs-CZ" b="1"/>
              <a:t>CPI</a:t>
            </a:r>
            <a:r>
              <a:rPr lang="cs-CZ"/>
              <a:t> = index spotřebitelských cen</a:t>
            </a:r>
          </a:p>
          <a:p>
            <a:r>
              <a:rPr lang="cs-CZ"/>
              <a:t>Celkové náklady na výrobky a služby typického spotřebitele - spotřební koš</a:t>
            </a:r>
          </a:p>
          <a:p>
            <a:r>
              <a:rPr lang="cs-CZ" b="1"/>
              <a:t>Míra inflace</a:t>
            </a:r>
            <a:r>
              <a:rPr lang="cs-CZ"/>
              <a:t> =                                          									*100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563938" y="4221163"/>
            <a:ext cx="4024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800">
                <a:latin typeface="Arial" charset="0"/>
              </a:rPr>
              <a:t>CPI (2008) – CPI (2007)</a:t>
            </a:r>
          </a:p>
          <a:p>
            <a:pPr algn="ctr"/>
            <a:r>
              <a:rPr lang="cs-CZ" sz="2800">
                <a:latin typeface="Arial" charset="0"/>
              </a:rPr>
              <a:t>CPI (2007)</a:t>
            </a: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3635375" y="4724400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649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9" b="-3758"/>
          <a:stretch>
            <a:fillRect/>
          </a:stretch>
        </p:blipFill>
        <p:spPr>
          <a:xfrm>
            <a:off x="1403350" y="115888"/>
            <a:ext cx="6840538" cy="4248150"/>
          </a:xfrm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0"/>
          <a:stretch>
            <a:fillRect/>
          </a:stretch>
        </p:blipFill>
        <p:spPr bwMode="auto">
          <a:xfrm>
            <a:off x="1403350" y="4221163"/>
            <a:ext cx="68405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3203575" y="3860800"/>
            <a:ext cx="5762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5148263" y="3860800"/>
            <a:ext cx="576262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5724525" y="981075"/>
            <a:ext cx="5762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3203575" y="981075"/>
            <a:ext cx="5762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5148263" y="6308725"/>
            <a:ext cx="576262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3203575" y="3284538"/>
            <a:ext cx="5762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7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Složení spotřebního koše v ČR</a:t>
            </a:r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6697663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Problémy s měřením životních nákladů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cs-CZ"/>
              <a:t>Substituce = </a:t>
            </a:r>
            <a:r>
              <a:rPr lang="cs-CZ" sz="2800"/>
              <a:t>koš neodráží reakce spotřebitelů na změny cen</a:t>
            </a:r>
          </a:p>
          <a:p>
            <a:pPr marL="533400" indent="-533400"/>
            <a:r>
              <a:rPr lang="cs-CZ"/>
              <a:t>Nové výrobky</a:t>
            </a:r>
          </a:p>
          <a:p>
            <a:pPr marL="533400" indent="-533400"/>
            <a:r>
              <a:rPr lang="cs-CZ"/>
              <a:t>Změny kvality</a:t>
            </a:r>
          </a:p>
          <a:p>
            <a:pPr marL="533400" indent="-533400"/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CPI X deflátor HDP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Změny cen produkce nakoupené spotřebitelem X cen doma vyrobené produkce</a:t>
            </a:r>
          </a:p>
          <a:p>
            <a:r>
              <a:rPr lang="cs-CZ"/>
              <a:t>Pevně stanovený koš X skutečně vyrobená produkce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F3F6F9"/>
          </a:solidFill>
          <a:ln w="2063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F2F4F8"/>
          </a:solidFill>
          <a:ln w="1873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F1F4F7"/>
          </a:solidFill>
          <a:ln w="1698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F0F2F5"/>
          </a:solidFill>
          <a:ln w="1508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EF1F4"/>
          </a:solidFill>
          <a:ln w="1317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DEFF3"/>
          </a:solidFill>
          <a:ln w="1127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BEEF2"/>
          </a:solidFill>
          <a:ln w="936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AECF1"/>
          </a:solidFill>
          <a:ln w="746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1789113" y="1339850"/>
            <a:ext cx="6259512" cy="4948238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1619250" y="1227138"/>
            <a:ext cx="6353175" cy="4984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8" name="Freeform 16"/>
          <p:cNvSpPr>
            <a:spLocks/>
          </p:cNvSpPr>
          <p:nvPr/>
        </p:nvSpPr>
        <p:spPr bwMode="auto">
          <a:xfrm>
            <a:off x="1619250" y="1227138"/>
            <a:ext cx="6353175" cy="4984750"/>
          </a:xfrm>
          <a:custGeom>
            <a:avLst/>
            <a:gdLst>
              <a:gd name="T0" fmla="*/ 0 w 4002"/>
              <a:gd name="T1" fmla="*/ 0 h 3140"/>
              <a:gd name="T2" fmla="*/ 0 w 4002"/>
              <a:gd name="T3" fmla="*/ 3140 h 3140"/>
              <a:gd name="T4" fmla="*/ 4002 w 4002"/>
              <a:gd name="T5" fmla="*/ 3140 h 3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2" h="3140">
                <a:moveTo>
                  <a:pt x="0" y="0"/>
                </a:moveTo>
                <a:lnTo>
                  <a:pt x="0" y="3140"/>
                </a:lnTo>
                <a:lnTo>
                  <a:pt x="4002" y="314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H="1">
            <a:off x="1619250" y="4738688"/>
            <a:ext cx="1508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H="1">
            <a:off x="1619250" y="3284538"/>
            <a:ext cx="1508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1" name="Line 19"/>
          <p:cNvSpPr>
            <a:spLocks noChangeShapeType="1"/>
          </p:cNvSpPr>
          <p:nvPr/>
        </p:nvSpPr>
        <p:spPr bwMode="auto">
          <a:xfrm flipH="1">
            <a:off x="1619250" y="1830388"/>
            <a:ext cx="1508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2" name="Line 20"/>
          <p:cNvSpPr>
            <a:spLocks noChangeShapeType="1"/>
          </p:cNvSpPr>
          <p:nvPr/>
        </p:nvSpPr>
        <p:spPr bwMode="auto">
          <a:xfrm>
            <a:off x="1789113" y="6061075"/>
            <a:ext cx="1587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2654300" y="6061075"/>
            <a:ext cx="1588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>
            <a:off x="3517900" y="6061075"/>
            <a:ext cx="1588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214630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231457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>
            <a:off x="248443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197643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1619250" y="5910263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0" name="Line 28"/>
          <p:cNvSpPr>
            <a:spLocks noChangeShapeType="1"/>
          </p:cNvSpPr>
          <p:nvPr/>
        </p:nvSpPr>
        <p:spPr bwMode="auto">
          <a:xfrm>
            <a:off x="1619250" y="562610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1" name="Line 29"/>
          <p:cNvSpPr>
            <a:spLocks noChangeShapeType="1"/>
          </p:cNvSpPr>
          <p:nvPr/>
        </p:nvSpPr>
        <p:spPr bwMode="auto">
          <a:xfrm>
            <a:off x="1619250" y="5324475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2" name="Line 30"/>
          <p:cNvSpPr>
            <a:spLocks noChangeShapeType="1"/>
          </p:cNvSpPr>
          <p:nvPr/>
        </p:nvSpPr>
        <p:spPr bwMode="auto">
          <a:xfrm>
            <a:off x="1619250" y="5040313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3" name="Line 31"/>
          <p:cNvSpPr>
            <a:spLocks noChangeShapeType="1"/>
          </p:cNvSpPr>
          <p:nvPr/>
        </p:nvSpPr>
        <p:spPr bwMode="auto">
          <a:xfrm>
            <a:off x="1619250" y="4456113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4" name="Line 32"/>
          <p:cNvSpPr>
            <a:spLocks noChangeShapeType="1"/>
          </p:cNvSpPr>
          <p:nvPr/>
        </p:nvSpPr>
        <p:spPr bwMode="auto">
          <a:xfrm>
            <a:off x="1619250" y="415290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5" name="Line 33"/>
          <p:cNvSpPr>
            <a:spLocks noChangeShapeType="1"/>
          </p:cNvSpPr>
          <p:nvPr/>
        </p:nvSpPr>
        <p:spPr bwMode="auto">
          <a:xfrm>
            <a:off x="1619250" y="3870325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6" name="Line 34"/>
          <p:cNvSpPr>
            <a:spLocks noChangeShapeType="1"/>
          </p:cNvSpPr>
          <p:nvPr/>
        </p:nvSpPr>
        <p:spPr bwMode="auto">
          <a:xfrm>
            <a:off x="1619250" y="356870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7" name="Line 35"/>
          <p:cNvSpPr>
            <a:spLocks noChangeShapeType="1"/>
          </p:cNvSpPr>
          <p:nvPr/>
        </p:nvSpPr>
        <p:spPr bwMode="auto">
          <a:xfrm>
            <a:off x="1619250" y="2982913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8" name="Line 36"/>
          <p:cNvSpPr>
            <a:spLocks noChangeShapeType="1"/>
          </p:cNvSpPr>
          <p:nvPr/>
        </p:nvSpPr>
        <p:spPr bwMode="auto">
          <a:xfrm>
            <a:off x="1619250" y="269875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29" name="Line 37"/>
          <p:cNvSpPr>
            <a:spLocks noChangeShapeType="1"/>
          </p:cNvSpPr>
          <p:nvPr/>
        </p:nvSpPr>
        <p:spPr bwMode="auto">
          <a:xfrm>
            <a:off x="1619250" y="2397125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0" name="Line 38"/>
          <p:cNvSpPr>
            <a:spLocks noChangeShapeType="1"/>
          </p:cNvSpPr>
          <p:nvPr/>
        </p:nvSpPr>
        <p:spPr bwMode="auto">
          <a:xfrm>
            <a:off x="1619250" y="2114550"/>
            <a:ext cx="952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1" name="Line 39"/>
          <p:cNvSpPr>
            <a:spLocks noChangeShapeType="1"/>
          </p:cNvSpPr>
          <p:nvPr/>
        </p:nvSpPr>
        <p:spPr bwMode="auto">
          <a:xfrm>
            <a:off x="1619250" y="1509713"/>
            <a:ext cx="95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2" name="Line 40"/>
          <p:cNvSpPr>
            <a:spLocks noChangeShapeType="1"/>
          </p:cNvSpPr>
          <p:nvPr/>
        </p:nvSpPr>
        <p:spPr bwMode="auto">
          <a:xfrm>
            <a:off x="299243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3" name="Line 41"/>
          <p:cNvSpPr>
            <a:spLocks noChangeShapeType="1"/>
          </p:cNvSpPr>
          <p:nvPr/>
        </p:nvSpPr>
        <p:spPr bwMode="auto">
          <a:xfrm>
            <a:off x="3160713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4" name="Line 42"/>
          <p:cNvSpPr>
            <a:spLocks noChangeShapeType="1"/>
          </p:cNvSpPr>
          <p:nvPr/>
        </p:nvSpPr>
        <p:spPr bwMode="auto">
          <a:xfrm>
            <a:off x="334962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5" name="Line 43"/>
          <p:cNvSpPr>
            <a:spLocks noChangeShapeType="1"/>
          </p:cNvSpPr>
          <p:nvPr/>
        </p:nvSpPr>
        <p:spPr bwMode="auto">
          <a:xfrm>
            <a:off x="282257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6" name="Line 44"/>
          <p:cNvSpPr>
            <a:spLocks noChangeShapeType="1"/>
          </p:cNvSpPr>
          <p:nvPr/>
        </p:nvSpPr>
        <p:spPr bwMode="auto">
          <a:xfrm>
            <a:off x="4364038" y="6061075"/>
            <a:ext cx="1587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7" name="Line 45"/>
          <p:cNvSpPr>
            <a:spLocks noChangeShapeType="1"/>
          </p:cNvSpPr>
          <p:nvPr/>
        </p:nvSpPr>
        <p:spPr bwMode="auto">
          <a:xfrm>
            <a:off x="385603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8" name="Line 46"/>
          <p:cNvSpPr>
            <a:spLocks noChangeShapeType="1"/>
          </p:cNvSpPr>
          <p:nvPr/>
        </p:nvSpPr>
        <p:spPr bwMode="auto">
          <a:xfrm>
            <a:off x="402590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39" name="Line 47"/>
          <p:cNvSpPr>
            <a:spLocks noChangeShapeType="1"/>
          </p:cNvSpPr>
          <p:nvPr/>
        </p:nvSpPr>
        <p:spPr bwMode="auto">
          <a:xfrm>
            <a:off x="4195763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0" name="Line 48"/>
          <p:cNvSpPr>
            <a:spLocks noChangeShapeType="1"/>
          </p:cNvSpPr>
          <p:nvPr/>
        </p:nvSpPr>
        <p:spPr bwMode="auto">
          <a:xfrm>
            <a:off x="3687763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1" name="Line 49"/>
          <p:cNvSpPr>
            <a:spLocks noChangeShapeType="1"/>
          </p:cNvSpPr>
          <p:nvPr/>
        </p:nvSpPr>
        <p:spPr bwMode="auto">
          <a:xfrm>
            <a:off x="5229225" y="6061075"/>
            <a:ext cx="1588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2" name="Line 50"/>
          <p:cNvSpPr>
            <a:spLocks noChangeShapeType="1"/>
          </p:cNvSpPr>
          <p:nvPr/>
        </p:nvSpPr>
        <p:spPr bwMode="auto">
          <a:xfrm>
            <a:off x="472122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3" name="Line 51"/>
          <p:cNvSpPr>
            <a:spLocks noChangeShapeType="1"/>
          </p:cNvSpPr>
          <p:nvPr/>
        </p:nvSpPr>
        <p:spPr bwMode="auto">
          <a:xfrm>
            <a:off x="489108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5059363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5" name="Line 53"/>
          <p:cNvSpPr>
            <a:spLocks noChangeShapeType="1"/>
          </p:cNvSpPr>
          <p:nvPr/>
        </p:nvSpPr>
        <p:spPr bwMode="auto">
          <a:xfrm>
            <a:off x="453390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6" name="Line 54"/>
          <p:cNvSpPr>
            <a:spLocks noChangeShapeType="1"/>
          </p:cNvSpPr>
          <p:nvPr/>
        </p:nvSpPr>
        <p:spPr bwMode="auto">
          <a:xfrm>
            <a:off x="6092825" y="6061075"/>
            <a:ext cx="1588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7" name="Line 55"/>
          <p:cNvSpPr>
            <a:spLocks noChangeShapeType="1"/>
          </p:cNvSpPr>
          <p:nvPr/>
        </p:nvSpPr>
        <p:spPr bwMode="auto">
          <a:xfrm>
            <a:off x="5567363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8" name="Line 56"/>
          <p:cNvSpPr>
            <a:spLocks noChangeShapeType="1"/>
          </p:cNvSpPr>
          <p:nvPr/>
        </p:nvSpPr>
        <p:spPr bwMode="auto">
          <a:xfrm>
            <a:off x="573563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49" name="Line 57"/>
          <p:cNvSpPr>
            <a:spLocks noChangeShapeType="1"/>
          </p:cNvSpPr>
          <p:nvPr/>
        </p:nvSpPr>
        <p:spPr bwMode="auto">
          <a:xfrm>
            <a:off x="590550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0" name="Line 58"/>
          <p:cNvSpPr>
            <a:spLocks noChangeShapeType="1"/>
          </p:cNvSpPr>
          <p:nvPr/>
        </p:nvSpPr>
        <p:spPr bwMode="auto">
          <a:xfrm>
            <a:off x="539750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1" name="Line 59"/>
          <p:cNvSpPr>
            <a:spLocks noChangeShapeType="1"/>
          </p:cNvSpPr>
          <p:nvPr/>
        </p:nvSpPr>
        <p:spPr bwMode="auto">
          <a:xfrm>
            <a:off x="6938963" y="6061075"/>
            <a:ext cx="1587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2" name="Line 60"/>
          <p:cNvSpPr>
            <a:spLocks noChangeShapeType="1"/>
          </p:cNvSpPr>
          <p:nvPr/>
        </p:nvSpPr>
        <p:spPr bwMode="auto">
          <a:xfrm>
            <a:off x="643255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3" name="Line 61"/>
          <p:cNvSpPr>
            <a:spLocks noChangeShapeType="1"/>
          </p:cNvSpPr>
          <p:nvPr/>
        </p:nvSpPr>
        <p:spPr bwMode="auto">
          <a:xfrm>
            <a:off x="660082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4" name="Line 62"/>
          <p:cNvSpPr>
            <a:spLocks noChangeShapeType="1"/>
          </p:cNvSpPr>
          <p:nvPr/>
        </p:nvSpPr>
        <p:spPr bwMode="auto">
          <a:xfrm>
            <a:off x="677068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5" name="Line 63"/>
          <p:cNvSpPr>
            <a:spLocks noChangeShapeType="1"/>
          </p:cNvSpPr>
          <p:nvPr/>
        </p:nvSpPr>
        <p:spPr bwMode="auto">
          <a:xfrm>
            <a:off x="626268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6" name="Line 64"/>
          <p:cNvSpPr>
            <a:spLocks noChangeShapeType="1"/>
          </p:cNvSpPr>
          <p:nvPr/>
        </p:nvSpPr>
        <p:spPr bwMode="auto">
          <a:xfrm>
            <a:off x="7804150" y="6061075"/>
            <a:ext cx="1588" cy="150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7" name="Line 65"/>
          <p:cNvSpPr>
            <a:spLocks noChangeShapeType="1"/>
          </p:cNvSpPr>
          <p:nvPr/>
        </p:nvSpPr>
        <p:spPr bwMode="auto">
          <a:xfrm>
            <a:off x="7277100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8" name="Line 66"/>
          <p:cNvSpPr>
            <a:spLocks noChangeShapeType="1"/>
          </p:cNvSpPr>
          <p:nvPr/>
        </p:nvSpPr>
        <p:spPr bwMode="auto">
          <a:xfrm>
            <a:off x="7466013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59" name="Line 67"/>
          <p:cNvSpPr>
            <a:spLocks noChangeShapeType="1"/>
          </p:cNvSpPr>
          <p:nvPr/>
        </p:nvSpPr>
        <p:spPr bwMode="auto">
          <a:xfrm>
            <a:off x="7634288" y="6116638"/>
            <a:ext cx="1587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60" name="Line 68"/>
          <p:cNvSpPr>
            <a:spLocks noChangeShapeType="1"/>
          </p:cNvSpPr>
          <p:nvPr/>
        </p:nvSpPr>
        <p:spPr bwMode="auto">
          <a:xfrm>
            <a:off x="710882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61" name="Line 69"/>
          <p:cNvSpPr>
            <a:spLocks noChangeShapeType="1"/>
          </p:cNvSpPr>
          <p:nvPr/>
        </p:nvSpPr>
        <p:spPr bwMode="auto">
          <a:xfrm>
            <a:off x="7972425" y="6116638"/>
            <a:ext cx="1588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62" name="Rectangle 70"/>
          <p:cNvSpPr>
            <a:spLocks noChangeArrowheads="1"/>
          </p:cNvSpPr>
          <p:nvPr/>
        </p:nvSpPr>
        <p:spPr bwMode="auto">
          <a:xfrm>
            <a:off x="1541463" y="6259513"/>
            <a:ext cx="5381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1965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63" name="Rectangle 71"/>
          <p:cNvSpPr>
            <a:spLocks noChangeArrowheads="1"/>
          </p:cNvSpPr>
          <p:nvPr/>
        </p:nvSpPr>
        <p:spPr bwMode="auto">
          <a:xfrm>
            <a:off x="782638" y="1208088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600" b="1">
                <a:solidFill>
                  <a:srgbClr val="000000"/>
                </a:solidFill>
                <a:latin typeface="Arial" charset="0"/>
              </a:rPr>
              <a:t>%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64" name="Rectangle 72"/>
          <p:cNvSpPr>
            <a:spLocks noChangeArrowheads="1"/>
          </p:cNvSpPr>
          <p:nvPr/>
        </p:nvSpPr>
        <p:spPr bwMode="auto">
          <a:xfrm>
            <a:off x="714375" y="1458913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600" b="1">
                <a:solidFill>
                  <a:srgbClr val="000000"/>
                </a:solidFill>
                <a:latin typeface="Arial" charset="0"/>
              </a:rPr>
              <a:t>ročně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65" name="Rectangle 73"/>
          <p:cNvSpPr>
            <a:spLocks noChangeArrowheads="1"/>
          </p:cNvSpPr>
          <p:nvPr/>
        </p:nvSpPr>
        <p:spPr bwMode="auto">
          <a:xfrm>
            <a:off x="1296988" y="1741488"/>
            <a:ext cx="312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15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10666" name="Group 74"/>
          <p:cNvGrpSpPr>
            <a:grpSpLocks/>
          </p:cNvGrpSpPr>
          <p:nvPr/>
        </p:nvGrpSpPr>
        <p:grpSpPr bwMode="auto">
          <a:xfrm>
            <a:off x="3844925" y="2228850"/>
            <a:ext cx="350838" cy="395288"/>
            <a:chOff x="2422" y="1404"/>
            <a:chExt cx="221" cy="249"/>
          </a:xfrm>
        </p:grpSpPr>
        <p:sp>
          <p:nvSpPr>
            <p:cNvPr id="110667" name="Line 75"/>
            <p:cNvSpPr>
              <a:spLocks noChangeShapeType="1"/>
            </p:cNvSpPr>
            <p:nvPr/>
          </p:nvSpPr>
          <p:spPr bwMode="auto">
            <a:xfrm flipH="1" flipV="1">
              <a:off x="2548" y="1558"/>
              <a:ext cx="95" cy="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68" name="Rectangle 76"/>
            <p:cNvSpPr>
              <a:spLocks noChangeArrowheads="1"/>
            </p:cNvSpPr>
            <p:nvPr/>
          </p:nvSpPr>
          <p:spPr bwMode="auto">
            <a:xfrm>
              <a:off x="2422" y="1404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CPI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10669" name="Group 77"/>
          <p:cNvGrpSpPr>
            <a:grpSpLocks/>
          </p:cNvGrpSpPr>
          <p:nvPr/>
        </p:nvGrpSpPr>
        <p:grpSpPr bwMode="auto">
          <a:xfrm>
            <a:off x="3387725" y="3586163"/>
            <a:ext cx="1174750" cy="1441450"/>
            <a:chOff x="2134" y="2259"/>
            <a:chExt cx="740" cy="908"/>
          </a:xfrm>
        </p:grpSpPr>
        <p:sp>
          <p:nvSpPr>
            <p:cNvPr id="110670" name="Line 78"/>
            <p:cNvSpPr>
              <a:spLocks noChangeShapeType="1"/>
            </p:cNvSpPr>
            <p:nvPr/>
          </p:nvSpPr>
          <p:spPr bwMode="auto">
            <a:xfrm flipV="1">
              <a:off x="2560" y="2259"/>
              <a:ext cx="236" cy="7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671" name="Rectangle 79"/>
            <p:cNvSpPr>
              <a:spLocks noChangeArrowheads="1"/>
            </p:cNvSpPr>
            <p:nvPr/>
          </p:nvSpPr>
          <p:spPr bwMode="auto">
            <a:xfrm>
              <a:off x="2134" y="3013"/>
              <a:ext cx="7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GDP deflator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0672" name="Rectangle 80"/>
          <p:cNvSpPr>
            <a:spLocks noChangeArrowheads="1"/>
          </p:cNvSpPr>
          <p:nvPr/>
        </p:nvSpPr>
        <p:spPr bwMode="auto">
          <a:xfrm>
            <a:off x="1296988" y="3192463"/>
            <a:ext cx="3127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3" name="Rectangle 81"/>
          <p:cNvSpPr>
            <a:spLocks noChangeArrowheads="1"/>
          </p:cNvSpPr>
          <p:nvPr/>
        </p:nvSpPr>
        <p:spPr bwMode="auto">
          <a:xfrm>
            <a:off x="1409700" y="4645025"/>
            <a:ext cx="200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4" name="Rectangle 82"/>
          <p:cNvSpPr>
            <a:spLocks noChangeArrowheads="1"/>
          </p:cNvSpPr>
          <p:nvPr/>
        </p:nvSpPr>
        <p:spPr bwMode="auto">
          <a:xfrm>
            <a:off x="1403350" y="6097588"/>
            <a:ext cx="200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5" name="Rectangle 83"/>
          <p:cNvSpPr>
            <a:spLocks noChangeArrowheads="1"/>
          </p:cNvSpPr>
          <p:nvPr/>
        </p:nvSpPr>
        <p:spPr bwMode="auto">
          <a:xfrm>
            <a:off x="2405063" y="6259513"/>
            <a:ext cx="5381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6" name="Rectangle 84"/>
          <p:cNvSpPr>
            <a:spLocks noChangeArrowheads="1"/>
          </p:cNvSpPr>
          <p:nvPr/>
        </p:nvSpPr>
        <p:spPr bwMode="auto">
          <a:xfrm>
            <a:off x="3262313" y="6259513"/>
            <a:ext cx="5381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1975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7" name="Rectangle 85"/>
          <p:cNvSpPr>
            <a:spLocks noChangeArrowheads="1"/>
          </p:cNvSpPr>
          <p:nvPr/>
        </p:nvSpPr>
        <p:spPr bwMode="auto">
          <a:xfrm>
            <a:off x="4127500" y="6259513"/>
            <a:ext cx="5381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8" name="Rectangle 86"/>
          <p:cNvSpPr>
            <a:spLocks noChangeArrowheads="1"/>
          </p:cNvSpPr>
          <p:nvPr/>
        </p:nvSpPr>
        <p:spPr bwMode="auto">
          <a:xfrm>
            <a:off x="4984750" y="6259513"/>
            <a:ext cx="5381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1985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79" name="Rectangle 87"/>
          <p:cNvSpPr>
            <a:spLocks noChangeArrowheads="1"/>
          </p:cNvSpPr>
          <p:nvPr/>
        </p:nvSpPr>
        <p:spPr bwMode="auto">
          <a:xfrm>
            <a:off x="5848350" y="6259513"/>
            <a:ext cx="5381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1990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80" name="Rectangle 88"/>
          <p:cNvSpPr>
            <a:spLocks noChangeArrowheads="1"/>
          </p:cNvSpPr>
          <p:nvPr/>
        </p:nvSpPr>
        <p:spPr bwMode="auto">
          <a:xfrm>
            <a:off x="7570788" y="6259513"/>
            <a:ext cx="5381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2000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0681" name="Rectangle 89"/>
          <p:cNvSpPr>
            <a:spLocks noChangeArrowheads="1"/>
          </p:cNvSpPr>
          <p:nvPr/>
        </p:nvSpPr>
        <p:spPr bwMode="auto">
          <a:xfrm>
            <a:off x="6707188" y="6259513"/>
            <a:ext cx="5381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1995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10682" name="Picture 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230438"/>
            <a:ext cx="61753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83" name="Picture 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454400"/>
            <a:ext cx="6138863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84" name="Text Box 92"/>
          <p:cNvSpPr txBox="1">
            <a:spLocks noChangeArrowheads="1"/>
          </p:cNvSpPr>
          <p:nvPr/>
        </p:nvSpPr>
        <p:spPr bwMode="auto">
          <a:xfrm>
            <a:off x="7086600" y="6643688"/>
            <a:ext cx="17462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Copyright©2004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93037" cy="911696"/>
          </a:xfrm>
        </p:spPr>
        <p:txBody>
          <a:bodyPr/>
          <a:lstStyle/>
          <a:p>
            <a:r>
              <a:rPr lang="cs-CZ" dirty="0"/>
              <a:t>Kolik si mohu koupit…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 sz="1400"/>
          </a:p>
          <a:p>
            <a:pPr>
              <a:lnSpc>
                <a:spcPct val="90000"/>
              </a:lnSpc>
            </a:pPr>
            <a:r>
              <a:rPr lang="cs-CZ" sz="1400"/>
              <a:t>Zdroj: ČSÚ</a:t>
            </a: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60812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249738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3959225" cy="2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Očišťování od inflace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Indexace/valorizace</a:t>
            </a:r>
          </a:p>
          <a:p>
            <a:pPr lvl="2">
              <a:buFont typeface="Wingdings" pitchFamily="2" charset="2"/>
              <a:buNone/>
            </a:pPr>
            <a:r>
              <a:rPr lang="cs-CZ"/>
              <a:t>= automatická úprava o výši inflace</a:t>
            </a:r>
          </a:p>
          <a:p>
            <a:r>
              <a:rPr lang="cs-CZ"/>
              <a:t>Reálné veličiny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F3F6F9"/>
          </a:solidFill>
          <a:ln w="2032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F2F4F8"/>
          </a:solidFill>
          <a:ln w="1857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F1F4F7"/>
          </a:solidFill>
          <a:ln w="1666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F0F2F5"/>
          </a:solidFill>
          <a:ln w="1476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EF1F4"/>
          </a:solidFill>
          <a:ln w="1301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DEFF3"/>
          </a:solidFill>
          <a:ln w="1111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BEEF2"/>
          </a:solidFill>
          <a:ln w="920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AECF1"/>
          </a:solidFill>
          <a:ln w="746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9EBF0"/>
          </a:solidFill>
          <a:ln w="555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1892300" y="1338263"/>
            <a:ext cx="6172200" cy="4878387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1725613" y="1171575"/>
            <a:ext cx="6265862" cy="4970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1725613" y="1171575"/>
            <a:ext cx="6265862" cy="4970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1725613" y="5122863"/>
            <a:ext cx="6265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4" name="Freeform 18"/>
          <p:cNvSpPr>
            <a:spLocks/>
          </p:cNvSpPr>
          <p:nvPr/>
        </p:nvSpPr>
        <p:spPr bwMode="auto">
          <a:xfrm>
            <a:off x="1725613" y="1190625"/>
            <a:ext cx="6265862" cy="4951413"/>
          </a:xfrm>
          <a:custGeom>
            <a:avLst/>
            <a:gdLst>
              <a:gd name="T0" fmla="*/ 3947 w 3947"/>
              <a:gd name="T1" fmla="*/ 3119 h 3119"/>
              <a:gd name="T2" fmla="*/ 0 w 3947"/>
              <a:gd name="T3" fmla="*/ 3119 h 3119"/>
              <a:gd name="T4" fmla="*/ 0 w 3947"/>
              <a:gd name="T5" fmla="*/ 0 h 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7" h="3119">
                <a:moveTo>
                  <a:pt x="3947" y="3119"/>
                </a:moveTo>
                <a:lnTo>
                  <a:pt x="0" y="311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5" name="Line 19"/>
          <p:cNvSpPr>
            <a:spLocks noChangeShapeType="1"/>
          </p:cNvSpPr>
          <p:nvPr/>
        </p:nvSpPr>
        <p:spPr bwMode="auto">
          <a:xfrm flipH="1">
            <a:off x="1725613" y="4084638"/>
            <a:ext cx="1492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6" name="Line 20"/>
          <p:cNvSpPr>
            <a:spLocks noChangeShapeType="1"/>
          </p:cNvSpPr>
          <p:nvPr/>
        </p:nvSpPr>
        <p:spPr bwMode="auto">
          <a:xfrm flipH="1">
            <a:off x="1725613" y="3063875"/>
            <a:ext cx="149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 flipH="1">
            <a:off x="1725613" y="2043113"/>
            <a:ext cx="1492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>
            <a:off x="1947863" y="5994400"/>
            <a:ext cx="1587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2782888" y="5994400"/>
            <a:ext cx="1587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3635375" y="5994400"/>
            <a:ext cx="1588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1" name="Line 25"/>
          <p:cNvSpPr>
            <a:spLocks noChangeShapeType="1"/>
          </p:cNvSpPr>
          <p:nvPr/>
        </p:nvSpPr>
        <p:spPr bwMode="auto">
          <a:xfrm>
            <a:off x="228282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2449513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>
            <a:off x="261620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>
            <a:off x="211455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>
            <a:off x="1725613" y="5938838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>
            <a:off x="1725613" y="5734050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>
            <a:off x="1725613" y="5530850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8" name="Line 32"/>
          <p:cNvSpPr>
            <a:spLocks noChangeShapeType="1"/>
          </p:cNvSpPr>
          <p:nvPr/>
        </p:nvSpPr>
        <p:spPr bwMode="auto">
          <a:xfrm>
            <a:off x="1725613" y="5326063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49" name="Line 33"/>
          <p:cNvSpPr>
            <a:spLocks noChangeShapeType="1"/>
          </p:cNvSpPr>
          <p:nvPr/>
        </p:nvSpPr>
        <p:spPr bwMode="auto">
          <a:xfrm>
            <a:off x="1725613" y="4918075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0" name="Line 34"/>
          <p:cNvSpPr>
            <a:spLocks noChangeShapeType="1"/>
          </p:cNvSpPr>
          <p:nvPr/>
        </p:nvSpPr>
        <p:spPr bwMode="auto">
          <a:xfrm>
            <a:off x="1725613" y="4714875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>
            <a:off x="1725613" y="4492625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2" name="Line 36"/>
          <p:cNvSpPr>
            <a:spLocks noChangeShapeType="1"/>
          </p:cNvSpPr>
          <p:nvPr/>
        </p:nvSpPr>
        <p:spPr bwMode="auto">
          <a:xfrm>
            <a:off x="1725613" y="4287838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>
            <a:off x="1725613" y="3879850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>
            <a:off x="1725613" y="3676650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>
            <a:off x="1725613" y="3471863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1725613" y="3268663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>
            <a:off x="1725613" y="2247900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8" name="Line 42"/>
          <p:cNvSpPr>
            <a:spLocks noChangeShapeType="1"/>
          </p:cNvSpPr>
          <p:nvPr/>
        </p:nvSpPr>
        <p:spPr bwMode="auto">
          <a:xfrm>
            <a:off x="1725613" y="2451100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59" name="Line 43"/>
          <p:cNvSpPr>
            <a:spLocks noChangeShapeType="1"/>
          </p:cNvSpPr>
          <p:nvPr/>
        </p:nvSpPr>
        <p:spPr bwMode="auto">
          <a:xfrm>
            <a:off x="1725613" y="2655888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0" name="Line 44"/>
          <p:cNvSpPr>
            <a:spLocks noChangeShapeType="1"/>
          </p:cNvSpPr>
          <p:nvPr/>
        </p:nvSpPr>
        <p:spPr bwMode="auto">
          <a:xfrm>
            <a:off x="1725613" y="2859088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1" name="Line 45"/>
          <p:cNvSpPr>
            <a:spLocks noChangeShapeType="1"/>
          </p:cNvSpPr>
          <p:nvPr/>
        </p:nvSpPr>
        <p:spPr bwMode="auto">
          <a:xfrm>
            <a:off x="1725613" y="1227138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2" name="Line 46"/>
          <p:cNvSpPr>
            <a:spLocks noChangeShapeType="1"/>
          </p:cNvSpPr>
          <p:nvPr/>
        </p:nvSpPr>
        <p:spPr bwMode="auto">
          <a:xfrm>
            <a:off x="1725613" y="1431925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3" name="Line 47"/>
          <p:cNvSpPr>
            <a:spLocks noChangeShapeType="1"/>
          </p:cNvSpPr>
          <p:nvPr/>
        </p:nvSpPr>
        <p:spPr bwMode="auto">
          <a:xfrm>
            <a:off x="1725613" y="1635125"/>
            <a:ext cx="936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4" name="Line 48"/>
          <p:cNvSpPr>
            <a:spLocks noChangeShapeType="1"/>
          </p:cNvSpPr>
          <p:nvPr/>
        </p:nvSpPr>
        <p:spPr bwMode="auto">
          <a:xfrm>
            <a:off x="1725613" y="1839913"/>
            <a:ext cx="936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5" name="Line 49"/>
          <p:cNvSpPr>
            <a:spLocks noChangeShapeType="1"/>
          </p:cNvSpPr>
          <p:nvPr/>
        </p:nvSpPr>
        <p:spPr bwMode="auto">
          <a:xfrm>
            <a:off x="3116263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328295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3468688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8" name="Line 52"/>
          <p:cNvSpPr>
            <a:spLocks noChangeShapeType="1"/>
          </p:cNvSpPr>
          <p:nvPr/>
        </p:nvSpPr>
        <p:spPr bwMode="auto">
          <a:xfrm>
            <a:off x="294957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69" name="Line 53"/>
          <p:cNvSpPr>
            <a:spLocks noChangeShapeType="1"/>
          </p:cNvSpPr>
          <p:nvPr/>
        </p:nvSpPr>
        <p:spPr bwMode="auto">
          <a:xfrm>
            <a:off x="4468813" y="5994400"/>
            <a:ext cx="1587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0" name="Line 54"/>
          <p:cNvSpPr>
            <a:spLocks noChangeShapeType="1"/>
          </p:cNvSpPr>
          <p:nvPr/>
        </p:nvSpPr>
        <p:spPr bwMode="auto">
          <a:xfrm>
            <a:off x="396875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1" name="Line 55"/>
          <p:cNvSpPr>
            <a:spLocks noChangeShapeType="1"/>
          </p:cNvSpPr>
          <p:nvPr/>
        </p:nvSpPr>
        <p:spPr bwMode="auto">
          <a:xfrm>
            <a:off x="4135438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2" name="Line 56"/>
          <p:cNvSpPr>
            <a:spLocks noChangeShapeType="1"/>
          </p:cNvSpPr>
          <p:nvPr/>
        </p:nvSpPr>
        <p:spPr bwMode="auto">
          <a:xfrm>
            <a:off x="430212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3" name="Line 57"/>
          <p:cNvSpPr>
            <a:spLocks noChangeShapeType="1"/>
          </p:cNvSpPr>
          <p:nvPr/>
        </p:nvSpPr>
        <p:spPr bwMode="auto">
          <a:xfrm>
            <a:off x="3802063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4" name="Line 58"/>
          <p:cNvSpPr>
            <a:spLocks noChangeShapeType="1"/>
          </p:cNvSpPr>
          <p:nvPr/>
        </p:nvSpPr>
        <p:spPr bwMode="auto">
          <a:xfrm>
            <a:off x="5303838" y="5994400"/>
            <a:ext cx="1587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5" name="Line 59"/>
          <p:cNvSpPr>
            <a:spLocks noChangeShapeType="1"/>
          </p:cNvSpPr>
          <p:nvPr/>
        </p:nvSpPr>
        <p:spPr bwMode="auto">
          <a:xfrm>
            <a:off x="4802188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6" name="Line 60"/>
          <p:cNvSpPr>
            <a:spLocks noChangeShapeType="1"/>
          </p:cNvSpPr>
          <p:nvPr/>
        </p:nvSpPr>
        <p:spPr bwMode="auto">
          <a:xfrm>
            <a:off x="496887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7" name="Line 61"/>
          <p:cNvSpPr>
            <a:spLocks noChangeShapeType="1"/>
          </p:cNvSpPr>
          <p:nvPr/>
        </p:nvSpPr>
        <p:spPr bwMode="auto">
          <a:xfrm>
            <a:off x="513715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8" name="Line 62"/>
          <p:cNvSpPr>
            <a:spLocks noChangeShapeType="1"/>
          </p:cNvSpPr>
          <p:nvPr/>
        </p:nvSpPr>
        <p:spPr bwMode="auto">
          <a:xfrm>
            <a:off x="463550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79" name="Line 63"/>
          <p:cNvSpPr>
            <a:spLocks noChangeShapeType="1"/>
          </p:cNvSpPr>
          <p:nvPr/>
        </p:nvSpPr>
        <p:spPr bwMode="auto">
          <a:xfrm>
            <a:off x="6156325" y="5994400"/>
            <a:ext cx="1588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0" name="Line 64"/>
          <p:cNvSpPr>
            <a:spLocks noChangeShapeType="1"/>
          </p:cNvSpPr>
          <p:nvPr/>
        </p:nvSpPr>
        <p:spPr bwMode="auto">
          <a:xfrm>
            <a:off x="5637213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1" name="Line 65"/>
          <p:cNvSpPr>
            <a:spLocks noChangeShapeType="1"/>
          </p:cNvSpPr>
          <p:nvPr/>
        </p:nvSpPr>
        <p:spPr bwMode="auto">
          <a:xfrm>
            <a:off x="582295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2" name="Line 66"/>
          <p:cNvSpPr>
            <a:spLocks noChangeShapeType="1"/>
          </p:cNvSpPr>
          <p:nvPr/>
        </p:nvSpPr>
        <p:spPr bwMode="auto">
          <a:xfrm>
            <a:off x="5989638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3" name="Line 67"/>
          <p:cNvSpPr>
            <a:spLocks noChangeShapeType="1"/>
          </p:cNvSpPr>
          <p:nvPr/>
        </p:nvSpPr>
        <p:spPr bwMode="auto">
          <a:xfrm>
            <a:off x="547052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4" name="Line 68"/>
          <p:cNvSpPr>
            <a:spLocks noChangeShapeType="1"/>
          </p:cNvSpPr>
          <p:nvPr/>
        </p:nvSpPr>
        <p:spPr bwMode="auto">
          <a:xfrm>
            <a:off x="6989763" y="5994400"/>
            <a:ext cx="1587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5" name="Line 69"/>
          <p:cNvSpPr>
            <a:spLocks noChangeShapeType="1"/>
          </p:cNvSpPr>
          <p:nvPr/>
        </p:nvSpPr>
        <p:spPr bwMode="auto">
          <a:xfrm>
            <a:off x="648970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6" name="Line 70"/>
          <p:cNvSpPr>
            <a:spLocks noChangeShapeType="1"/>
          </p:cNvSpPr>
          <p:nvPr/>
        </p:nvSpPr>
        <p:spPr bwMode="auto">
          <a:xfrm>
            <a:off x="6656388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7" name="Line 71"/>
          <p:cNvSpPr>
            <a:spLocks noChangeShapeType="1"/>
          </p:cNvSpPr>
          <p:nvPr/>
        </p:nvSpPr>
        <p:spPr bwMode="auto">
          <a:xfrm>
            <a:off x="682307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8" name="Line 72"/>
          <p:cNvSpPr>
            <a:spLocks noChangeShapeType="1"/>
          </p:cNvSpPr>
          <p:nvPr/>
        </p:nvSpPr>
        <p:spPr bwMode="auto">
          <a:xfrm>
            <a:off x="6323013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89" name="Line 73"/>
          <p:cNvSpPr>
            <a:spLocks noChangeShapeType="1"/>
          </p:cNvSpPr>
          <p:nvPr/>
        </p:nvSpPr>
        <p:spPr bwMode="auto">
          <a:xfrm>
            <a:off x="7823200" y="5994400"/>
            <a:ext cx="1588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90" name="Line 74"/>
          <p:cNvSpPr>
            <a:spLocks noChangeShapeType="1"/>
          </p:cNvSpPr>
          <p:nvPr/>
        </p:nvSpPr>
        <p:spPr bwMode="auto">
          <a:xfrm>
            <a:off x="7323138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91" name="Line 75"/>
          <p:cNvSpPr>
            <a:spLocks noChangeShapeType="1"/>
          </p:cNvSpPr>
          <p:nvPr/>
        </p:nvSpPr>
        <p:spPr bwMode="auto">
          <a:xfrm>
            <a:off x="748982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92" name="Line 76"/>
          <p:cNvSpPr>
            <a:spLocks noChangeShapeType="1"/>
          </p:cNvSpPr>
          <p:nvPr/>
        </p:nvSpPr>
        <p:spPr bwMode="auto">
          <a:xfrm>
            <a:off x="7656513" y="6069013"/>
            <a:ext cx="1587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93" name="Line 77"/>
          <p:cNvSpPr>
            <a:spLocks noChangeShapeType="1"/>
          </p:cNvSpPr>
          <p:nvPr/>
        </p:nvSpPr>
        <p:spPr bwMode="auto">
          <a:xfrm>
            <a:off x="7991475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94" name="Line 78"/>
          <p:cNvSpPr>
            <a:spLocks noChangeShapeType="1"/>
          </p:cNvSpPr>
          <p:nvPr/>
        </p:nvSpPr>
        <p:spPr bwMode="auto">
          <a:xfrm>
            <a:off x="7156450" y="6069013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95" name="Rectangle 79"/>
          <p:cNvSpPr>
            <a:spLocks noChangeArrowheads="1"/>
          </p:cNvSpPr>
          <p:nvPr/>
        </p:nvSpPr>
        <p:spPr bwMode="auto">
          <a:xfrm>
            <a:off x="1693863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1965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696" name="Rectangle 80"/>
          <p:cNvSpPr>
            <a:spLocks noChangeArrowheads="1"/>
          </p:cNvSpPr>
          <p:nvPr/>
        </p:nvSpPr>
        <p:spPr bwMode="auto">
          <a:xfrm>
            <a:off x="468313" y="765175"/>
            <a:ext cx="1298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600" b="1">
                <a:solidFill>
                  <a:srgbClr val="000000"/>
                </a:solidFill>
                <a:latin typeface="Arial" charset="0"/>
              </a:rPr>
              <a:t>Úroková míra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698" name="Rectangle 82"/>
          <p:cNvSpPr>
            <a:spLocks noChangeArrowheads="1"/>
          </p:cNvSpPr>
          <p:nvPr/>
        </p:nvSpPr>
        <p:spPr bwMode="auto">
          <a:xfrm>
            <a:off x="827088" y="981075"/>
            <a:ext cx="847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600" b="1">
                <a:solidFill>
                  <a:srgbClr val="000000"/>
                </a:solidFill>
                <a:latin typeface="Arial" charset="0"/>
              </a:rPr>
              <a:t> % ročně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699" name="Rectangle 83"/>
          <p:cNvSpPr>
            <a:spLocks noChangeArrowheads="1"/>
          </p:cNvSpPr>
          <p:nvPr/>
        </p:nvSpPr>
        <p:spPr bwMode="auto">
          <a:xfrm>
            <a:off x="1416050" y="1936750"/>
            <a:ext cx="314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15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11700" name="Group 84"/>
          <p:cNvGrpSpPr>
            <a:grpSpLocks/>
          </p:cNvGrpSpPr>
          <p:nvPr/>
        </p:nvGrpSpPr>
        <p:grpSpPr bwMode="auto">
          <a:xfrm>
            <a:off x="3709988" y="5626100"/>
            <a:ext cx="2187575" cy="277813"/>
            <a:chOff x="2337" y="3544"/>
            <a:chExt cx="1378" cy="175"/>
          </a:xfrm>
        </p:grpSpPr>
        <p:sp>
          <p:nvSpPr>
            <p:cNvPr id="111701" name="Line 85"/>
            <p:cNvSpPr>
              <a:spLocks noChangeShapeType="1"/>
            </p:cNvSpPr>
            <p:nvPr/>
          </p:nvSpPr>
          <p:spPr bwMode="auto">
            <a:xfrm>
              <a:off x="2337" y="3612"/>
              <a:ext cx="3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702" name="Rectangle 86"/>
            <p:cNvSpPr>
              <a:spLocks noChangeArrowheads="1"/>
            </p:cNvSpPr>
            <p:nvPr/>
          </p:nvSpPr>
          <p:spPr bwMode="auto">
            <a:xfrm>
              <a:off x="2716" y="3544"/>
              <a:ext cx="99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Real interest rate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1703" name="Rectangle 87"/>
          <p:cNvSpPr>
            <a:spLocks noChangeArrowheads="1"/>
          </p:cNvSpPr>
          <p:nvPr/>
        </p:nvSpPr>
        <p:spPr bwMode="auto">
          <a:xfrm>
            <a:off x="1416050" y="2947988"/>
            <a:ext cx="314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04" name="Rectangle 88"/>
          <p:cNvSpPr>
            <a:spLocks noChangeArrowheads="1"/>
          </p:cNvSpPr>
          <p:nvPr/>
        </p:nvSpPr>
        <p:spPr bwMode="auto">
          <a:xfrm>
            <a:off x="1527175" y="3967163"/>
            <a:ext cx="203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05" name="Rectangle 89"/>
          <p:cNvSpPr>
            <a:spLocks noChangeArrowheads="1"/>
          </p:cNvSpPr>
          <p:nvPr/>
        </p:nvSpPr>
        <p:spPr bwMode="auto">
          <a:xfrm>
            <a:off x="1527175" y="5003800"/>
            <a:ext cx="203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06" name="Rectangle 90"/>
          <p:cNvSpPr>
            <a:spLocks noChangeArrowheads="1"/>
          </p:cNvSpPr>
          <p:nvPr/>
        </p:nvSpPr>
        <p:spPr bwMode="auto">
          <a:xfrm>
            <a:off x="1414463" y="60277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–5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07" name="Rectangle 91"/>
          <p:cNvSpPr>
            <a:spLocks noChangeArrowheads="1"/>
          </p:cNvSpPr>
          <p:nvPr/>
        </p:nvSpPr>
        <p:spPr bwMode="auto">
          <a:xfrm>
            <a:off x="2540000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1970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08" name="Rectangle 92"/>
          <p:cNvSpPr>
            <a:spLocks noChangeArrowheads="1"/>
          </p:cNvSpPr>
          <p:nvPr/>
        </p:nvSpPr>
        <p:spPr bwMode="auto">
          <a:xfrm>
            <a:off x="3379788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1975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09" name="Rectangle 93"/>
          <p:cNvSpPr>
            <a:spLocks noChangeArrowheads="1"/>
          </p:cNvSpPr>
          <p:nvPr/>
        </p:nvSpPr>
        <p:spPr bwMode="auto">
          <a:xfrm>
            <a:off x="4225925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10" name="Rectangle 94"/>
          <p:cNvSpPr>
            <a:spLocks noChangeArrowheads="1"/>
          </p:cNvSpPr>
          <p:nvPr/>
        </p:nvSpPr>
        <p:spPr bwMode="auto">
          <a:xfrm>
            <a:off x="5065713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1985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11" name="Rectangle 95"/>
          <p:cNvSpPr>
            <a:spLocks noChangeArrowheads="1"/>
          </p:cNvSpPr>
          <p:nvPr/>
        </p:nvSpPr>
        <p:spPr bwMode="auto">
          <a:xfrm>
            <a:off x="5910263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1990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12" name="Rectangle 96"/>
          <p:cNvSpPr>
            <a:spLocks noChangeArrowheads="1"/>
          </p:cNvSpPr>
          <p:nvPr/>
        </p:nvSpPr>
        <p:spPr bwMode="auto">
          <a:xfrm>
            <a:off x="6750050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1995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13" name="Rectangle 97"/>
          <p:cNvSpPr>
            <a:spLocks noChangeArrowheads="1"/>
          </p:cNvSpPr>
          <p:nvPr/>
        </p:nvSpPr>
        <p:spPr bwMode="auto">
          <a:xfrm>
            <a:off x="7589838" y="6200775"/>
            <a:ext cx="536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2000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11714" name="Group 98"/>
          <p:cNvGrpSpPr>
            <a:grpSpLocks/>
          </p:cNvGrpSpPr>
          <p:nvPr/>
        </p:nvGrpSpPr>
        <p:grpSpPr bwMode="auto">
          <a:xfrm>
            <a:off x="2039938" y="2935288"/>
            <a:ext cx="2151062" cy="277812"/>
            <a:chOff x="1285" y="1849"/>
            <a:chExt cx="1355" cy="175"/>
          </a:xfrm>
        </p:grpSpPr>
        <p:sp>
          <p:nvSpPr>
            <p:cNvPr id="111715" name="Line 99"/>
            <p:cNvSpPr>
              <a:spLocks noChangeShapeType="1"/>
            </p:cNvSpPr>
            <p:nvPr/>
          </p:nvSpPr>
          <p:spPr bwMode="auto">
            <a:xfrm flipH="1">
              <a:off x="2488" y="1930"/>
              <a:ext cx="15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716" name="Rectangle 100"/>
            <p:cNvSpPr>
              <a:spLocks noChangeArrowheads="1"/>
            </p:cNvSpPr>
            <p:nvPr/>
          </p:nvSpPr>
          <p:spPr bwMode="auto">
            <a:xfrm>
              <a:off x="1285" y="1849"/>
              <a:ext cx="12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Nominal interest rate</a:t>
              </a: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111717" name="Picture 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190750"/>
            <a:ext cx="60880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718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003675"/>
            <a:ext cx="6032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7086600" y="6643688"/>
            <a:ext cx="17462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Copyright©2004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Dopady inflace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narušuje signály o relativních cenách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není dokonale predikovatelná – nejistota odrazuje investory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redistribuce příjmů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pokles kupní síly peněz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cs-CZ"/>
              <a:t>v extrémním případě: útěk od peněz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3. Nezaměstnanost a inflace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Přirozená míra nezaměstnanosti závisí na různých aspektech trhu práce (minimální mzda, síla odborů, efektivní mzdy, vyhledávání práce)</a:t>
            </a:r>
          </a:p>
          <a:p>
            <a:r>
              <a:rPr lang="cs-CZ"/>
              <a:t>Inflace závisí především na růstu množství peněz (kontroluje CB)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Nezaměstnanost a inflace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krátkém období lze volit mezi nezaměstnaností a inflací = </a:t>
            </a:r>
            <a:r>
              <a:rPr lang="cs-CZ" b="1"/>
              <a:t>Phillipsova křivka</a:t>
            </a:r>
          </a:p>
          <a:p>
            <a:pPr algn="r">
              <a:buFont typeface="Wingdings" pitchFamily="2" charset="2"/>
              <a:buNone/>
            </a:pPr>
            <a:r>
              <a:rPr lang="cs-CZ"/>
              <a:t>...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26363" cy="1143000"/>
          </a:xfrm>
        </p:spPr>
        <p:txBody>
          <a:bodyPr/>
          <a:lstStyle/>
          <a:p>
            <a:r>
              <a:rPr lang="cs-CZ" sz="4000"/>
              <a:t>Nominální X reálné změny mzdy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Původní mzda – 60 Kč/hod. (při ní pracuji 9 hodin denně)</a:t>
            </a:r>
          </a:p>
          <a:p>
            <a:r>
              <a:rPr lang="cs-CZ"/>
              <a:t>10% zvýšení = 66 Kč/hod. – </a:t>
            </a:r>
            <a:r>
              <a:rPr lang="cs-CZ">
                <a:solidFill>
                  <a:srgbClr val="FF0000"/>
                </a:solidFill>
              </a:rPr>
              <a:t>budu nabízet více práce?</a:t>
            </a:r>
          </a:p>
          <a:p>
            <a:endParaRPr lang="cs-CZ"/>
          </a:p>
          <a:p>
            <a:r>
              <a:rPr lang="cs-CZ"/>
              <a:t>Záleží na reálné změně mzdy </a:t>
            </a:r>
            <a:r>
              <a:rPr lang="cs-CZ" sz="2800"/>
              <a:t>(kolik si toho mohu koupit za danou mzdu)</a:t>
            </a:r>
          </a:p>
        </p:txBody>
      </p:sp>
    </p:spTree>
    <p:extLst>
      <p:ext uri="{BB962C8B-B14F-4D97-AF65-F5344CB8AC3E}">
        <p14:creationId xmlns:p14="http://schemas.microsoft.com/office/powerpoint/2010/main" val="1551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F3F6F9"/>
          </a:solidFill>
          <a:ln w="2190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F2F4F8"/>
          </a:solidFill>
          <a:ln w="1984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F1F4F7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F0F2F5"/>
          </a:solidFill>
          <a:ln w="1587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EF1F4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BEEF2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1527175" y="1766888"/>
            <a:ext cx="6937375" cy="39973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1328738" y="1606550"/>
            <a:ext cx="7077075" cy="411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8" name="Freeform 16"/>
          <p:cNvSpPr>
            <a:spLocks/>
          </p:cNvSpPr>
          <p:nvPr/>
        </p:nvSpPr>
        <p:spPr bwMode="auto">
          <a:xfrm>
            <a:off x="1328738" y="1606550"/>
            <a:ext cx="7077075" cy="4117975"/>
          </a:xfrm>
          <a:custGeom>
            <a:avLst/>
            <a:gdLst>
              <a:gd name="T0" fmla="*/ 0 w 4458"/>
              <a:gd name="T1" fmla="*/ 0 h 2594"/>
              <a:gd name="T2" fmla="*/ 0 w 4458"/>
              <a:gd name="T3" fmla="*/ 2594 h 2594"/>
              <a:gd name="T4" fmla="*/ 4458 w 4458"/>
              <a:gd name="T5" fmla="*/ 2594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58" h="2594">
                <a:moveTo>
                  <a:pt x="0" y="0"/>
                </a:moveTo>
                <a:lnTo>
                  <a:pt x="0" y="2594"/>
                </a:lnTo>
                <a:lnTo>
                  <a:pt x="4458" y="259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659563" y="5805488"/>
            <a:ext cx="22590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700" b="1">
                <a:solidFill>
                  <a:srgbClr val="000000"/>
                </a:solidFill>
                <a:latin typeface="Arial" charset="0"/>
              </a:rPr>
              <a:t>Míra nezaměstnanosti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994525" y="6096000"/>
            <a:ext cx="192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700" b="1">
                <a:solidFill>
                  <a:srgbClr val="000000"/>
                </a:solidFill>
                <a:latin typeface="Arial" charset="0"/>
              </a:rPr>
              <a:t>%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1065213" y="5835650"/>
            <a:ext cx="2143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755650" y="2636838"/>
            <a:ext cx="1920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700" b="1">
                <a:solidFill>
                  <a:srgbClr val="000000"/>
                </a:solidFill>
                <a:latin typeface="Arial" charset="0"/>
              </a:rPr>
              <a:t>%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0" y="2349500"/>
            <a:ext cx="11906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700" b="1">
                <a:solidFill>
                  <a:srgbClr val="000000"/>
                </a:solidFill>
                <a:latin typeface="Arial" charset="0"/>
              </a:rPr>
              <a:t>Míra inflace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15736" name="Group 24"/>
          <p:cNvGrpSpPr>
            <a:grpSpLocks/>
          </p:cNvGrpSpPr>
          <p:nvPr/>
        </p:nvGrpSpPr>
        <p:grpSpPr bwMode="auto">
          <a:xfrm>
            <a:off x="2759075" y="2206625"/>
            <a:ext cx="4254500" cy="3386138"/>
            <a:chOff x="1738" y="1390"/>
            <a:chExt cx="2680" cy="2133"/>
          </a:xfrm>
        </p:grpSpPr>
        <p:sp>
          <p:nvSpPr>
            <p:cNvPr id="115737" name="Line 25"/>
            <p:cNvSpPr>
              <a:spLocks noChangeShapeType="1"/>
            </p:cNvSpPr>
            <p:nvPr/>
          </p:nvSpPr>
          <p:spPr bwMode="auto">
            <a:xfrm>
              <a:off x="1738" y="1390"/>
              <a:ext cx="1779" cy="2015"/>
            </a:xfrm>
            <a:prstGeom prst="line">
              <a:avLst/>
            </a:prstGeom>
            <a:noFill/>
            <a:ln w="60325">
              <a:solidFill>
                <a:srgbClr val="D2435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738" name="Rectangle 26"/>
            <p:cNvSpPr>
              <a:spLocks noChangeArrowheads="1"/>
            </p:cNvSpPr>
            <p:nvPr/>
          </p:nvSpPr>
          <p:spPr bwMode="auto">
            <a:xfrm>
              <a:off x="3574" y="3342"/>
              <a:ext cx="8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Phillips curve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15739" name="Group 27"/>
          <p:cNvGrpSpPr>
            <a:grpSpLocks/>
          </p:cNvGrpSpPr>
          <p:nvPr/>
        </p:nvGrpSpPr>
        <p:grpSpPr bwMode="auto">
          <a:xfrm>
            <a:off x="1103313" y="2798763"/>
            <a:ext cx="2622550" cy="3289300"/>
            <a:chOff x="695" y="1763"/>
            <a:chExt cx="1652" cy="2072"/>
          </a:xfrm>
        </p:grpSpPr>
        <p:sp>
          <p:nvSpPr>
            <p:cNvPr id="115740" name="Rectangle 28"/>
            <p:cNvSpPr>
              <a:spLocks noChangeArrowheads="1"/>
            </p:cNvSpPr>
            <p:nvPr/>
          </p:nvSpPr>
          <p:spPr bwMode="auto">
            <a:xfrm>
              <a:off x="2127" y="367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15741" name="Group 29"/>
            <p:cNvGrpSpPr>
              <a:grpSpLocks/>
            </p:cNvGrpSpPr>
            <p:nvPr/>
          </p:nvGrpSpPr>
          <p:grpSpPr bwMode="auto">
            <a:xfrm>
              <a:off x="849" y="1763"/>
              <a:ext cx="1498" cy="1843"/>
              <a:chOff x="849" y="1763"/>
              <a:chExt cx="1498" cy="1843"/>
            </a:xfrm>
          </p:grpSpPr>
          <p:sp>
            <p:nvSpPr>
              <p:cNvPr id="115742" name="Freeform 30"/>
              <p:cNvSpPr>
                <a:spLocks/>
              </p:cNvSpPr>
              <p:nvPr/>
            </p:nvSpPr>
            <p:spPr bwMode="auto">
              <a:xfrm>
                <a:off x="849" y="1893"/>
                <a:ext cx="1328" cy="1713"/>
              </a:xfrm>
              <a:custGeom>
                <a:avLst/>
                <a:gdLst>
                  <a:gd name="T0" fmla="*/ 0 w 1328"/>
                  <a:gd name="T1" fmla="*/ 0 h 1713"/>
                  <a:gd name="T2" fmla="*/ 1328 w 1328"/>
                  <a:gd name="T3" fmla="*/ 0 h 1713"/>
                  <a:gd name="T4" fmla="*/ 1328 w 1328"/>
                  <a:gd name="T5" fmla="*/ 1713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8" h="1713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1713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43" name="Oval 31"/>
              <p:cNvSpPr>
                <a:spLocks noChangeArrowheads="1"/>
              </p:cNvSpPr>
              <p:nvPr/>
            </p:nvSpPr>
            <p:spPr bwMode="auto">
              <a:xfrm>
                <a:off x="2139" y="1843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44" name="Rectangle 32"/>
              <p:cNvSpPr>
                <a:spLocks noChangeArrowheads="1"/>
              </p:cNvSpPr>
              <p:nvPr/>
            </p:nvSpPr>
            <p:spPr bwMode="auto">
              <a:xfrm>
                <a:off x="2256" y="1763"/>
                <a:ext cx="9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115745" name="Rectangle 33"/>
            <p:cNvSpPr>
              <a:spLocks noChangeArrowheads="1"/>
            </p:cNvSpPr>
            <p:nvPr/>
          </p:nvSpPr>
          <p:spPr bwMode="auto">
            <a:xfrm>
              <a:off x="695" y="1808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15746" name="Group 34"/>
          <p:cNvGrpSpPr>
            <a:grpSpLocks/>
          </p:cNvGrpSpPr>
          <p:nvPr/>
        </p:nvGrpSpPr>
        <p:grpSpPr bwMode="auto">
          <a:xfrm>
            <a:off x="1103313" y="4568825"/>
            <a:ext cx="4184650" cy="1519238"/>
            <a:chOff x="695" y="2878"/>
            <a:chExt cx="2636" cy="957"/>
          </a:xfrm>
        </p:grpSpPr>
        <p:sp>
          <p:nvSpPr>
            <p:cNvPr id="115747" name="Rectangle 35"/>
            <p:cNvSpPr>
              <a:spLocks noChangeArrowheads="1"/>
            </p:cNvSpPr>
            <p:nvPr/>
          </p:nvSpPr>
          <p:spPr bwMode="auto">
            <a:xfrm>
              <a:off x="3144" y="3672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15748" name="Group 36"/>
            <p:cNvGrpSpPr>
              <a:grpSpLocks/>
            </p:cNvGrpSpPr>
            <p:nvPr/>
          </p:nvGrpSpPr>
          <p:grpSpPr bwMode="auto">
            <a:xfrm>
              <a:off x="849" y="2878"/>
              <a:ext cx="2482" cy="728"/>
              <a:chOff x="849" y="2878"/>
              <a:chExt cx="2482" cy="728"/>
            </a:xfrm>
          </p:grpSpPr>
          <p:sp>
            <p:nvSpPr>
              <p:cNvPr id="115749" name="Freeform 37"/>
              <p:cNvSpPr>
                <a:spLocks/>
              </p:cNvSpPr>
              <p:nvPr/>
            </p:nvSpPr>
            <p:spPr bwMode="auto">
              <a:xfrm>
                <a:off x="849" y="3040"/>
                <a:ext cx="2329" cy="566"/>
              </a:xfrm>
              <a:custGeom>
                <a:avLst/>
                <a:gdLst>
                  <a:gd name="T0" fmla="*/ 0 w 2329"/>
                  <a:gd name="T1" fmla="*/ 0 h 566"/>
                  <a:gd name="T2" fmla="*/ 2329 w 2329"/>
                  <a:gd name="T3" fmla="*/ 0 h 566"/>
                  <a:gd name="T4" fmla="*/ 2329 w 2329"/>
                  <a:gd name="T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9" h="566">
                    <a:moveTo>
                      <a:pt x="0" y="0"/>
                    </a:moveTo>
                    <a:lnTo>
                      <a:pt x="2329" y="0"/>
                    </a:lnTo>
                    <a:lnTo>
                      <a:pt x="2329" y="566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50" name="Oval 38"/>
              <p:cNvSpPr>
                <a:spLocks noChangeArrowheads="1"/>
              </p:cNvSpPr>
              <p:nvPr/>
            </p:nvSpPr>
            <p:spPr bwMode="auto">
              <a:xfrm>
                <a:off x="3141" y="300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51" name="Rectangle 39"/>
              <p:cNvSpPr>
                <a:spLocks noChangeArrowheads="1"/>
              </p:cNvSpPr>
              <p:nvPr/>
            </p:nvSpPr>
            <p:spPr bwMode="auto">
              <a:xfrm>
                <a:off x="3240" y="2878"/>
                <a:ext cx="9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7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115752" name="Rectangle 40"/>
            <p:cNvSpPr>
              <a:spLocks noChangeArrowheads="1"/>
            </p:cNvSpPr>
            <p:nvPr/>
          </p:nvSpPr>
          <p:spPr bwMode="auto">
            <a:xfrm>
              <a:off x="695" y="2960"/>
              <a:ext cx="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5753" name="Text Box 41"/>
          <p:cNvSpPr txBox="1">
            <a:spLocks noChangeArrowheads="1"/>
          </p:cNvSpPr>
          <p:nvPr/>
        </p:nvSpPr>
        <p:spPr bwMode="auto">
          <a:xfrm>
            <a:off x="7086600" y="6643688"/>
            <a:ext cx="1803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Phillipsova křivka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ČETBA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229600" cy="3886200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r>
              <a:rPr lang="cs-CZ"/>
              <a:t>MACH, P.: </a:t>
            </a:r>
            <a:r>
              <a:rPr lang="cs-CZ" b="1"/>
              <a:t>Klady a zápory současné nezaměstnanosti v ČR</a:t>
            </a:r>
          </a:p>
          <a:p>
            <a:r>
              <a:rPr lang="cs-CZ">
                <a:hlinkClick r:id="rId2"/>
              </a:rPr>
              <a:t>http://www.petrmach.cz/cze/prispevek.php?ID=352</a:t>
            </a:r>
            <a:endParaRPr lang="cs-CZ"/>
          </a:p>
          <a:p>
            <a:endParaRPr lang="cs-CZ"/>
          </a:p>
        </p:txBody>
      </p:sp>
      <p:pic>
        <p:nvPicPr>
          <p:cNvPr id="128004" name="Picture 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Přestávka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007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HOSPODÁŘSKÁ POLITIKA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581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54D0C-2592-48AA-A2F4-F835A5B4A444}" type="slidenum">
              <a:rPr lang="cs-CZ"/>
              <a:pPr/>
              <a:t>64</a:t>
            </a:fld>
            <a:endParaRPr lang="cs-CZ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Co je HOPO?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8738" y="2101850"/>
            <a:ext cx="7340600" cy="38147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/>
              <a:t>HOPO = souhrn cílů, nástrojů, rozhodovacích procesů a konkrétních opatření státu 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Cíle:</a:t>
            </a:r>
          </a:p>
          <a:p>
            <a:pPr marL="1752600" lvl="3" indent="-381000">
              <a:lnSpc>
                <a:spcPct val="90000"/>
              </a:lnSpc>
              <a:buFontTx/>
              <a:buAutoNum type="arabicParenR"/>
            </a:pPr>
            <a:r>
              <a:rPr lang="cs-CZ" sz="2800"/>
              <a:t>Plná zaměstnanost (hlavní)</a:t>
            </a:r>
          </a:p>
          <a:p>
            <a:pPr marL="1752600" lvl="3" indent="-381000">
              <a:lnSpc>
                <a:spcPct val="90000"/>
              </a:lnSpc>
              <a:buFontTx/>
              <a:buAutoNum type="arabicParenR"/>
            </a:pPr>
            <a:r>
              <a:rPr lang="cs-CZ" sz="2800"/>
              <a:t>Hospodářský růst</a:t>
            </a:r>
          </a:p>
          <a:p>
            <a:pPr marL="1752600" lvl="3" indent="-381000">
              <a:lnSpc>
                <a:spcPct val="90000"/>
              </a:lnSpc>
              <a:buFontTx/>
              <a:buAutoNum type="arabicParenR"/>
            </a:pPr>
            <a:r>
              <a:rPr lang="cs-CZ" sz="2800"/>
              <a:t>Cenová stabilita (hlavní)</a:t>
            </a:r>
          </a:p>
          <a:p>
            <a:pPr marL="1752600" lvl="3" indent="-381000">
              <a:lnSpc>
                <a:spcPct val="90000"/>
              </a:lnSpc>
              <a:buFontTx/>
              <a:buAutoNum type="arabicParenR"/>
            </a:pPr>
            <a:r>
              <a:rPr lang="cs-CZ" sz="2800"/>
              <a:t>Vnější ekonomická rovnováha = rovnováha platební bilance</a:t>
            </a:r>
          </a:p>
        </p:txBody>
      </p:sp>
    </p:spTree>
    <p:extLst>
      <p:ext uri="{BB962C8B-B14F-4D97-AF65-F5344CB8AC3E}">
        <p14:creationId xmlns:p14="http://schemas.microsoft.com/office/powerpoint/2010/main" val="2697149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A53B-59A3-4B7B-8E70-E6FF0DC7D13B}" type="slidenum">
              <a:rPr lang="cs-CZ"/>
              <a:pPr/>
              <a:t>65</a:t>
            </a:fld>
            <a:endParaRPr lang="cs-CZ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Oblasti HOPO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772400" cy="360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Makroekonomická</a:t>
            </a:r>
            <a:r>
              <a:rPr lang="cs-CZ"/>
              <a:t>: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Fiskální (rozpočtová)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Monetární (peněžní)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Důchodová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Vnější obchodní a měnová</a:t>
            </a:r>
          </a:p>
          <a:p>
            <a:pPr>
              <a:lnSpc>
                <a:spcPct val="90000"/>
              </a:lnSpc>
            </a:pPr>
            <a:r>
              <a:rPr lang="cs-CZ" b="1"/>
              <a:t>Mikroekonomická</a:t>
            </a:r>
            <a:r>
              <a:rPr lang="cs-CZ"/>
              <a:t>: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Strukturální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Sociální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Důchodová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ü"/>
            </a:pPr>
            <a:r>
              <a:rPr lang="cs-CZ" sz="2400"/>
              <a:t>Ochrana hospodářské soutěže</a:t>
            </a:r>
          </a:p>
        </p:txBody>
      </p:sp>
    </p:spTree>
    <p:extLst>
      <p:ext uri="{BB962C8B-B14F-4D97-AF65-F5344CB8AC3E}">
        <p14:creationId xmlns:p14="http://schemas.microsoft.com/office/powerpoint/2010/main" val="378239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E21F-563C-40F0-94DE-4B8FB14D6363}" type="slidenum">
              <a:rPr lang="cs-CZ"/>
              <a:pPr/>
              <a:t>66</a:t>
            </a:fld>
            <a:endParaRPr lang="cs-CZ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Nositelé HOPO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/>
              <a:t>= subjekty podílející se na procesu formulování HOPO</a:t>
            </a:r>
          </a:p>
          <a:p>
            <a:pPr marL="609600" indent="-609600">
              <a:buFontTx/>
              <a:buAutoNum type="arabicParenR"/>
            </a:pPr>
            <a:r>
              <a:rPr lang="cs-CZ" b="1"/>
              <a:t>Decizní sféra</a:t>
            </a:r>
            <a:r>
              <a:rPr lang="cs-CZ"/>
              <a:t> </a:t>
            </a:r>
          </a:p>
          <a:p>
            <a:pPr marL="1371600" lvl="2" indent="-457200">
              <a:buFontTx/>
              <a:buNone/>
            </a:pPr>
            <a:r>
              <a:rPr lang="cs-CZ"/>
              <a:t>= parlament, vláda, státní úřady, ČNB</a:t>
            </a:r>
          </a:p>
          <a:p>
            <a:pPr marL="609600" indent="-609600">
              <a:buFontTx/>
              <a:buAutoNum type="arabicParenR"/>
            </a:pPr>
            <a:r>
              <a:rPr lang="cs-CZ" b="1"/>
              <a:t>Vlivová sféra</a:t>
            </a:r>
            <a:r>
              <a:rPr lang="cs-CZ"/>
              <a:t> </a:t>
            </a:r>
          </a:p>
          <a:p>
            <a:pPr marL="1371600" lvl="2" indent="-457200">
              <a:buFontTx/>
              <a:buNone/>
            </a:pPr>
            <a:r>
              <a:rPr lang="cs-CZ"/>
              <a:t>= velké podniky, politické strany, odbory, média</a:t>
            </a:r>
          </a:p>
          <a:p>
            <a:pPr marL="609600" indent="-609600">
              <a:buFontTx/>
              <a:buAutoNum type="arabicParenR"/>
            </a:pPr>
            <a:r>
              <a:rPr lang="cs-CZ" b="1"/>
              <a:t>Vnější sféra</a:t>
            </a:r>
            <a:r>
              <a:rPr lang="cs-CZ"/>
              <a:t> </a:t>
            </a:r>
          </a:p>
          <a:p>
            <a:pPr marL="1371600" lvl="2" indent="-457200">
              <a:buFontTx/>
              <a:buNone/>
            </a:pPr>
            <a:r>
              <a:rPr lang="cs-CZ"/>
              <a:t>= orgány integračních seskupení 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950952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3D2-7082-45BA-A63E-81F2C1535797}" type="slidenum">
              <a:rPr lang="cs-CZ"/>
              <a:pPr/>
              <a:t>67</a:t>
            </a:fld>
            <a:endParaRPr lang="cs-CZ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619125"/>
            <a:ext cx="7359650" cy="811213"/>
          </a:xfrm>
        </p:spPr>
        <p:txBody>
          <a:bodyPr/>
          <a:lstStyle/>
          <a:p>
            <a:r>
              <a:rPr lang="cs-CZ"/>
              <a:t>Funkce vlády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62175"/>
            <a:ext cx="7772400" cy="3132138"/>
          </a:xfrm>
        </p:spPr>
        <p:txBody>
          <a:bodyPr/>
          <a:lstStyle/>
          <a:p>
            <a:r>
              <a:rPr lang="cs-CZ" b="1"/>
              <a:t>Efektivnost </a:t>
            </a:r>
          </a:p>
          <a:p>
            <a:pPr lvl="2"/>
            <a:r>
              <a:rPr lang="cs-CZ"/>
              <a:t>otázka alokace</a:t>
            </a:r>
          </a:p>
          <a:p>
            <a:r>
              <a:rPr lang="cs-CZ" b="1"/>
              <a:t>Sociální spravedlnost</a:t>
            </a:r>
            <a:r>
              <a:rPr lang="cs-CZ"/>
              <a:t> </a:t>
            </a:r>
          </a:p>
          <a:p>
            <a:pPr lvl="2"/>
            <a:r>
              <a:rPr lang="cs-CZ"/>
              <a:t>přerozdělování</a:t>
            </a:r>
          </a:p>
          <a:p>
            <a:r>
              <a:rPr lang="cs-CZ" b="1"/>
              <a:t>Stabilita vývoje</a:t>
            </a:r>
            <a:r>
              <a:rPr lang="cs-CZ"/>
              <a:t> </a:t>
            </a:r>
          </a:p>
          <a:p>
            <a:pPr lvl="2"/>
            <a:r>
              <a:rPr lang="cs-CZ"/>
              <a:t>makroekonomická rovnováha</a:t>
            </a:r>
          </a:p>
        </p:txBody>
      </p:sp>
    </p:spTree>
    <p:extLst>
      <p:ext uri="{BB962C8B-B14F-4D97-AF65-F5344CB8AC3E}">
        <p14:creationId xmlns:p14="http://schemas.microsoft.com/office/powerpoint/2010/main" val="1362526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ED66-8E90-4157-9B22-0FD65663C00F}" type="slidenum">
              <a:rPr lang="cs-CZ"/>
              <a:pPr/>
              <a:t>68</a:t>
            </a:fld>
            <a:endParaRPr lang="cs-CZ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Klaus: „Hospodářskou krizi způsobilo selhání vlády, ne nezdar trhu“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/>
              <a:t>X</a:t>
            </a:r>
          </a:p>
          <a:p>
            <a:pPr>
              <a:lnSpc>
                <a:spcPct val="90000"/>
              </a:lnSpc>
            </a:pPr>
            <a:r>
              <a:rPr lang="cs-CZ" b="1"/>
              <a:t>Sarkozy: „Nenecháme padnout automobilový průmysl, který zaměstnává jen ve Francii přímo či nepřímo deset procent aktivního obyvatelstva“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4709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8FE-021D-45ED-AECC-F91C8E640461}" type="slidenum">
              <a:rPr lang="cs-CZ"/>
              <a:pPr/>
              <a:t>69</a:t>
            </a:fld>
            <a:endParaRPr lang="cs-CZ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cs-CZ"/>
          </a:p>
          <a:p>
            <a:pPr algn="ctr">
              <a:buFont typeface="Wingdings" pitchFamily="2" charset="2"/>
              <a:buNone/>
            </a:pPr>
            <a:r>
              <a:rPr lang="cs-CZ" sz="4000" b="1"/>
              <a:t>Měli by tvůrci HOPO usilovat</a:t>
            </a:r>
          </a:p>
          <a:p>
            <a:pPr algn="ctr">
              <a:buFont typeface="Wingdings" pitchFamily="2" charset="2"/>
              <a:buNone/>
            </a:pPr>
            <a:r>
              <a:rPr lang="cs-CZ" sz="4000" b="1"/>
              <a:t> o stabilizaci ekonomiky</a:t>
            </a:r>
            <a:r>
              <a:rPr lang="en-US" sz="4000" b="1"/>
              <a:t>?</a:t>
            </a:r>
            <a:endParaRPr lang="cs-CZ" sz="4000" b="1"/>
          </a:p>
        </p:txBody>
      </p:sp>
      <p:pic>
        <p:nvPicPr>
          <p:cNvPr id="153607" name="Picture 7" descr="MC900282178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20713"/>
            <a:ext cx="1609725" cy="1800225"/>
          </a:xfrm>
          <a:prstGeom prst="rect">
            <a:avLst/>
          </a:prstGeom>
          <a:solidFill>
            <a:srgbClr val="9999CC">
              <a:alpha val="0"/>
            </a:srgbClr>
          </a:solidFill>
        </p:spPr>
      </p:pic>
      <p:pic>
        <p:nvPicPr>
          <p:cNvPr id="153608" name="Picture 8" descr="MC900282178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609725" cy="1800225"/>
          </a:xfrm>
          <a:prstGeom prst="rect">
            <a:avLst/>
          </a:prstGeom>
          <a:solidFill>
            <a:srgbClr val="9999CC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258627778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Nominální X reálná mzda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84650"/>
          </a:xfrm>
        </p:spPr>
        <p:txBody>
          <a:bodyPr/>
          <a:lstStyle/>
          <a:p>
            <a:r>
              <a:rPr lang="cs-CZ" b="1"/>
              <a:t>Reálná mzda</a:t>
            </a:r>
            <a:r>
              <a:rPr lang="cs-CZ"/>
              <a:t> = velikost spotřebního 	koše, který si mohu za danou mzdu 	koupit</a:t>
            </a:r>
          </a:p>
          <a:p>
            <a:r>
              <a:rPr lang="cs-CZ"/>
              <a:t>„Rostou-li mzdy stejným tempem jako ceny statků, nemohu si za svoji mzdu koupit více než dříve“</a:t>
            </a:r>
          </a:p>
        </p:txBody>
      </p:sp>
      <p:pic>
        <p:nvPicPr>
          <p:cNvPr id="114692" name="Picture 4" descr="MCj043529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65417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12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F077-99B7-4CBF-8113-20A734B0A418}" type="slidenum">
              <a:rPr lang="cs-CZ"/>
              <a:pPr/>
              <a:t>70</a:t>
            </a:fld>
            <a:endParaRPr lang="cs-CZ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9900"/>
                </a:solidFill>
              </a:rPr>
              <a:t>Pro: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r>
              <a:rPr lang="cs-CZ"/>
              <a:t>Ekonomiky jsou nestabilní, samy o sobě mají tendenci k výkyvům</a:t>
            </a:r>
          </a:p>
          <a:p>
            <a:pPr lvl="2"/>
            <a:r>
              <a:rPr lang="cs-CZ"/>
              <a:t>„Recese = plýtvání zdroji“</a:t>
            </a:r>
            <a:endParaRPr lang="en-US"/>
          </a:p>
          <a:p>
            <a:r>
              <a:rPr lang="cs-CZ"/>
              <a:t>HOPO může ovlivnit agregátní poptávku, tak aby „vyrovnala“ výkyvy ekonomiky a zmírnila jejich negativní dopady</a:t>
            </a:r>
          </a:p>
          <a:p>
            <a:r>
              <a:rPr lang="cs-CZ"/>
              <a:t>Stimulace ekonomiky: ↑ vládních výdajů, ↓ daní = ↑ výkonu a zaměstnanosti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45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740B-48C3-4E22-9330-4ABDAB6E5A42}" type="slidenum">
              <a:rPr lang="cs-CZ"/>
              <a:pPr/>
              <a:t>71</a:t>
            </a:fld>
            <a:endParaRPr lang="cs-CZ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9900"/>
                </a:solidFill>
              </a:rPr>
              <a:t>Proti</a:t>
            </a:r>
            <a:r>
              <a:rPr lang="en-US" b="1">
                <a:solidFill>
                  <a:srgbClr val="FF9900"/>
                </a:solidFill>
              </a:rPr>
              <a:t>: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HOPO nemají okamžité účinky, ale působí s určitým zpožděním (u MP 6 měsíců, FP i roky)</a:t>
            </a:r>
          </a:p>
          <a:p>
            <a:r>
              <a:rPr lang="cs-CZ"/>
              <a:t>Často neúmyslně zesilují výkyvy</a:t>
            </a:r>
          </a:p>
          <a:p>
            <a:pPr>
              <a:buFont typeface="Wingdings" pitchFamily="2" charset="2"/>
              <a:buNone/>
            </a:pPr>
            <a:r>
              <a:rPr lang="cs-CZ"/>
              <a:t>= „neškodit“ </a:t>
            </a:r>
          </a:p>
          <a:p>
            <a:pPr lvl="2"/>
            <a:r>
              <a:rPr lang="cs-CZ"/>
              <a:t>Nelze odstranit všechny výkyvy – omezené znalosti, predikovatelnost událostí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52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11DF-EE8B-4F43-BB31-8A75E98E5A38}" type="slidenum">
              <a:rPr lang="cs-CZ"/>
              <a:pPr/>
              <a:t>72</a:t>
            </a:fld>
            <a:endParaRPr lang="cs-CZ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X VLÁDA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= základní dilema HOPO</a:t>
            </a:r>
          </a:p>
          <a:p>
            <a:r>
              <a:rPr lang="cs-CZ" dirty="0">
                <a:solidFill>
                  <a:srgbClr val="FF9900"/>
                </a:solidFill>
              </a:rPr>
              <a:t>+ trhu</a:t>
            </a:r>
            <a:r>
              <a:rPr lang="cs-CZ" dirty="0"/>
              <a:t>: efektivnost, prostor pro svobodu </a:t>
            </a:r>
            <a:r>
              <a:rPr lang="cs-CZ" dirty="0" smtClean="0"/>
              <a:t>rozhodování</a:t>
            </a:r>
            <a:r>
              <a:rPr lang="cs-CZ" dirty="0"/>
              <a:t>, nulové náklady fungování</a:t>
            </a:r>
          </a:p>
          <a:p>
            <a:r>
              <a:rPr lang="cs-CZ" dirty="0">
                <a:solidFill>
                  <a:srgbClr val="FF9900"/>
                </a:solidFill>
              </a:rPr>
              <a:t>- trhu</a:t>
            </a:r>
            <a:r>
              <a:rPr lang="cs-CZ" dirty="0"/>
              <a:t>: monopolizace, preference 	krátkodobých efektů, VS</a:t>
            </a:r>
          </a:p>
        </p:txBody>
      </p:sp>
    </p:spTree>
    <p:extLst>
      <p:ext uri="{BB962C8B-B14F-4D97-AF65-F5344CB8AC3E}">
        <p14:creationId xmlns:p14="http://schemas.microsoft.com/office/powerpoint/2010/main" val="1257344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1361-9E75-4AFC-95E2-61C64BD1BD31}" type="slidenum">
              <a:rPr lang="cs-CZ"/>
              <a:pPr/>
              <a:t>73</a:t>
            </a:fld>
            <a:endParaRPr lang="cs-CZ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Veřejný  X soukromý sektor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0575"/>
            <a:ext cx="7772400" cy="41116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/>
              <a:t>Soukromý sektor: </a:t>
            </a:r>
            <a:r>
              <a:rPr lang="cs-CZ" sz="2800"/>
              <a:t>trh manažerů, vyšší 	mzdy, „vynucená“ odpovědnost</a:t>
            </a:r>
          </a:p>
          <a:p>
            <a:pPr marL="609600" indent="-609600">
              <a:lnSpc>
                <a:spcPct val="90000"/>
              </a:lnSpc>
            </a:pPr>
            <a:r>
              <a:rPr lang="cs-CZ"/>
              <a:t>Veřejný sektor: </a:t>
            </a:r>
            <a:r>
              <a:rPr lang="cs-CZ" sz="2800"/>
              <a:t>neexistuje trh manažerů, 	nižší mzdy, selhání odpovědnosti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cs typeface="Times New Roman" pitchFamily="18" charset="0"/>
              </a:rPr>
              <a:t>→</a:t>
            </a:r>
            <a:r>
              <a:rPr lang="cs-CZ"/>
              <a:t> Řešení: </a:t>
            </a:r>
          </a:p>
          <a:p>
            <a:pPr marL="1371600" lvl="2" indent="-457200">
              <a:lnSpc>
                <a:spcPct val="90000"/>
              </a:lnSpc>
              <a:buFontTx/>
              <a:buAutoNum type="arabicParenR"/>
            </a:pPr>
            <a:r>
              <a:rPr lang="cs-CZ"/>
              <a:t>Omezení informační asymetrie</a:t>
            </a:r>
          </a:p>
          <a:p>
            <a:pPr marL="1371600" lvl="2" indent="-457200">
              <a:lnSpc>
                <a:spcPct val="90000"/>
              </a:lnSpc>
              <a:buFontTx/>
              <a:buAutoNum type="arabicParenR"/>
            </a:pPr>
            <a:r>
              <a:rPr lang="cs-CZ"/>
              <a:t>Poměřování se soukromým sektorem</a:t>
            </a:r>
          </a:p>
          <a:p>
            <a:pPr marL="1371600" lvl="2" indent="-457200">
              <a:lnSpc>
                <a:spcPct val="90000"/>
              </a:lnSpc>
              <a:buFontTx/>
              <a:buAutoNum type="arabicParenR"/>
            </a:pPr>
            <a:r>
              <a:rPr lang="cs-CZ"/>
              <a:t>Normování výkonů</a:t>
            </a:r>
          </a:p>
        </p:txBody>
      </p:sp>
    </p:spTree>
    <p:extLst>
      <p:ext uri="{BB962C8B-B14F-4D97-AF65-F5344CB8AC3E}">
        <p14:creationId xmlns:p14="http://schemas.microsoft.com/office/powerpoint/2010/main" val="30226865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0316-B083-48F3-848B-66D62E7D4062}" type="slidenum">
              <a:rPr lang="cs-CZ"/>
              <a:pPr/>
              <a:t>74</a:t>
            </a:fld>
            <a:endParaRPr lang="cs-CZ"/>
          </a:p>
        </p:txBody>
      </p:sp>
      <p:pic>
        <p:nvPicPr>
          <p:cNvPr id="133122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6454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70038" y="234950"/>
            <a:ext cx="7331075" cy="598488"/>
          </a:xfrm>
        </p:spPr>
        <p:txBody>
          <a:bodyPr/>
          <a:lstStyle/>
          <a:p>
            <a:r>
              <a:rPr lang="cs-CZ" sz="4000"/>
              <a:t>Preference politických stran</a:t>
            </a:r>
            <a:endParaRPr lang="cs-CZ" sz="4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6EFD-5372-4148-8C9D-C19B948CC973}" type="slidenum">
              <a:rPr lang="cs-CZ"/>
              <a:pPr/>
              <a:t>75</a:t>
            </a:fld>
            <a:endParaRPr lang="cs-CZ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Vliv médií na HOPO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Média = 4. složka moci</a:t>
            </a:r>
          </a:p>
          <a:p>
            <a:r>
              <a:rPr lang="cs-CZ"/>
              <a:t>Role: informovat, kontrolovat státní moc</a:t>
            </a:r>
          </a:p>
          <a:p>
            <a:r>
              <a:rPr lang="cs-CZ"/>
              <a:t>Nutná nezávislost médií</a:t>
            </a:r>
          </a:p>
          <a:p>
            <a:pPr lvl="2"/>
            <a:r>
              <a:rPr lang="cs-CZ"/>
              <a:t>Přesahování politiky do médií </a:t>
            </a:r>
          </a:p>
          <a:p>
            <a:pPr lvl="2"/>
            <a:r>
              <a:rPr lang="cs-CZ"/>
              <a:t>Vliv médií na politiku</a:t>
            </a:r>
          </a:p>
          <a:p>
            <a:r>
              <a:rPr lang="cs-CZ"/>
              <a:t>Odborná: nízký podíl  X populární</a:t>
            </a:r>
          </a:p>
        </p:txBody>
      </p:sp>
    </p:spTree>
    <p:extLst>
      <p:ext uri="{BB962C8B-B14F-4D97-AF65-F5344CB8AC3E}">
        <p14:creationId xmlns:p14="http://schemas.microsoft.com/office/powerpoint/2010/main" val="821759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724F-F200-4291-B433-98DD15E0DEBF}" type="slidenum">
              <a:rPr lang="cs-CZ"/>
              <a:pPr/>
              <a:t>76</a:t>
            </a:fld>
            <a:endParaRPr lang="cs-CZ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Limity HOPO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Čas </a:t>
            </a:r>
          </a:p>
          <a:p>
            <a:pPr lvl="2"/>
            <a:r>
              <a:rPr lang="cs-CZ"/>
              <a:t>časové zpoždění, politický a ekonomický cyklus</a:t>
            </a:r>
          </a:p>
          <a:p>
            <a:r>
              <a:rPr lang="cs-CZ" b="1"/>
              <a:t>Vládní selhání</a:t>
            </a:r>
            <a:r>
              <a:rPr lang="cs-CZ"/>
              <a:t> </a:t>
            </a:r>
          </a:p>
          <a:p>
            <a:pPr lvl="2"/>
            <a:r>
              <a:rPr lang="cs-CZ"/>
              <a:t>tendence k neefektivnosti</a:t>
            </a:r>
          </a:p>
          <a:p>
            <a:r>
              <a:rPr lang="cs-CZ" b="1"/>
              <a:t>Vliv mezinárodních smluv a institucí</a:t>
            </a:r>
            <a:r>
              <a:rPr lang="cs-CZ"/>
              <a:t> </a:t>
            </a:r>
          </a:p>
          <a:p>
            <a:pPr lvl="2"/>
            <a:r>
              <a:rPr lang="cs-CZ"/>
              <a:t>velký význam s rostoucí integrací</a:t>
            </a:r>
          </a:p>
        </p:txBody>
      </p:sp>
    </p:spTree>
    <p:extLst>
      <p:ext uri="{BB962C8B-B14F-4D97-AF65-F5344CB8AC3E}">
        <p14:creationId xmlns:p14="http://schemas.microsoft.com/office/powerpoint/2010/main" val="27804617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75E9-ECE4-40B1-8C41-F5CE7C6C258D}" type="slidenum">
              <a:rPr lang="cs-CZ"/>
              <a:pPr/>
              <a:t>77</a:t>
            </a:fld>
            <a:endParaRPr lang="cs-CZ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Volba soukromé X veřejné statky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VS – financovány ze státního rozpočtu</a:t>
            </a:r>
          </a:p>
          <a:p>
            <a:r>
              <a:rPr lang="cs-CZ"/>
              <a:t>Politici slíbí vše a navíc zadarmo</a:t>
            </a:r>
          </a:p>
          <a:p>
            <a:r>
              <a:rPr lang="cs-CZ"/>
              <a:t>ALE: vždy je „něco za něco“</a:t>
            </a:r>
          </a:p>
          <a:p>
            <a:r>
              <a:rPr lang="cs-CZ"/>
              <a:t>Množství VS může být zvýšeno, jen při poklesu SS</a:t>
            </a:r>
          </a:p>
          <a:p>
            <a:r>
              <a:rPr lang="cs-CZ"/>
              <a:t>Spor: proporce VS-SS = veřejná volba (voliči)</a:t>
            </a:r>
          </a:p>
        </p:txBody>
      </p:sp>
    </p:spTree>
    <p:extLst>
      <p:ext uri="{BB962C8B-B14F-4D97-AF65-F5344CB8AC3E}">
        <p14:creationId xmlns:p14="http://schemas.microsoft.com/office/powerpoint/2010/main" val="5708477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264-248B-47B4-9FF7-5D04F93D9E98}" type="slidenum">
              <a:rPr lang="cs-CZ"/>
              <a:pPr/>
              <a:t>78</a:t>
            </a:fld>
            <a:endParaRPr lang="cs-CZ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Volba soukromé X veřejné statky </a:t>
            </a: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2484438" y="2492375"/>
            <a:ext cx="0" cy="331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2484438" y="5805488"/>
            <a:ext cx="3455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611188" y="256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Soukromé statky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632450" y="582453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Veřejné statky</a:t>
            </a:r>
          </a:p>
        </p:txBody>
      </p:sp>
      <p:sp>
        <p:nvSpPr>
          <p:cNvPr id="140299" name="Freeform 11"/>
          <p:cNvSpPr>
            <a:spLocks/>
          </p:cNvSpPr>
          <p:nvPr/>
        </p:nvSpPr>
        <p:spPr bwMode="auto">
          <a:xfrm>
            <a:off x="2484438" y="3933825"/>
            <a:ext cx="2735262" cy="1871663"/>
          </a:xfrm>
          <a:custGeom>
            <a:avLst/>
            <a:gdLst>
              <a:gd name="T0" fmla="*/ 0 w 1769"/>
              <a:gd name="T1" fmla="*/ 0 h 1769"/>
              <a:gd name="T2" fmla="*/ 997 w 1769"/>
              <a:gd name="T3" fmla="*/ 363 h 1769"/>
              <a:gd name="T4" fmla="*/ 1769 w 1769"/>
              <a:gd name="T5" fmla="*/ 176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" h="1769">
                <a:moveTo>
                  <a:pt x="0" y="0"/>
                </a:moveTo>
                <a:cubicBezTo>
                  <a:pt x="351" y="34"/>
                  <a:pt x="702" y="68"/>
                  <a:pt x="997" y="363"/>
                </a:cubicBezTo>
                <a:cubicBezTo>
                  <a:pt x="1292" y="658"/>
                  <a:pt x="1530" y="1213"/>
                  <a:pt x="1769" y="17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4356100" y="4221163"/>
            <a:ext cx="86360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 flipV="1">
            <a:off x="2916238" y="3716338"/>
            <a:ext cx="1368425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3276600" y="34290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pravice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4643438" y="4365625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levice</a:t>
            </a:r>
          </a:p>
        </p:txBody>
      </p:sp>
    </p:spTree>
    <p:extLst>
      <p:ext uri="{BB962C8B-B14F-4D97-AF65-F5344CB8AC3E}">
        <p14:creationId xmlns:p14="http://schemas.microsoft.com/office/powerpoint/2010/main" val="34740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6752-48D4-40BE-AB1F-B914287D0A00}" type="slidenum">
              <a:rPr lang="cs-CZ"/>
              <a:pPr/>
              <a:t>79</a:t>
            </a:fld>
            <a:endParaRPr lang="cs-CZ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zastupování v HOPO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7724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Principal – agent model</a:t>
            </a:r>
            <a:r>
              <a:rPr lang="cs-CZ"/>
              <a:t>:</a:t>
            </a:r>
          </a:p>
          <a:p>
            <a:r>
              <a:rPr lang="cs-CZ"/>
              <a:t>Morální hazard</a:t>
            </a:r>
          </a:p>
          <a:p>
            <a:r>
              <a:rPr lang="cs-CZ"/>
              <a:t>Volič deleguje na vládu část pravomocí</a:t>
            </a:r>
          </a:p>
          <a:p>
            <a:r>
              <a:rPr lang="cs-CZ"/>
              <a:t>Výsledek vládní činnosti rozdělen mezi voliče a vládu</a:t>
            </a:r>
          </a:p>
          <a:p>
            <a:r>
              <a:rPr lang="cs-CZ"/>
              <a:t>Vláda sleduje vlastní zájmy – asymetrické informace, populismus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nominální a reálné mzdy</a:t>
            </a:r>
            <a:br>
              <a:rPr lang="cs-CZ"/>
            </a:br>
            <a:r>
              <a:rPr lang="cs-CZ"/>
              <a:t>v ČR</a:t>
            </a:r>
          </a:p>
        </p:txBody>
      </p:sp>
      <p:pic>
        <p:nvPicPr>
          <p:cNvPr id="1239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60575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42385860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DDB2-4486-4B4B-B2A9-B34AAA5DFF61}" type="slidenum">
              <a:rPr lang="cs-CZ"/>
              <a:pPr/>
              <a:t>80</a:t>
            </a:fld>
            <a:endParaRPr lang="cs-CZ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Racionální neznalost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094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/>
              <a:t>Př. volič – předvolební sliby: všichni nabízejí „dobré věci“, co je tedy nejlepší?</a:t>
            </a:r>
          </a:p>
          <a:p>
            <a:pPr>
              <a:lnSpc>
                <a:spcPct val="90000"/>
              </a:lnSpc>
            </a:pPr>
            <a:r>
              <a:rPr lang="cs-CZ"/>
              <a:t>Volič by musel zjistit detaily (letáky jsou moc obecné) = velká oběť času/nervů = nemá smysl</a:t>
            </a:r>
          </a:p>
          <a:p>
            <a:pPr>
              <a:lnSpc>
                <a:spcPct val="90000"/>
              </a:lnSpc>
            </a:pPr>
            <a:r>
              <a:rPr lang="cs-CZ"/>
              <a:t>Důvod: náklady jsou vyšší než přínosy</a:t>
            </a:r>
          </a:p>
          <a:p>
            <a:pPr>
              <a:lnSpc>
                <a:spcPct val="90000"/>
              </a:lnSpc>
            </a:pPr>
            <a:r>
              <a:rPr lang="cs-CZ"/>
              <a:t>Důsledek: slabá kontrola politiků = prostor 	pro jejich vlastní zájmy</a:t>
            </a:r>
          </a:p>
        </p:txBody>
      </p:sp>
    </p:spTree>
    <p:extLst>
      <p:ext uri="{BB962C8B-B14F-4D97-AF65-F5344CB8AC3E}">
        <p14:creationId xmlns:p14="http://schemas.microsoft.com/office/powerpoint/2010/main" val="3529653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A6E9-7B8A-41E2-8BD3-2B4250459C09}" type="slidenum">
              <a:rPr lang="cs-CZ"/>
              <a:pPr/>
              <a:t>81</a:t>
            </a:fld>
            <a:endParaRPr lang="cs-CZ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Zájmové skupiny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= skupiny prosazující své zájmy prostřednictvím státu</a:t>
            </a:r>
          </a:p>
          <a:p>
            <a:pPr>
              <a:lnSpc>
                <a:spcPct val="90000"/>
              </a:lnSpc>
            </a:pPr>
            <a:r>
              <a:rPr lang="cs-CZ"/>
              <a:t>Vliv na rozhodování politiků</a:t>
            </a:r>
          </a:p>
          <a:p>
            <a:pPr>
              <a:lnSpc>
                <a:spcPct val="90000"/>
              </a:lnSpc>
            </a:pPr>
            <a:r>
              <a:rPr lang="cs-CZ"/>
              <a:t>Realita: prohrávají skupiny početné </a:t>
            </a:r>
            <a:r>
              <a:rPr lang="cs-CZ" sz="2800"/>
              <a:t>(spotřebitelé, daň. poplatníci) </a:t>
            </a:r>
            <a:r>
              <a:rPr lang="cs-CZ"/>
              <a:t>X vyhrávají málo početné</a:t>
            </a:r>
          </a:p>
          <a:p>
            <a:pPr>
              <a:lnSpc>
                <a:spcPct val="90000"/>
              </a:lnSpc>
            </a:pPr>
            <a:r>
              <a:rPr lang="cs-CZ"/>
              <a:t>Důvod: podíl z prospěchu z politického opatření</a:t>
            </a:r>
          </a:p>
        </p:txBody>
      </p:sp>
    </p:spTree>
    <p:extLst>
      <p:ext uri="{BB962C8B-B14F-4D97-AF65-F5344CB8AC3E}">
        <p14:creationId xmlns:p14="http://schemas.microsoft.com/office/powerpoint/2010/main" val="36986946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7740-68FA-48B8-8264-B48E35F503B8}" type="slidenum">
              <a:rPr lang="cs-CZ"/>
              <a:pPr/>
              <a:t>82</a:t>
            </a:fld>
            <a:endParaRPr lang="cs-CZ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Zájmové skupiny  - možnosti vlivu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Lobbování</a:t>
            </a:r>
          </a:p>
          <a:p>
            <a:r>
              <a:rPr lang="cs-CZ"/>
              <a:t>Vystupování v médiích</a:t>
            </a:r>
          </a:p>
          <a:p>
            <a:r>
              <a:rPr lang="cs-CZ"/>
              <a:t>Stávka</a:t>
            </a:r>
          </a:p>
          <a:p>
            <a:r>
              <a:rPr lang="cs-CZ"/>
              <a:t>Demonstrace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3461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1D46-66E3-42B1-8FD9-FA57001A5A18}" type="slidenum">
              <a:rPr lang="cs-CZ"/>
              <a:pPr/>
              <a:t>83</a:t>
            </a:fld>
            <a:endParaRPr lang="cs-CZ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ČETBA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229600" cy="3886200"/>
          </a:xfrm>
        </p:spPr>
        <p:txBody>
          <a:bodyPr/>
          <a:lstStyle/>
          <a:p>
            <a:endParaRPr lang="cs-CZ"/>
          </a:p>
          <a:p>
            <a:endParaRPr lang="cs-CZ"/>
          </a:p>
          <a:p>
            <a:r>
              <a:rPr lang="cs-CZ"/>
              <a:t>NOVOTNÝ, R.:</a:t>
            </a:r>
            <a:r>
              <a:rPr lang="cs-CZ" b="1"/>
              <a:t>Šrotovné: Co je a co není vidět?</a:t>
            </a:r>
          </a:p>
          <a:p>
            <a:r>
              <a:rPr lang="cs-CZ">
                <a:hlinkClick r:id="rId2"/>
              </a:rPr>
              <a:t>http://www.mesec.cz/clanky/srotovne-co-je-a-co-neni-videt/</a:t>
            </a:r>
            <a:endParaRPr lang="cs-CZ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pic>
        <p:nvPicPr>
          <p:cNvPr id="152580" name="Picture 4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100137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695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FISKÁLNÍ A MONETÁRNÍ POLITIKA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3136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DF12-575F-4625-B251-7B182A3CB1D9}" type="slidenum">
              <a:rPr lang="cs-CZ"/>
              <a:pPr/>
              <a:t>85</a:t>
            </a:fld>
            <a:endParaRPr lang="cs-CZ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1. FISKÁLNÍ POLITIKA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nástroj: státní rozpočet (příjmová a výdajová stránka)</a:t>
            </a:r>
          </a:p>
          <a:p>
            <a:r>
              <a:rPr lang="cs-CZ" b="1"/>
              <a:t>Expanzivní FP</a:t>
            </a:r>
            <a:r>
              <a:rPr lang="cs-CZ"/>
              <a:t> – stimulace výkonu ekonomiky: růst G, pokles t </a:t>
            </a:r>
            <a:r>
              <a:rPr lang="en-US"/>
              <a:t>=&gt; </a:t>
            </a:r>
            <a:r>
              <a:rPr lang="cs-CZ"/>
              <a:t>růst AD a současně růst P</a:t>
            </a:r>
          </a:p>
          <a:p>
            <a:r>
              <a:rPr lang="cs-CZ" b="1"/>
              <a:t>Restriktivní FP</a:t>
            </a:r>
            <a:r>
              <a:rPr lang="cs-CZ"/>
              <a:t> – omezení výkonu: pokles G, růst t </a:t>
            </a:r>
            <a:r>
              <a:rPr lang="en-US"/>
              <a:t>=&gt;</a:t>
            </a:r>
            <a:r>
              <a:rPr lang="cs-CZ"/>
              <a:t> pokles AD a současně pokles P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95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EF60-EA5A-4B5C-BB9C-7C36BFC6B236}" type="slidenum">
              <a:rPr lang="cs-CZ"/>
              <a:pPr/>
              <a:t>86</a:t>
            </a:fld>
            <a:endParaRPr lang="cs-CZ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465138"/>
            <a:ext cx="7359650" cy="811212"/>
          </a:xfrm>
        </p:spPr>
        <p:txBody>
          <a:bodyPr/>
          <a:lstStyle/>
          <a:p>
            <a:r>
              <a:rPr lang="cs-CZ"/>
              <a:t>Státní rozpočet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832"/>
            <a:ext cx="8497888" cy="265834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i="1" dirty="0"/>
              <a:t>= „soustava veřejných rozpočtů, které představují tvorbu a použití centralizovaných peněžních fondů vládou včetně veřejné správy na místní úrovni (municipality) za určité období (fiskální rok)“</a:t>
            </a:r>
            <a:endParaRPr lang="en-US" sz="2800" i="1" dirty="0"/>
          </a:p>
          <a:p>
            <a:pPr>
              <a:lnSpc>
                <a:spcPct val="90000"/>
              </a:lnSpc>
            </a:pPr>
            <a:r>
              <a:rPr lang="cs-CZ" dirty="0"/>
              <a:t>Schvalován každoročně zákonem</a:t>
            </a:r>
          </a:p>
          <a:p>
            <a:pPr>
              <a:lnSpc>
                <a:spcPct val="90000"/>
              </a:lnSpc>
            </a:pPr>
            <a:r>
              <a:rPr lang="cs-CZ" dirty="0"/>
              <a:t>Součásti veřejných financí: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státní rozpočet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místní rozpočty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speciální </a:t>
            </a:r>
            <a:r>
              <a:rPr lang="cs-CZ" sz="2800" dirty="0" smtClean="0"/>
              <a:t>fondy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800" dirty="0"/>
              <a:t>r</a:t>
            </a:r>
            <a:r>
              <a:rPr lang="cs-CZ" sz="2800" dirty="0" smtClean="0"/>
              <a:t>ozpočty státních podniků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3636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138C-0B86-4BEF-BC50-5313D0E040DD}" type="slidenum">
              <a:rPr lang="cs-CZ"/>
              <a:pPr/>
              <a:t>87</a:t>
            </a:fld>
            <a:endParaRPr lang="cs-CZ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Státní rozpočet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sz="3600" dirty="0"/>
              <a:t>Umožňuje:</a:t>
            </a:r>
          </a:p>
          <a:p>
            <a:pPr marL="990600" lvl="1" indent="-533400">
              <a:buFontTx/>
              <a:buAutoNum type="arabicParenR"/>
            </a:pPr>
            <a:r>
              <a:rPr lang="cs-CZ" sz="3200" dirty="0"/>
              <a:t>poskytování veřejných služeb</a:t>
            </a:r>
          </a:p>
          <a:p>
            <a:pPr marL="990600" lvl="1" indent="-533400">
              <a:buFontTx/>
              <a:buAutoNum type="arabicParenR"/>
            </a:pPr>
            <a:r>
              <a:rPr lang="cs-CZ" sz="3200" dirty="0"/>
              <a:t>redistribuci příjmů</a:t>
            </a:r>
          </a:p>
          <a:p>
            <a:pPr marL="990600" lvl="1" indent="-533400">
              <a:buFontTx/>
              <a:buAutoNum type="arabicParenR"/>
            </a:pPr>
            <a:r>
              <a:rPr lang="cs-CZ" sz="3200" dirty="0"/>
              <a:t>ovlivňování celkové úrovně ekonomické aktivity</a:t>
            </a:r>
          </a:p>
          <a:p>
            <a:pPr marL="990600" lvl="1" indent="-533400">
              <a:buFontTx/>
              <a:buAutoNum type="arabicParenR"/>
            </a:pPr>
            <a:r>
              <a:rPr lang="cs-CZ" sz="3200" dirty="0"/>
              <a:t>o</a:t>
            </a:r>
            <a:r>
              <a:rPr lang="cs-CZ" sz="3200" dirty="0" smtClean="0"/>
              <a:t>vlivňovat </a:t>
            </a:r>
            <a:r>
              <a:rPr lang="cs-CZ" sz="3200" dirty="0"/>
              <a:t>voliče před volbami</a:t>
            </a:r>
          </a:p>
        </p:txBody>
      </p:sp>
    </p:spTree>
    <p:extLst>
      <p:ext uri="{BB962C8B-B14F-4D97-AF65-F5344CB8AC3E}">
        <p14:creationId xmlns:p14="http://schemas.microsoft.com/office/powerpoint/2010/main" val="15731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FFE8-9B5D-4464-AE45-E7DC366E2283}" type="slidenum">
              <a:rPr lang="cs-CZ"/>
              <a:pPr/>
              <a:t>88</a:t>
            </a:fld>
            <a:endParaRPr lang="cs-CZ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Státní rozpočet ČR (na rok </a:t>
            </a:r>
            <a:r>
              <a:rPr lang="cs-CZ" sz="4000" dirty="0" smtClean="0"/>
              <a:t>2014)</a:t>
            </a:r>
            <a:endParaRPr lang="cs-CZ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936079" cy="43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9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9842-3C8B-4D3D-871D-778260D1D911}" type="slidenum">
              <a:rPr lang="cs-CZ"/>
              <a:pPr/>
              <a:t>89</a:t>
            </a:fld>
            <a:endParaRPr lang="cs-CZ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31925"/>
          </a:xfrm>
        </p:spPr>
        <p:txBody>
          <a:bodyPr/>
          <a:lstStyle/>
          <a:p>
            <a:r>
              <a:rPr lang="cs-CZ"/>
              <a:t>Příjmy státního rozpočtu</a:t>
            </a:r>
          </a:p>
        </p:txBody>
      </p:sp>
      <p:pic>
        <p:nvPicPr>
          <p:cNvPr id="313347" name="Picture 3" descr="Bez náz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1833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7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 rozdílů v příjmech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Výslednice S a D</a:t>
            </a:r>
          </a:p>
          <a:p>
            <a:r>
              <a:rPr lang="cs-CZ"/>
              <a:t>Produktivita</a:t>
            </a:r>
          </a:p>
          <a:p>
            <a:endParaRPr lang="cs-CZ"/>
          </a:p>
          <a:p>
            <a:r>
              <a:rPr lang="cs-CZ"/>
              <a:t>V rovnováze mzda odpovídá hodnotě mezního příspěvku pracovníka k výrobě statků v ekonomice</a:t>
            </a:r>
          </a:p>
        </p:txBody>
      </p:sp>
    </p:spTree>
    <p:extLst>
      <p:ext uri="{BB962C8B-B14F-4D97-AF65-F5344CB8AC3E}">
        <p14:creationId xmlns:p14="http://schemas.microsoft.com/office/powerpoint/2010/main" val="8692249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8934-86CB-4B5B-8134-266F1FF8E350}" type="slidenum">
              <a:rPr lang="cs-CZ"/>
              <a:pPr/>
              <a:t>90</a:t>
            </a:fld>
            <a:endParaRPr lang="cs-CZ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924800" cy="708025"/>
          </a:xfrm>
        </p:spPr>
        <p:txBody>
          <a:bodyPr/>
          <a:lstStyle/>
          <a:p>
            <a:r>
              <a:rPr lang="cs-CZ" b="1" dirty="0"/>
              <a:t>Rozpočtové příjmy (</a:t>
            </a:r>
            <a:r>
              <a:rPr lang="cs-CZ" b="1" dirty="0" smtClean="0"/>
              <a:t>2014)</a:t>
            </a:r>
            <a:endParaRPr lang="cs-CZ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8720"/>
            <a:ext cx="784549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5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D5313-E514-4E8A-BC5F-2E163F779517}" type="slidenum">
              <a:rPr lang="cs-CZ"/>
              <a:pPr/>
              <a:t>91</a:t>
            </a:fld>
            <a:endParaRPr lang="cs-CZ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Daně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významný vliv na ekonomickou aktivitu</a:t>
            </a:r>
          </a:p>
          <a:p>
            <a:r>
              <a:rPr lang="cs-CZ"/>
              <a:t>automatický stabilizátor</a:t>
            </a:r>
          </a:p>
          <a:p>
            <a:r>
              <a:rPr lang="cs-CZ"/>
              <a:t>progresivní X proporcionální X regresivní</a:t>
            </a:r>
          </a:p>
          <a:p>
            <a:r>
              <a:rPr lang="cs-CZ"/>
              <a:t>přímé              X            nepřímé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042988" y="5084763"/>
            <a:ext cx="2468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latin typeface="Arial" charset="0"/>
              </a:rPr>
              <a:t>důchodové (FO, PO), majetkové, dědická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5056188" y="5032375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DPH, spotřební, dovozní</a:t>
            </a:r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>
            <a:off x="1979712" y="43656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>
            <a:off x="6588224" y="43404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06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3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639E-4320-4F5F-BD5D-991B16BACC6E}" type="slidenum">
              <a:rPr lang="cs-CZ"/>
              <a:pPr/>
              <a:t>92</a:t>
            </a:fld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/>
              <a:t>“</a:t>
            </a:r>
            <a:r>
              <a:rPr lang="cs-CZ" sz="3200" i="1"/>
              <a:t>Na světě máte jen 2 jistoty – smrt a daně</a:t>
            </a:r>
            <a:r>
              <a:rPr lang="en-US" sz="3200" i="1"/>
              <a:t>.”</a:t>
            </a:r>
            <a:r>
              <a:rPr lang="en-US" sz="3200" b="1"/>
              <a:t> </a:t>
            </a:r>
            <a:br>
              <a:rPr lang="en-US" sz="3200" b="1"/>
            </a:br>
            <a:r>
              <a:rPr lang="en-US" sz="3200" b="1"/>
              <a:t>				Benjamin Franklin</a:t>
            </a:r>
          </a:p>
        </p:txBody>
      </p:sp>
      <p:grpSp>
        <p:nvGrpSpPr>
          <p:cNvPr id="146435" name="Group 3"/>
          <p:cNvGrpSpPr>
            <a:grpSpLocks/>
          </p:cNvGrpSpPr>
          <p:nvPr/>
        </p:nvGrpSpPr>
        <p:grpSpPr bwMode="auto">
          <a:xfrm>
            <a:off x="2195513" y="1989138"/>
            <a:ext cx="2120900" cy="3894137"/>
            <a:chOff x="410" y="1252"/>
            <a:chExt cx="1336" cy="2453"/>
          </a:xfrm>
        </p:grpSpPr>
        <p:sp>
          <p:nvSpPr>
            <p:cNvPr id="146436" name="Freeform 4"/>
            <p:cNvSpPr>
              <a:spLocks/>
            </p:cNvSpPr>
            <p:nvPr/>
          </p:nvSpPr>
          <p:spPr bwMode="auto">
            <a:xfrm>
              <a:off x="780" y="1252"/>
              <a:ext cx="381" cy="2261"/>
            </a:xfrm>
            <a:custGeom>
              <a:avLst/>
              <a:gdLst>
                <a:gd name="T0" fmla="*/ 0 w 381"/>
                <a:gd name="T1" fmla="*/ 2260 h 2261"/>
                <a:gd name="T2" fmla="*/ 0 w 381"/>
                <a:gd name="T3" fmla="*/ 292 h 2261"/>
                <a:gd name="T4" fmla="*/ 380 w 381"/>
                <a:gd name="T5" fmla="*/ 0 h 2261"/>
                <a:gd name="T6" fmla="*/ 380 w 381"/>
                <a:gd name="T7" fmla="*/ 1968 h 2261"/>
                <a:gd name="T8" fmla="*/ 0 w 381"/>
                <a:gd name="T9" fmla="*/ 226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261">
                  <a:moveTo>
                    <a:pt x="0" y="2260"/>
                  </a:moveTo>
                  <a:lnTo>
                    <a:pt x="0" y="292"/>
                  </a:lnTo>
                  <a:lnTo>
                    <a:pt x="380" y="0"/>
                  </a:lnTo>
                  <a:lnTo>
                    <a:pt x="380" y="1968"/>
                  </a:lnTo>
                  <a:lnTo>
                    <a:pt x="0" y="226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auto">
            <a:xfrm>
              <a:off x="780" y="1252"/>
              <a:ext cx="381" cy="2261"/>
            </a:xfrm>
            <a:custGeom>
              <a:avLst/>
              <a:gdLst>
                <a:gd name="T0" fmla="*/ 0 w 381"/>
                <a:gd name="T1" fmla="*/ 2260 h 2261"/>
                <a:gd name="T2" fmla="*/ 0 w 381"/>
                <a:gd name="T3" fmla="*/ 292 h 2261"/>
                <a:gd name="T4" fmla="*/ 380 w 381"/>
                <a:gd name="T5" fmla="*/ 0 h 2261"/>
                <a:gd name="T6" fmla="*/ 380 w 381"/>
                <a:gd name="T7" fmla="*/ 1968 h 2261"/>
                <a:gd name="T8" fmla="*/ 0 w 381"/>
                <a:gd name="T9" fmla="*/ 226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261">
                  <a:moveTo>
                    <a:pt x="0" y="2260"/>
                  </a:moveTo>
                  <a:lnTo>
                    <a:pt x="0" y="292"/>
                  </a:lnTo>
                  <a:lnTo>
                    <a:pt x="380" y="0"/>
                  </a:lnTo>
                  <a:lnTo>
                    <a:pt x="380" y="1968"/>
                  </a:lnTo>
                  <a:lnTo>
                    <a:pt x="0" y="226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775" y="3607"/>
              <a:ext cx="0" cy="2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39" name="Rectangle 7"/>
            <p:cNvSpPr>
              <a:spLocks noChangeArrowheads="1"/>
            </p:cNvSpPr>
            <p:nvPr/>
          </p:nvSpPr>
          <p:spPr bwMode="auto">
            <a:xfrm>
              <a:off x="813" y="3466"/>
              <a:ext cx="2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0" name="Rectangle 8"/>
            <p:cNvSpPr>
              <a:spLocks noChangeArrowheads="1"/>
            </p:cNvSpPr>
            <p:nvPr/>
          </p:nvSpPr>
          <p:spPr bwMode="auto">
            <a:xfrm>
              <a:off x="1515" y="3589"/>
              <a:ext cx="2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>
              <a:off x="1310" y="3212"/>
              <a:ext cx="396" cy="392"/>
            </a:xfrm>
            <a:custGeom>
              <a:avLst/>
              <a:gdLst>
                <a:gd name="T0" fmla="*/ 395 w 396"/>
                <a:gd name="T1" fmla="*/ 99 h 392"/>
                <a:gd name="T2" fmla="*/ 392 w 396"/>
                <a:gd name="T3" fmla="*/ 0 h 392"/>
                <a:gd name="T4" fmla="*/ 0 w 396"/>
                <a:gd name="T5" fmla="*/ 293 h 392"/>
                <a:gd name="T6" fmla="*/ 1 w 396"/>
                <a:gd name="T7" fmla="*/ 391 h 392"/>
                <a:gd name="T8" fmla="*/ 395 w 396"/>
                <a:gd name="T9" fmla="*/ 9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2">
                  <a:moveTo>
                    <a:pt x="395" y="99"/>
                  </a:moveTo>
                  <a:lnTo>
                    <a:pt x="392" y="0"/>
                  </a:lnTo>
                  <a:lnTo>
                    <a:pt x="0" y="293"/>
                  </a:lnTo>
                  <a:lnTo>
                    <a:pt x="1" y="391"/>
                  </a:lnTo>
                  <a:lnTo>
                    <a:pt x="395" y="99"/>
                  </a:lnTo>
                </a:path>
              </a:pathLst>
            </a:custGeom>
            <a:solidFill>
              <a:srgbClr val="B16C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2" name="Freeform 10"/>
            <p:cNvSpPr>
              <a:spLocks/>
            </p:cNvSpPr>
            <p:nvPr/>
          </p:nvSpPr>
          <p:spPr bwMode="auto">
            <a:xfrm>
              <a:off x="1008" y="3505"/>
              <a:ext cx="305" cy="99"/>
            </a:xfrm>
            <a:custGeom>
              <a:avLst/>
              <a:gdLst>
                <a:gd name="T0" fmla="*/ 304 w 305"/>
                <a:gd name="T1" fmla="*/ 98 h 99"/>
                <a:gd name="T2" fmla="*/ 303 w 305"/>
                <a:gd name="T3" fmla="*/ 0 h 99"/>
                <a:gd name="T4" fmla="*/ 1 w 305"/>
                <a:gd name="T5" fmla="*/ 0 h 99"/>
                <a:gd name="T6" fmla="*/ 0 w 305"/>
                <a:gd name="T7" fmla="*/ 98 h 99"/>
                <a:gd name="T8" fmla="*/ 304 w 305"/>
                <a:gd name="T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99">
                  <a:moveTo>
                    <a:pt x="304" y="98"/>
                  </a:moveTo>
                  <a:lnTo>
                    <a:pt x="303" y="0"/>
                  </a:lnTo>
                  <a:lnTo>
                    <a:pt x="1" y="0"/>
                  </a:lnTo>
                  <a:lnTo>
                    <a:pt x="0" y="98"/>
                  </a:lnTo>
                  <a:lnTo>
                    <a:pt x="304" y="98"/>
                  </a:lnTo>
                </a:path>
              </a:pathLst>
            </a:custGeom>
            <a:solidFill>
              <a:srgbClr val="EF91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3" name="Freeform 11"/>
            <p:cNvSpPr>
              <a:spLocks/>
            </p:cNvSpPr>
            <p:nvPr/>
          </p:nvSpPr>
          <p:spPr bwMode="auto">
            <a:xfrm>
              <a:off x="1310" y="1339"/>
              <a:ext cx="396" cy="2167"/>
            </a:xfrm>
            <a:custGeom>
              <a:avLst/>
              <a:gdLst>
                <a:gd name="T0" fmla="*/ 392 w 396"/>
                <a:gd name="T1" fmla="*/ 1874 h 2167"/>
                <a:gd name="T2" fmla="*/ 395 w 396"/>
                <a:gd name="T3" fmla="*/ 0 h 2167"/>
                <a:gd name="T4" fmla="*/ 1 w 396"/>
                <a:gd name="T5" fmla="*/ 293 h 2167"/>
                <a:gd name="T6" fmla="*/ 0 w 396"/>
                <a:gd name="T7" fmla="*/ 2166 h 2167"/>
                <a:gd name="T8" fmla="*/ 392 w 396"/>
                <a:gd name="T9" fmla="*/ 1874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2167">
                  <a:moveTo>
                    <a:pt x="392" y="1874"/>
                  </a:moveTo>
                  <a:lnTo>
                    <a:pt x="395" y="0"/>
                  </a:lnTo>
                  <a:lnTo>
                    <a:pt x="1" y="293"/>
                  </a:lnTo>
                  <a:lnTo>
                    <a:pt x="0" y="2166"/>
                  </a:lnTo>
                  <a:lnTo>
                    <a:pt x="392" y="1874"/>
                  </a:lnTo>
                </a:path>
              </a:pathLst>
            </a:custGeom>
            <a:solidFill>
              <a:srgbClr val="0C39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4" name="Freeform 12"/>
            <p:cNvSpPr>
              <a:spLocks/>
            </p:cNvSpPr>
            <p:nvPr/>
          </p:nvSpPr>
          <p:spPr bwMode="auto">
            <a:xfrm>
              <a:off x="1008" y="1632"/>
              <a:ext cx="305" cy="1874"/>
            </a:xfrm>
            <a:custGeom>
              <a:avLst/>
              <a:gdLst>
                <a:gd name="T0" fmla="*/ 303 w 305"/>
                <a:gd name="T1" fmla="*/ 1873 h 1874"/>
                <a:gd name="T2" fmla="*/ 304 w 305"/>
                <a:gd name="T3" fmla="*/ 0 h 1874"/>
                <a:gd name="T4" fmla="*/ 0 w 305"/>
                <a:gd name="T5" fmla="*/ 0 h 1874"/>
                <a:gd name="T6" fmla="*/ 1 w 305"/>
                <a:gd name="T7" fmla="*/ 1873 h 1874"/>
                <a:gd name="T8" fmla="*/ 303 w 305"/>
                <a:gd name="T9" fmla="*/ 187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874">
                  <a:moveTo>
                    <a:pt x="303" y="1873"/>
                  </a:moveTo>
                  <a:lnTo>
                    <a:pt x="304" y="0"/>
                  </a:lnTo>
                  <a:lnTo>
                    <a:pt x="0" y="0"/>
                  </a:lnTo>
                  <a:lnTo>
                    <a:pt x="1" y="1873"/>
                  </a:lnTo>
                  <a:lnTo>
                    <a:pt x="303" y="1873"/>
                  </a:lnTo>
                </a:path>
              </a:pathLst>
            </a:custGeom>
            <a:solidFill>
              <a:srgbClr val="114FF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5" name="Freeform 13"/>
            <p:cNvSpPr>
              <a:spLocks/>
            </p:cNvSpPr>
            <p:nvPr/>
          </p:nvSpPr>
          <p:spPr bwMode="auto">
            <a:xfrm>
              <a:off x="1008" y="1339"/>
              <a:ext cx="698" cy="294"/>
            </a:xfrm>
            <a:custGeom>
              <a:avLst/>
              <a:gdLst>
                <a:gd name="T0" fmla="*/ 697 w 698"/>
                <a:gd name="T1" fmla="*/ 0 h 294"/>
                <a:gd name="T2" fmla="*/ 303 w 698"/>
                <a:gd name="T3" fmla="*/ 293 h 294"/>
                <a:gd name="T4" fmla="*/ 0 w 698"/>
                <a:gd name="T5" fmla="*/ 293 h 294"/>
                <a:gd name="T6" fmla="*/ 395 w 698"/>
                <a:gd name="T7" fmla="*/ 1 h 294"/>
                <a:gd name="T8" fmla="*/ 697 w 698"/>
                <a:gd name="T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94">
                  <a:moveTo>
                    <a:pt x="697" y="0"/>
                  </a:moveTo>
                  <a:lnTo>
                    <a:pt x="303" y="293"/>
                  </a:lnTo>
                  <a:lnTo>
                    <a:pt x="0" y="293"/>
                  </a:lnTo>
                  <a:lnTo>
                    <a:pt x="395" y="1"/>
                  </a:lnTo>
                  <a:lnTo>
                    <a:pt x="697" y="0"/>
                  </a:lnTo>
                </a:path>
              </a:pathLst>
            </a:custGeom>
            <a:solidFill>
              <a:srgbClr val="08277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46" name="Line 14"/>
            <p:cNvSpPr>
              <a:spLocks noChangeShapeType="1"/>
            </p:cNvSpPr>
            <p:nvPr/>
          </p:nvSpPr>
          <p:spPr bwMode="auto">
            <a:xfrm flipV="1">
              <a:off x="768" y="1536"/>
              <a:ext cx="0" cy="196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7" name="Line 15"/>
            <p:cNvSpPr>
              <a:spLocks noChangeShapeType="1"/>
            </p:cNvSpPr>
            <p:nvPr/>
          </p:nvSpPr>
          <p:spPr bwMode="auto">
            <a:xfrm flipH="1">
              <a:off x="736" y="3604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8" name="Line 16"/>
            <p:cNvSpPr>
              <a:spLocks noChangeShapeType="1"/>
            </p:cNvSpPr>
            <p:nvPr/>
          </p:nvSpPr>
          <p:spPr bwMode="auto">
            <a:xfrm flipH="1">
              <a:off x="736" y="3209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49" name="Line 17"/>
            <p:cNvSpPr>
              <a:spLocks noChangeShapeType="1"/>
            </p:cNvSpPr>
            <p:nvPr/>
          </p:nvSpPr>
          <p:spPr bwMode="auto">
            <a:xfrm flipH="1">
              <a:off x="736" y="2817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 flipH="1">
              <a:off x="736" y="2420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 flipH="1">
              <a:off x="736" y="2026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 flipH="1">
              <a:off x="736" y="1633"/>
              <a:ext cx="3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53" name="Rectangle 21"/>
            <p:cNvSpPr>
              <a:spLocks noChangeArrowheads="1"/>
            </p:cNvSpPr>
            <p:nvPr/>
          </p:nvSpPr>
          <p:spPr bwMode="auto">
            <a:xfrm rot="5400000" flipH="1">
              <a:off x="450" y="343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46454" name="Rectangle 22"/>
            <p:cNvSpPr>
              <a:spLocks noChangeArrowheads="1"/>
            </p:cNvSpPr>
            <p:nvPr/>
          </p:nvSpPr>
          <p:spPr bwMode="auto">
            <a:xfrm rot="5400000" flipH="1">
              <a:off x="399" y="304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46455" name="Rectangle 23"/>
            <p:cNvSpPr>
              <a:spLocks noChangeArrowheads="1"/>
            </p:cNvSpPr>
            <p:nvPr/>
          </p:nvSpPr>
          <p:spPr bwMode="auto">
            <a:xfrm rot="5400000" flipH="1">
              <a:off x="399" y="2649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146456" name="Rectangle 24"/>
            <p:cNvSpPr>
              <a:spLocks noChangeArrowheads="1"/>
            </p:cNvSpPr>
            <p:nvPr/>
          </p:nvSpPr>
          <p:spPr bwMode="auto">
            <a:xfrm rot="5400000" flipH="1">
              <a:off x="399" y="225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60</a:t>
              </a:r>
            </a:p>
          </p:txBody>
        </p:sp>
        <p:sp>
          <p:nvSpPr>
            <p:cNvPr id="146457" name="Rectangle 25"/>
            <p:cNvSpPr>
              <a:spLocks noChangeArrowheads="1"/>
            </p:cNvSpPr>
            <p:nvPr/>
          </p:nvSpPr>
          <p:spPr bwMode="auto">
            <a:xfrm rot="5400000" flipH="1">
              <a:off x="399" y="186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80</a:t>
              </a:r>
            </a:p>
          </p:txBody>
        </p:sp>
        <p:sp>
          <p:nvSpPr>
            <p:cNvPr id="146458" name="Rectangle 26"/>
            <p:cNvSpPr>
              <a:spLocks noChangeArrowheads="1"/>
            </p:cNvSpPr>
            <p:nvPr/>
          </p:nvSpPr>
          <p:spPr bwMode="auto">
            <a:xfrm rot="5400000" flipH="1">
              <a:off x="348" y="1469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99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46459" name="Line 27"/>
            <p:cNvSpPr>
              <a:spLocks noChangeShapeType="1"/>
            </p:cNvSpPr>
            <p:nvPr/>
          </p:nvSpPr>
          <p:spPr bwMode="auto">
            <a:xfrm flipV="1">
              <a:off x="768" y="3504"/>
              <a:ext cx="0" cy="9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6460" name="Rectangle 28"/>
            <p:cNvSpPr>
              <a:spLocks noChangeArrowheads="1"/>
            </p:cNvSpPr>
            <p:nvPr/>
          </p:nvSpPr>
          <p:spPr bwMode="auto">
            <a:xfrm>
              <a:off x="813" y="3466"/>
              <a:ext cx="23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2328863" y="5659438"/>
            <a:ext cx="5191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3059113" y="5805488"/>
            <a:ext cx="108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>
                <a:latin typeface="Arial" charset="0"/>
              </a:rPr>
              <a:t>1789</a:t>
            </a:r>
          </a:p>
        </p:txBody>
      </p:sp>
      <p:grpSp>
        <p:nvGrpSpPr>
          <p:cNvPr id="146463" name="Group 31"/>
          <p:cNvGrpSpPr>
            <a:grpSpLocks/>
          </p:cNvGrpSpPr>
          <p:nvPr/>
        </p:nvGrpSpPr>
        <p:grpSpPr bwMode="auto">
          <a:xfrm>
            <a:off x="4643438" y="2133600"/>
            <a:ext cx="1312862" cy="4237038"/>
            <a:chOff x="1632" y="1344"/>
            <a:chExt cx="827" cy="2669"/>
          </a:xfrm>
        </p:grpSpPr>
        <p:sp>
          <p:nvSpPr>
            <p:cNvPr id="146464" name="Freeform 32"/>
            <p:cNvSpPr>
              <a:spLocks/>
            </p:cNvSpPr>
            <p:nvPr/>
          </p:nvSpPr>
          <p:spPr bwMode="auto">
            <a:xfrm>
              <a:off x="2066" y="2624"/>
              <a:ext cx="393" cy="984"/>
            </a:xfrm>
            <a:custGeom>
              <a:avLst/>
              <a:gdLst>
                <a:gd name="T0" fmla="*/ 392 w 393"/>
                <a:gd name="T1" fmla="*/ 691 h 984"/>
                <a:gd name="T2" fmla="*/ 389 w 393"/>
                <a:gd name="T3" fmla="*/ 0 h 984"/>
                <a:gd name="T4" fmla="*/ 0 w 393"/>
                <a:gd name="T5" fmla="*/ 293 h 984"/>
                <a:gd name="T6" fmla="*/ 0 w 393"/>
                <a:gd name="T7" fmla="*/ 983 h 984"/>
                <a:gd name="T8" fmla="*/ 392 w 393"/>
                <a:gd name="T9" fmla="*/ 691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4">
                  <a:moveTo>
                    <a:pt x="392" y="691"/>
                  </a:moveTo>
                  <a:lnTo>
                    <a:pt x="389" y="0"/>
                  </a:lnTo>
                  <a:lnTo>
                    <a:pt x="0" y="293"/>
                  </a:lnTo>
                  <a:lnTo>
                    <a:pt x="0" y="983"/>
                  </a:lnTo>
                  <a:lnTo>
                    <a:pt x="392" y="691"/>
                  </a:lnTo>
                </a:path>
              </a:pathLst>
            </a:custGeom>
            <a:solidFill>
              <a:srgbClr val="B16C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5" name="Freeform 33"/>
            <p:cNvSpPr>
              <a:spLocks/>
            </p:cNvSpPr>
            <p:nvPr/>
          </p:nvSpPr>
          <p:spPr bwMode="auto">
            <a:xfrm>
              <a:off x="1768" y="2917"/>
              <a:ext cx="299" cy="691"/>
            </a:xfrm>
            <a:custGeom>
              <a:avLst/>
              <a:gdLst>
                <a:gd name="T0" fmla="*/ 298 w 299"/>
                <a:gd name="T1" fmla="*/ 690 h 691"/>
                <a:gd name="T2" fmla="*/ 298 w 299"/>
                <a:gd name="T3" fmla="*/ 0 h 691"/>
                <a:gd name="T4" fmla="*/ 0 w 299"/>
                <a:gd name="T5" fmla="*/ 0 h 691"/>
                <a:gd name="T6" fmla="*/ 0 w 299"/>
                <a:gd name="T7" fmla="*/ 689 h 691"/>
                <a:gd name="T8" fmla="*/ 298 w 299"/>
                <a:gd name="T9" fmla="*/ 69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91">
                  <a:moveTo>
                    <a:pt x="298" y="690"/>
                  </a:moveTo>
                  <a:lnTo>
                    <a:pt x="298" y="0"/>
                  </a:lnTo>
                  <a:lnTo>
                    <a:pt x="0" y="0"/>
                  </a:lnTo>
                  <a:lnTo>
                    <a:pt x="0" y="689"/>
                  </a:lnTo>
                  <a:lnTo>
                    <a:pt x="298" y="690"/>
                  </a:lnTo>
                </a:path>
              </a:pathLst>
            </a:custGeom>
            <a:solidFill>
              <a:srgbClr val="EF91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6" name="Freeform 34"/>
            <p:cNvSpPr>
              <a:spLocks/>
            </p:cNvSpPr>
            <p:nvPr/>
          </p:nvSpPr>
          <p:spPr bwMode="auto">
            <a:xfrm>
              <a:off x="2064" y="1344"/>
              <a:ext cx="392" cy="1574"/>
            </a:xfrm>
            <a:custGeom>
              <a:avLst/>
              <a:gdLst>
                <a:gd name="T0" fmla="*/ 390 w 392"/>
                <a:gd name="T1" fmla="*/ 1281 h 1574"/>
                <a:gd name="T2" fmla="*/ 391 w 392"/>
                <a:gd name="T3" fmla="*/ 0 h 1574"/>
                <a:gd name="T4" fmla="*/ 0 w 392"/>
                <a:gd name="T5" fmla="*/ 291 h 1574"/>
                <a:gd name="T6" fmla="*/ 1 w 392"/>
                <a:gd name="T7" fmla="*/ 1573 h 1574"/>
                <a:gd name="T8" fmla="*/ 390 w 392"/>
                <a:gd name="T9" fmla="*/ 1281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4">
                  <a:moveTo>
                    <a:pt x="390" y="1281"/>
                  </a:moveTo>
                  <a:lnTo>
                    <a:pt x="391" y="0"/>
                  </a:lnTo>
                  <a:lnTo>
                    <a:pt x="0" y="291"/>
                  </a:lnTo>
                  <a:lnTo>
                    <a:pt x="1" y="1573"/>
                  </a:lnTo>
                  <a:lnTo>
                    <a:pt x="390" y="1281"/>
                  </a:lnTo>
                </a:path>
              </a:pathLst>
            </a:custGeom>
            <a:solidFill>
              <a:srgbClr val="0C39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7" name="Freeform 35"/>
            <p:cNvSpPr>
              <a:spLocks/>
            </p:cNvSpPr>
            <p:nvPr/>
          </p:nvSpPr>
          <p:spPr bwMode="auto">
            <a:xfrm>
              <a:off x="1767" y="1636"/>
              <a:ext cx="300" cy="1282"/>
            </a:xfrm>
            <a:custGeom>
              <a:avLst/>
              <a:gdLst>
                <a:gd name="T0" fmla="*/ 299 w 300"/>
                <a:gd name="T1" fmla="*/ 1281 h 1282"/>
                <a:gd name="T2" fmla="*/ 298 w 300"/>
                <a:gd name="T3" fmla="*/ 0 h 1282"/>
                <a:gd name="T4" fmla="*/ 0 w 300"/>
                <a:gd name="T5" fmla="*/ 0 h 1282"/>
                <a:gd name="T6" fmla="*/ 1 w 300"/>
                <a:gd name="T7" fmla="*/ 1281 h 1282"/>
                <a:gd name="T8" fmla="*/ 299 w 300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282">
                  <a:moveTo>
                    <a:pt x="299" y="1281"/>
                  </a:moveTo>
                  <a:lnTo>
                    <a:pt x="298" y="0"/>
                  </a:lnTo>
                  <a:lnTo>
                    <a:pt x="0" y="0"/>
                  </a:lnTo>
                  <a:lnTo>
                    <a:pt x="1" y="1281"/>
                  </a:lnTo>
                  <a:lnTo>
                    <a:pt x="299" y="1281"/>
                  </a:lnTo>
                </a:path>
              </a:pathLst>
            </a:custGeom>
            <a:solidFill>
              <a:srgbClr val="114FF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8" name="Freeform 36"/>
            <p:cNvSpPr>
              <a:spLocks/>
            </p:cNvSpPr>
            <p:nvPr/>
          </p:nvSpPr>
          <p:spPr bwMode="auto">
            <a:xfrm>
              <a:off x="1767" y="1344"/>
              <a:ext cx="689" cy="293"/>
            </a:xfrm>
            <a:custGeom>
              <a:avLst/>
              <a:gdLst>
                <a:gd name="T0" fmla="*/ 688 w 689"/>
                <a:gd name="T1" fmla="*/ 0 h 293"/>
                <a:gd name="T2" fmla="*/ 300 w 689"/>
                <a:gd name="T3" fmla="*/ 292 h 293"/>
                <a:gd name="T4" fmla="*/ 0 w 689"/>
                <a:gd name="T5" fmla="*/ 292 h 293"/>
                <a:gd name="T6" fmla="*/ 387 w 689"/>
                <a:gd name="T7" fmla="*/ 0 h 293"/>
                <a:gd name="T8" fmla="*/ 688 w 689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9" h="293">
                  <a:moveTo>
                    <a:pt x="688" y="0"/>
                  </a:moveTo>
                  <a:lnTo>
                    <a:pt x="300" y="292"/>
                  </a:lnTo>
                  <a:lnTo>
                    <a:pt x="0" y="292"/>
                  </a:lnTo>
                  <a:lnTo>
                    <a:pt x="387" y="0"/>
                  </a:lnTo>
                  <a:lnTo>
                    <a:pt x="688" y="0"/>
                  </a:lnTo>
                </a:path>
              </a:pathLst>
            </a:custGeom>
            <a:solidFill>
              <a:srgbClr val="08277D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469" name="Rectangle 37"/>
            <p:cNvSpPr>
              <a:spLocks noChangeArrowheads="1"/>
            </p:cNvSpPr>
            <p:nvPr/>
          </p:nvSpPr>
          <p:spPr bwMode="auto">
            <a:xfrm>
              <a:off x="1632" y="3648"/>
              <a:ext cx="7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cs-CZ" sz="3200" b="1">
                  <a:latin typeface="Arial" charset="0"/>
                </a:rPr>
                <a:t>Dnes</a:t>
              </a:r>
              <a:endParaRPr lang="en-US" sz="32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77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00AC-7294-44F1-AA78-A81FFAA1AC14}" type="slidenum">
              <a:rPr lang="cs-CZ"/>
              <a:pPr/>
              <a:t>93</a:t>
            </a:fld>
            <a:endParaRPr lang="cs-CZ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Daňové příjmy (% HDP)</a:t>
            </a:r>
            <a:endParaRPr lang="en-US"/>
          </a:p>
        </p:txBody>
      </p:sp>
      <p:pic>
        <p:nvPicPr>
          <p:cNvPr id="149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17538"/>
          <a:stretch>
            <a:fillRect/>
          </a:stretch>
        </p:blipFill>
        <p:spPr>
          <a:xfrm>
            <a:off x="1827213" y="2638425"/>
            <a:ext cx="6548437" cy="24336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0518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57D-9BE1-4411-87F1-6F0EF2A7DCFD}" type="slidenum">
              <a:rPr lang="cs-CZ"/>
              <a:pPr/>
              <a:t>94</a:t>
            </a:fld>
            <a:endParaRPr lang="cs-CZ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Daně a efektivnost</a:t>
            </a:r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Náklady daní</a:t>
            </a:r>
            <a:endParaRPr lang="en-US"/>
          </a:p>
          <a:p>
            <a:pPr lvl="1"/>
            <a:r>
              <a:rPr lang="cs-CZ"/>
              <a:t>Samotná platba</a:t>
            </a:r>
            <a:endParaRPr lang="en-US"/>
          </a:p>
          <a:p>
            <a:pPr lvl="1"/>
            <a:r>
              <a:rPr lang="cs-CZ"/>
              <a:t>Náklady mrtvé váhy</a:t>
            </a:r>
            <a:endParaRPr lang="en-US"/>
          </a:p>
          <a:p>
            <a:pPr lvl="1"/>
            <a:r>
              <a:rPr lang="cs-CZ"/>
              <a:t>Administrativní zátěž</a:t>
            </a:r>
          </a:p>
          <a:p>
            <a:r>
              <a:rPr lang="cs-CZ"/>
              <a:t>Je lepší zdanit příjem nebo spotřebu?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1ECBE-C615-4B40-A6A6-BA43D2AE09B6}" type="slidenum">
              <a:rPr lang="cs-CZ"/>
              <a:pPr/>
              <a:t>95</a:t>
            </a:fld>
            <a:endParaRPr lang="cs-CZ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Daně a rovnost</a:t>
            </a:r>
            <a:r>
              <a:rPr lang="en-US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Principy zdanění</a:t>
            </a:r>
            <a:endParaRPr lang="en-US"/>
          </a:p>
          <a:p>
            <a:pPr lvl="1"/>
            <a:r>
              <a:rPr lang="cs-CZ"/>
              <a:t>Užitek z vládních služeb</a:t>
            </a:r>
          </a:p>
          <a:p>
            <a:pPr lvl="1"/>
            <a:r>
              <a:rPr lang="cs-CZ"/>
              <a:t>Př. daň z benzínu – financování dopravní infrastruktury</a:t>
            </a:r>
            <a:endParaRPr lang="en-US"/>
          </a:p>
          <a:p>
            <a:pPr lvl="1"/>
            <a:r>
              <a:rPr lang="cs-CZ"/>
              <a:t>Schopnost platit – spravedlnost vertikální X horizontální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4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7B00-83DA-4470-81EC-7AEBE9CD251A}" type="slidenum">
              <a:rPr lang="cs-CZ"/>
              <a:pPr/>
              <a:t>96</a:t>
            </a:fld>
            <a:endParaRPr lang="cs-CZ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Vertikální spravedlnost</a:t>
            </a:r>
            <a:endParaRPr lang="en-US" sz="400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cs-CZ"/>
              <a:t>Lidé s větší schopností platit daně by měli platit víc</a:t>
            </a:r>
          </a:p>
          <a:p>
            <a:pPr>
              <a:buClr>
                <a:srgbClr val="000000"/>
              </a:buClr>
            </a:pPr>
            <a:r>
              <a:rPr lang="cs-CZ"/>
              <a:t>Progresivní X regresivní X proporcionální zdanění</a:t>
            </a:r>
          </a:p>
          <a:p>
            <a:pPr>
              <a:buClr>
                <a:srgbClr val="000000"/>
              </a:buClr>
            </a:pPr>
            <a:r>
              <a:rPr lang="cs-CZ"/>
              <a:t>Progrese = lidé s vyšším důchodem platí víc (= větší část důchodu) než ti s nižším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2367-252A-40D2-B6FB-BF629BD1919F}" type="slidenum">
              <a:rPr lang="cs-CZ"/>
              <a:pPr/>
              <a:t>97</a:t>
            </a:fld>
            <a:endParaRPr lang="cs-CZ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73162"/>
          </a:xfrm>
        </p:spPr>
        <p:txBody>
          <a:bodyPr/>
          <a:lstStyle/>
          <a:p>
            <a:r>
              <a:rPr lang="cs-CZ" sz="4000"/>
              <a:t>Horizontální spravedlnost</a:t>
            </a:r>
            <a:endParaRPr lang="en-US" sz="400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229600" cy="3526706"/>
          </a:xfrm>
        </p:spPr>
        <p:txBody>
          <a:bodyPr/>
          <a:lstStyle/>
          <a:p>
            <a:r>
              <a:rPr lang="cs-CZ" dirty="0"/>
              <a:t>Lidé s podobnou schopností platit daně by měli stejnou částku</a:t>
            </a:r>
          </a:p>
          <a:p>
            <a:r>
              <a:rPr lang="cs-CZ" dirty="0"/>
              <a:t>Např. 2 rodiny se stejným počtem závislých osob a stejným důchodem platí stejné daně</a:t>
            </a:r>
          </a:p>
          <a:p>
            <a:r>
              <a:rPr lang="cs-CZ" dirty="0"/>
              <a:t>Problém: rodina bez dětí, vydělají 50 000, muž nemocný (roční náklady 20 000) X rodina se 4 dětmi, vydělají 30 000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835150" y="6053565"/>
            <a:ext cx="6121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Měly by mít obě stejné daně ?????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7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04C-4567-43C7-9579-5D2748F307CD}" type="slidenum">
              <a:rPr lang="cs-CZ"/>
              <a:pPr/>
              <a:t>98</a:t>
            </a:fld>
            <a:endParaRPr lang="cs-CZ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849313"/>
            <a:ext cx="7359650" cy="811212"/>
          </a:xfrm>
        </p:spPr>
        <p:txBody>
          <a:bodyPr/>
          <a:lstStyle/>
          <a:p>
            <a:r>
              <a:rPr lang="cs-CZ"/>
              <a:t>Lafferova křivka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7772400" cy="4056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/>
              <a:t>Při stanovení výše daní se musí uvažovat i o velikosti výnosu</a:t>
            </a:r>
            <a:r>
              <a:rPr lang="cs-CZ" sz="2800"/>
              <a:t> </a:t>
            </a:r>
          </a:p>
          <a:p>
            <a:pPr>
              <a:lnSpc>
                <a:spcPct val="80000"/>
              </a:lnSpc>
            </a:pPr>
            <a:endParaRPr lang="cs-CZ" sz="2800"/>
          </a:p>
          <a:p>
            <a:pPr>
              <a:lnSpc>
                <a:spcPct val="80000"/>
              </a:lnSpc>
            </a:pPr>
            <a:endParaRPr lang="cs-CZ" sz="2800"/>
          </a:p>
          <a:p>
            <a:pPr>
              <a:lnSpc>
                <a:spcPct val="80000"/>
              </a:lnSpc>
            </a:pPr>
            <a:r>
              <a:rPr lang="cs-CZ" sz="2800"/>
              <a:t>Existuje hranice,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od které již dalším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zdaněním výnosy klesají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 </a:t>
            </a:r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 flipV="1">
            <a:off x="1692275" y="1773238"/>
            <a:ext cx="3455988" cy="35274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>
            <a:off x="4724400" y="3429000"/>
            <a:ext cx="0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>
            <a:off x="4724400" y="6019800"/>
            <a:ext cx="3354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5" name="Freeform 7"/>
          <p:cNvSpPr>
            <a:spLocks/>
          </p:cNvSpPr>
          <p:nvPr/>
        </p:nvSpPr>
        <p:spPr bwMode="auto">
          <a:xfrm>
            <a:off x="4724400" y="3886200"/>
            <a:ext cx="2971800" cy="2133600"/>
          </a:xfrm>
          <a:custGeom>
            <a:avLst/>
            <a:gdLst>
              <a:gd name="T0" fmla="*/ 0 w 1872"/>
              <a:gd name="T1" fmla="*/ 1344 h 1344"/>
              <a:gd name="T2" fmla="*/ 864 w 1872"/>
              <a:gd name="T3" fmla="*/ 0 h 1344"/>
              <a:gd name="T4" fmla="*/ 1872 w 1872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1344">
                <a:moveTo>
                  <a:pt x="0" y="1344"/>
                </a:moveTo>
                <a:cubicBezTo>
                  <a:pt x="276" y="672"/>
                  <a:pt x="552" y="0"/>
                  <a:pt x="864" y="0"/>
                </a:cubicBezTo>
                <a:cubicBezTo>
                  <a:pt x="1176" y="0"/>
                  <a:pt x="1704" y="1112"/>
                  <a:pt x="1872" y="1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6096000" y="3886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 flipH="1">
            <a:off x="4724400" y="38862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3132138" y="3357563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Daňový výnos</a:t>
            </a: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7343775" y="6237288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         Míra zdanění</a:t>
            </a:r>
          </a:p>
        </p:txBody>
      </p:sp>
      <p:sp>
        <p:nvSpPr>
          <p:cNvPr id="319500" name="Line 12"/>
          <p:cNvSpPr>
            <a:spLocks noChangeShapeType="1"/>
          </p:cNvSpPr>
          <p:nvPr/>
        </p:nvSpPr>
        <p:spPr bwMode="auto">
          <a:xfrm flipH="1">
            <a:off x="6248400" y="42672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 flipH="1">
            <a:off x="6248400" y="4495800"/>
            <a:ext cx="304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 flipH="1">
            <a:off x="6324600" y="4800600"/>
            <a:ext cx="381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H="1">
            <a:off x="6324600" y="50292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H="1">
            <a:off x="6705600" y="53340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H="1">
            <a:off x="6934200" y="5562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4114800" y="6019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0%</a:t>
            </a:r>
          </a:p>
        </p:txBody>
      </p:sp>
      <p:sp>
        <p:nvSpPr>
          <p:cNvPr id="319507" name="Text Box 19"/>
          <p:cNvSpPr txBox="1">
            <a:spLocks noChangeArrowheads="1"/>
          </p:cNvSpPr>
          <p:nvPr/>
        </p:nvSpPr>
        <p:spPr bwMode="auto">
          <a:xfrm>
            <a:off x="7451725" y="602138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100%</a:t>
            </a:r>
          </a:p>
        </p:txBody>
      </p:sp>
      <p:sp>
        <p:nvSpPr>
          <p:cNvPr id="319508" name="Line 20"/>
          <p:cNvSpPr>
            <a:spLocks noChangeShapeType="1"/>
          </p:cNvSpPr>
          <p:nvPr/>
        </p:nvSpPr>
        <p:spPr bwMode="auto">
          <a:xfrm flipV="1">
            <a:off x="6477000" y="3733800"/>
            <a:ext cx="11430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>
            <a:off x="7162800" y="35052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sz="1400" b="1">
                <a:latin typeface="Arial" charset="0"/>
              </a:rPr>
              <a:t>ZAKÁZANÁ ZÓNA</a:t>
            </a:r>
          </a:p>
        </p:txBody>
      </p:sp>
    </p:spTree>
    <p:extLst>
      <p:ext uri="{BB962C8B-B14F-4D97-AF65-F5344CB8AC3E}">
        <p14:creationId xmlns:p14="http://schemas.microsoft.com/office/powerpoint/2010/main" val="4258867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 2014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C713-3B40-4915-A149-ED4B818AC5F6}" type="slidenum">
              <a:rPr lang="cs-CZ"/>
              <a:pPr/>
              <a:t>99</a:t>
            </a:fld>
            <a:endParaRPr lang="cs-CZ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55625"/>
            <a:ext cx="7793037" cy="779463"/>
          </a:xfrm>
        </p:spPr>
        <p:txBody>
          <a:bodyPr/>
          <a:lstStyle/>
          <a:p>
            <a:r>
              <a:rPr lang="cs-CZ"/>
              <a:t>Rozpočtové výdaje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transferové platby domácnostem </a:t>
            </a:r>
          </a:p>
          <a:p>
            <a:r>
              <a:rPr lang="cs-CZ"/>
              <a:t>vládní nákupy v podobě financování běžných i investičních výdajů (např. ve školství a zdravotnictví)</a:t>
            </a:r>
          </a:p>
          <a:p>
            <a:r>
              <a:rPr lang="cs-CZ"/>
              <a:t>transferové platby podnikům v podobě subvencí </a:t>
            </a:r>
          </a:p>
          <a:p>
            <a:r>
              <a:rPr lang="cs-CZ"/>
              <a:t>placený úrok z veřejného dluhu </a:t>
            </a:r>
          </a:p>
        </p:txBody>
      </p:sp>
    </p:spTree>
    <p:extLst>
      <p:ext uri="{BB962C8B-B14F-4D97-AF65-F5344CB8AC3E}">
        <p14:creationId xmlns:p14="http://schemas.microsoft.com/office/powerpoint/2010/main" val="548929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2001</TotalTime>
  <Words>3299</Words>
  <Application>Microsoft Office PowerPoint</Application>
  <PresentationFormat>Předvádění na obrazovce (4:3)</PresentationFormat>
  <Paragraphs>927</Paragraphs>
  <Slides>139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139</vt:i4>
      </vt:variant>
    </vt:vector>
  </HeadingPairs>
  <TitlesOfParts>
    <vt:vector size="143" baseType="lpstr">
      <vt:lpstr>Směsice</vt:lpstr>
      <vt:lpstr>Visio.Drawing.11</vt:lpstr>
      <vt:lpstr>List</vt:lpstr>
      <vt:lpstr>Rastrový obrázek</vt:lpstr>
      <vt:lpstr>9 </vt:lpstr>
      <vt:lpstr>Rozdíly v příjmech</vt:lpstr>
      <vt:lpstr>Vývoj průměrné mzdy (CZK)</vt:lpstr>
      <vt:lpstr>Průměrná měsíční mzda a medián mezd</vt:lpstr>
      <vt:lpstr>Prezentace aplikace PowerPoint</vt:lpstr>
      <vt:lpstr>Nominální X reálné změny mzdy</vt:lpstr>
      <vt:lpstr>Nominální X reálná mzda</vt:lpstr>
      <vt:lpstr>Vývoj nominální a reálné mzdy v ČR</vt:lpstr>
      <vt:lpstr>Příčiny rozdílů v příjmech</vt:lpstr>
      <vt:lpstr>Trh práce</vt:lpstr>
      <vt:lpstr>Poptávka po práci</vt:lpstr>
      <vt:lpstr>Nabídka práce</vt:lpstr>
      <vt:lpstr>Individuální nabídka práce</vt:lpstr>
      <vt:lpstr>Trh práce</vt:lpstr>
      <vt:lpstr>Vliv státu na trh práce</vt:lpstr>
      <vt:lpstr>Determinanty rovnovážné mzdy</vt:lpstr>
      <vt:lpstr>Mzdy nad rovnovážnou úrovní</vt:lpstr>
      <vt:lpstr>Diskriminace</vt:lpstr>
      <vt:lpstr>Diskriminace (USA)</vt:lpstr>
      <vt:lpstr>Diskriminace</vt:lpstr>
      <vt:lpstr>Nerovnosti v rozdělování důchodu</vt:lpstr>
      <vt:lpstr>Nerovnost v USA (2000)</vt:lpstr>
      <vt:lpstr>Nerovnost v USA </vt:lpstr>
      <vt:lpstr>Důchodová nerovnost ve světě</vt:lpstr>
      <vt:lpstr>Giniho koeficient, Lorenzova křivka</vt:lpstr>
      <vt:lpstr>Giniho koeficient</vt:lpstr>
      <vt:lpstr>Míra chudoby</vt:lpstr>
      <vt:lpstr>Role státu při snižování chudoby</vt:lpstr>
      <vt:lpstr>Prezentace aplikace PowerPoint</vt:lpstr>
      <vt:lpstr>10 </vt:lpstr>
      <vt:lpstr>1. Nezaměstnanost</vt:lpstr>
      <vt:lpstr>Druhy nezaměstnanosti dle příčiny</vt:lpstr>
      <vt:lpstr>Krátkodobá X dlouhodobá</vt:lpstr>
      <vt:lpstr>Dobrovolná X nedobrovolná</vt:lpstr>
      <vt:lpstr>Minimální mzda, průměrná mzda </vt:lpstr>
      <vt:lpstr>Míra nezaměstnanosti</vt:lpstr>
      <vt:lpstr>Jak se měří nezaměstnanost?</vt:lpstr>
      <vt:lpstr>Míra nezaměstnanosti v ČR</vt:lpstr>
      <vt:lpstr>Míra nezaměstnanosti ve světě</vt:lpstr>
      <vt:lpstr>Problémy s měřením nezaměstnanosti</vt:lpstr>
      <vt:lpstr>Rozdíl VŠPS X MPSV</vt:lpstr>
      <vt:lpstr>Jak dlouho jsou nezaměstnaní bez práce?</vt:lpstr>
      <vt:lpstr>Příčiny existence nezaměstnanosti</vt:lpstr>
      <vt:lpstr>2. Inflace</vt:lpstr>
      <vt:lpstr>Míra inflace ve světě (r. 2010)</vt:lpstr>
      <vt:lpstr>Míra inflace v ČR</vt:lpstr>
      <vt:lpstr>Druhy inflace podle výše</vt:lpstr>
      <vt:lpstr>Příčiny inflace</vt:lpstr>
      <vt:lpstr>Jak se měří inflace?</vt:lpstr>
      <vt:lpstr>Složení spotřebního koše v ČR</vt:lpstr>
      <vt:lpstr>Problémy s měřením životních nákladů</vt:lpstr>
      <vt:lpstr>CPI X deflátor HDP</vt:lpstr>
      <vt:lpstr>Prezentace aplikace PowerPoint</vt:lpstr>
      <vt:lpstr>Kolik si mohu koupit…</vt:lpstr>
      <vt:lpstr>Očišťování od inflace</vt:lpstr>
      <vt:lpstr>Prezentace aplikace PowerPoint</vt:lpstr>
      <vt:lpstr>Dopady inflace</vt:lpstr>
      <vt:lpstr>3. Nezaměstnanost a inflace</vt:lpstr>
      <vt:lpstr>Nezaměstnanost a inflace</vt:lpstr>
      <vt:lpstr>Phillipsova křivka</vt:lpstr>
      <vt:lpstr>ČETBA</vt:lpstr>
      <vt:lpstr>Prezentace aplikace PowerPoint</vt:lpstr>
      <vt:lpstr>11 </vt:lpstr>
      <vt:lpstr>Co je HOPO?</vt:lpstr>
      <vt:lpstr>Oblasti HOPO</vt:lpstr>
      <vt:lpstr>Nositelé HOPO</vt:lpstr>
      <vt:lpstr>Funkce vlády</vt:lpstr>
      <vt:lpstr>Krize </vt:lpstr>
      <vt:lpstr> </vt:lpstr>
      <vt:lpstr>Pro:</vt:lpstr>
      <vt:lpstr>Proti:</vt:lpstr>
      <vt:lpstr>TRH X VLÁDA</vt:lpstr>
      <vt:lpstr>Veřejný  X soukromý sektor</vt:lpstr>
      <vt:lpstr>Preference politických stran</vt:lpstr>
      <vt:lpstr>Vliv médií na HOPO</vt:lpstr>
      <vt:lpstr>Limity HOPO</vt:lpstr>
      <vt:lpstr>Volba soukromé X veřejné statky</vt:lpstr>
      <vt:lpstr>Volba soukromé X veřejné statky </vt:lpstr>
      <vt:lpstr>Model zastupování v HOPO</vt:lpstr>
      <vt:lpstr>Racionální neznalost</vt:lpstr>
      <vt:lpstr>Zájmové skupiny</vt:lpstr>
      <vt:lpstr>Zájmové skupiny  - možnosti vlivu</vt:lpstr>
      <vt:lpstr>ČETBA</vt:lpstr>
      <vt:lpstr>12 </vt:lpstr>
      <vt:lpstr>1. FISKÁLNÍ POLITIKA</vt:lpstr>
      <vt:lpstr>Státní rozpočet</vt:lpstr>
      <vt:lpstr>Státní rozpočet</vt:lpstr>
      <vt:lpstr>Státní rozpočet ČR (na rok 2014)</vt:lpstr>
      <vt:lpstr>Příjmy státního rozpočtu</vt:lpstr>
      <vt:lpstr>Rozpočtové příjmy (2014)</vt:lpstr>
      <vt:lpstr>Daně</vt:lpstr>
      <vt:lpstr>“Na světě máte jen 2 jistoty – smrt a daně.”      Benjamin Franklin</vt:lpstr>
      <vt:lpstr>Daňové příjmy (% HDP)</vt:lpstr>
      <vt:lpstr>Daně a efektivnost</vt:lpstr>
      <vt:lpstr>Daně a rovnost </vt:lpstr>
      <vt:lpstr>Vertikální spravedlnost</vt:lpstr>
      <vt:lpstr>Horizontální spravedlnost</vt:lpstr>
      <vt:lpstr>Lafferova křivka</vt:lpstr>
      <vt:lpstr>Rozpočtové výdaje</vt:lpstr>
      <vt:lpstr>Rozpočtové výdaje (2014)</vt:lpstr>
      <vt:lpstr>Státní rozpočet</vt:lpstr>
      <vt:lpstr>Státní dluh</vt:lpstr>
      <vt:lpstr>Vývoj státního dluhu ČR</vt:lpstr>
      <vt:lpstr>2. MONETÁRNÍ POLITIKA</vt:lpstr>
      <vt:lpstr>Peníze</vt:lpstr>
      <vt:lpstr>Zásahy CB</vt:lpstr>
      <vt:lpstr>Nabídka peněz</vt:lpstr>
      <vt:lpstr>Sazby CB</vt:lpstr>
      <vt:lpstr>Měnověpolitické nástroje ČNB</vt:lpstr>
      <vt:lpstr>Účinky monetární politiky</vt:lpstr>
      <vt:lpstr>ČNB</vt:lpstr>
      <vt:lpstr>Fungování ČNB</vt:lpstr>
      <vt:lpstr>Cílování inflace - ČNB</vt:lpstr>
      <vt:lpstr>13 </vt:lpstr>
      <vt:lpstr>Otevřená X uzavřená ekonomika </vt:lpstr>
      <vt:lpstr>Platební bilance ČR</vt:lpstr>
      <vt:lpstr>Platební bilance</vt:lpstr>
      <vt:lpstr>Mezinárodní obchod</vt:lpstr>
      <vt:lpstr>Mezinárodní obchod</vt:lpstr>
      <vt:lpstr>Co ovlivňuje OB? </vt:lpstr>
      <vt:lpstr>Vývoj obchodní bilance ČR  (mld. Kč, b.c.)</vt:lpstr>
      <vt:lpstr>Absolutní výhoda</vt:lpstr>
      <vt:lpstr>Komparativní výhoda</vt:lpstr>
      <vt:lpstr>Argumenty PRO omezení mezinárodního obchodu</vt:lpstr>
      <vt:lpstr>Obchodní politika</vt:lpstr>
      <vt:lpstr>Kurzová politika</vt:lpstr>
      <vt:lpstr>Směnný kurz</vt:lpstr>
      <vt:lpstr>Zákon jediné ceny</vt:lpstr>
      <vt:lpstr>Integrace</vt:lpstr>
      <vt:lpstr>Vývoj evropské integrace</vt:lpstr>
      <vt:lpstr>Maastrichtská kritéria</vt:lpstr>
      <vt:lpstr>Plnění kritérií v ČR - 1</vt:lpstr>
      <vt:lpstr>Plnění kritérií v ČR - 2</vt:lpstr>
      <vt:lpstr>Plnění kritérií v ČR - 3</vt:lpstr>
      <vt:lpstr>Plnění kritérií v ČR - 4</vt:lpstr>
      <vt:lpstr>Plnění kritérií v ČR - 5</vt:lpstr>
      <vt:lpstr>Jak se zadlužujeme</vt:lpstr>
      <vt:lpstr>Trvalé míry konverze vůči Euru (31.prosince 1998)</vt:lpstr>
      <vt:lpstr>Prezentace aplikace PowerPoint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</dc:title>
  <dc:creator>TP</dc:creator>
  <cp:lastModifiedBy>momo</cp:lastModifiedBy>
  <cp:revision>71</cp:revision>
  <dcterms:created xsi:type="dcterms:W3CDTF">2007-09-07T08:06:30Z</dcterms:created>
  <dcterms:modified xsi:type="dcterms:W3CDTF">2014-11-20T12:03:32Z</dcterms:modified>
</cp:coreProperties>
</file>