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300" r:id="rId3"/>
    <p:sldId id="267" r:id="rId4"/>
    <p:sldId id="268" r:id="rId5"/>
    <p:sldId id="305" r:id="rId6"/>
    <p:sldId id="309" r:id="rId7"/>
    <p:sldId id="308" r:id="rId8"/>
    <p:sldId id="301" r:id="rId9"/>
    <p:sldId id="312" r:id="rId10"/>
    <p:sldId id="310" r:id="rId11"/>
    <p:sldId id="307" r:id="rId12"/>
    <p:sldId id="306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81" r:id="rId28"/>
    <p:sldId id="382" r:id="rId29"/>
    <p:sldId id="383" r:id="rId30"/>
    <p:sldId id="384" r:id="rId31"/>
    <p:sldId id="385" r:id="rId32"/>
    <p:sldId id="386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2" r:id="rId41"/>
    <p:sldId id="323" r:id="rId42"/>
    <p:sldId id="324" r:id="rId43"/>
    <p:sldId id="326" r:id="rId44"/>
    <p:sldId id="329" r:id="rId45"/>
    <p:sldId id="330" r:id="rId46"/>
    <p:sldId id="350" r:id="rId47"/>
    <p:sldId id="351" r:id="rId48"/>
    <p:sldId id="352" r:id="rId49"/>
    <p:sldId id="353" r:id="rId50"/>
    <p:sldId id="354" r:id="rId51"/>
    <p:sldId id="355" r:id="rId52"/>
    <p:sldId id="356" r:id="rId53"/>
    <p:sldId id="357" r:id="rId54"/>
    <p:sldId id="358" r:id="rId55"/>
    <p:sldId id="359" r:id="rId56"/>
    <p:sldId id="360" r:id="rId57"/>
    <p:sldId id="361" r:id="rId58"/>
    <p:sldId id="362" r:id="rId59"/>
    <p:sldId id="363" r:id="rId60"/>
    <p:sldId id="364" r:id="rId61"/>
    <p:sldId id="365" r:id="rId62"/>
    <p:sldId id="366" r:id="rId63"/>
    <p:sldId id="331" r:id="rId64"/>
    <p:sldId id="332" r:id="rId65"/>
    <p:sldId id="333" r:id="rId66"/>
    <p:sldId id="334" r:id="rId67"/>
    <p:sldId id="336" r:id="rId68"/>
    <p:sldId id="337" r:id="rId69"/>
    <p:sldId id="338" r:id="rId70"/>
    <p:sldId id="339" r:id="rId71"/>
    <p:sldId id="340" r:id="rId72"/>
    <p:sldId id="341" r:id="rId73"/>
    <p:sldId id="343" r:id="rId74"/>
    <p:sldId id="344" r:id="rId75"/>
    <p:sldId id="345" r:id="rId76"/>
    <p:sldId id="346" r:id="rId77"/>
    <p:sldId id="348" r:id="rId78"/>
    <p:sldId id="349" r:id="rId79"/>
  </p:sldIdLst>
  <p:sldSz cx="9144000" cy="6858000" type="screen4x3"/>
  <p:notesSz cx="6735763" cy="9869488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66" autoAdjust="0"/>
  </p:normalViewPr>
  <p:slideViewPr>
    <p:cSldViewPr>
      <p:cViewPr>
        <p:scale>
          <a:sx n="75" d="100"/>
          <a:sy n="75" d="100"/>
        </p:scale>
        <p:origin x="-2028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516" cy="49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671" y="0"/>
            <a:ext cx="2918516" cy="49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3883"/>
            <a:ext cx="2918516" cy="49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671" y="9373883"/>
            <a:ext cx="2918516" cy="49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73" tIns="45437" rIns="90873" bIns="454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6DB935-90F6-4D64-B2FD-778FB7C13D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8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516" cy="494027"/>
          </a:xfrm>
          <a:prstGeom prst="rect">
            <a:avLst/>
          </a:prstGeom>
        </p:spPr>
        <p:txBody>
          <a:bodyPr vert="horz" lIns="90873" tIns="45437" rIns="90873" bIns="4543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671" y="0"/>
            <a:ext cx="2918516" cy="494027"/>
          </a:xfrm>
          <a:prstGeom prst="rect">
            <a:avLst/>
          </a:prstGeom>
        </p:spPr>
        <p:txBody>
          <a:bodyPr vert="horz" lIns="90873" tIns="45437" rIns="90873" bIns="45437" rtlCol="0"/>
          <a:lstStyle>
            <a:lvl1pPr algn="r">
              <a:defRPr sz="1200"/>
            </a:lvl1pPr>
          </a:lstStyle>
          <a:p>
            <a:fld id="{2DE4D1AF-5306-43E3-8C6D-7D14884944AE}" type="datetimeFigureOut">
              <a:rPr lang="cs-CZ" smtClean="0"/>
              <a:pPr/>
              <a:t>21.9.2014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3" tIns="45437" rIns="90873" bIns="4543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262" y="4687731"/>
            <a:ext cx="5389241" cy="4441506"/>
          </a:xfrm>
          <a:prstGeom prst="rect">
            <a:avLst/>
          </a:prstGeom>
        </p:spPr>
        <p:txBody>
          <a:bodyPr vert="horz" lIns="90873" tIns="45437" rIns="90873" bIns="45437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3883"/>
            <a:ext cx="2918516" cy="494026"/>
          </a:xfrm>
          <a:prstGeom prst="rect">
            <a:avLst/>
          </a:prstGeom>
        </p:spPr>
        <p:txBody>
          <a:bodyPr vert="horz" lIns="90873" tIns="45437" rIns="90873" bIns="4543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671" y="9373883"/>
            <a:ext cx="2918516" cy="494026"/>
          </a:xfrm>
          <a:prstGeom prst="rect">
            <a:avLst/>
          </a:prstGeom>
        </p:spPr>
        <p:txBody>
          <a:bodyPr vert="horz" lIns="90873" tIns="45437" rIns="90873" bIns="45437" rtlCol="0" anchor="b"/>
          <a:lstStyle>
            <a:lvl1pPr algn="r">
              <a:defRPr sz="1200"/>
            </a:lvl1pPr>
          </a:lstStyle>
          <a:p>
            <a:fld id="{2441CDC3-6596-40C7-A755-49A89A1026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81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4E36-6E1D-41E3-9E35-6E76E545CC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02225-5F6F-491F-B402-612F65C614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EDF3-D75D-4E8F-91CD-54D512189E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10BC8-205A-4E99-9B21-8C2498A321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FB701-FB50-42A0-9448-F58BE6E082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FFE08-697F-4E97-80FE-F758A1690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8396-630F-458E-A3D3-E7CC4A1EE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1F79-12AB-400A-8F59-341D8C4AB1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E320F-4718-4ECA-A26E-792170AA7F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833F-BDEE-42A7-9A6E-C578A152C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A3453-A06D-42DB-A5B7-6630F408F7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7AE70E-7154-481E-8735-4B3384B1C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sanet.org/" TargetMode="External"/><Relationship Id="rId2" Type="http://schemas.openxmlformats.org/officeDocument/2006/relationships/hyperlink" Target="http://www.ecprnet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psa.cz/" TargetMode="External"/><Relationship Id="rId4" Type="http://schemas.openxmlformats.org/officeDocument/2006/relationships/hyperlink" Target="http://www.ipsa.or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pv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vboWjvB4i0&amp;feature=watch_response_rev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tzastupci.cz/" TargetMode="External"/><Relationship Id="rId3" Type="http://schemas.openxmlformats.org/officeDocument/2006/relationships/hyperlink" Target="http://www.cka.cz/" TargetMode="External"/><Relationship Id="rId7" Type="http://schemas.openxmlformats.org/officeDocument/2006/relationships/hyperlink" Target="http://www.kdpcr.cz/" TargetMode="External"/><Relationship Id="rId12" Type="http://schemas.openxmlformats.org/officeDocument/2006/relationships/hyperlink" Target="http://www.dent.cz/" TargetMode="External"/><Relationship Id="rId2" Type="http://schemas.openxmlformats.org/officeDocument/2006/relationships/hyperlink" Target="http://www.ca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cr.cz/" TargetMode="External"/><Relationship Id="rId11" Type="http://schemas.openxmlformats.org/officeDocument/2006/relationships/hyperlink" Target="http://www.lkcr.cz/" TargetMode="External"/><Relationship Id="rId5" Type="http://schemas.openxmlformats.org/officeDocument/2006/relationships/hyperlink" Target="http://www.exekutorskakomora.cz/" TargetMode="External"/><Relationship Id="rId10" Type="http://schemas.openxmlformats.org/officeDocument/2006/relationships/hyperlink" Target="http://www.lekarnici.cz/" TargetMode="External"/><Relationship Id="rId4" Type="http://schemas.openxmlformats.org/officeDocument/2006/relationships/hyperlink" Target="http://www.ckait.cz/" TargetMode="External"/><Relationship Id="rId9" Type="http://schemas.openxmlformats.org/officeDocument/2006/relationships/hyperlink" Target="http://www.nkcr.cz/" TargetMode="Externa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1:</a:t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Úvod </a:t>
            </a: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do problematiky - co je politologie, předmět, </a:t>
            </a:r>
            <a:r>
              <a:rPr lang="pl-PL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přístupy, současný stav disciplíny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pPr eaLnBrk="1" hangingPunct="1"/>
            <a:endParaRPr lang="cs-CZ" dirty="0" smtClean="0">
              <a:latin typeface="Cambria" pitchFamily="18" charset="0"/>
            </a:endParaRPr>
          </a:p>
          <a:p>
            <a:pPr eaLnBrk="1" hangingPunct="1"/>
            <a:r>
              <a:rPr lang="cs-CZ" dirty="0" smtClean="0">
                <a:latin typeface="Cambria" pitchFamily="18" charset="0"/>
              </a:rPr>
              <a:t>21.09. 2013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Politologie v mezinárodním kontextu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The European Consortium for Political Research</a:t>
            </a:r>
            <a:r>
              <a:rPr lang="cs-CZ" dirty="0" smtClean="0">
                <a:latin typeface="Cambria" pitchFamily="18" charset="0"/>
              </a:rPr>
              <a:t> (ECPR) - </a:t>
            </a:r>
            <a:r>
              <a:rPr lang="cs-CZ" dirty="0" smtClean="0">
                <a:latin typeface="Cambria" pitchFamily="18" charset="0"/>
                <a:hlinkClick r:id="rId2"/>
              </a:rPr>
              <a:t>www.</a:t>
            </a:r>
            <a:r>
              <a:rPr lang="cs-CZ" dirty="0" err="1" smtClean="0">
                <a:latin typeface="Cambria" pitchFamily="18" charset="0"/>
                <a:hlinkClick r:id="rId2"/>
              </a:rPr>
              <a:t>ecprnet.eu</a:t>
            </a:r>
            <a:r>
              <a:rPr lang="cs-CZ" dirty="0" smtClean="0">
                <a:latin typeface="Cambria" pitchFamily="18" charset="0"/>
                <a:hlinkClick r:id="rId2"/>
              </a:rPr>
              <a:t>/</a:t>
            </a:r>
            <a:endParaRPr lang="cs-CZ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The American Political Science Association</a:t>
            </a:r>
            <a:r>
              <a:rPr lang="cs-CZ" dirty="0" smtClean="0">
                <a:latin typeface="Cambria" pitchFamily="18" charset="0"/>
              </a:rPr>
              <a:t> (APSA) - </a:t>
            </a:r>
            <a:r>
              <a:rPr lang="cs-CZ" dirty="0" smtClean="0">
                <a:latin typeface="Cambria" pitchFamily="18" charset="0"/>
                <a:hlinkClick r:id="rId3"/>
              </a:rPr>
              <a:t>www.</a:t>
            </a:r>
            <a:r>
              <a:rPr lang="cs-CZ" dirty="0" err="1" smtClean="0">
                <a:latin typeface="Cambria" pitchFamily="18" charset="0"/>
                <a:hlinkClick r:id="rId3"/>
              </a:rPr>
              <a:t>apsanet.org</a:t>
            </a:r>
            <a:r>
              <a:rPr lang="cs-CZ" dirty="0" smtClean="0">
                <a:latin typeface="Cambria" pitchFamily="18" charset="0"/>
                <a:hlinkClick r:id="rId3"/>
              </a:rPr>
              <a:t>/</a:t>
            </a:r>
            <a:endParaRPr lang="cs-CZ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International Political Science Association (IPSA)</a:t>
            </a:r>
            <a:r>
              <a:rPr lang="cs-CZ" dirty="0" smtClean="0">
                <a:latin typeface="Cambria" pitchFamily="18" charset="0"/>
              </a:rPr>
              <a:t> - </a:t>
            </a:r>
            <a:r>
              <a:rPr lang="cs-CZ" dirty="0" smtClean="0">
                <a:latin typeface="Cambria" pitchFamily="18" charset="0"/>
                <a:hlinkClick r:id="rId4"/>
              </a:rPr>
              <a:t>www.</a:t>
            </a:r>
            <a:r>
              <a:rPr lang="cs-CZ" dirty="0" err="1" smtClean="0">
                <a:latin typeface="Cambria" pitchFamily="18" charset="0"/>
                <a:hlinkClick r:id="rId4"/>
              </a:rPr>
              <a:t>ipsa.org</a:t>
            </a:r>
            <a:r>
              <a:rPr lang="cs-CZ" dirty="0" smtClean="0">
                <a:latin typeface="Cambria" pitchFamily="18" charset="0"/>
                <a:hlinkClick r:id="rId4"/>
              </a:rPr>
              <a:t>/</a:t>
            </a:r>
            <a:endParaRPr lang="cs-CZ" dirty="0" smtClean="0">
              <a:latin typeface="Cambria" pitchFamily="18" charset="0"/>
            </a:endParaRPr>
          </a:p>
          <a:p>
            <a:r>
              <a:rPr lang="fr-FR" dirty="0" smtClean="0">
                <a:latin typeface="Cambria" pitchFamily="18" charset="0"/>
              </a:rPr>
              <a:t>Central European Political Science Association (CEPSA)</a:t>
            </a:r>
            <a:r>
              <a:rPr lang="cs-CZ" dirty="0" smtClean="0">
                <a:latin typeface="Cambria" pitchFamily="18" charset="0"/>
              </a:rPr>
              <a:t> – </a:t>
            </a:r>
            <a:r>
              <a:rPr lang="cs-CZ" dirty="0" smtClean="0">
                <a:latin typeface="Cambria" pitchFamily="18" charset="0"/>
                <a:hlinkClick r:id="rId5"/>
              </a:rPr>
              <a:t>www.</a:t>
            </a:r>
            <a:r>
              <a:rPr lang="cs-CZ" dirty="0" err="1" smtClean="0">
                <a:latin typeface="Cambria" pitchFamily="18" charset="0"/>
                <a:hlinkClick r:id="rId5"/>
              </a:rPr>
              <a:t>cepsa.cz</a:t>
            </a:r>
            <a:endParaRPr lang="cs-CZ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Česká politologie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Pracoviště: FF UK, FSV UK, FSS MU, FF UP, FF UHK, …</a:t>
            </a:r>
          </a:p>
          <a:p>
            <a:r>
              <a:rPr lang="cs-CZ" dirty="0" smtClean="0">
                <a:latin typeface="Cambria" pitchFamily="18" charset="0"/>
              </a:rPr>
              <a:t>Asociace: Česká společnost pro politické vědy (</a:t>
            </a:r>
            <a:r>
              <a:rPr lang="cs-CZ" dirty="0" smtClean="0">
                <a:latin typeface="Cambria" pitchFamily="18" charset="0"/>
                <a:hlinkClick r:id="rId2"/>
              </a:rPr>
              <a:t>http://www.</a:t>
            </a:r>
            <a:r>
              <a:rPr lang="cs-CZ" dirty="0" err="1" smtClean="0">
                <a:latin typeface="Cambria" pitchFamily="18" charset="0"/>
                <a:hlinkClick r:id="rId2"/>
              </a:rPr>
              <a:t>cspv.cz</a:t>
            </a:r>
            <a:r>
              <a:rPr lang="cs-CZ" dirty="0" smtClean="0">
                <a:latin typeface="Cambria" pitchFamily="18" charset="0"/>
                <a:hlinkClick r:id="rId2"/>
              </a:rPr>
              <a:t>/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r>
              <a:rPr lang="cs-CZ" dirty="0" smtClean="0">
                <a:latin typeface="Cambria" pitchFamily="18" charset="0"/>
              </a:rPr>
              <a:t>Časopisy: Politologická revue, Mezinárodní vztahy, Mezinárodní politika, Politologický časopis, Středoevropské politické studie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17288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Cambria" pitchFamily="18" charset="0"/>
              </a:rPr>
              <a:t>Schmitt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Carl</a:t>
            </a:r>
            <a:r>
              <a:rPr lang="cs-CZ" dirty="0" smtClean="0">
                <a:latin typeface="Cambria" pitchFamily="18" charset="0"/>
              </a:rPr>
              <a:t>. 2007. </a:t>
            </a:r>
            <a:r>
              <a:rPr lang="cs-CZ" i="1" dirty="0" smtClean="0">
                <a:latin typeface="Cambria" pitchFamily="18" charset="0"/>
              </a:rPr>
              <a:t>Pojem </a:t>
            </a:r>
            <a:r>
              <a:rPr lang="cs-CZ" i="1" dirty="0" err="1" smtClean="0">
                <a:latin typeface="Cambria" pitchFamily="18" charset="0"/>
              </a:rPr>
              <a:t>politična</a:t>
            </a:r>
            <a:r>
              <a:rPr lang="cs-CZ" dirty="0" smtClean="0">
                <a:latin typeface="Cambria" pitchFamily="18" charset="0"/>
              </a:rPr>
              <a:t>. Praha: </a:t>
            </a:r>
            <a:r>
              <a:rPr lang="cs-CZ" dirty="0" err="1" smtClean="0">
                <a:latin typeface="Cambria" pitchFamily="18" charset="0"/>
              </a:rPr>
              <a:t>Oikoymenh</a:t>
            </a:r>
            <a:r>
              <a:rPr lang="cs-CZ" dirty="0" smtClean="0">
                <a:latin typeface="Cambria" pitchFamily="18" charset="0"/>
              </a:rPr>
              <a:t>.</a:t>
            </a:r>
          </a:p>
          <a:p>
            <a:r>
              <a:rPr lang="cs-CZ" dirty="0" err="1" smtClean="0">
                <a:latin typeface="Cambria" pitchFamily="18" charset="0"/>
              </a:rPr>
              <a:t>Berg</a:t>
            </a:r>
            <a:r>
              <a:rPr lang="cs-CZ" dirty="0" smtClean="0">
                <a:latin typeface="Cambria" pitchFamily="18" charset="0"/>
              </a:rPr>
              <a:t>-</a:t>
            </a:r>
            <a:r>
              <a:rPr lang="cs-CZ" dirty="0" err="1" smtClean="0">
                <a:latin typeface="Cambria" pitchFamily="18" charset="0"/>
              </a:rPr>
              <a:t>Schlosser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Dirk</a:t>
            </a:r>
            <a:r>
              <a:rPr lang="cs-CZ" dirty="0" smtClean="0">
                <a:latin typeface="Cambria" pitchFamily="18" charset="0"/>
              </a:rPr>
              <a:t>. </a:t>
            </a:r>
            <a:r>
              <a:rPr lang="cs-CZ" dirty="0" err="1" smtClean="0">
                <a:latin typeface="Cambria" pitchFamily="18" charset="0"/>
              </a:rPr>
              <a:t>Stammen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Theo</a:t>
            </a:r>
            <a:r>
              <a:rPr lang="cs-CZ" dirty="0" smtClean="0">
                <a:latin typeface="Cambria" pitchFamily="18" charset="0"/>
              </a:rPr>
              <a:t>. 2000. </a:t>
            </a:r>
            <a:r>
              <a:rPr lang="cs-CZ" i="1" dirty="0" smtClean="0">
                <a:latin typeface="Cambria" pitchFamily="18" charset="0"/>
              </a:rPr>
              <a:t>Úvod do politické vědy</a:t>
            </a:r>
            <a:r>
              <a:rPr lang="cs-CZ" dirty="0" smtClean="0">
                <a:latin typeface="Cambria" pitchFamily="18" charset="0"/>
              </a:rPr>
              <a:t>. Praha: ISE.</a:t>
            </a:r>
          </a:p>
          <a:p>
            <a:r>
              <a:rPr lang="cs-CZ" dirty="0" err="1" smtClean="0">
                <a:latin typeface="Cambria" pitchFamily="18" charset="0"/>
              </a:rPr>
              <a:t>Heywood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</a:rPr>
              <a:t>Andrew</a:t>
            </a:r>
            <a:r>
              <a:rPr lang="cs-CZ" dirty="0" smtClean="0">
                <a:latin typeface="Cambria" pitchFamily="18" charset="0"/>
              </a:rPr>
              <a:t>. 2004. </a:t>
            </a:r>
            <a:r>
              <a:rPr lang="cs-CZ" i="1" dirty="0" smtClean="0">
                <a:latin typeface="Cambria" pitchFamily="18" charset="0"/>
              </a:rPr>
              <a:t>Politologie</a:t>
            </a:r>
            <a:r>
              <a:rPr lang="cs-CZ" dirty="0" smtClean="0">
                <a:latin typeface="Cambria" pitchFamily="18" charset="0"/>
              </a:rPr>
              <a:t>. Praha: </a:t>
            </a:r>
            <a:r>
              <a:rPr lang="cs-CZ" dirty="0" err="1" smtClean="0">
                <a:latin typeface="Cambria" pitchFamily="18" charset="0"/>
              </a:rPr>
              <a:t>Eurolex</a:t>
            </a:r>
            <a:r>
              <a:rPr lang="cs-CZ" dirty="0" smtClean="0">
                <a:latin typeface="Cambria" pitchFamily="18" charset="0"/>
              </a:rPr>
              <a:t> Bohemia.</a:t>
            </a:r>
          </a:p>
          <a:p>
            <a:r>
              <a:rPr lang="cs-CZ" dirty="0" smtClean="0">
                <a:latin typeface="Cambria" pitchFamily="18" charset="0"/>
              </a:rPr>
              <a:t>Weber, Max. 1997. </a:t>
            </a:r>
            <a:r>
              <a:rPr lang="cs-CZ" i="1" dirty="0" smtClean="0">
                <a:latin typeface="Cambria" pitchFamily="18" charset="0"/>
              </a:rPr>
              <a:t>Autorita, etika a společnost</a:t>
            </a:r>
            <a:r>
              <a:rPr lang="cs-CZ" dirty="0" smtClean="0">
                <a:latin typeface="Cambria" pitchFamily="18" charset="0"/>
              </a:rPr>
              <a:t>. Praha: Mladá fronta.</a:t>
            </a:r>
          </a:p>
        </p:txBody>
      </p:sp>
    </p:spTree>
    <p:extLst>
      <p:ext uri="{BB962C8B-B14F-4D97-AF65-F5344CB8AC3E}">
        <p14:creationId xmlns:p14="http://schemas.microsoft.com/office/powerpoint/2010/main" val="110952711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295275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2:</a:t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Politika jako předmět studia politologie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125"/>
            <a:ext cx="6400800" cy="1752600"/>
          </a:xfrm>
        </p:spPr>
        <p:txBody>
          <a:bodyPr/>
          <a:lstStyle/>
          <a:p>
            <a:pPr eaLnBrk="1" hangingPunct="1"/>
            <a:endParaRPr lang="cs-CZ" altLang="cs-CZ" dirty="0" smtClean="0">
              <a:latin typeface="Cambria" pitchFamily="18" charset="0"/>
            </a:endParaRPr>
          </a:p>
          <a:p>
            <a:pPr eaLnBrk="1" hangingPunct="1"/>
            <a:r>
              <a:rPr lang="cs-CZ" altLang="cs-CZ" dirty="0" smtClean="0">
                <a:latin typeface="Cambria" pitchFamily="18" charset="0"/>
              </a:rPr>
              <a:t>21.9. 2014</a:t>
            </a:r>
            <a:endParaRPr lang="cs-CZ" altLang="cs-CZ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28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Obecná definice politiky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altLang="cs-CZ" sz="4000" smtClean="0"/>
          </a:p>
          <a:p>
            <a:pPr algn="ctr" eaLnBrk="1" hangingPunct="1">
              <a:buFontTx/>
              <a:buNone/>
            </a:pPr>
            <a:r>
              <a:rPr lang="cs-CZ" altLang="cs-CZ" sz="4000" smtClean="0"/>
              <a:t>Činnost spjatá s </a:t>
            </a:r>
            <a:r>
              <a:rPr lang="cs-CZ" altLang="cs-CZ" sz="4000" smtClean="0">
                <a:solidFill>
                  <a:srgbClr val="FF0000"/>
                </a:solidFill>
              </a:rPr>
              <a:t>řízením a koordinací konfliktů a se spoluprácí</a:t>
            </a:r>
            <a:r>
              <a:rPr lang="cs-CZ" altLang="cs-CZ" sz="4000" smtClean="0"/>
              <a:t> v moderní společnosti (+ řešení vyvstalých </a:t>
            </a:r>
            <a:r>
              <a:rPr lang="cs-CZ" altLang="cs-CZ" sz="4000" smtClean="0">
                <a:solidFill>
                  <a:srgbClr val="FF0000"/>
                </a:solidFill>
              </a:rPr>
              <a:t>sporů</a:t>
            </a:r>
            <a:r>
              <a:rPr lang="cs-CZ" altLang="cs-CZ" sz="4000" smtClean="0"/>
              <a:t>)</a:t>
            </a:r>
            <a:br>
              <a:rPr lang="cs-CZ" altLang="cs-CZ" sz="4000" smtClean="0"/>
            </a:br>
            <a:endParaRPr lang="cs-CZ" altLang="cs-CZ" sz="4000" smtClean="0"/>
          </a:p>
        </p:txBody>
      </p:sp>
    </p:spTree>
    <p:extLst>
      <p:ext uri="{BB962C8B-B14F-4D97-AF65-F5344CB8AC3E}">
        <p14:creationId xmlns:p14="http://schemas.microsoft.com/office/powerpoint/2010/main" val="2536835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Pokusy o systematické vymezení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1. Politika jako </a:t>
            </a:r>
            <a:r>
              <a:rPr lang="cs-CZ" altLang="cs-CZ" b="1" smtClean="0">
                <a:solidFill>
                  <a:srgbClr val="FF0000"/>
                </a:solidFill>
              </a:rPr>
              <a:t>vláda státu </a:t>
            </a:r>
            <a:r>
              <a:rPr lang="cs-CZ" altLang="cs-CZ" smtClean="0"/>
              <a:t>(instituce a mechanismy)</a:t>
            </a:r>
            <a:endParaRPr lang="cs-CZ" altLang="cs-CZ" b="1" smtClean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mtClean="0"/>
              <a:t>2. Politika jako „</a:t>
            </a:r>
            <a:r>
              <a:rPr lang="cs-CZ" altLang="cs-CZ" b="1" smtClean="0">
                <a:solidFill>
                  <a:srgbClr val="FF0000"/>
                </a:solidFill>
              </a:rPr>
              <a:t>věci veřejné</a:t>
            </a:r>
            <a:r>
              <a:rPr lang="cs-CZ" altLang="cs-CZ" smtClean="0"/>
              <a:t>“ (</a:t>
            </a:r>
            <a:r>
              <a:rPr lang="cs-CZ" altLang="cs-CZ" i="1" smtClean="0"/>
              <a:t>res publicae</a:t>
            </a:r>
            <a:r>
              <a:rPr lang="cs-CZ" altLang="cs-CZ" smtClean="0"/>
              <a:t>) – včetně občanské společnosti</a:t>
            </a:r>
          </a:p>
          <a:p>
            <a:pPr eaLnBrk="1" hangingPunct="1"/>
            <a:r>
              <a:rPr lang="cs-CZ" altLang="cs-CZ" smtClean="0"/>
              <a:t>3. Politika jako hledání </a:t>
            </a:r>
            <a:r>
              <a:rPr lang="cs-CZ" altLang="cs-CZ" b="1" smtClean="0">
                <a:solidFill>
                  <a:srgbClr val="FF0000"/>
                </a:solidFill>
              </a:rPr>
              <a:t>konsenzu</a:t>
            </a:r>
            <a:r>
              <a:rPr lang="cs-CZ" altLang="cs-CZ" smtClean="0"/>
              <a:t> či </a:t>
            </a:r>
            <a:r>
              <a:rPr lang="cs-CZ" altLang="cs-CZ" b="1" smtClean="0">
                <a:solidFill>
                  <a:srgbClr val="FF0000"/>
                </a:solidFill>
              </a:rPr>
              <a:t>kompromisu </a:t>
            </a:r>
          </a:p>
          <a:p>
            <a:pPr eaLnBrk="1" hangingPunct="1"/>
            <a:r>
              <a:rPr lang="cs-CZ" altLang="cs-CZ" smtClean="0"/>
              <a:t>4. Politika jako </a:t>
            </a:r>
            <a:r>
              <a:rPr lang="cs-CZ" altLang="cs-CZ" b="1" smtClean="0">
                <a:solidFill>
                  <a:srgbClr val="FF0000"/>
                </a:solidFill>
              </a:rPr>
              <a:t>střet zájmů </a:t>
            </a:r>
            <a:r>
              <a:rPr lang="cs-CZ" altLang="cs-CZ" smtClean="0"/>
              <a:t>či </a:t>
            </a:r>
            <a:r>
              <a:rPr lang="cs-CZ" altLang="cs-CZ" b="1" smtClean="0">
                <a:solidFill>
                  <a:srgbClr val="FF0000"/>
                </a:solidFill>
              </a:rPr>
              <a:t>boj (o moc).</a:t>
            </a:r>
          </a:p>
        </p:txBody>
      </p:sp>
    </p:spTree>
    <p:extLst>
      <p:ext uri="{BB962C8B-B14F-4D97-AF65-F5344CB8AC3E}">
        <p14:creationId xmlns:p14="http://schemas.microsoft.com/office/powerpoint/2010/main" val="409766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Pojem politiky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cs-CZ" altLang="cs-CZ" sz="2800" b="1" smtClean="0">
                <a:latin typeface="Cambria" pitchFamily="18" charset="0"/>
              </a:rPr>
              <a:t>Normativně-ontologický </a:t>
            </a:r>
            <a:r>
              <a:rPr lang="cs-CZ" altLang="cs-CZ" sz="2800" smtClean="0">
                <a:latin typeface="Cambria" pitchFamily="18" charset="0"/>
              </a:rPr>
              <a:t>– politické jednání orientované na hodnoty a účely</a:t>
            </a:r>
          </a:p>
          <a:p>
            <a:pPr eaLnBrk="1" hangingPunct="1"/>
            <a:r>
              <a:rPr lang="cs-CZ" altLang="cs-CZ" sz="2800" b="1" smtClean="0">
                <a:latin typeface="Cambria" pitchFamily="18" charset="0"/>
              </a:rPr>
              <a:t>Realistický </a:t>
            </a:r>
            <a:r>
              <a:rPr lang="cs-CZ" altLang="cs-CZ" sz="2800" smtClean="0">
                <a:latin typeface="Cambria" pitchFamily="18" charset="0"/>
              </a:rPr>
              <a:t>– politické jednání je faktickým problémem identickým s fenoménem moci</a:t>
            </a:r>
          </a:p>
          <a:p>
            <a:pPr eaLnBrk="1" hangingPunct="1"/>
            <a:r>
              <a:rPr lang="cs-CZ" altLang="cs-CZ" sz="2800" b="1" smtClean="0">
                <a:latin typeface="Cambria" pitchFamily="18" charset="0"/>
              </a:rPr>
              <a:t>Marxistický </a:t>
            </a:r>
            <a:r>
              <a:rPr lang="cs-CZ" altLang="cs-CZ" sz="2800" smtClean="0">
                <a:latin typeface="Cambria" pitchFamily="18" charset="0"/>
              </a:rPr>
              <a:t>– politické jednání jako odvozené od socio-ekonomických vztahů</a:t>
            </a:r>
          </a:p>
          <a:p>
            <a:pPr eaLnBrk="1" hangingPunct="1"/>
            <a:r>
              <a:rPr lang="cs-CZ" altLang="cs-CZ" sz="2800" b="1" smtClean="0">
                <a:latin typeface="Cambria" pitchFamily="18" charset="0"/>
              </a:rPr>
              <a:t>Sociálně-vědní </a:t>
            </a:r>
            <a:r>
              <a:rPr lang="cs-CZ" altLang="cs-CZ" sz="2800" smtClean="0">
                <a:latin typeface="Cambria" pitchFamily="18" charset="0"/>
              </a:rPr>
              <a:t>– politické jednání jako pozorovatelný/měřitelný fenomén</a:t>
            </a:r>
          </a:p>
          <a:p>
            <a:pPr eaLnBrk="1" hangingPunct="1"/>
            <a:r>
              <a:rPr lang="cs-CZ" altLang="cs-CZ" sz="2800" b="1" smtClean="0">
                <a:latin typeface="Cambria" pitchFamily="18" charset="0"/>
              </a:rPr>
              <a:t>Konfliktualistický – </a:t>
            </a:r>
            <a:r>
              <a:rPr lang="cs-CZ" altLang="cs-CZ" sz="2800" smtClean="0">
                <a:latin typeface="Cambria" pitchFamily="18" charset="0"/>
              </a:rPr>
              <a:t>politické jednání lze odvodit z rozlišení přítel/nepřítel</a:t>
            </a:r>
          </a:p>
        </p:txBody>
      </p:sp>
    </p:spTree>
    <p:extLst>
      <p:ext uri="{BB962C8B-B14F-4D97-AF65-F5344CB8AC3E}">
        <p14:creationId xmlns:p14="http://schemas.microsoft.com/office/powerpoint/2010/main" val="256726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Exkurz: Carl </a:t>
            </a:r>
            <a:r>
              <a:rPr lang="cs-CZ" sz="4000" dirty="0" err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Schmitt</a:t>
            </a:r>
            <a:endParaRPr lang="cs-CZ" sz="40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cs-CZ" altLang="cs-CZ" sz="2400" b="1" smtClean="0">
                <a:latin typeface="Cambria" pitchFamily="18" charset="0"/>
              </a:rPr>
              <a:t>Konfliktualistický pojem politiky– </a:t>
            </a:r>
            <a:r>
              <a:rPr lang="cs-CZ" altLang="cs-CZ" sz="2400" smtClean="0">
                <a:latin typeface="Cambria" pitchFamily="18" charset="0"/>
              </a:rPr>
              <a:t>politické jednání lze odvodit z rozlišení přítel/nepřítel</a:t>
            </a:r>
          </a:p>
          <a:p>
            <a:pPr eaLnBrk="1" hangingPunct="1"/>
            <a:r>
              <a:rPr lang="cs-CZ" altLang="cs-CZ" sz="2400" smtClean="0">
                <a:latin typeface="Cambria" pitchFamily="18" charset="0"/>
              </a:rPr>
              <a:t>Politické vs. státní (ale: stát v oblasti politického dominuje)</a:t>
            </a:r>
          </a:p>
          <a:p>
            <a:pPr eaLnBrk="1" hangingPunct="1"/>
            <a:r>
              <a:rPr lang="cs-CZ" altLang="cs-CZ" sz="2400" smtClean="0">
                <a:latin typeface="Cambria" pitchFamily="18" charset="0"/>
              </a:rPr>
              <a:t>Politika vs. morálka, estetika, ekonomika</a:t>
            </a:r>
          </a:p>
          <a:p>
            <a:pPr eaLnBrk="1" hangingPunct="1"/>
            <a:r>
              <a:rPr lang="cs-CZ" altLang="cs-CZ" sz="2400" b="1" smtClean="0">
                <a:latin typeface="Cambria" pitchFamily="18" charset="0"/>
              </a:rPr>
              <a:t>Politično</a:t>
            </a:r>
            <a:r>
              <a:rPr lang="cs-CZ" altLang="cs-CZ" sz="2400" smtClean="0">
                <a:latin typeface="Cambria" pitchFamily="18" charset="0"/>
              </a:rPr>
              <a:t> spočívá v chování určeném reálnou možností boje, v rozlišení protivníka/nepřítele</a:t>
            </a:r>
          </a:p>
          <a:p>
            <a:pPr eaLnBrk="1" hangingPunct="1"/>
            <a:r>
              <a:rPr lang="cs-CZ" altLang="cs-CZ" sz="2400" b="1" smtClean="0">
                <a:latin typeface="Cambria" pitchFamily="18" charset="0"/>
              </a:rPr>
              <a:t>Nepřítel</a:t>
            </a:r>
            <a:r>
              <a:rPr lang="cs-CZ" altLang="cs-CZ" sz="2400" smtClean="0">
                <a:latin typeface="Cambria" pitchFamily="18" charset="0"/>
              </a:rPr>
              <a:t> – Individuální vs. Kolektivní? Permanentní vs. Dočasný?</a:t>
            </a:r>
          </a:p>
          <a:p>
            <a:pPr eaLnBrk="1" hangingPunct="1"/>
            <a:r>
              <a:rPr lang="cs-CZ" altLang="cs-CZ" sz="2400" smtClean="0">
                <a:latin typeface="Cambria" pitchFamily="18" charset="0"/>
              </a:rPr>
              <a:t>Nepřítel = (potenciálně) bojující celek lidí</a:t>
            </a:r>
          </a:p>
          <a:p>
            <a:pPr eaLnBrk="1" hangingPunct="1"/>
            <a:r>
              <a:rPr lang="cs-CZ" altLang="cs-CZ" sz="2400" b="1" smtClean="0">
                <a:latin typeface="Cambria" pitchFamily="18" charset="0"/>
              </a:rPr>
              <a:t>Válka</a:t>
            </a:r>
            <a:r>
              <a:rPr lang="cs-CZ" altLang="cs-CZ" sz="2400" smtClean="0">
                <a:latin typeface="Cambria" pitchFamily="18" charset="0"/>
              </a:rPr>
              <a:t> – není cílem, účelem ani obsahem politiky</a:t>
            </a:r>
          </a:p>
          <a:p>
            <a:pPr eaLnBrk="1" hangingPunct="1"/>
            <a:r>
              <a:rPr lang="cs-CZ" altLang="cs-CZ" sz="2400" smtClean="0">
                <a:latin typeface="Cambria" pitchFamily="18" charset="0"/>
              </a:rPr>
              <a:t>Válka překračující hranice politična – degradace protivníka</a:t>
            </a:r>
          </a:p>
        </p:txBody>
      </p:sp>
    </p:spTree>
    <p:extLst>
      <p:ext uri="{BB962C8B-B14F-4D97-AF65-F5344CB8AC3E}">
        <p14:creationId xmlns:p14="http://schemas.microsoft.com/office/powerpoint/2010/main" val="136728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Trojdimenzionální chápání politiky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Mnohovrstevnatý pojem; je možné jej analyticky rozdělit na 3 dimenze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Polity</a:t>
            </a:r>
            <a:r>
              <a:rPr lang="cs-CZ" altLang="cs-CZ" smtClean="0"/>
              <a:t> – normativní a strukturální aspekty; statický prvek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Politics</a:t>
            </a:r>
            <a:r>
              <a:rPr lang="cs-CZ" altLang="cs-CZ" smtClean="0"/>
              <a:t> – střet zájmů/skupin/jednotlivců; dynamický prvek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Policy</a:t>
            </a:r>
            <a:r>
              <a:rPr lang="cs-CZ" altLang="cs-CZ" smtClean="0"/>
              <a:t> – obsahová/materiální dimenze; výstupy (</a:t>
            </a:r>
            <a:r>
              <a:rPr lang="cs-CZ" altLang="cs-CZ" i="1" smtClean="0"/>
              <a:t>outputs</a:t>
            </a:r>
            <a:r>
              <a:rPr lang="cs-CZ" altLang="cs-CZ" smtClean="0"/>
              <a:t>) ze systému</a:t>
            </a:r>
          </a:p>
        </p:txBody>
      </p:sp>
    </p:spTree>
    <p:extLst>
      <p:ext uri="{BB962C8B-B14F-4D97-AF65-F5344CB8AC3E}">
        <p14:creationId xmlns:p14="http://schemas.microsoft.com/office/powerpoint/2010/main" val="2819266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685800" y="1524000"/>
            <a:ext cx="8458200" cy="487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Význam pojmu politika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3048000" y="2819400"/>
            <a:ext cx="3048000" cy="485775"/>
          </a:xfrm>
          <a:prstGeom prst="rightArrow">
            <a:avLst>
              <a:gd name="adj1" fmla="val 50000"/>
              <a:gd name="adj2" fmla="val 156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2895600" y="4267200"/>
            <a:ext cx="3124200" cy="485775"/>
          </a:xfrm>
          <a:prstGeom prst="leftArrow">
            <a:avLst>
              <a:gd name="adj1" fmla="val 50000"/>
              <a:gd name="adj2" fmla="val 1607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114800" y="2235200"/>
            <a:ext cx="1050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 b="1" i="1">
                <a:latin typeface="Times New Roman" pitchFamily="18" charset="0"/>
              </a:rPr>
              <a:t>policy</a:t>
            </a:r>
            <a:endParaRPr lang="cs-CZ" altLang="cs-CZ" sz="2800">
              <a:latin typeface="Times New Roman" pitchFamily="18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267200" y="4673600"/>
            <a:ext cx="1228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 b="1" i="1">
                <a:latin typeface="Times New Roman" pitchFamily="18" charset="0"/>
              </a:rPr>
              <a:t>politics</a:t>
            </a:r>
            <a:endParaRPr lang="cs-CZ" altLang="cs-CZ" sz="2800">
              <a:latin typeface="Times New Roman" pitchFamily="18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295400" y="3530600"/>
            <a:ext cx="111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 b="1">
                <a:latin typeface="Times New Roman" pitchFamily="18" charset="0"/>
              </a:rPr>
              <a:t>STÁT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400800" y="3378200"/>
            <a:ext cx="25749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800" b="1">
                <a:latin typeface="Times New Roman" pitchFamily="18" charset="0"/>
              </a:rPr>
              <a:t>OBČANSKÁ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800" b="1">
                <a:latin typeface="Times New Roman" pitchFamily="18" charset="0"/>
              </a:rPr>
              <a:t>SPOLEČNOST</a:t>
            </a:r>
            <a:endParaRPr lang="cs-CZ" altLang="cs-CZ" sz="2400" b="1">
              <a:latin typeface="Times New Roman" pitchFamily="18" charset="0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066800" y="22098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95288" y="1630363"/>
            <a:ext cx="9921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b="1" i="1">
                <a:latin typeface="Times New Roman" pitchFamily="18" charset="0"/>
              </a:rPr>
              <a:t>polity</a:t>
            </a:r>
          </a:p>
        </p:txBody>
      </p:sp>
    </p:spTree>
    <p:extLst>
      <p:ext uri="{BB962C8B-B14F-4D97-AF65-F5344CB8AC3E}">
        <p14:creationId xmlns:p14="http://schemas.microsoft.com/office/powerpoint/2010/main" val="2317099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>
                <a:latin typeface="Cambria" pitchFamily="18" charset="0"/>
              </a:rPr>
              <a:t>Neujasněná </a:t>
            </a:r>
            <a:r>
              <a:rPr lang="cs-CZ" sz="2800" b="1" dirty="0">
                <a:latin typeface="Cambria" pitchFamily="18" charset="0"/>
              </a:rPr>
              <a:t>terminologie</a:t>
            </a: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dirty="0" smtClean="0">
                <a:latin typeface="Cambria" pitchFamily="18" charset="0"/>
              </a:rPr>
              <a:t>(nejen) v </a:t>
            </a:r>
            <a:r>
              <a:rPr lang="cs-CZ" sz="2800" dirty="0">
                <a:latin typeface="Cambria" pitchFamily="18" charset="0"/>
              </a:rPr>
              <a:t>češtině: </a:t>
            </a:r>
          </a:p>
          <a:p>
            <a:pPr marL="0" indent="0">
              <a:buNone/>
            </a:pPr>
            <a:r>
              <a:rPr lang="cs-CZ" sz="2800" i="1" dirty="0" smtClean="0">
                <a:latin typeface="Cambria" pitchFamily="18" charset="0"/>
              </a:rPr>
              <a:t>věda </a:t>
            </a:r>
            <a:r>
              <a:rPr lang="cs-CZ" sz="2800" i="1" dirty="0">
                <a:latin typeface="Cambria" pitchFamily="18" charset="0"/>
              </a:rPr>
              <a:t>o </a:t>
            </a:r>
            <a:r>
              <a:rPr lang="cs-CZ" sz="2800" i="1" dirty="0" smtClean="0">
                <a:latin typeface="Cambria" pitchFamily="18" charset="0"/>
              </a:rPr>
              <a:t>politice - politologie </a:t>
            </a:r>
            <a:r>
              <a:rPr lang="cs-CZ" sz="2800" i="1" dirty="0">
                <a:latin typeface="Cambria" pitchFamily="18" charset="0"/>
              </a:rPr>
              <a:t>– politická věda </a:t>
            </a:r>
            <a:r>
              <a:rPr lang="cs-CZ" sz="2800" i="1" dirty="0" smtClean="0">
                <a:latin typeface="Cambria" pitchFamily="18" charset="0"/>
              </a:rPr>
              <a:t>- politické vědy</a:t>
            </a:r>
            <a:endParaRPr lang="cs-CZ" sz="2800" i="1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 smtClean="0">
                <a:latin typeface="Cambria" pitchFamily="18" charset="0"/>
              </a:rPr>
              <a:t>Politologie - „</a:t>
            </a:r>
            <a:r>
              <a:rPr lang="cs-CZ" sz="2800" b="1" dirty="0">
                <a:latin typeface="Cambria" pitchFamily="18" charset="0"/>
              </a:rPr>
              <a:t>polis“</a:t>
            </a:r>
            <a:r>
              <a:rPr lang="cs-CZ" sz="2800" dirty="0">
                <a:latin typeface="Cambria" pitchFamily="18" charset="0"/>
              </a:rPr>
              <a:t> </a:t>
            </a:r>
            <a:r>
              <a:rPr lang="cs-CZ" sz="2800" dirty="0" smtClean="0">
                <a:latin typeface="Cambria" pitchFamily="18" charset="0"/>
              </a:rPr>
              <a:t>(obec či řecký </a:t>
            </a:r>
            <a:r>
              <a:rPr lang="cs-CZ" sz="2800" dirty="0">
                <a:latin typeface="Cambria" pitchFamily="18" charset="0"/>
              </a:rPr>
              <a:t>městský </a:t>
            </a:r>
            <a:r>
              <a:rPr lang="cs-CZ" sz="2800" dirty="0" smtClean="0">
                <a:latin typeface="Cambria" pitchFamily="18" charset="0"/>
              </a:rPr>
              <a:t>stát) + „</a:t>
            </a:r>
            <a:r>
              <a:rPr lang="cs-CZ" sz="2800" b="1" dirty="0" smtClean="0">
                <a:latin typeface="Cambria" pitchFamily="18" charset="0"/>
              </a:rPr>
              <a:t>logos</a:t>
            </a:r>
            <a:r>
              <a:rPr lang="cs-CZ" sz="2800" dirty="0" smtClean="0">
                <a:latin typeface="Cambria" pitchFamily="18" charset="0"/>
              </a:rPr>
              <a:t>“ (rozum, slovo) ALE správně: „</a:t>
            </a:r>
            <a:r>
              <a:rPr lang="cs-CZ" sz="2800" b="1" dirty="0" err="1" smtClean="0">
                <a:latin typeface="Cambria" pitchFamily="18" charset="0"/>
              </a:rPr>
              <a:t>politikos</a:t>
            </a:r>
            <a:r>
              <a:rPr lang="cs-CZ" sz="2800" dirty="0" smtClean="0">
                <a:latin typeface="Cambria" pitchFamily="18" charset="0"/>
              </a:rPr>
              <a:t>“ (občanský, ústavní, veřejný) + „</a:t>
            </a:r>
            <a:r>
              <a:rPr lang="cs-CZ" sz="2800" b="1" dirty="0" smtClean="0">
                <a:latin typeface="Cambria" pitchFamily="18" charset="0"/>
              </a:rPr>
              <a:t>logos</a:t>
            </a:r>
            <a:r>
              <a:rPr lang="cs-CZ" sz="2800" dirty="0" smtClean="0">
                <a:latin typeface="Cambria" pitchFamily="18" charset="0"/>
              </a:rPr>
              <a:t>“ NEBO „</a:t>
            </a:r>
            <a:r>
              <a:rPr lang="cs-CZ" sz="2800" b="1" dirty="0" smtClean="0">
                <a:latin typeface="Cambria" pitchFamily="18" charset="0"/>
              </a:rPr>
              <a:t>epistémé</a:t>
            </a:r>
            <a:r>
              <a:rPr lang="cs-CZ" sz="2800" dirty="0" smtClean="0">
                <a:latin typeface="Cambria" pitchFamily="18" charset="0"/>
              </a:rPr>
              <a:t> </a:t>
            </a:r>
            <a:r>
              <a:rPr lang="cs-CZ" sz="2800" b="1" dirty="0" err="1" smtClean="0">
                <a:latin typeface="Cambria" pitchFamily="18" charset="0"/>
              </a:rPr>
              <a:t>politiké</a:t>
            </a:r>
            <a:r>
              <a:rPr lang="cs-CZ" sz="2800" dirty="0" smtClean="0">
                <a:latin typeface="Cambria" pitchFamily="18" charset="0"/>
              </a:rPr>
              <a:t>“ (znalost či věda o veřejných věcech – </a:t>
            </a:r>
            <a:r>
              <a:rPr lang="cs-CZ" sz="2800" dirty="0" err="1">
                <a:latin typeface="Cambria" pitchFamily="18" charset="0"/>
              </a:rPr>
              <a:t>A</a:t>
            </a:r>
            <a:r>
              <a:rPr lang="cs-CZ" sz="2800" dirty="0" err="1" smtClean="0">
                <a:latin typeface="Cambria" pitchFamily="18" charset="0"/>
              </a:rPr>
              <a:t>ristotelés</a:t>
            </a:r>
            <a:r>
              <a:rPr lang="cs-CZ" sz="2800" dirty="0" smtClean="0">
                <a:latin typeface="Cambria" pitchFamily="18" charset="0"/>
              </a:rPr>
              <a:t>)</a:t>
            </a:r>
            <a:endParaRPr lang="cs-CZ" sz="2800" u="sng" dirty="0">
              <a:latin typeface="Cambria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latin typeface="Cambria" pitchFamily="18" charset="0"/>
              </a:rPr>
              <a:t>Zahraničí: </a:t>
            </a:r>
            <a:r>
              <a:rPr lang="cs-CZ" sz="2800" i="1" dirty="0" err="1">
                <a:latin typeface="Cambria" pitchFamily="18" charset="0"/>
              </a:rPr>
              <a:t>political</a:t>
            </a:r>
            <a:r>
              <a:rPr lang="cs-CZ" sz="2800" i="1" dirty="0">
                <a:latin typeface="Cambria" pitchFamily="18" charset="0"/>
              </a:rPr>
              <a:t> science, la science </a:t>
            </a:r>
            <a:r>
              <a:rPr lang="cs-CZ" sz="2800" i="1" dirty="0" err="1">
                <a:latin typeface="Cambria" pitchFamily="18" charset="0"/>
              </a:rPr>
              <a:t>politique</a:t>
            </a:r>
            <a:r>
              <a:rPr lang="cs-CZ" sz="2800" i="1" dirty="0">
                <a:latin typeface="Cambria" pitchFamily="18" charset="0"/>
              </a:rPr>
              <a:t>, </a:t>
            </a:r>
            <a:r>
              <a:rPr lang="cs-CZ" sz="2800" i="1" dirty="0" err="1" smtClean="0">
                <a:latin typeface="Cambria" pitchFamily="18" charset="0"/>
              </a:rPr>
              <a:t>Politikwissenschaft</a:t>
            </a:r>
            <a:endParaRPr lang="cs-CZ" sz="2800" i="1" dirty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Terminologie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Vnímání politiky v ČR: politická kultura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vnímání politiky</a:t>
            </a:r>
          </a:p>
          <a:p>
            <a:r>
              <a:rPr lang="cs-CZ" altLang="cs-CZ" smtClean="0"/>
              <a:t>česká specifika – nepolitická politika</a:t>
            </a:r>
          </a:p>
          <a:p>
            <a:r>
              <a:rPr lang="cs-CZ" altLang="cs-CZ" smtClean="0"/>
              <a:t>participace – politická vs. občanská</a:t>
            </a:r>
          </a:p>
          <a:p>
            <a:r>
              <a:rPr lang="cs-CZ" altLang="cs-CZ" smtClean="0"/>
              <a:t>Konsenzuální vs. konfliktní pojetí politiky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679463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16113"/>
            <a:ext cx="8770937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21163"/>
            <a:ext cx="86772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ovéPole 3"/>
          <p:cNvSpPr txBox="1">
            <a:spLocks noChangeArrowheads="1"/>
          </p:cNvSpPr>
          <p:nvPr/>
        </p:nvSpPr>
        <p:spPr bwMode="auto">
          <a:xfrm>
            <a:off x="600075" y="692150"/>
            <a:ext cx="8058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Úryvky z textů českých politologů ke studentským protestům (jaro 2012)</a:t>
            </a:r>
          </a:p>
        </p:txBody>
      </p:sp>
    </p:spTree>
    <p:extLst>
      <p:ext uri="{BB962C8B-B14F-4D97-AF65-F5344CB8AC3E}">
        <p14:creationId xmlns:p14="http://schemas.microsoft.com/office/powerpoint/2010/main" val="31437971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ČR: spokojenost s demokracií</a:t>
            </a:r>
            <a:endParaRPr lang="en-US" altLang="cs-CZ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23850" y="1484313"/>
          <a:ext cx="4032250" cy="48244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9510"/>
                <a:gridCol w="1619510"/>
                <a:gridCol w="793230"/>
              </a:tblGrid>
              <a:tr h="45431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Are you satisfied with democracy</a:t>
                      </a:r>
                      <a:r>
                        <a:rPr lang="en-US" sz="1400" i="1" u="none" strike="noStrike" dirty="0" smtClean="0">
                          <a:effectLst/>
                        </a:rPr>
                        <a:t>?</a:t>
                      </a:r>
                      <a:r>
                        <a:rPr lang="cs-CZ" sz="1400" i="1" u="none" strike="noStrike" dirty="0" smtClean="0">
                          <a:effectLst/>
                        </a:rPr>
                        <a:t> (1999)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431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Percent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32683"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Valid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very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,8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rather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36,1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not very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48,5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not </a:t>
                      </a:r>
                      <a:r>
                        <a:rPr lang="cs-CZ" sz="1100" u="none" strike="noStrike" dirty="0" err="1">
                          <a:effectLst/>
                        </a:rPr>
                        <a:t>at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all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12,7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Total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98,1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Missing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 </a:t>
                      </a:r>
                      <a:r>
                        <a:rPr lang="cs-CZ" sz="1100" u="none" strike="noStrike" dirty="0" err="1">
                          <a:effectLst/>
                        </a:rPr>
                        <a:t>answer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,2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don't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know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1,7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326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Total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1,9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454316"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Total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 dirty="0">
                          <a:effectLst/>
                        </a:rPr>
                        <a:t>100,0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787900" y="1484313"/>
          <a:ext cx="4032250" cy="4824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6232"/>
                <a:gridCol w="1616232"/>
                <a:gridCol w="799786"/>
              </a:tblGrid>
              <a:tr h="34227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Are you satisfied with </a:t>
                      </a:r>
                      <a:r>
                        <a:rPr lang="en-US" sz="1400" i="1" u="none" strike="noStrike" dirty="0" smtClean="0">
                          <a:effectLst/>
                        </a:rPr>
                        <a:t>democracy</a:t>
                      </a:r>
                      <a:r>
                        <a:rPr lang="cs-CZ" sz="1400" i="1" u="none" strike="noStrike" dirty="0" smtClean="0">
                          <a:effectLst/>
                        </a:rPr>
                        <a:t> (2008)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227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Percent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21558"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Valid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very satisfied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2,4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215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rather satisfied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35,6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215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not very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42,7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215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not </a:t>
                      </a:r>
                      <a:r>
                        <a:rPr lang="cs-CZ" sz="1100" u="none" strike="noStrike" dirty="0" err="1">
                          <a:effectLst/>
                        </a:rPr>
                        <a:t>at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all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satisfied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13,9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59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Total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94,6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21558"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Missing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no </a:t>
                      </a:r>
                      <a:r>
                        <a:rPr lang="cs-CZ" sz="1100" u="none" strike="noStrike" dirty="0" err="1">
                          <a:effectLst/>
                        </a:rPr>
                        <a:t>answer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2,9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5215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don't</a:t>
                      </a:r>
                      <a:r>
                        <a:rPr lang="cs-CZ" sz="1100" u="none" strike="noStrike" dirty="0">
                          <a:effectLst/>
                        </a:rPr>
                        <a:t> </a:t>
                      </a:r>
                      <a:r>
                        <a:rPr lang="cs-CZ" sz="1100" u="none" strike="noStrike" dirty="0" err="1">
                          <a:effectLst/>
                        </a:rPr>
                        <a:t>know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2,5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422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Total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>
                          <a:effectLst/>
                        </a:rPr>
                        <a:t>5,4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42272"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 err="1">
                          <a:effectLst/>
                        </a:rPr>
                        <a:t>Total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u="none" strike="noStrike" dirty="0">
                          <a:effectLst/>
                        </a:rPr>
                        <a:t>100,0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64879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ČR: politický systém</a:t>
            </a:r>
            <a:endParaRPr lang="en-US" altLang="cs-CZ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07950" y="2095500"/>
          <a:ext cx="8928100" cy="3541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250"/>
                <a:gridCol w="586250"/>
                <a:gridCol w="586250"/>
                <a:gridCol w="586250"/>
                <a:gridCol w="586250"/>
                <a:gridCol w="586250"/>
                <a:gridCol w="720600"/>
                <a:gridCol w="586250"/>
                <a:gridCol w="586250"/>
                <a:gridCol w="586250"/>
                <a:gridCol w="586250"/>
                <a:gridCol w="586250"/>
                <a:gridCol w="586250"/>
                <a:gridCol w="586250"/>
                <a:gridCol w="586250"/>
              </a:tblGrid>
              <a:tr h="64894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400" i="1" u="none" strike="noStrike" dirty="0" err="1">
                          <a:effectLst/>
                        </a:rPr>
                        <a:t>political</a:t>
                      </a:r>
                      <a:r>
                        <a:rPr lang="cs-CZ" sz="1400" i="1" u="none" strike="noStrike" dirty="0">
                          <a:effectLst/>
                        </a:rPr>
                        <a:t> </a:t>
                      </a:r>
                      <a:r>
                        <a:rPr lang="cs-CZ" sz="1400" i="1" u="none" strike="noStrike" dirty="0" err="1">
                          <a:effectLst/>
                        </a:rPr>
                        <a:t>system</a:t>
                      </a:r>
                      <a:r>
                        <a:rPr lang="cs-CZ" sz="1400" i="1" u="none" strike="noStrike" dirty="0">
                          <a:effectLst/>
                        </a:rPr>
                        <a:t>: </a:t>
                      </a:r>
                      <a:r>
                        <a:rPr lang="cs-CZ" sz="1400" i="1" u="none" strike="noStrike" dirty="0" err="1">
                          <a:effectLst/>
                        </a:rPr>
                        <a:t>strong</a:t>
                      </a:r>
                      <a:r>
                        <a:rPr lang="cs-CZ" sz="1400" i="1" u="none" strike="noStrike" dirty="0">
                          <a:effectLst/>
                        </a:rPr>
                        <a:t> leader</a:t>
                      </a:r>
                      <a:endParaRPr lang="cs-CZ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political system: experts making decisions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i="1" u="none" strike="noStrike" dirty="0">
                          <a:effectLst/>
                        </a:rPr>
                        <a:t>political system: the army ruling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400" i="1" u="none" strike="noStrike" dirty="0" err="1">
                          <a:effectLst/>
                        </a:rPr>
                        <a:t>political</a:t>
                      </a:r>
                      <a:r>
                        <a:rPr lang="cs-CZ" sz="1400" i="1" u="none" strike="noStrike" dirty="0">
                          <a:effectLst/>
                        </a:rPr>
                        <a:t> </a:t>
                      </a:r>
                      <a:r>
                        <a:rPr lang="cs-CZ" sz="1400" i="1" u="none" strike="noStrike" dirty="0" err="1">
                          <a:effectLst/>
                        </a:rPr>
                        <a:t>system</a:t>
                      </a:r>
                      <a:r>
                        <a:rPr lang="cs-CZ" sz="1400" i="1" u="none" strike="noStrike" dirty="0">
                          <a:effectLst/>
                        </a:rPr>
                        <a:t>: </a:t>
                      </a:r>
                      <a:r>
                        <a:rPr lang="cs-CZ" sz="1400" i="1" u="none" strike="noStrike" dirty="0" err="1">
                          <a:effectLst/>
                        </a:rPr>
                        <a:t>democratic</a:t>
                      </a:r>
                      <a:endParaRPr lang="cs-CZ" sz="1400" b="1" i="1" u="none" strike="noStrike" dirty="0">
                        <a:solidFill>
                          <a:srgbClr val="000000"/>
                        </a:solidFill>
                        <a:effectLst/>
                        <a:latin typeface="Arial Bold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090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 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Percent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 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Percent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 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Percent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900" u="none" strike="noStrike">
                          <a:effectLst/>
                        </a:rPr>
                        <a:t> 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u="none" strike="noStrike">
                          <a:effectLst/>
                        </a:rPr>
                        <a:t>Percent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</a:tr>
              <a:tr h="336613"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 err="1">
                          <a:effectLst/>
                        </a:rPr>
                        <a:t>Valid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>
                          <a:effectLst/>
                        </a:rPr>
                        <a:t>very </a:t>
                      </a:r>
                      <a:r>
                        <a:rPr lang="cs-CZ" sz="800" b="1" u="none" strike="noStrike" dirty="0" err="1">
                          <a:effectLst/>
                        </a:rPr>
                        <a:t>good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7,0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Valid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very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16,5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Valid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very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1,0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Valid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very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26,7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3366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 err="1">
                          <a:effectLst/>
                        </a:rPr>
                        <a:t>fairly</a:t>
                      </a:r>
                      <a:r>
                        <a:rPr lang="cs-CZ" sz="800" b="1" u="none" strike="noStrike" dirty="0">
                          <a:effectLst/>
                        </a:rPr>
                        <a:t> </a:t>
                      </a:r>
                      <a:r>
                        <a:rPr lang="cs-CZ" sz="800" b="1" u="none" strike="noStrike" dirty="0" err="1">
                          <a:effectLst/>
                        </a:rPr>
                        <a:t>good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18,5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fairly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40,3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fairly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6,0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fairly good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45,5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3366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 err="1">
                          <a:effectLst/>
                        </a:rPr>
                        <a:t>fairly</a:t>
                      </a:r>
                      <a:r>
                        <a:rPr lang="cs-CZ" sz="800" b="1" u="none" strike="noStrike" dirty="0">
                          <a:effectLst/>
                        </a:rPr>
                        <a:t> </a:t>
                      </a:r>
                      <a:r>
                        <a:rPr lang="cs-CZ" sz="800" b="1" u="none" strike="noStrike" dirty="0" err="1">
                          <a:effectLst/>
                        </a:rPr>
                        <a:t>bad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23,9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fairly bad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19,3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fairly bad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23,0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 err="1">
                          <a:effectLst/>
                        </a:rPr>
                        <a:t>fairly</a:t>
                      </a:r>
                      <a:r>
                        <a:rPr lang="cs-CZ" sz="800" b="1" u="none" strike="noStrike" dirty="0">
                          <a:effectLst/>
                        </a:rPr>
                        <a:t> </a:t>
                      </a:r>
                      <a:r>
                        <a:rPr lang="cs-CZ" sz="800" b="1" u="none" strike="noStrike" dirty="0" err="1">
                          <a:effectLst/>
                        </a:rPr>
                        <a:t>bad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>
                          <a:effectLst/>
                        </a:rPr>
                        <a:t>11,8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3366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very bad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38,0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>
                          <a:effectLst/>
                        </a:rPr>
                        <a:t>very </a:t>
                      </a:r>
                      <a:r>
                        <a:rPr lang="cs-CZ" sz="800" b="1" u="none" strike="noStrike" dirty="0" err="1">
                          <a:effectLst/>
                        </a:rPr>
                        <a:t>bad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10,8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>
                          <a:effectLst/>
                        </a:rPr>
                        <a:t>very </a:t>
                      </a:r>
                      <a:r>
                        <a:rPr lang="cs-CZ" sz="800" b="1" u="none" strike="noStrike" dirty="0" err="1">
                          <a:effectLst/>
                        </a:rPr>
                        <a:t>bad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61,9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 dirty="0">
                          <a:effectLst/>
                        </a:rPr>
                        <a:t>very </a:t>
                      </a:r>
                      <a:r>
                        <a:rPr lang="cs-CZ" sz="800" b="1" u="none" strike="noStrike" dirty="0" err="1">
                          <a:effectLst/>
                        </a:rPr>
                        <a:t>bad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b="1" u="none" strike="noStrike" dirty="0">
                          <a:effectLst/>
                        </a:rPr>
                        <a:t>4,6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2103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87,3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86,8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91,9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88,5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336613"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Missing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no answer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3,3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Missing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no answer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3,1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Missing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no answer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2,7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Missing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no answer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3,2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3366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don't know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9,3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don't know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10,1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don't know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5,4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don't know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8,3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2209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12,7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13,2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8,1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11,5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  <a:tr h="220903"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100,0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100,0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>
                          <a:effectLst/>
                        </a:rPr>
                        <a:t>100,0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cs-CZ" sz="800" u="none" strike="noStrike">
                          <a:effectLst/>
                        </a:rPr>
                        <a:t>Total</a:t>
                      </a:r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800" u="none" strike="noStrike" dirty="0">
                          <a:effectLst/>
                        </a:rPr>
                        <a:t>100,0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55" marR="8755" marT="8757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38824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0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ČR: důvěra v instituce</a:t>
            </a:r>
            <a:endParaRPr lang="en-US" altLang="cs-CZ" smtClean="0"/>
          </a:p>
        </p:txBody>
      </p:sp>
      <p:pic>
        <p:nvPicPr>
          <p:cNvPr id="25603" name="Picture 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1250"/>
            <a:ext cx="9109075" cy="313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323850" y="3132138"/>
            <a:ext cx="8636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President</a:t>
            </a:r>
          </a:p>
        </p:txBody>
      </p:sp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323850" y="3357563"/>
            <a:ext cx="9366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Government</a:t>
            </a: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323850" y="3636963"/>
            <a:ext cx="20161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P.-Lower Chamber</a:t>
            </a:r>
          </a:p>
        </p:txBody>
      </p:sp>
      <p:sp>
        <p:nvSpPr>
          <p:cNvPr id="25607" name="Text Box 10"/>
          <p:cNvSpPr txBox="1">
            <a:spLocks noChangeArrowheads="1"/>
          </p:cNvSpPr>
          <p:nvPr/>
        </p:nvSpPr>
        <p:spPr bwMode="auto">
          <a:xfrm>
            <a:off x="323850" y="3860800"/>
            <a:ext cx="17287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P.- Senate</a:t>
            </a:r>
          </a:p>
        </p:txBody>
      </p:sp>
      <p:sp>
        <p:nvSpPr>
          <p:cNvPr id="25608" name="Text Box 11"/>
          <p:cNvSpPr txBox="1">
            <a:spLocks noChangeArrowheads="1"/>
          </p:cNvSpPr>
          <p:nvPr/>
        </p:nvSpPr>
        <p:spPr bwMode="auto">
          <a:xfrm>
            <a:off x="323850" y="4140200"/>
            <a:ext cx="20161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Regional Parliament</a:t>
            </a:r>
          </a:p>
        </p:txBody>
      </p:sp>
      <p:sp>
        <p:nvSpPr>
          <p:cNvPr id="25609" name="Text Box 12"/>
          <p:cNvSpPr txBox="1">
            <a:spLocks noChangeArrowheads="1"/>
          </p:cNvSpPr>
          <p:nvPr/>
        </p:nvSpPr>
        <p:spPr bwMode="auto">
          <a:xfrm>
            <a:off x="323850" y="4356100"/>
            <a:ext cx="1944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Communal Parliament</a:t>
            </a:r>
          </a:p>
        </p:txBody>
      </p:sp>
      <p:sp>
        <p:nvSpPr>
          <p:cNvPr id="25610" name="Text Box 13"/>
          <p:cNvSpPr txBox="1">
            <a:spLocks noChangeArrowheads="1"/>
          </p:cNvSpPr>
          <p:nvPr/>
        </p:nvSpPr>
        <p:spPr bwMode="auto">
          <a:xfrm>
            <a:off x="323850" y="4581525"/>
            <a:ext cx="17287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Mayor</a:t>
            </a:r>
          </a:p>
        </p:txBody>
      </p:sp>
      <p:sp>
        <p:nvSpPr>
          <p:cNvPr id="25611" name="Text Box 14"/>
          <p:cNvSpPr txBox="1">
            <a:spLocks noChangeArrowheads="1"/>
          </p:cNvSpPr>
          <p:nvPr/>
        </p:nvSpPr>
        <p:spPr bwMode="auto">
          <a:xfrm>
            <a:off x="323850" y="4860925"/>
            <a:ext cx="187325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 b="1"/>
              <a:t>Regional Council President</a:t>
            </a:r>
          </a:p>
        </p:txBody>
      </p:sp>
    </p:spTree>
    <p:extLst>
      <p:ext uri="{BB962C8B-B14F-4D97-AF65-F5344CB8AC3E}">
        <p14:creationId xmlns:p14="http://schemas.microsoft.com/office/powerpoint/2010/main" val="256354083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pic>
        <p:nvPicPr>
          <p:cNvPr id="26627" name="Picture 6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5338" y="1484313"/>
            <a:ext cx="7521575" cy="4979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42732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en-US" altLang="cs-CZ" smtClean="0"/>
          </a:p>
        </p:txBody>
      </p:sp>
      <p:pic>
        <p:nvPicPr>
          <p:cNvPr id="2765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89138"/>
            <a:ext cx="8443913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8787749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cs-CZ" altLang="cs-CZ" smtClean="0"/>
          </a:p>
        </p:txBody>
      </p:sp>
      <p:pic>
        <p:nvPicPr>
          <p:cNvPr id="2867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303463"/>
            <a:ext cx="8245475" cy="285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207369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cs-CZ" altLang="cs-CZ" smtClean="0"/>
          </a:p>
        </p:txBody>
      </p:sp>
      <p:pic>
        <p:nvPicPr>
          <p:cNvPr id="29699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700213"/>
            <a:ext cx="6546850" cy="4464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5580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cs-CZ" altLang="cs-CZ" smtClean="0"/>
          </a:p>
        </p:txBody>
      </p:sp>
      <p:pic>
        <p:nvPicPr>
          <p:cNvPr id="30723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7425" y="1628775"/>
            <a:ext cx="7113588" cy="4632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721253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Vznik a rozvoj politologie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Dlouhá tradice </a:t>
            </a:r>
            <a:r>
              <a:rPr lang="cs-CZ" sz="2600" b="1" dirty="0" smtClean="0">
                <a:latin typeface="Cambria" pitchFamily="18" charset="0"/>
              </a:rPr>
              <a:t>politického myšlení</a:t>
            </a:r>
            <a:r>
              <a:rPr lang="cs-CZ" sz="2600" dirty="0" smtClean="0">
                <a:latin typeface="Cambria" pitchFamily="18" charset="0"/>
              </a:rPr>
              <a:t> – kořeny sahající do antiky („stará disciplína“) – Platón, </a:t>
            </a:r>
            <a:r>
              <a:rPr lang="cs-CZ" sz="2600" dirty="0" err="1" smtClean="0">
                <a:latin typeface="Cambria" pitchFamily="18" charset="0"/>
              </a:rPr>
              <a:t>Aristotelés</a:t>
            </a: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August </a:t>
            </a:r>
            <a:r>
              <a:rPr lang="cs-CZ" sz="2600" dirty="0" err="1" smtClean="0">
                <a:latin typeface="Cambria" pitchFamily="18" charset="0"/>
              </a:rPr>
              <a:t>Comte</a:t>
            </a:r>
            <a:r>
              <a:rPr lang="cs-CZ" dirty="0" smtClean="0"/>
              <a:t> </a:t>
            </a:r>
            <a:r>
              <a:rPr lang="cs-CZ" sz="2600" dirty="0" smtClean="0">
                <a:latin typeface="Cambria" pitchFamily="18" charset="0"/>
              </a:rPr>
              <a:t>(1. polovina 19. století) – program </a:t>
            </a:r>
            <a:r>
              <a:rPr lang="cs-CZ" sz="2600" b="1" dirty="0" err="1" smtClean="0">
                <a:latin typeface="Cambria" pitchFamily="18" charset="0"/>
              </a:rPr>
              <a:t>pozitivizace</a:t>
            </a:r>
            <a:r>
              <a:rPr lang="cs-CZ" sz="2600" i="1" dirty="0" smtClean="0">
                <a:latin typeface="Cambria" pitchFamily="18" charset="0"/>
              </a:rPr>
              <a:t> </a:t>
            </a:r>
            <a:r>
              <a:rPr lang="cs-CZ" sz="2600" dirty="0" smtClean="0">
                <a:latin typeface="Cambria" pitchFamily="18" charset="0"/>
              </a:rPr>
              <a:t>společenských věd (</a:t>
            </a:r>
            <a:r>
              <a:rPr lang="cs-CZ" sz="2400" i="1" dirty="0" smtClean="0">
                <a:latin typeface="Cambria" pitchFamily="18" charset="0"/>
              </a:rPr>
              <a:t>viz </a:t>
            </a:r>
            <a:r>
              <a:rPr lang="cs-CZ" sz="2600" b="1" i="1" dirty="0" smtClean="0">
                <a:latin typeface="Cambria" pitchFamily="18" charset="0"/>
              </a:rPr>
              <a:t>pozitivismus</a:t>
            </a:r>
            <a:r>
              <a:rPr lang="cs-CZ" sz="2600" dirty="0" smtClean="0">
                <a:latin typeface="Cambria" pitchFamily="18" charset="0"/>
              </a:rPr>
              <a:t>);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Počátek rozvoje politické vědy ve smyslu moderních sociálních věd („mladá disciplína“) – </a:t>
            </a:r>
            <a:r>
              <a:rPr lang="cs-CZ" sz="2600" b="1" dirty="0" smtClean="0">
                <a:latin typeface="Cambria" pitchFamily="18" charset="0"/>
              </a:rPr>
              <a:t>empiricko-analytický</a:t>
            </a:r>
            <a:r>
              <a:rPr lang="cs-CZ" sz="2600" dirty="0" smtClean="0">
                <a:latin typeface="Cambria" pitchFamily="18" charset="0"/>
              </a:rPr>
              <a:t> směr bádání – poslední dvě století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1857: 1. katedra PV (Kolumbijská univerzita)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Dodnes těžiště výzkumu v USA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cs-CZ" altLang="cs-CZ" smtClean="0"/>
          </a:p>
        </p:txBody>
      </p:sp>
      <p:pic>
        <p:nvPicPr>
          <p:cNvPr id="31747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03438" y="1412875"/>
            <a:ext cx="4916487" cy="5256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725221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>
                <a:solidFill>
                  <a:srgbClr val="7B9899"/>
                </a:solidFill>
              </a:rPr>
              <a:t>ČR: vnímání politické historie</a:t>
            </a:r>
            <a:endParaRPr lang="cs-CZ" altLang="cs-CZ" smtClean="0"/>
          </a:p>
        </p:txBody>
      </p:sp>
      <p:pic>
        <p:nvPicPr>
          <p:cNvPr id="32771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484313"/>
            <a:ext cx="6480175" cy="4979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012206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latin typeface="Cambria" pitchFamily="18" charset="0"/>
              </a:rPr>
              <a:t>Schmitt, Carl. 2007. </a:t>
            </a:r>
            <a:r>
              <a:rPr lang="cs-CZ" altLang="cs-CZ" i="1" smtClean="0">
                <a:latin typeface="Cambria" pitchFamily="18" charset="0"/>
              </a:rPr>
              <a:t>Pojem politična</a:t>
            </a:r>
            <a:r>
              <a:rPr lang="cs-CZ" altLang="cs-CZ" smtClean="0">
                <a:latin typeface="Cambria" pitchFamily="18" charset="0"/>
              </a:rPr>
              <a:t>. Praha: Oikoymenh.</a:t>
            </a:r>
          </a:p>
          <a:p>
            <a:r>
              <a:rPr lang="cs-CZ" altLang="cs-CZ" smtClean="0">
                <a:latin typeface="Cambria" pitchFamily="18" charset="0"/>
              </a:rPr>
              <a:t>Berg-Schlosser, Dirk. Stammen, Theo. 2000. </a:t>
            </a:r>
            <a:r>
              <a:rPr lang="cs-CZ" altLang="cs-CZ" i="1" smtClean="0">
                <a:latin typeface="Cambria" pitchFamily="18" charset="0"/>
              </a:rPr>
              <a:t>Úvod do politické vědy</a:t>
            </a:r>
            <a:r>
              <a:rPr lang="cs-CZ" altLang="cs-CZ" smtClean="0">
                <a:latin typeface="Cambria" pitchFamily="18" charset="0"/>
              </a:rPr>
              <a:t>. Praha: ISE.</a:t>
            </a:r>
          </a:p>
          <a:p>
            <a:r>
              <a:rPr lang="cs-CZ" altLang="cs-CZ" smtClean="0">
                <a:latin typeface="Cambria" pitchFamily="18" charset="0"/>
              </a:rPr>
              <a:t>Heywood, Andrew. 2004. </a:t>
            </a:r>
            <a:r>
              <a:rPr lang="cs-CZ" altLang="cs-CZ" i="1" smtClean="0">
                <a:latin typeface="Cambria" pitchFamily="18" charset="0"/>
              </a:rPr>
              <a:t>Politologie</a:t>
            </a:r>
            <a:r>
              <a:rPr lang="cs-CZ" altLang="cs-CZ" smtClean="0">
                <a:latin typeface="Cambria" pitchFamily="18" charset="0"/>
              </a:rPr>
              <a:t>. Praha: Eurolex Bohemia.</a:t>
            </a:r>
          </a:p>
          <a:p>
            <a:r>
              <a:rPr lang="cs-CZ" altLang="cs-CZ" smtClean="0">
                <a:latin typeface="Cambria" pitchFamily="18" charset="0"/>
              </a:rPr>
              <a:t>Weber, Max. 1997. </a:t>
            </a:r>
            <a:r>
              <a:rPr lang="cs-CZ" altLang="cs-CZ" i="1" smtClean="0">
                <a:latin typeface="Cambria" pitchFamily="18" charset="0"/>
              </a:rPr>
              <a:t>Autorita, etika a společnost</a:t>
            </a:r>
            <a:r>
              <a:rPr lang="cs-CZ" altLang="cs-CZ" smtClean="0">
                <a:latin typeface="Cambria" pitchFamily="18" charset="0"/>
              </a:rPr>
              <a:t>. Praha: Mladá fronta.</a:t>
            </a:r>
          </a:p>
        </p:txBody>
      </p:sp>
    </p:spTree>
    <p:extLst>
      <p:ext uri="{BB962C8B-B14F-4D97-AF65-F5344CB8AC3E}">
        <p14:creationId xmlns:p14="http://schemas.microsoft.com/office/powerpoint/2010/main" val="1837792606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</a:t>
            </a: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3:</a:t>
            </a: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/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Politická filosofie a teorie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pPr eaLnBrk="1" hangingPunct="1"/>
            <a:endParaRPr lang="cs-CZ" dirty="0" smtClean="0">
              <a:latin typeface="Cambria" pitchFamily="18" charset="0"/>
            </a:endParaRPr>
          </a:p>
          <a:p>
            <a:pPr eaLnBrk="1" hangingPunct="1"/>
            <a:r>
              <a:rPr lang="cs-CZ" dirty="0" smtClean="0">
                <a:latin typeface="Cambria" pitchFamily="18" charset="0"/>
              </a:rPr>
              <a:t>21.09. 2013</a:t>
            </a:r>
          </a:p>
        </p:txBody>
      </p:sp>
    </p:spTree>
    <p:extLst>
      <p:ext uri="{BB962C8B-B14F-4D97-AF65-F5344CB8AC3E}">
        <p14:creationId xmlns:p14="http://schemas.microsoft.com/office/powerpoint/2010/main" val="1861055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 smtClean="0">
                <a:latin typeface="Cambria" pitchFamily="18" charset="0"/>
              </a:rPr>
              <a:t>Úvod do politické filosofie</a:t>
            </a:r>
          </a:p>
          <a:p>
            <a:r>
              <a:rPr lang="cs-CZ" sz="2800" dirty="0" smtClean="0">
                <a:latin typeface="Cambria" pitchFamily="18" charset="0"/>
              </a:rPr>
              <a:t>Klasická politická filosofie</a:t>
            </a:r>
          </a:p>
          <a:p>
            <a:r>
              <a:rPr lang="cs-CZ" sz="2800" dirty="0" smtClean="0">
                <a:latin typeface="Cambria" pitchFamily="18" charset="0"/>
              </a:rPr>
              <a:t>Moderní politická filosofie</a:t>
            </a:r>
          </a:p>
          <a:p>
            <a:r>
              <a:rPr lang="cs-CZ" sz="2800" dirty="0" smtClean="0">
                <a:latin typeface="Cambria" pitchFamily="18" charset="0"/>
              </a:rPr>
              <a:t>Současné otázky</a:t>
            </a:r>
          </a:p>
          <a:p>
            <a:pPr marL="0" indent="0">
              <a:buNone/>
            </a:pPr>
            <a:endParaRPr lang="cs-CZ" sz="2800" dirty="0" smtClean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3298957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Tradice politické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Cílem klasické politické filosofie– odhalit objektivní pravdu o podstatě lidského života  celku společnosti, zabývá se otázkami dobrého života a spočívá na metafyzickém základě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Cílem moderní politické filosofie – promýšlet zvládání společenských konfliktů, spočívá na zpochybnění metafyzických základů etiky a politiky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297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Klasická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Plat</a:t>
            </a:r>
            <a:r>
              <a:rPr lang="cs-CZ" sz="2300" b="1" dirty="0" smtClean="0">
                <a:latin typeface="Cambria" pitchFamily="18" charset="0"/>
              </a:rPr>
              <a:t>ó</a:t>
            </a:r>
            <a:r>
              <a:rPr lang="pt-BR" sz="2300" b="1" dirty="0" smtClean="0">
                <a:latin typeface="Cambria" pitchFamily="18" charset="0"/>
              </a:rPr>
              <a:t>n </a:t>
            </a:r>
            <a:r>
              <a:rPr lang="pt-BR" sz="2300" b="1" dirty="0">
                <a:latin typeface="Cambria" pitchFamily="18" charset="0"/>
              </a:rPr>
              <a:t>(427–347 </a:t>
            </a:r>
            <a:r>
              <a:rPr lang="pt-BR" sz="2300" b="1" dirty="0" smtClean="0">
                <a:latin typeface="Cambria" pitchFamily="18" charset="0"/>
              </a:rPr>
              <a:t>p</a:t>
            </a:r>
            <a:r>
              <a:rPr lang="cs-CZ" sz="2300" b="1" dirty="0" smtClean="0">
                <a:latin typeface="Cambria" pitchFamily="18" charset="0"/>
              </a:rPr>
              <a:t>ř</a:t>
            </a:r>
            <a:r>
              <a:rPr lang="pt-BR" sz="2300" b="1" dirty="0" smtClean="0">
                <a:latin typeface="Cambria" pitchFamily="18" charset="0"/>
              </a:rPr>
              <a:t>. </a:t>
            </a:r>
            <a:r>
              <a:rPr lang="pt-BR" sz="2300" b="1" dirty="0">
                <a:latin typeface="Cambria" pitchFamily="18" charset="0"/>
              </a:rPr>
              <a:t>n. l</a:t>
            </a:r>
            <a:r>
              <a:rPr lang="pt-BR" sz="2300" b="1" dirty="0" smtClean="0">
                <a:latin typeface="Cambria" pitchFamily="18" charset="0"/>
              </a:rPr>
              <a:t>.)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žák Sokrata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Hledání ideálního politického zřízení – vláda filosofů – obec jako realizace ideálu dobra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Hierarchie ve společnosti je spravedlivá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Hlavní třídy: vládci, bojovníci, pracovníci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Důležité ctnosti obce: moudrost, statečnost, rozumnost, spravedlnost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804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Klasická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Aristotel</a:t>
            </a:r>
            <a:r>
              <a:rPr lang="cs-CZ" sz="2300" b="1" dirty="0" smtClean="0">
                <a:latin typeface="Cambria" pitchFamily="18" charset="0"/>
              </a:rPr>
              <a:t>é</a:t>
            </a:r>
            <a:r>
              <a:rPr lang="pt-BR" sz="2300" b="1" dirty="0" smtClean="0">
                <a:latin typeface="Cambria" pitchFamily="18" charset="0"/>
              </a:rPr>
              <a:t>s </a:t>
            </a:r>
            <a:r>
              <a:rPr lang="pt-BR" sz="2300" b="1" dirty="0">
                <a:latin typeface="Cambria" pitchFamily="18" charset="0"/>
              </a:rPr>
              <a:t>(384–322 </a:t>
            </a:r>
            <a:r>
              <a:rPr lang="pt-BR" sz="2300" b="1" dirty="0" smtClean="0">
                <a:latin typeface="Cambria" pitchFamily="18" charset="0"/>
              </a:rPr>
              <a:t>p</a:t>
            </a:r>
            <a:r>
              <a:rPr lang="cs-CZ" sz="2300" b="1" dirty="0" smtClean="0">
                <a:latin typeface="Cambria" pitchFamily="18" charset="0"/>
              </a:rPr>
              <a:t>ř</a:t>
            </a:r>
            <a:r>
              <a:rPr lang="pt-BR" sz="2300" b="1" dirty="0" smtClean="0">
                <a:latin typeface="Cambria" pitchFamily="18" charset="0"/>
              </a:rPr>
              <a:t>. </a:t>
            </a:r>
            <a:r>
              <a:rPr lang="pt-BR" sz="2300" b="1" dirty="0">
                <a:latin typeface="Cambria" pitchFamily="18" charset="0"/>
              </a:rPr>
              <a:t>n. l</a:t>
            </a:r>
            <a:r>
              <a:rPr lang="pt-BR" sz="2300" b="1" dirty="0" smtClean="0">
                <a:latin typeface="Cambria" pitchFamily="18" charset="0"/>
              </a:rPr>
              <a:t>.)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„</a:t>
            </a:r>
            <a:r>
              <a:rPr lang="cs-CZ" sz="2300" dirty="0" err="1" smtClean="0">
                <a:latin typeface="Cambria" pitchFamily="18" charset="0"/>
              </a:rPr>
              <a:t>zoon</a:t>
            </a:r>
            <a:r>
              <a:rPr lang="cs-CZ" sz="2300" dirty="0" smtClean="0">
                <a:latin typeface="Cambria" pitchFamily="18" charset="0"/>
              </a:rPr>
              <a:t> </a:t>
            </a:r>
            <a:r>
              <a:rPr lang="cs-CZ" sz="2300" dirty="0" err="1" smtClean="0">
                <a:latin typeface="Cambria" pitchFamily="18" charset="0"/>
              </a:rPr>
              <a:t>politikon</a:t>
            </a:r>
            <a:r>
              <a:rPr lang="cs-CZ" sz="2300" dirty="0" smtClean="0">
                <a:latin typeface="Cambria" pitchFamily="18" charset="0"/>
              </a:rPr>
              <a:t>“ – „polis“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Obec jako péče o dokonalý život – existuje kvůli němu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Typologie zřízení – hledání příčin úpadku států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</a:rPr>
              <a:t> </a:t>
            </a:r>
            <a:r>
              <a:rPr lang="cs-CZ" sz="2300" dirty="0" smtClean="0">
                <a:latin typeface="Cambria" pitchFamily="18" charset="0"/>
              </a:rPr>
              <a:t>6 variant – 2 x 3 (dobré/špatné)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Království/</a:t>
            </a:r>
            <a:r>
              <a:rPr lang="cs-CZ" sz="2300" dirty="0" err="1" smtClean="0">
                <a:latin typeface="Cambria" pitchFamily="18" charset="0"/>
              </a:rPr>
              <a:t>tyranis</a:t>
            </a:r>
            <a:r>
              <a:rPr lang="cs-CZ" sz="2300" dirty="0" smtClean="0">
                <a:latin typeface="Cambria" pitchFamily="18" charset="0"/>
              </a:rPr>
              <a:t> – Aristokracie/oligarchie – </a:t>
            </a:r>
            <a:r>
              <a:rPr lang="cs-CZ" sz="2300" dirty="0" err="1" smtClean="0">
                <a:latin typeface="Cambria" pitchFamily="18" charset="0"/>
              </a:rPr>
              <a:t>Politeia</a:t>
            </a:r>
            <a:r>
              <a:rPr lang="cs-CZ" sz="2300" dirty="0" smtClean="0">
                <a:latin typeface="Cambria" pitchFamily="18" charset="0"/>
              </a:rPr>
              <a:t>/demokracie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Konflikt ve státu jako střet bohatých a chudých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Nejlepší ústava – kombinace oligarchie a 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Tři ekonomické třídy – sociální podmínky stabilní obce – střední třída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38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pt-BR" sz="2300" b="1" dirty="0" smtClean="0">
                <a:latin typeface="Cambria" pitchFamily="18" charset="0"/>
              </a:rPr>
              <a:t>T</a:t>
            </a:r>
            <a:r>
              <a:rPr lang="cs-CZ" sz="2300" b="1" dirty="0" err="1" smtClean="0">
                <a:latin typeface="Cambria" pitchFamily="18" charset="0"/>
              </a:rPr>
              <a:t>homas</a:t>
            </a:r>
            <a:r>
              <a:rPr lang="pt-BR" sz="2300" b="1" dirty="0" smtClean="0">
                <a:latin typeface="Cambria" pitchFamily="18" charset="0"/>
              </a:rPr>
              <a:t> Hobbes </a:t>
            </a:r>
            <a:r>
              <a:rPr lang="pt-BR" sz="2300" b="1" dirty="0">
                <a:latin typeface="Cambria" pitchFamily="18" charset="0"/>
              </a:rPr>
              <a:t>(1588–1679</a:t>
            </a:r>
            <a:r>
              <a:rPr lang="pt-BR" sz="2300" b="1" dirty="0" smtClean="0">
                <a:latin typeface="Cambria" pitchFamily="18" charset="0"/>
              </a:rPr>
              <a:t>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Zdůvodnění politické autority – zajištění bezpečí občanů a stability společnosti, ne usilování o dokonalost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Lidská přirozenost, přirozený stav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Teorie společenské smlouvy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b="1" dirty="0" smtClean="0">
                <a:latin typeface="Cambria" pitchFamily="18" charset="0"/>
              </a:rPr>
              <a:t>John Locke </a:t>
            </a:r>
            <a:r>
              <a:rPr lang="cs-CZ" sz="2300" b="1" dirty="0">
                <a:latin typeface="Cambria" pitchFamily="18" charset="0"/>
              </a:rPr>
              <a:t>(1632–1704)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Přirozená práva jednotlivců – život, svoboda, majetek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Legitimita vlády – dodržování těchto práv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Vláda práva – omezená vláda založená na konsenzu ovládaných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81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politická filosofie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b="1" dirty="0" smtClean="0">
                <a:latin typeface="Cambria" pitchFamily="18" charset="0"/>
              </a:rPr>
              <a:t>Jean-Jacques Rousseau </a:t>
            </a:r>
            <a:r>
              <a:rPr lang="pt-BR" sz="2300" b="1" dirty="0" smtClean="0">
                <a:latin typeface="Cambria" pitchFamily="18" charset="0"/>
              </a:rPr>
              <a:t>(1588–1679)</a:t>
            </a:r>
            <a:endParaRPr lang="cs-CZ" sz="2300" b="1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Zdroj teorie radikální demokracie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Liberální svoboda vs. republikánská účast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Přímá demokracie vs. reprezentativní vládnutí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Deliberace vs. vláda většiny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754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Politologie a ostatní spol. vědy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32792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Filosofie</a:t>
            </a:r>
            <a:r>
              <a:rPr lang="cs-CZ" sz="2600" dirty="0" smtClean="0">
                <a:latin typeface="Cambria" pitchFamily="18" charset="0"/>
              </a:rPr>
              <a:t> – Platón: hledání  předpokladů pro dobrý politický řád; Aristoteles: královská věda; Machiavelli, </a:t>
            </a:r>
            <a:r>
              <a:rPr lang="cs-CZ" sz="2600" dirty="0" err="1" smtClean="0">
                <a:latin typeface="Cambria" pitchFamily="18" charset="0"/>
              </a:rPr>
              <a:t>Hobbes</a:t>
            </a:r>
            <a:r>
              <a:rPr lang="cs-CZ" sz="2600" dirty="0" smtClean="0">
                <a:latin typeface="Cambria" pitchFamily="18" charset="0"/>
              </a:rPr>
              <a:t>, Rousseau, </a:t>
            </a:r>
            <a:r>
              <a:rPr lang="cs-CZ" sz="2600" dirty="0" err="1" smtClean="0">
                <a:latin typeface="Cambria" pitchFamily="18" charset="0"/>
              </a:rPr>
              <a:t>Hegel</a:t>
            </a:r>
            <a:r>
              <a:rPr lang="cs-CZ" sz="2600" dirty="0" smtClean="0">
                <a:latin typeface="Cambria" pitchFamily="18" charset="0"/>
              </a:rPr>
              <a:t>, Marx, </a:t>
            </a:r>
            <a:r>
              <a:rPr lang="cs-CZ" sz="2600" dirty="0" err="1" smtClean="0">
                <a:latin typeface="Cambria" pitchFamily="18" charset="0"/>
              </a:rPr>
              <a:t>Tocqueville</a:t>
            </a:r>
            <a:r>
              <a:rPr lang="cs-CZ" sz="2600" dirty="0" smtClean="0">
                <a:latin typeface="Cambria" pitchFamily="18" charset="0"/>
              </a:rPr>
              <a:t>, Weber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Sociologie</a:t>
            </a:r>
            <a:r>
              <a:rPr lang="cs-CZ" sz="2600" dirty="0" smtClean="0">
                <a:latin typeface="Cambria" pitchFamily="18" charset="0"/>
              </a:rPr>
              <a:t> – politická sociologie, teorie elit, sociologie organizace, politická socializace, sociální hnutí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Právo</a:t>
            </a:r>
            <a:r>
              <a:rPr lang="cs-CZ" sz="2600" dirty="0" smtClean="0">
                <a:latin typeface="Cambria" pitchFamily="18" charset="0"/>
              </a:rPr>
              <a:t> – souvislost s politickou filosofií, státovědou; </a:t>
            </a:r>
            <a:r>
              <a:rPr lang="cs-CZ" sz="2600" dirty="0" err="1" smtClean="0">
                <a:latin typeface="Cambria" pitchFamily="18" charset="0"/>
              </a:rPr>
              <a:t>Bodin</a:t>
            </a:r>
            <a:r>
              <a:rPr lang="cs-CZ" sz="2600" dirty="0" smtClean="0">
                <a:latin typeface="Cambria" pitchFamily="18" charset="0"/>
              </a:rPr>
              <a:t>– 1. použití pojmu politická věda (1576)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Ekonomie</a:t>
            </a:r>
            <a:r>
              <a:rPr lang="cs-CZ" sz="2600" dirty="0" smtClean="0">
                <a:latin typeface="Cambria" pitchFamily="18" charset="0"/>
              </a:rPr>
              <a:t> – politická ekonomie; otázka prvotnosti ekonomiky/politiky, re-distribuce, vztah státu a trhu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Historie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b="1" dirty="0" smtClean="0">
                <a:latin typeface="Cambria" pitchFamily="18" charset="0"/>
              </a:rPr>
              <a:t>Psychologie </a:t>
            </a:r>
            <a:r>
              <a:rPr lang="cs-CZ" sz="2600" dirty="0" smtClean="0">
                <a:latin typeface="Cambria" pitchFamily="18" charset="0"/>
              </a:rPr>
              <a:t>– politický marketing, politické chování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Obecně je možné politologii chápat jako </a:t>
            </a:r>
            <a:r>
              <a:rPr lang="cs-CZ" sz="2600" b="1" i="1" dirty="0" smtClean="0">
                <a:latin typeface="Cambria" pitchFamily="18" charset="0"/>
              </a:rPr>
              <a:t>interdisciplinární</a:t>
            </a:r>
            <a:r>
              <a:rPr lang="cs-CZ" sz="2600" dirty="0" smtClean="0">
                <a:latin typeface="Cambria" pitchFamily="18" charset="0"/>
              </a:rPr>
              <a:t> vědu (tj. využívá i poznatků ostatních oborů)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</a:t>
            </a:r>
            <a:r>
              <a:rPr lang="cs-CZ" sz="3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: </a:t>
            </a: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moderní </a:t>
            </a:r>
            <a:r>
              <a:rPr lang="cs-CZ" sz="3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liberalismus vs. libertarianismus </a:t>
            </a:r>
            <a:endParaRPr lang="cs-CZ" sz="36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Moderní liberalismus vs. libertarianismus (F. A. Hayek, J. </a:t>
            </a:r>
            <a:r>
              <a:rPr lang="cs-CZ" sz="2300" dirty="0" err="1" smtClean="0">
                <a:latin typeface="Cambria" pitchFamily="18" charset="0"/>
              </a:rPr>
              <a:t>Rawls</a:t>
            </a:r>
            <a:r>
              <a:rPr lang="cs-CZ" sz="2300" dirty="0" smtClean="0">
                <a:latin typeface="Cambria" pitchFamily="18" charset="0"/>
              </a:rPr>
              <a:t>, R. </a:t>
            </a:r>
            <a:r>
              <a:rPr lang="cs-CZ" sz="2300" dirty="0" err="1" smtClean="0">
                <a:latin typeface="Cambria" pitchFamily="18" charset="0"/>
              </a:rPr>
              <a:t>Nozick</a:t>
            </a:r>
            <a:r>
              <a:rPr lang="cs-CZ" sz="2300" dirty="0" smtClean="0">
                <a:latin typeface="Cambria" pitchFamily="18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dirty="0" err="1">
                <a:latin typeface="Cambria" pitchFamily="18" charset="0"/>
              </a:rPr>
              <a:t>Rawls</a:t>
            </a:r>
            <a:r>
              <a:rPr lang="cs-CZ" sz="2300" dirty="0">
                <a:latin typeface="Cambria" pitchFamily="18" charset="0"/>
              </a:rPr>
              <a:t>: 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(</a:t>
            </a:r>
            <a:r>
              <a:rPr lang="cs-CZ" sz="2300" dirty="0">
                <a:latin typeface="Cambria" pitchFamily="18" charset="0"/>
              </a:rPr>
              <a:t>a) Každá osoba má rovné právo na plně adekvátní rozvrh rovných základních </a:t>
            </a:r>
            <a:r>
              <a:rPr lang="cs-CZ" sz="2300" dirty="0" smtClean="0">
                <a:latin typeface="Cambria" pitchFamily="18" charset="0"/>
              </a:rPr>
              <a:t>práv a </a:t>
            </a:r>
            <a:r>
              <a:rPr lang="cs-CZ" sz="2300" dirty="0">
                <a:latin typeface="Cambria" pitchFamily="18" charset="0"/>
              </a:rPr>
              <a:t>svobod, který je slučitelný s obdobným rozvrhem svobod pro všechny.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</a:rPr>
              <a:t>(b) Společenské a ekonomické nerovnosti musejí splňovat dvě podmínky. Za </a:t>
            </a:r>
            <a:r>
              <a:rPr lang="cs-CZ" sz="2300" dirty="0" smtClean="0">
                <a:latin typeface="Cambria" pitchFamily="18" charset="0"/>
              </a:rPr>
              <a:t>prvé, musejí </a:t>
            </a:r>
            <a:r>
              <a:rPr lang="cs-CZ" sz="2300" dirty="0">
                <a:latin typeface="Cambria" pitchFamily="18" charset="0"/>
              </a:rPr>
              <a:t>být spojeny s úřady a pozicemi přístupnými všem za podmínek férové </a:t>
            </a:r>
            <a:r>
              <a:rPr lang="cs-CZ" sz="2300" dirty="0" smtClean="0">
                <a:latin typeface="Cambria" pitchFamily="18" charset="0"/>
              </a:rPr>
              <a:t>rovné příležitosti</a:t>
            </a:r>
            <a:r>
              <a:rPr lang="cs-CZ" sz="2300" dirty="0">
                <a:latin typeface="Cambria" pitchFamily="18" charset="0"/>
              </a:rPr>
              <a:t>; a za druhé, musejí sloužit k co největšímu prospěchu </a:t>
            </a:r>
            <a:r>
              <a:rPr lang="cs-CZ" sz="2300" dirty="0" smtClean="0">
                <a:latin typeface="Cambria" pitchFamily="18" charset="0"/>
              </a:rPr>
              <a:t>nejméně zvýhodněným </a:t>
            </a:r>
            <a:r>
              <a:rPr lang="cs-CZ" sz="2300" dirty="0">
                <a:latin typeface="Cambria" pitchFamily="18" charset="0"/>
              </a:rPr>
              <a:t>členům společnosti</a:t>
            </a:r>
            <a:r>
              <a:rPr lang="cs-CZ" sz="2300" dirty="0" smtClean="0">
                <a:latin typeface="Cambria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300" dirty="0" err="1" smtClean="0">
                <a:latin typeface="Cambria" pitchFamily="18" charset="0"/>
              </a:rPr>
              <a:t>Nozick</a:t>
            </a:r>
            <a:r>
              <a:rPr lang="cs-CZ" sz="2300" dirty="0" smtClean="0">
                <a:latin typeface="Cambria" pitchFamily="18" charset="0"/>
              </a:rPr>
              <a:t>: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„stát jako noční hlídač“</a:t>
            </a:r>
          </a:p>
        </p:txBody>
      </p:sp>
    </p:spTree>
    <p:extLst>
      <p:ext uri="{BB962C8B-B14F-4D97-AF65-F5344CB8AC3E}">
        <p14:creationId xmlns:p14="http://schemas.microsoft.com/office/powerpoint/2010/main" val="1851384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</a:t>
            </a: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</a:t>
            </a:r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omunitarismus vs. liberalismus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latin typeface="Cambria" pitchFamily="18" charset="0"/>
              </a:rPr>
              <a:t>Reakce na teorii spravedlnosti J. </a:t>
            </a:r>
            <a:r>
              <a:rPr lang="cs-CZ" sz="2800" dirty="0" err="1" smtClean="0">
                <a:latin typeface="Cambria" pitchFamily="18" charset="0"/>
              </a:rPr>
              <a:t>Rawlse</a:t>
            </a:r>
            <a:r>
              <a:rPr lang="cs-CZ" sz="2800" dirty="0" smtClean="0">
                <a:latin typeface="Cambria" pitchFamily="18" charset="0"/>
              </a:rPr>
              <a:t> : kritika předpokladů teorie spravedlnosti – lidé jako atomizovaná individua:</a:t>
            </a:r>
          </a:p>
          <a:p>
            <a:r>
              <a:rPr lang="cs-CZ" sz="2800" dirty="0" smtClean="0">
                <a:latin typeface="Cambria" pitchFamily="18" charset="0"/>
              </a:rPr>
              <a:t>Hodnoty a normy se vytváří v rámci debat ve veřejném prostoru</a:t>
            </a:r>
          </a:p>
          <a:p>
            <a:r>
              <a:rPr lang="cs-CZ" sz="2800" dirty="0" smtClean="0">
                <a:latin typeface="Cambria" pitchFamily="18" charset="0"/>
              </a:rPr>
              <a:t>Závislost jedince na komunitě/společenství</a:t>
            </a:r>
          </a:p>
          <a:p>
            <a:r>
              <a:rPr lang="cs-CZ" sz="2800" dirty="0" smtClean="0">
                <a:latin typeface="Cambria" pitchFamily="18" charset="0"/>
              </a:rPr>
              <a:t>Koncepty pozitivních práv (vs. přirozená práva) a sociálního kapitálu</a:t>
            </a:r>
          </a:p>
          <a:p>
            <a:r>
              <a:rPr lang="cs-CZ" sz="2800" dirty="0" smtClean="0">
                <a:latin typeface="Cambria" pitchFamily="18" charset="0"/>
              </a:rPr>
              <a:t>Úzké sepětí s republikanismem</a:t>
            </a:r>
          </a:p>
          <a:p>
            <a:r>
              <a:rPr lang="cs-CZ" sz="2800" dirty="0" smtClean="0">
                <a:latin typeface="Cambria" pitchFamily="18" charset="0"/>
              </a:rPr>
              <a:t>Ch. </a:t>
            </a:r>
            <a:r>
              <a:rPr lang="cs-CZ" sz="2800" dirty="0" err="1" smtClean="0">
                <a:latin typeface="Cambria" pitchFamily="18" charset="0"/>
              </a:rPr>
              <a:t>Taylor</a:t>
            </a:r>
            <a:r>
              <a:rPr lang="cs-CZ" sz="2800" dirty="0" smtClean="0">
                <a:latin typeface="Cambria" pitchFamily="18" charset="0"/>
              </a:rPr>
              <a:t>, M. </a:t>
            </a:r>
            <a:r>
              <a:rPr lang="cs-CZ" sz="2800" dirty="0" err="1" smtClean="0">
                <a:latin typeface="Cambria" pitchFamily="18" charset="0"/>
              </a:rPr>
              <a:t>Walzer</a:t>
            </a:r>
            <a:endParaRPr lang="cs-CZ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45184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k</a:t>
            </a:r>
            <a:r>
              <a:rPr lang="cs-CZ" dirty="0">
                <a:solidFill>
                  <a:srgbClr val="66FF33"/>
                </a:solidFill>
                <a:latin typeface="Cambria" pitchFamily="18" charset="0"/>
              </a:rPr>
              <a:t>omunitarismus vs. 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latin typeface="Cambria" pitchFamily="18" charset="0"/>
              </a:rPr>
              <a:t>Deontologická</a:t>
            </a:r>
            <a:r>
              <a:rPr lang="cs-CZ" dirty="0" smtClean="0">
                <a:latin typeface="Cambria" pitchFamily="18" charset="0"/>
              </a:rPr>
              <a:t> (</a:t>
            </a:r>
            <a:r>
              <a:rPr lang="cs-CZ" dirty="0" err="1" smtClean="0">
                <a:latin typeface="Cambria" pitchFamily="18" charset="0"/>
              </a:rPr>
              <a:t>proceduralistická</a:t>
            </a:r>
            <a:r>
              <a:rPr lang="cs-CZ" dirty="0" smtClean="0">
                <a:latin typeface="Cambria" pitchFamily="18" charset="0"/>
              </a:rPr>
              <a:t>) etika vs. etika </a:t>
            </a:r>
            <a:r>
              <a:rPr lang="cs-CZ" b="1" dirty="0" smtClean="0">
                <a:latin typeface="Cambria" pitchFamily="18" charset="0"/>
              </a:rPr>
              <a:t>společného dobra </a:t>
            </a:r>
            <a:r>
              <a:rPr lang="cs-CZ" dirty="0" smtClean="0">
                <a:latin typeface="Cambria" pitchFamily="18" charset="0"/>
              </a:rPr>
              <a:t>(ctnosti)</a:t>
            </a:r>
          </a:p>
          <a:p>
            <a:endParaRPr lang="cs-CZ" dirty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Je důležitější právo nebo dobro?</a:t>
            </a:r>
          </a:p>
          <a:p>
            <a:r>
              <a:rPr lang="cs-CZ" dirty="0" smtClean="0">
                <a:latin typeface="Cambria" pitchFamily="18" charset="0"/>
              </a:rPr>
              <a:t>Formují etické účely jáství nebo jáství rozhoduje o účelech?</a:t>
            </a:r>
          </a:p>
          <a:p>
            <a:r>
              <a:rPr lang="cs-CZ" dirty="0" smtClean="0">
                <a:latin typeface="Cambria" pitchFamily="18" charset="0"/>
              </a:rPr>
              <a:t>Co je prvotní – jedinec nebo společnost?</a:t>
            </a:r>
          </a:p>
          <a:p>
            <a:endParaRPr lang="cs-CZ" dirty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Perspektiva ontologická (atomisté vs. holisté) vs. perspektiva obhajoby (individuální práva a svoboda vs. společný život a dobro kolektivu)</a:t>
            </a:r>
            <a:r>
              <a:rPr lang="cs-CZ" dirty="0">
                <a:latin typeface="Cambria" pitchFamily="18" charset="0"/>
              </a:rPr>
              <a:t> </a:t>
            </a:r>
            <a:endParaRPr lang="cs-CZ" dirty="0" smtClean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Souvislost </a:t>
            </a:r>
            <a:r>
              <a:rPr lang="cs-CZ" dirty="0">
                <a:latin typeface="Cambria" pitchFamily="18" charset="0"/>
              </a:rPr>
              <a:t>s ekonomií: distributivní </a:t>
            </a:r>
            <a:r>
              <a:rPr lang="cs-CZ" dirty="0" smtClean="0">
                <a:latin typeface="Cambria" pitchFamily="18" charset="0"/>
              </a:rPr>
              <a:t>spravedlnost atd.</a:t>
            </a:r>
            <a:endParaRPr lang="cs-CZ" dirty="0">
              <a:latin typeface="Cambria" pitchFamily="18" charset="0"/>
            </a:endParaRPr>
          </a:p>
          <a:p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275266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</a:t>
            </a:r>
            <a:r>
              <a:rPr lang="cs-CZ" sz="2800" dirty="0">
                <a:solidFill>
                  <a:srgbClr val="66FF33"/>
                </a:solidFill>
                <a:latin typeface="Cambria" pitchFamily="18" charset="0"/>
              </a:rPr>
              <a:t>republikanismus vs. 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Cambria" pitchFamily="18" charset="0"/>
              </a:rPr>
              <a:t>J. </a:t>
            </a:r>
            <a:r>
              <a:rPr lang="cs-CZ" sz="2400" dirty="0" err="1" smtClean="0">
                <a:latin typeface="Cambria" pitchFamily="18" charset="0"/>
              </a:rPr>
              <a:t>Schumpeter</a:t>
            </a:r>
            <a:endParaRPr lang="cs-CZ" sz="2400" dirty="0" smtClean="0">
              <a:latin typeface="Cambria" pitchFamily="18" charset="0"/>
            </a:endParaRPr>
          </a:p>
          <a:p>
            <a:r>
              <a:rPr lang="cs-CZ" sz="2400" dirty="0" smtClean="0">
                <a:latin typeface="Cambria" pitchFamily="18" charset="0"/>
              </a:rPr>
              <a:t>Alternativy mocenského uspořádání – T. </a:t>
            </a:r>
            <a:r>
              <a:rPr lang="cs-CZ" sz="2400" dirty="0" err="1" smtClean="0">
                <a:latin typeface="Cambria" pitchFamily="18" charset="0"/>
              </a:rPr>
              <a:t>Hobbes</a:t>
            </a:r>
            <a:r>
              <a:rPr lang="cs-CZ" sz="2400" dirty="0" smtClean="0">
                <a:latin typeface="Cambria" pitchFamily="18" charset="0"/>
              </a:rPr>
              <a:t>: boj všech proti všem vs. </a:t>
            </a:r>
            <a:r>
              <a:rPr lang="cs-CZ" sz="2400" dirty="0" err="1" smtClean="0">
                <a:latin typeface="Cambria" pitchFamily="18" charset="0"/>
              </a:rPr>
              <a:t>Leviathan</a:t>
            </a:r>
            <a:r>
              <a:rPr lang="cs-CZ" sz="2400" dirty="0" smtClean="0">
                <a:latin typeface="Cambria" pitchFamily="18" charset="0"/>
              </a:rPr>
              <a:t> X strukturovaná demokratická soutěž o moc založená na pobídkách</a:t>
            </a:r>
          </a:p>
          <a:p>
            <a:r>
              <a:rPr lang="cs-CZ" sz="2400" dirty="0" smtClean="0">
                <a:latin typeface="Cambria" pitchFamily="18" charset="0"/>
              </a:rPr>
              <a:t>Poddání se moci vs. její omezení vs. soutěž o ni</a:t>
            </a:r>
          </a:p>
          <a:p>
            <a:r>
              <a:rPr lang="cs-CZ" sz="2400" dirty="0" smtClean="0">
                <a:latin typeface="Cambria" pitchFamily="18" charset="0"/>
              </a:rPr>
              <a:t>Praktická definice: střídání politických stran u moci</a:t>
            </a:r>
          </a:p>
          <a:p>
            <a:r>
              <a:rPr lang="cs-CZ" sz="2400" dirty="0" smtClean="0">
                <a:latin typeface="Cambria" pitchFamily="18" charset="0"/>
              </a:rPr>
              <a:t>Minimalistické pojetí – instituce</a:t>
            </a:r>
          </a:p>
          <a:p>
            <a:r>
              <a:rPr lang="cs-CZ" sz="2400" dirty="0" smtClean="0">
                <a:latin typeface="Cambria" pitchFamily="18" charset="0"/>
              </a:rPr>
              <a:t>Problém </a:t>
            </a:r>
            <a:r>
              <a:rPr lang="cs-CZ" sz="2400" dirty="0" err="1" smtClean="0">
                <a:latin typeface="Cambria" pitchFamily="18" charset="0"/>
              </a:rPr>
              <a:t>reprezentativity</a:t>
            </a:r>
            <a:r>
              <a:rPr lang="cs-CZ" sz="2400" dirty="0" smtClean="0">
                <a:latin typeface="Cambria" pitchFamily="18" charset="0"/>
              </a:rPr>
              <a:t> voličů (vs. </a:t>
            </a:r>
            <a:r>
              <a:rPr lang="cs-CZ" sz="2400" dirty="0" err="1" smtClean="0">
                <a:latin typeface="Cambria" pitchFamily="18" charset="0"/>
              </a:rPr>
              <a:t>konsocianismus</a:t>
            </a:r>
            <a:r>
              <a:rPr lang="cs-CZ" sz="2400" dirty="0" smtClean="0">
                <a:latin typeface="Cambria" pitchFamily="18" charset="0"/>
              </a:rPr>
              <a:t> a problém menšin)</a:t>
            </a:r>
            <a:endParaRPr lang="cs-CZ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55786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debaty: oživení marxismu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(</a:t>
            </a:r>
            <a:r>
              <a:rPr lang="cs-CZ" sz="2300" dirty="0" err="1" smtClean="0">
                <a:latin typeface="Cambria" pitchFamily="18" charset="0"/>
              </a:rPr>
              <a:t>neo</a:t>
            </a:r>
            <a:r>
              <a:rPr lang="cs-CZ" sz="2300" dirty="0" smtClean="0">
                <a:latin typeface="Cambria" pitchFamily="18" charset="0"/>
              </a:rPr>
              <a:t>-, post-)marxismus vs. liberalismus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 smtClean="0">
                <a:latin typeface="Cambria" pitchFamily="18" charset="0"/>
              </a:rPr>
              <a:t>Slavoj </a:t>
            </a:r>
            <a:r>
              <a:rPr lang="cs-CZ" sz="2300" dirty="0" err="1" smtClean="0">
                <a:latin typeface="Cambria" pitchFamily="18" charset="0"/>
              </a:rPr>
              <a:t>Žižek</a:t>
            </a:r>
            <a:r>
              <a:rPr lang="cs-CZ" sz="2300" dirty="0" smtClean="0">
                <a:latin typeface="Cambria" pitchFamily="18" charset="0"/>
              </a:rPr>
              <a:t>, </a:t>
            </a:r>
            <a:r>
              <a:rPr lang="cs-CZ" sz="2300" dirty="0">
                <a:latin typeface="Cambria" pitchFamily="18" charset="0"/>
              </a:rPr>
              <a:t>Jacques </a:t>
            </a:r>
            <a:r>
              <a:rPr lang="cs-CZ" sz="2300" dirty="0" err="1" smtClean="0">
                <a:latin typeface="Cambria" pitchFamily="18" charset="0"/>
              </a:rPr>
              <a:t>Rancière</a:t>
            </a:r>
            <a:r>
              <a:rPr lang="cs-CZ" sz="2300" dirty="0" smtClean="0">
                <a:latin typeface="Cambria" pitchFamily="18" charset="0"/>
              </a:rPr>
              <a:t>, </a:t>
            </a:r>
            <a:r>
              <a:rPr lang="cs-CZ" sz="2300" dirty="0">
                <a:latin typeface="Cambria" pitchFamily="18" charset="0"/>
              </a:rPr>
              <a:t>A</a:t>
            </a:r>
            <a:r>
              <a:rPr lang="cs-CZ" sz="2300" dirty="0" smtClean="0">
                <a:latin typeface="Cambria" pitchFamily="18" charset="0"/>
              </a:rPr>
              <a:t>lain </a:t>
            </a:r>
            <a:r>
              <a:rPr lang="cs-CZ" sz="2300" dirty="0" err="1" smtClean="0">
                <a:latin typeface="Cambria" pitchFamily="18" charset="0"/>
              </a:rPr>
              <a:t>Badiou</a:t>
            </a:r>
            <a:r>
              <a:rPr lang="cs-CZ" sz="2300" dirty="0">
                <a:latin typeface="Cambria" pitchFamily="18" charset="0"/>
              </a:rPr>
              <a:t>, </a:t>
            </a:r>
            <a:r>
              <a:rPr lang="cs-CZ" sz="2300" dirty="0" err="1" smtClean="0">
                <a:latin typeface="Cambria" pitchFamily="18" charset="0"/>
              </a:rPr>
              <a:t>Étienne</a:t>
            </a:r>
            <a:r>
              <a:rPr lang="cs-CZ" sz="2300" dirty="0" smtClean="0">
                <a:latin typeface="Cambria" pitchFamily="18" charset="0"/>
              </a:rPr>
              <a:t> </a:t>
            </a:r>
            <a:r>
              <a:rPr lang="cs-CZ" sz="2300" dirty="0" err="1">
                <a:latin typeface="Cambria" pitchFamily="18" charset="0"/>
              </a:rPr>
              <a:t>Balibar</a:t>
            </a:r>
            <a:r>
              <a:rPr lang="cs-CZ" sz="2300" dirty="0">
                <a:latin typeface="Cambria" pitchFamily="18" charset="0"/>
              </a:rPr>
              <a:t>, Jacques </a:t>
            </a:r>
            <a:r>
              <a:rPr lang="cs-CZ" sz="2300" dirty="0" err="1">
                <a:latin typeface="Cambria" pitchFamily="18" charset="0"/>
              </a:rPr>
              <a:t>Ranciére</a:t>
            </a:r>
            <a:r>
              <a:rPr lang="cs-CZ" sz="2300" dirty="0">
                <a:latin typeface="Cambria" pitchFamily="18" charset="0"/>
              </a:rPr>
              <a:t>, Paul </a:t>
            </a:r>
            <a:r>
              <a:rPr lang="cs-CZ" sz="2300" dirty="0" err="1">
                <a:latin typeface="Cambria" pitchFamily="18" charset="0"/>
              </a:rPr>
              <a:t>Virilio</a:t>
            </a:r>
            <a:r>
              <a:rPr lang="cs-CZ" sz="2300" dirty="0">
                <a:latin typeface="Cambria" pitchFamily="18" charset="0"/>
              </a:rPr>
              <a:t>, Giorgio </a:t>
            </a:r>
            <a:r>
              <a:rPr lang="cs-CZ" sz="2300" dirty="0" err="1" smtClean="0">
                <a:latin typeface="Cambria" pitchFamily="18" charset="0"/>
              </a:rPr>
              <a:t>Agamben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2300" dirty="0">
                <a:latin typeface="Cambria" pitchFamily="18" charset="0"/>
                <a:hlinkClick r:id="rId2"/>
              </a:rPr>
              <a:t>http://</a:t>
            </a:r>
            <a:r>
              <a:rPr lang="cs-CZ" sz="2300" dirty="0" smtClean="0">
                <a:latin typeface="Cambria" pitchFamily="18" charset="0"/>
                <a:hlinkClick r:id="rId2"/>
              </a:rPr>
              <a:t>www.youtube.com/watch?v=pvboWjvB4i0&amp;feature=watch_response_rev</a:t>
            </a: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300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23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342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ADORNO, Theodor W. HORKHEIMER, Max. 2002. </a:t>
            </a:r>
            <a:r>
              <a:rPr lang="en-GB" sz="1600" i="1" dirty="0">
                <a:latin typeface="Cambria" pitchFamily="18" charset="0"/>
              </a:rPr>
              <a:t>Dialectic of Enlightenment</a:t>
            </a:r>
            <a:r>
              <a:rPr lang="en-GB" sz="1600" dirty="0">
                <a:latin typeface="Cambria" pitchFamily="18" charset="0"/>
              </a:rPr>
              <a:t>. New York: Continuum.</a:t>
            </a:r>
          </a:p>
          <a:p>
            <a:pPr marL="381000" indent="-381000" eaLnBrk="1" hangingPunct="1"/>
            <a:r>
              <a:rPr lang="cs-CZ" sz="1600" dirty="0">
                <a:latin typeface="Cambria" pitchFamily="18" charset="0"/>
              </a:rPr>
              <a:t>CABADA, </a:t>
            </a:r>
            <a:r>
              <a:rPr lang="cs-CZ" sz="1600" dirty="0" smtClean="0">
                <a:latin typeface="Cambria" pitchFamily="18" charset="0"/>
              </a:rPr>
              <a:t>Ladislav. KUBÁT</a:t>
            </a:r>
            <a:r>
              <a:rPr lang="cs-CZ" sz="1600" dirty="0">
                <a:latin typeface="Cambria" pitchFamily="18" charset="0"/>
              </a:rPr>
              <a:t>, </a:t>
            </a:r>
            <a:r>
              <a:rPr lang="cs-CZ" sz="1600" dirty="0" smtClean="0">
                <a:latin typeface="Cambria" pitchFamily="18" charset="0"/>
              </a:rPr>
              <a:t>Michal. 2004. </a:t>
            </a:r>
            <a:r>
              <a:rPr lang="cs-CZ" sz="1600" dirty="0">
                <a:latin typeface="Cambria" pitchFamily="18" charset="0"/>
              </a:rPr>
              <a:t>Ú</a:t>
            </a:r>
            <a:r>
              <a:rPr lang="cs-CZ" sz="1600" dirty="0" smtClean="0">
                <a:latin typeface="Cambria" pitchFamily="18" charset="0"/>
              </a:rPr>
              <a:t>vod </a:t>
            </a:r>
            <a:r>
              <a:rPr lang="cs-CZ" sz="1600" dirty="0">
                <a:latin typeface="Cambria" pitchFamily="18" charset="0"/>
              </a:rPr>
              <a:t>do studia </a:t>
            </a:r>
            <a:r>
              <a:rPr lang="cs-CZ" sz="1600" dirty="0" smtClean="0">
                <a:latin typeface="Cambria" pitchFamily="18" charset="0"/>
              </a:rPr>
              <a:t>politické vědy</a:t>
            </a:r>
            <a:r>
              <a:rPr lang="cs-CZ" sz="1600" dirty="0">
                <a:latin typeface="Cambria" pitchFamily="18" charset="0"/>
              </a:rPr>
              <a:t>. </a:t>
            </a:r>
            <a:r>
              <a:rPr lang="cs-CZ" sz="1600" dirty="0" smtClean="0">
                <a:latin typeface="Cambria" pitchFamily="18" charset="0"/>
              </a:rPr>
              <a:t>Praha: </a:t>
            </a:r>
            <a:r>
              <a:rPr lang="cs-CZ" sz="1600" dirty="0" err="1" smtClean="0">
                <a:latin typeface="Cambria" pitchFamily="18" charset="0"/>
              </a:rPr>
              <a:t>Eurolex</a:t>
            </a:r>
            <a:r>
              <a:rPr lang="cs-CZ" sz="1600" dirty="0" smtClean="0">
                <a:latin typeface="Cambria" pitchFamily="18" charset="0"/>
              </a:rPr>
              <a:t> Bohemia.</a:t>
            </a:r>
            <a:endParaRPr lang="cs-CZ" sz="1600" dirty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COHEN</a:t>
            </a:r>
            <a:r>
              <a:rPr lang="en-GB" sz="1600" dirty="0">
                <a:latin typeface="Cambria" pitchFamily="18" charset="0"/>
              </a:rPr>
              <a:t>, Jean L. ARATO, Andrew. 1995. </a:t>
            </a:r>
            <a:r>
              <a:rPr lang="en-GB" sz="1600" i="1" dirty="0">
                <a:latin typeface="Cambria" pitchFamily="18" charset="0"/>
              </a:rPr>
              <a:t>Civil Society and Political Theory</a:t>
            </a:r>
            <a:r>
              <a:rPr lang="en-GB" sz="1600" dirty="0">
                <a:latin typeface="Cambria" pitchFamily="18" charset="0"/>
              </a:rPr>
              <a:t>. Cambridge: MIT Press.</a:t>
            </a:r>
          </a:p>
          <a:p>
            <a:pPr marL="381000" indent="-381000" eaLnBrk="1" hangingPunct="1"/>
            <a:r>
              <a:rPr lang="en-US" sz="1600" dirty="0" smtClean="0">
                <a:latin typeface="Cambria" pitchFamily="18" charset="0"/>
              </a:rPr>
              <a:t>KYMLICKA</a:t>
            </a:r>
            <a:r>
              <a:rPr lang="en-US" sz="1600" dirty="0">
                <a:latin typeface="Cambria" pitchFamily="18" charset="0"/>
              </a:rPr>
              <a:t>, </a:t>
            </a:r>
            <a:r>
              <a:rPr lang="en-US" sz="1600" dirty="0" smtClean="0">
                <a:latin typeface="Cambria" pitchFamily="18" charset="0"/>
              </a:rPr>
              <a:t>W</a:t>
            </a:r>
            <a:r>
              <a:rPr lang="cs-CZ" sz="1600" dirty="0" err="1" smtClean="0">
                <a:latin typeface="Cambria" pitchFamily="18" charset="0"/>
              </a:rPr>
              <a:t>illiam</a:t>
            </a:r>
            <a:r>
              <a:rPr lang="en-US" sz="1600" dirty="0" smtClean="0">
                <a:latin typeface="Cambria" pitchFamily="18" charset="0"/>
              </a:rPr>
              <a:t>.</a:t>
            </a:r>
            <a:r>
              <a:rPr lang="cs-CZ" sz="1600" dirty="0" smtClean="0">
                <a:latin typeface="Cambria" pitchFamily="18" charset="0"/>
              </a:rPr>
              <a:t> 2002.</a:t>
            </a:r>
            <a:r>
              <a:rPr lang="en-US" sz="1600" dirty="0" smtClean="0">
                <a:latin typeface="Cambria" pitchFamily="18" charset="0"/>
              </a:rPr>
              <a:t> </a:t>
            </a:r>
            <a:r>
              <a:rPr lang="en-US" sz="1600" i="1" dirty="0">
                <a:latin typeface="Cambria" pitchFamily="18" charset="0"/>
              </a:rPr>
              <a:t>Contemporary Political Philosophy. An Introduction. 2nd</a:t>
            </a:r>
          </a:p>
          <a:p>
            <a:pPr marL="381000" indent="-381000" eaLnBrk="1" hangingPunct="1"/>
            <a:r>
              <a:rPr lang="en-US" sz="1600" i="1" dirty="0">
                <a:latin typeface="Cambria" pitchFamily="18" charset="0"/>
              </a:rPr>
              <a:t>edition</a:t>
            </a:r>
            <a:r>
              <a:rPr lang="en-US" sz="1600" dirty="0">
                <a:latin typeface="Cambria" pitchFamily="18" charset="0"/>
              </a:rPr>
              <a:t>. New </a:t>
            </a:r>
            <a:r>
              <a:rPr lang="en-US" sz="1600" dirty="0" smtClean="0">
                <a:latin typeface="Cambria" pitchFamily="18" charset="0"/>
              </a:rPr>
              <a:t>York</a:t>
            </a:r>
            <a:r>
              <a:rPr lang="cs-CZ" sz="1600" dirty="0" smtClean="0">
                <a:latin typeface="Cambria" pitchFamily="18" charset="0"/>
              </a:rPr>
              <a:t>:</a:t>
            </a:r>
            <a:r>
              <a:rPr lang="en-US" sz="1600" dirty="0" smtClean="0">
                <a:latin typeface="Cambria" pitchFamily="18" charset="0"/>
              </a:rPr>
              <a:t> Oxford </a:t>
            </a:r>
            <a:r>
              <a:rPr lang="en-US" sz="1600" dirty="0">
                <a:latin typeface="Cambria" pitchFamily="18" charset="0"/>
              </a:rPr>
              <a:t>University </a:t>
            </a:r>
            <a:r>
              <a:rPr lang="en-US" sz="1600" dirty="0" smtClean="0">
                <a:latin typeface="Cambria" pitchFamily="18" charset="0"/>
              </a:rPr>
              <a:t>Press</a:t>
            </a:r>
            <a:r>
              <a:rPr lang="cs-CZ" sz="1600" dirty="0" smtClean="0">
                <a:latin typeface="Cambria" pitchFamily="18" charset="0"/>
              </a:rPr>
              <a:t>.</a:t>
            </a: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MALPAS</a:t>
            </a:r>
            <a:r>
              <a:rPr lang="en-GB" sz="1600" dirty="0">
                <a:latin typeface="Cambria" pitchFamily="18" charset="0"/>
              </a:rPr>
              <a:t>, Simon. WAKE, Paul (eds.) 2006. </a:t>
            </a:r>
            <a:r>
              <a:rPr lang="en-GB" sz="1600" i="1" dirty="0">
                <a:latin typeface="Cambria" pitchFamily="18" charset="0"/>
              </a:rPr>
              <a:t>The </a:t>
            </a:r>
            <a:r>
              <a:rPr lang="en-GB" sz="1600" i="1" dirty="0" err="1">
                <a:latin typeface="Cambria" pitchFamily="18" charset="0"/>
              </a:rPr>
              <a:t>Routledge</a:t>
            </a:r>
            <a:r>
              <a:rPr lang="en-GB" sz="1600" i="1" dirty="0">
                <a:latin typeface="Cambria" pitchFamily="18" charset="0"/>
              </a:rPr>
              <a:t> Companion to Critical Theory</a:t>
            </a:r>
            <a:r>
              <a:rPr lang="en-GB" sz="1600" dirty="0">
                <a:latin typeface="Cambria" pitchFamily="18" charset="0"/>
              </a:rPr>
              <a:t>. Abingdon: </a:t>
            </a:r>
            <a:r>
              <a:rPr lang="en-GB" sz="1600" dirty="0" err="1">
                <a:latin typeface="Cambria" pitchFamily="18" charset="0"/>
              </a:rPr>
              <a:t>Routledge</a:t>
            </a:r>
            <a:r>
              <a:rPr lang="en-GB" sz="1600" dirty="0">
                <a:latin typeface="Cambria" pitchFamily="18" charset="0"/>
              </a:rPr>
              <a:t>.</a:t>
            </a:r>
          </a:p>
          <a:p>
            <a:pPr marL="381000" indent="-381000" eaLnBrk="1" hangingPunct="1"/>
            <a:r>
              <a:rPr lang="en-GB" sz="1600" dirty="0" smtClean="0">
                <a:latin typeface="Cambria" pitchFamily="18" charset="0"/>
              </a:rPr>
              <a:t>SIM</a:t>
            </a:r>
            <a:r>
              <a:rPr lang="en-GB" sz="1600" dirty="0">
                <a:latin typeface="Cambria" pitchFamily="18" charset="0"/>
              </a:rPr>
              <a:t>, Stuart. 2000. </a:t>
            </a:r>
            <a:r>
              <a:rPr lang="en-GB" sz="1600" i="1" dirty="0">
                <a:latin typeface="Cambria" pitchFamily="18" charset="0"/>
              </a:rPr>
              <a:t>Post-Marxism. An Intellectual History</a:t>
            </a:r>
            <a:r>
              <a:rPr lang="en-GB" sz="1600" dirty="0">
                <a:latin typeface="Cambria" pitchFamily="18" charset="0"/>
              </a:rPr>
              <a:t>. </a:t>
            </a:r>
            <a:r>
              <a:rPr lang="en-GB" sz="1600" dirty="0" err="1">
                <a:latin typeface="Cambria" pitchFamily="18" charset="0"/>
              </a:rPr>
              <a:t>Routledge</a:t>
            </a:r>
            <a:r>
              <a:rPr lang="en-GB" sz="1600" dirty="0">
                <a:latin typeface="Cambria" pitchFamily="18" charset="0"/>
              </a:rPr>
              <a:t>: New York</a:t>
            </a:r>
            <a:r>
              <a:rPr lang="en-GB" sz="1600" dirty="0" smtClean="0">
                <a:latin typeface="Cambria" pitchFamily="18" charset="0"/>
              </a:rPr>
              <a:t>.</a:t>
            </a:r>
            <a:endParaRPr lang="cs-CZ" sz="1600" dirty="0" smtClean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SWIFT, </a:t>
            </a:r>
            <a:r>
              <a:rPr lang="en-GB" sz="1600" dirty="0" smtClean="0">
                <a:latin typeface="Cambria" pitchFamily="18" charset="0"/>
              </a:rPr>
              <a:t>A</a:t>
            </a:r>
            <a:r>
              <a:rPr lang="cs-CZ" sz="1600" dirty="0" smtClean="0">
                <a:latin typeface="Cambria" pitchFamily="18" charset="0"/>
              </a:rPr>
              <a:t>dam</a:t>
            </a:r>
            <a:r>
              <a:rPr lang="en-GB" sz="1600" dirty="0" smtClean="0">
                <a:latin typeface="Cambria" pitchFamily="18" charset="0"/>
              </a:rPr>
              <a:t>.</a:t>
            </a:r>
            <a:r>
              <a:rPr lang="cs-CZ" sz="1600" dirty="0" smtClean="0">
                <a:latin typeface="Cambria" pitchFamily="18" charset="0"/>
              </a:rPr>
              <a:t> 2005.</a:t>
            </a:r>
            <a:r>
              <a:rPr lang="en-GB" sz="1600" dirty="0" smtClean="0">
                <a:latin typeface="Cambria" pitchFamily="18" charset="0"/>
              </a:rPr>
              <a:t> Politick</a:t>
            </a:r>
            <a:r>
              <a:rPr lang="cs-CZ" sz="1600" dirty="0">
                <a:latin typeface="Cambria" pitchFamily="18" charset="0"/>
              </a:rPr>
              <a:t>á</a:t>
            </a:r>
            <a:r>
              <a:rPr lang="en-GB" sz="1600" dirty="0" smtClean="0">
                <a:latin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</a:rPr>
              <a:t>filosofie</a:t>
            </a:r>
            <a:r>
              <a:rPr lang="en-GB" sz="1600" dirty="0">
                <a:latin typeface="Cambria" pitchFamily="18" charset="0"/>
              </a:rPr>
              <a:t>. </a:t>
            </a:r>
            <a:r>
              <a:rPr lang="cs-CZ" sz="1600" dirty="0" smtClean="0">
                <a:latin typeface="Cambria" pitchFamily="18" charset="0"/>
              </a:rPr>
              <a:t>Praha: </a:t>
            </a:r>
            <a:r>
              <a:rPr lang="en-GB" sz="1600" dirty="0" smtClean="0">
                <a:latin typeface="Cambria" pitchFamily="18" charset="0"/>
              </a:rPr>
              <a:t>Port</a:t>
            </a:r>
            <a:r>
              <a:rPr lang="cs-CZ" sz="1600" dirty="0" smtClean="0">
                <a:latin typeface="Cambria" pitchFamily="18" charset="0"/>
              </a:rPr>
              <a:t>á</a:t>
            </a:r>
            <a:r>
              <a:rPr lang="en-GB" sz="1600" dirty="0" smtClean="0">
                <a:latin typeface="Cambria" pitchFamily="18" charset="0"/>
              </a:rPr>
              <a:t>l</a:t>
            </a:r>
            <a:r>
              <a:rPr lang="cs-CZ" sz="1600" dirty="0" smtClean="0">
                <a:latin typeface="Cambria" pitchFamily="18" charset="0"/>
              </a:rPr>
              <a:t>.</a:t>
            </a:r>
            <a:endParaRPr lang="en-GB" sz="1600" dirty="0">
              <a:latin typeface="Cambria" pitchFamily="18" charset="0"/>
            </a:endParaRPr>
          </a:p>
          <a:p>
            <a:pPr marL="381000" indent="-381000" eaLnBrk="1" hangingPunct="1"/>
            <a:r>
              <a:rPr lang="en-GB" sz="1600" dirty="0">
                <a:latin typeface="Cambria" pitchFamily="18" charset="0"/>
              </a:rPr>
              <a:t>ŽIŽEK, </a:t>
            </a:r>
            <a:r>
              <a:rPr lang="en-GB" sz="1600" dirty="0" err="1">
                <a:latin typeface="Cambria" pitchFamily="18" charset="0"/>
              </a:rPr>
              <a:t>Slavoj</a:t>
            </a:r>
            <a:r>
              <a:rPr lang="en-GB" sz="1600" dirty="0">
                <a:latin typeface="Cambria" pitchFamily="18" charset="0"/>
              </a:rPr>
              <a:t>. 2008. </a:t>
            </a:r>
            <a:r>
              <a:rPr lang="en-GB" sz="1600" i="1" dirty="0">
                <a:latin typeface="Cambria" pitchFamily="18" charset="0"/>
              </a:rPr>
              <a:t>The Sublime Object of Ideology.</a:t>
            </a:r>
            <a:r>
              <a:rPr lang="en-GB" sz="1600" dirty="0">
                <a:latin typeface="Cambria" pitchFamily="18" charset="0"/>
              </a:rPr>
              <a:t> London: Verso.</a:t>
            </a:r>
          </a:p>
        </p:txBody>
      </p:sp>
    </p:spTree>
    <p:extLst>
      <p:ext uri="{BB962C8B-B14F-4D97-AF65-F5344CB8AC3E}">
        <p14:creationId xmlns:p14="http://schemas.microsoft.com/office/powerpoint/2010/main" val="3939235430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4:</a:t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ideologie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pPr eaLnBrk="1" hangingPunct="1"/>
            <a:endParaRPr lang="cs-CZ" dirty="0" smtClean="0">
              <a:latin typeface="Cambria" pitchFamily="18" charset="0"/>
            </a:endParaRPr>
          </a:p>
          <a:p>
            <a:pPr eaLnBrk="1" hangingPunct="1"/>
            <a:r>
              <a:rPr lang="cs-CZ" dirty="0" smtClean="0">
                <a:latin typeface="Cambria" pitchFamily="18" charset="0"/>
              </a:rPr>
              <a:t>21.09. 2013</a:t>
            </a:r>
          </a:p>
        </p:txBody>
      </p:sp>
    </p:spTree>
    <p:extLst>
      <p:ext uri="{BB962C8B-B14F-4D97-AF65-F5344CB8AC3E}">
        <p14:creationId xmlns:p14="http://schemas.microsoft.com/office/powerpoint/2010/main" val="1630785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D. de </a:t>
            </a:r>
            <a:r>
              <a:rPr lang="cs-CZ" sz="2800" dirty="0" err="1"/>
              <a:t>Tracy</a:t>
            </a:r>
            <a:r>
              <a:rPr lang="cs-CZ" sz="2800" dirty="0"/>
              <a:t> (konec 18. stol.) – „všeobecná věda o idejích“ (určena pro systematickou analýzu myšlenek</a:t>
            </a:r>
            <a:r>
              <a:rPr lang="cs-CZ" sz="2800" dirty="0" smtClean="0"/>
              <a:t>)</a:t>
            </a:r>
          </a:p>
          <a:p>
            <a:r>
              <a:rPr lang="cs-CZ" sz="2800" dirty="0"/>
              <a:t>1. Marxistické pojetí: ideologie = myšlení odtržené od reality; falešné vědomí (pomáhající udržet vykořisťovatelský systém)- za komunismu už nebude potřeba.</a:t>
            </a:r>
            <a:br>
              <a:rPr lang="cs-CZ" sz="2800" dirty="0"/>
            </a:br>
            <a:r>
              <a:rPr lang="cs-CZ" sz="2800" dirty="0" smtClean="0"/>
              <a:t>2</a:t>
            </a:r>
            <a:r>
              <a:rPr lang="cs-CZ" sz="2800" dirty="0"/>
              <a:t>. Neutrální pojetí: ideologie = systematická politická doktrína předkládající komplexní teorii člověka </a:t>
            </a:r>
            <a:br>
              <a:rPr lang="cs-CZ" sz="2800" dirty="0"/>
            </a:br>
            <a:r>
              <a:rPr lang="cs-CZ" sz="2800" dirty="0"/>
              <a:t>a společnosti.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514859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Osa levice - pravice</a:t>
            </a:r>
            <a:endParaRPr lang="cs-CZ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64236" y="2971800"/>
            <a:ext cx="1505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socialismus</a:t>
            </a:r>
            <a:endParaRPr lang="cs-CZ" b="1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05200" y="3505200"/>
            <a:ext cx="177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liberalismus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76800" y="2971800"/>
            <a:ext cx="223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konzervatismus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705600" y="25908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fašismus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2057400" y="25146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28956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18288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18288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V="1">
            <a:off x="42672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V="1">
            <a:off x="57150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68580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3413125" y="4841875"/>
            <a:ext cx="207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anarchismus ?</a:t>
            </a:r>
          </a:p>
        </p:txBody>
      </p:sp>
    </p:spTree>
    <p:extLst>
      <p:ext uri="{BB962C8B-B14F-4D97-AF65-F5344CB8AC3E}">
        <p14:creationId xmlns:p14="http://schemas.microsoft.com/office/powerpoint/2010/main" val="1248939584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„Podkova“</a:t>
            </a:r>
            <a:endParaRPr lang="cs-CZ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411413" y="3284538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Komunismus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563938" y="5084763"/>
            <a:ext cx="146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Liberalismus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435600" y="4148138"/>
            <a:ext cx="180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Konzervatismus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643438" y="3284538"/>
            <a:ext cx="1162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Fašismus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2503488" y="3695700"/>
            <a:ext cx="5048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2503488" y="4487863"/>
            <a:ext cx="9366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5095875" y="4560888"/>
            <a:ext cx="1081088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384800" y="3624263"/>
            <a:ext cx="5762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763713" y="4148138"/>
            <a:ext cx="1403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 dirty="0">
                <a:solidFill>
                  <a:srgbClr val="FF0000"/>
                </a:solidFill>
                <a:latin typeface="Arial" charset="0"/>
              </a:rPr>
              <a:t>Socialismus</a:t>
            </a:r>
          </a:p>
        </p:txBody>
      </p:sp>
    </p:spTree>
    <p:extLst>
      <p:ext uri="{BB962C8B-B14F-4D97-AF65-F5344CB8AC3E}">
        <p14:creationId xmlns:p14="http://schemas.microsoft.com/office/powerpoint/2010/main" val="132904852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Teoretické přístupy v politické vědě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eaLnBrk="1" hangingPunct="1"/>
            <a:r>
              <a:rPr lang="cs-CZ" sz="3000" b="1" dirty="0" smtClean="0">
                <a:latin typeface="Cambria" pitchFamily="18" charset="0"/>
              </a:rPr>
              <a:t>Normativně-ontologický</a:t>
            </a:r>
            <a:r>
              <a:rPr lang="cs-CZ" sz="3000" dirty="0" smtClean="0">
                <a:latin typeface="Cambria" pitchFamily="18" charset="0"/>
              </a:rPr>
              <a:t> (kořeny tohoto přístupu již v antice) – jde o nalezení správných objektivně existujících měřítek fungování politické obce/společenského řádu</a:t>
            </a:r>
          </a:p>
          <a:p>
            <a:pPr eaLnBrk="1" hangingPunct="1"/>
            <a:r>
              <a:rPr lang="cs-CZ" sz="3000" b="1" dirty="0" smtClean="0">
                <a:latin typeface="Cambria" pitchFamily="18" charset="0"/>
              </a:rPr>
              <a:t>Kriticko-dialektický/</a:t>
            </a:r>
            <a:r>
              <a:rPr lang="cs-CZ" sz="3000" b="1" dirty="0" err="1" smtClean="0">
                <a:latin typeface="Cambria" pitchFamily="18" charset="0"/>
              </a:rPr>
              <a:t>neo</a:t>
            </a:r>
            <a:r>
              <a:rPr lang="cs-CZ" sz="3000" b="1" dirty="0" smtClean="0">
                <a:latin typeface="Cambria" pitchFamily="18" charset="0"/>
              </a:rPr>
              <a:t>-marxistický</a:t>
            </a:r>
            <a:r>
              <a:rPr lang="cs-CZ" sz="3000" dirty="0" smtClean="0">
                <a:latin typeface="Cambria" pitchFamily="18" charset="0"/>
              </a:rPr>
              <a:t> – mj. Frankfurtská škola (od poloviny 60-</a:t>
            </a:r>
            <a:r>
              <a:rPr lang="cs-CZ" sz="3000" dirty="0" err="1" smtClean="0">
                <a:latin typeface="Cambria" pitchFamily="18" charset="0"/>
              </a:rPr>
              <a:t>tých</a:t>
            </a:r>
            <a:r>
              <a:rPr lang="cs-CZ" sz="3000" dirty="0" smtClean="0">
                <a:latin typeface="Cambria" pitchFamily="18" charset="0"/>
              </a:rPr>
              <a:t> let 20. st.  - nejde „jen“ o analýzu, ale především o kritiku současného stavu) </a:t>
            </a:r>
          </a:p>
          <a:p>
            <a:pPr eaLnBrk="1" hangingPunct="1"/>
            <a:r>
              <a:rPr lang="cs-CZ" sz="3000" b="1" dirty="0" smtClean="0">
                <a:latin typeface="Cambria" pitchFamily="18" charset="0"/>
              </a:rPr>
              <a:t>Empiricko-analytický</a:t>
            </a:r>
            <a:r>
              <a:rPr lang="cs-CZ" sz="3000" dirty="0" smtClean="0">
                <a:latin typeface="Cambria" pitchFamily="18" charset="0"/>
              </a:rPr>
              <a:t> </a:t>
            </a:r>
            <a:r>
              <a:rPr lang="cs-CZ" sz="3000" b="1" dirty="0" smtClean="0">
                <a:latin typeface="Cambria" pitchFamily="18" charset="0"/>
              </a:rPr>
              <a:t> </a:t>
            </a:r>
            <a:r>
              <a:rPr lang="cs-CZ" sz="3000" dirty="0" smtClean="0">
                <a:latin typeface="Cambria" pitchFamily="18" charset="0"/>
              </a:rPr>
              <a:t>- analýza empiricky pozorovatelných fenoménů</a:t>
            </a:r>
            <a:endParaRPr lang="cs-CZ" sz="3000" b="1" dirty="0" smtClean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Dvourozměrné schéma ideologií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1404069"/>
            <a:ext cx="772477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03397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Konzervatismus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Reakce na průmyslovou revoluci </a:t>
            </a:r>
            <a:r>
              <a:rPr lang="pt-BR" sz="2800" dirty="0" smtClean="0"/>
              <a:t>a </a:t>
            </a:r>
            <a:r>
              <a:rPr lang="pt-BR" sz="2800" dirty="0"/>
              <a:t>demokratickou revoluci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Zakladatelem konzervatismu je Edmund BURKE (18. st.). Další představitelé klasického konzervatismu: M. </a:t>
            </a:r>
            <a:r>
              <a:rPr lang="cs-CZ" sz="2800" dirty="0" err="1"/>
              <a:t>Oakeshott</a:t>
            </a:r>
            <a:r>
              <a:rPr lang="cs-CZ" sz="2800" dirty="0"/>
              <a:t>, R. </a:t>
            </a:r>
            <a:r>
              <a:rPr lang="cs-CZ" sz="2800" dirty="0" err="1"/>
              <a:t>Scruton</a:t>
            </a:r>
            <a:r>
              <a:rPr lang="cs-CZ" sz="2800" dirty="0"/>
              <a:t> aj.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Představitelé </a:t>
            </a:r>
            <a:r>
              <a:rPr lang="cs-CZ" sz="2800" dirty="0" err="1"/>
              <a:t>neokonzervatismu</a:t>
            </a:r>
            <a:r>
              <a:rPr lang="cs-CZ" sz="2800" dirty="0"/>
              <a:t>: Daniel Bell, </a:t>
            </a:r>
            <a:r>
              <a:rPr lang="cs-CZ" sz="2800" dirty="0" err="1"/>
              <a:t>Seymour</a:t>
            </a:r>
            <a:r>
              <a:rPr lang="cs-CZ" sz="2800" dirty="0"/>
              <a:t> M. </a:t>
            </a:r>
            <a:r>
              <a:rPr lang="cs-CZ" sz="2800" dirty="0" err="1"/>
              <a:t>Lipset</a:t>
            </a:r>
            <a:r>
              <a:rPr lang="cs-CZ" sz="2800" dirty="0"/>
              <a:t>, Samuel </a:t>
            </a:r>
            <a:r>
              <a:rPr lang="cs-CZ" sz="2800" dirty="0" err="1"/>
              <a:t>Huntington</a:t>
            </a:r>
            <a:r>
              <a:rPr lang="cs-CZ" sz="2800" dirty="0"/>
              <a:t> </a:t>
            </a:r>
            <a:r>
              <a:rPr lang="cs-CZ" sz="2800" dirty="0" smtClean="0"/>
              <a:t>aj.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u="sng" dirty="0" smtClean="0"/>
              <a:t>Principy</a:t>
            </a:r>
            <a:r>
              <a:rPr lang="cs-CZ" sz="2800" dirty="0"/>
              <a:t>: Tradice a historie, pragmatismus, nedokonalost člověka, meze racionality, </a:t>
            </a:r>
            <a:r>
              <a:rPr lang="cs-CZ" sz="2800" dirty="0" err="1"/>
              <a:t>organicismus</a:t>
            </a:r>
            <a:r>
              <a:rPr lang="cs-CZ" sz="2800" dirty="0"/>
              <a:t>, hierarchie, autorita, majetek.</a:t>
            </a:r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193631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Konzervatismus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Autoritativní k. – podpora fašismu a nacismu</a:t>
            </a:r>
          </a:p>
          <a:p>
            <a:r>
              <a:rPr lang="cs-CZ" sz="2800" dirty="0"/>
              <a:t>Paternalistický k. – posun blíže k levici; pragmatické úvahy – „střední cesta“</a:t>
            </a:r>
          </a:p>
          <a:p>
            <a:r>
              <a:rPr lang="cs-CZ" sz="2800" dirty="0"/>
              <a:t>Nová pravice – neoliberalismus a </a:t>
            </a:r>
            <a:r>
              <a:rPr lang="cs-CZ" sz="2800" dirty="0" err="1"/>
              <a:t>neokonzervatismus</a:t>
            </a:r>
            <a:r>
              <a:rPr lang="cs-CZ" sz="2800" dirty="0"/>
              <a:t>; reakce na 60./70. léta, ekonomickou krizi a úpadek tradičních hodnot, obavy z hodnot nové levice</a:t>
            </a:r>
            <a:br>
              <a:rPr lang="cs-CZ" sz="2800" dirty="0"/>
            </a:br>
            <a:r>
              <a:rPr lang="cs-CZ" sz="2800" dirty="0"/>
              <a:t>- M. Thatcher, R. Reagan </a:t>
            </a:r>
          </a:p>
          <a:p>
            <a:r>
              <a:rPr lang="cs-CZ" sz="2800" dirty="0"/>
              <a:t>Rozdíl mezi americkým a kontinentálním konzervatismem (!).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272077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Klasický x moderní liberalismus</a:t>
            </a:r>
          </a:p>
          <a:p>
            <a:r>
              <a:rPr lang="cs-CZ" sz="2400" dirty="0"/>
              <a:t>M.L.: Ovlivnění romantismem, reakce na vzestup socialistických myšlenek</a:t>
            </a:r>
            <a:br>
              <a:rPr lang="cs-CZ" sz="2400" dirty="0"/>
            </a:br>
            <a:r>
              <a:rPr lang="cs-CZ" sz="2400" dirty="0"/>
              <a:t>- Negativní x pozitivní svoboda</a:t>
            </a:r>
            <a:br>
              <a:rPr lang="cs-CZ" sz="2400" dirty="0"/>
            </a:br>
            <a:r>
              <a:rPr lang="cs-CZ" sz="2400" dirty="0"/>
              <a:t>- Napětí rovnost x svoboda (rovnostářský lib. vs. 	libertarianismus) </a:t>
            </a:r>
          </a:p>
          <a:p>
            <a:r>
              <a:rPr lang="cs-CZ" sz="2400" dirty="0"/>
              <a:t>Neoliberalismus 20. st. (tedy ekonomický liberalismus) je především obhajobou tržních principů oproti praxi socialistických společností - nejznámější představitelé: Friedrich A. Hayek, </a:t>
            </a:r>
            <a:r>
              <a:rPr lang="cs-CZ" sz="2400" dirty="0" err="1"/>
              <a:t>Milton</a:t>
            </a:r>
            <a:r>
              <a:rPr lang="cs-CZ" sz="2400" dirty="0"/>
              <a:t> </a:t>
            </a:r>
            <a:r>
              <a:rPr lang="cs-CZ" sz="2400" dirty="0" err="1"/>
              <a:t>Friedman</a:t>
            </a:r>
            <a:endParaRPr lang="cs-CZ" sz="2400" dirty="0"/>
          </a:p>
          <a:p>
            <a:r>
              <a:rPr lang="cs-CZ" sz="2400" dirty="0"/>
              <a:t>Otázka univerzálních hodnot (lidská práva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1495310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Zakladatel J. Locke (17. st.) – přirozená práva; dělba moci</a:t>
            </a:r>
          </a:p>
          <a:p>
            <a:r>
              <a:rPr lang="cs-CZ" sz="2400" dirty="0"/>
              <a:t>A. Smith – volný obchod, neviditelná ruka trhu</a:t>
            </a:r>
            <a:br>
              <a:rPr lang="cs-CZ" sz="2400" dirty="0"/>
            </a:br>
            <a:r>
              <a:rPr lang="cs-CZ" sz="2400" dirty="0"/>
              <a:t>- skotské osvícenství</a:t>
            </a:r>
          </a:p>
          <a:p>
            <a:r>
              <a:rPr lang="cs-CZ" sz="2400" dirty="0"/>
              <a:t>J.S. </a:t>
            </a:r>
            <a:r>
              <a:rPr lang="cs-CZ" sz="2400" dirty="0" err="1"/>
              <a:t>Mill</a:t>
            </a:r>
            <a:r>
              <a:rPr lang="cs-CZ" sz="2400" dirty="0"/>
              <a:t> – přechod mezi klasickým a moderním </a:t>
            </a:r>
            <a:r>
              <a:rPr lang="cs-CZ" sz="2400" dirty="0" smtClean="0"/>
              <a:t>liberalismem</a:t>
            </a:r>
            <a:endParaRPr lang="cs-CZ" sz="2400" dirty="0"/>
          </a:p>
          <a:p>
            <a:r>
              <a:rPr lang="cs-CZ" sz="2400" dirty="0"/>
              <a:t>idea plnohodnotného rozvoje jednotlivce</a:t>
            </a:r>
          </a:p>
          <a:p>
            <a:r>
              <a:rPr lang="cs-CZ" sz="2400" dirty="0"/>
              <a:t>Představitelé současného politického liberalismu: J. </a:t>
            </a:r>
            <a:r>
              <a:rPr lang="cs-CZ" sz="2400" dirty="0" err="1"/>
              <a:t>Rawls</a:t>
            </a:r>
            <a:r>
              <a:rPr lang="cs-CZ" sz="2400" dirty="0"/>
              <a:t>, R. </a:t>
            </a:r>
            <a:r>
              <a:rPr lang="cs-CZ" sz="2400" dirty="0" err="1"/>
              <a:t>Dworkin</a:t>
            </a:r>
            <a:r>
              <a:rPr lang="cs-CZ" sz="2400" dirty="0"/>
              <a:t>, R. </a:t>
            </a:r>
            <a:r>
              <a:rPr lang="cs-CZ" sz="2400" dirty="0" err="1"/>
              <a:t>Nozick</a:t>
            </a:r>
            <a:r>
              <a:rPr lang="cs-CZ" sz="2400" dirty="0"/>
              <a:t> ad. </a:t>
            </a:r>
          </a:p>
          <a:p>
            <a:r>
              <a:rPr lang="cs-CZ" sz="2400" dirty="0"/>
              <a:t>Principy: individualismus, svoboda, rozum, tolerance, konsenzus, konstitucionalismus, sekularizace politiky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75650783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Vzniká jako reakce na průmyslovou revoluci.</a:t>
            </a:r>
          </a:p>
          <a:p>
            <a:r>
              <a:rPr lang="cs-CZ" sz="2400" dirty="0"/>
              <a:t>Počátky představuje utopický socialismus vznikající na přelomu 18. a 19. st. (Saint-Simon, Ch. Fourier, R. </a:t>
            </a:r>
            <a:r>
              <a:rPr lang="cs-CZ" sz="2400" dirty="0" err="1"/>
              <a:t>Owen</a:t>
            </a:r>
            <a:r>
              <a:rPr lang="cs-CZ" sz="2400" dirty="0"/>
              <a:t> aj) . </a:t>
            </a:r>
          </a:p>
          <a:p>
            <a:r>
              <a:rPr lang="cs-CZ" sz="2400" dirty="0"/>
              <a:t>Hlavní představitelé: Karl Marx, Friedrich Engels.</a:t>
            </a:r>
          </a:p>
          <a:p>
            <a:r>
              <a:rPr lang="cs-CZ" sz="2400" dirty="0"/>
              <a:t>Pod hlavičku socialismu v politické vědě zařazujeme nesmírně široké rozpětí politických směrů.</a:t>
            </a:r>
          </a:p>
          <a:p>
            <a:r>
              <a:rPr lang="cs-CZ" sz="2400" dirty="0"/>
              <a:t>Principy: kolektivismus/pospolitost, spolupráce, společenské třídy, rovnost, společné vlastnictví, odcizení, vykořisťování, historický materialismus, revoluce (komunismus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66411958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Revoluční x evoluční (reformistický)</a:t>
            </a:r>
          </a:p>
          <a:p>
            <a:r>
              <a:rPr lang="cs-CZ" dirty="0"/>
              <a:t>(1) Revoluční/Komunismus: teoreticky rozpracoval V.I. Lenin</a:t>
            </a:r>
            <a:br>
              <a:rPr lang="cs-CZ" dirty="0"/>
            </a:br>
            <a:r>
              <a:rPr lang="cs-CZ" dirty="0"/>
              <a:t>- Avantgardní strana =&gt; mobilizace dělnictva, internacionalismus</a:t>
            </a:r>
            <a:br>
              <a:rPr lang="cs-CZ" dirty="0"/>
            </a:br>
            <a:r>
              <a:rPr lang="cs-CZ" dirty="0"/>
              <a:t>Stalinismus – model ortodoxního komunismu (v praxi totalitní  režim)</a:t>
            </a:r>
            <a:br>
              <a:rPr lang="cs-CZ" dirty="0"/>
            </a:br>
            <a:r>
              <a:rPr lang="cs-CZ" dirty="0"/>
              <a:t>Západní marxismus – vzdání se myšlenky násilné </a:t>
            </a:r>
            <a:r>
              <a:rPr lang="cs-CZ" dirty="0" smtClean="0"/>
              <a:t>revoluce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723018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ideologií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7901101" cy="421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569018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Anarchismus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Víra ve spontánní </a:t>
            </a:r>
            <a:r>
              <a:rPr lang="cs-CZ" dirty="0" err="1"/>
              <a:t>samoorganizaci</a:t>
            </a:r>
            <a:r>
              <a:rPr lang="cs-CZ" dirty="0"/>
              <a:t> společnosti</a:t>
            </a:r>
          </a:p>
          <a:p>
            <a:r>
              <a:rPr lang="cs-CZ" dirty="0"/>
              <a:t>Odpor vůči donucovací autoritě (státu) kvůli narušení individuální autonomie</a:t>
            </a:r>
          </a:p>
          <a:p>
            <a:r>
              <a:rPr lang="cs-CZ" dirty="0"/>
              <a:t>Nikdy se nepodařilo získat </a:t>
            </a:r>
            <a:r>
              <a:rPr lang="cs-CZ" dirty="0" smtClean="0"/>
              <a:t>moc</a:t>
            </a:r>
            <a:endParaRPr lang="cs-CZ" dirty="0"/>
          </a:p>
          <a:p>
            <a:r>
              <a:rPr lang="cs-CZ" dirty="0"/>
              <a:t>Principy: negace autority, dobrá přirozenost lidí a schopnost používat rozum, decentralizace, </a:t>
            </a:r>
            <a:r>
              <a:rPr lang="cs-CZ" dirty="0" smtClean="0"/>
              <a:t>samospráva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71875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Feminismus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1. vlna – kampaň za volební právo žen (18.-20. století); jazyk přirozených práv (Locke)</a:t>
            </a:r>
          </a:p>
          <a:p>
            <a:r>
              <a:rPr lang="cs-CZ" sz="2400" dirty="0"/>
              <a:t>M. </a:t>
            </a:r>
            <a:r>
              <a:rPr lang="cs-CZ" sz="2400" dirty="0" err="1"/>
              <a:t>Wollstonecraft</a:t>
            </a:r>
            <a:r>
              <a:rPr lang="cs-CZ" sz="2400" dirty="0"/>
              <a:t>, H. </a:t>
            </a:r>
            <a:r>
              <a:rPr lang="cs-CZ" sz="2400" dirty="0" err="1"/>
              <a:t>Taylor</a:t>
            </a:r>
            <a:r>
              <a:rPr lang="cs-CZ" sz="2400" dirty="0"/>
              <a:t>, J.S. </a:t>
            </a:r>
            <a:r>
              <a:rPr lang="cs-CZ" sz="2400" dirty="0" err="1"/>
              <a:t>Mill</a:t>
            </a:r>
            <a:endParaRPr lang="cs-CZ" sz="2400" dirty="0"/>
          </a:p>
          <a:p>
            <a:r>
              <a:rPr lang="cs-CZ" sz="2400" dirty="0"/>
              <a:t>2. vlna – od 60. let 20. století; širší a komplexnější analýzy </a:t>
            </a:r>
            <a:r>
              <a:rPr lang="cs-CZ" sz="2400" dirty="0" smtClean="0"/>
              <a:t>společnosti</a:t>
            </a:r>
          </a:p>
          <a:p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- Politika privátního</a:t>
            </a:r>
            <a:br>
              <a:rPr lang="cs-CZ" sz="2400" dirty="0"/>
            </a:br>
            <a:r>
              <a:rPr lang="cs-CZ" sz="2400" dirty="0"/>
              <a:t>- Patriarchát - sexismus</a:t>
            </a:r>
            <a:br>
              <a:rPr lang="cs-CZ" sz="2400" dirty="0"/>
            </a:br>
            <a:r>
              <a:rPr lang="cs-CZ" sz="2400" dirty="0"/>
              <a:t>- Pohlaví a rod (gender) =&gt; </a:t>
            </a:r>
            <a:r>
              <a:rPr lang="cs-CZ" sz="2400" dirty="0" err="1"/>
              <a:t>stereotypizace</a:t>
            </a:r>
            <a:r>
              <a:rPr lang="cs-CZ" sz="2400" dirty="0"/>
              <a:t> rolí</a:t>
            </a:r>
          </a:p>
          <a:p>
            <a:r>
              <a:rPr lang="cs-CZ" sz="2400" dirty="0"/>
              <a:t>B. </a:t>
            </a:r>
            <a:r>
              <a:rPr lang="cs-CZ" sz="2400" dirty="0" err="1"/>
              <a:t>Friedan</a:t>
            </a:r>
            <a:r>
              <a:rPr lang="cs-CZ" sz="2400" dirty="0"/>
              <a:t>, S. de </a:t>
            </a:r>
            <a:r>
              <a:rPr lang="cs-CZ" sz="2400" dirty="0" err="1"/>
              <a:t>Beauvoir</a:t>
            </a:r>
            <a:r>
              <a:rPr lang="cs-CZ" sz="2400" dirty="0"/>
              <a:t>, G. </a:t>
            </a:r>
            <a:r>
              <a:rPr lang="cs-CZ" sz="2400" dirty="0" err="1"/>
              <a:t>Greer</a:t>
            </a:r>
            <a:r>
              <a:rPr lang="cs-CZ" sz="2400" dirty="0"/>
              <a:t>, J. </a:t>
            </a:r>
            <a:r>
              <a:rPr lang="cs-CZ" sz="2400" dirty="0" err="1"/>
              <a:t>Mitchell</a:t>
            </a:r>
            <a:r>
              <a:rPr lang="cs-CZ" sz="2400" dirty="0"/>
              <a:t>, S. </a:t>
            </a:r>
            <a:r>
              <a:rPr lang="cs-CZ" sz="2400" dirty="0" err="1"/>
              <a:t>Brownmiller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40944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Zásady vědeckého přístupu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Politologie jako moderní sociální věda</a:t>
            </a:r>
          </a:p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Podmínka objektivity a hodnotové neutrality (</a:t>
            </a:r>
            <a:r>
              <a:rPr lang="cs-CZ" sz="2800" i="1" dirty="0" smtClean="0">
                <a:latin typeface="Cambria" pitchFamily="18" charset="0"/>
              </a:rPr>
              <a:t>viz</a:t>
            </a:r>
            <a:r>
              <a:rPr lang="cs-CZ" sz="2800" dirty="0" smtClean="0">
                <a:latin typeface="Cambria" pitchFamily="18" charset="0"/>
              </a:rPr>
              <a:t> tzv. pozitivistická tradice, nehodnotící princip v sociologii)</a:t>
            </a:r>
          </a:p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Poskytne co nejrozsáhlejší a systematické poznání a vysvětlení politických jevů a událostí</a:t>
            </a:r>
          </a:p>
          <a:p>
            <a:pPr marL="266700" lvl="2" eaLnBrk="1" hangingPunct="1">
              <a:lnSpc>
                <a:spcPct val="90000"/>
              </a:lnSpc>
              <a:buFont typeface="Symbol" pitchFamily="18" charset="2"/>
              <a:buChar char="·"/>
            </a:pPr>
            <a:r>
              <a:rPr lang="cs-CZ" sz="2800" dirty="0" smtClean="0">
                <a:latin typeface="Cambria" pitchFamily="18" charset="0"/>
              </a:rPr>
              <a:t>Důraz na odklon od normativnosti a spekulativnosti směrem k empiricko-analytický přístupům  </a:t>
            </a:r>
          </a:p>
          <a:p>
            <a:pPr eaLnBrk="1" hangingPunct="1"/>
            <a:endParaRPr lang="cs-CZ" sz="2800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Environmentalismus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zavedl biolog E. </a:t>
            </a:r>
            <a:r>
              <a:rPr lang="cs-CZ" dirty="0" err="1"/>
              <a:t>Haeckel</a:t>
            </a:r>
            <a:r>
              <a:rPr lang="cs-CZ" dirty="0"/>
              <a:t> (1858)</a:t>
            </a:r>
          </a:p>
          <a:p>
            <a:r>
              <a:rPr lang="cs-CZ" dirty="0"/>
              <a:t>Od 50./60. let 20. století</a:t>
            </a:r>
          </a:p>
          <a:p>
            <a:r>
              <a:rPr lang="cs-CZ" dirty="0"/>
              <a:t>R. </a:t>
            </a:r>
            <a:r>
              <a:rPr lang="cs-CZ" dirty="0" err="1"/>
              <a:t>Carson</a:t>
            </a:r>
            <a:r>
              <a:rPr lang="cs-CZ" dirty="0"/>
              <a:t> – </a:t>
            </a:r>
            <a:r>
              <a:rPr lang="cs-CZ" dirty="0" err="1"/>
              <a:t>Silent</a:t>
            </a:r>
            <a:r>
              <a:rPr lang="cs-CZ" dirty="0"/>
              <a:t> </a:t>
            </a:r>
            <a:r>
              <a:rPr lang="cs-CZ" dirty="0" err="1"/>
              <a:t>Spring</a:t>
            </a:r>
            <a:r>
              <a:rPr lang="cs-CZ" dirty="0"/>
              <a:t> (1962)</a:t>
            </a:r>
          </a:p>
          <a:p>
            <a:r>
              <a:rPr lang="cs-CZ" dirty="0"/>
              <a:t>P. R. </a:t>
            </a:r>
            <a:r>
              <a:rPr lang="cs-CZ" dirty="0" err="1"/>
              <a:t>Ehrlich</a:t>
            </a:r>
            <a:r>
              <a:rPr lang="cs-CZ" dirty="0"/>
              <a:t> – </a:t>
            </a:r>
            <a:r>
              <a:rPr lang="cs-CZ" dirty="0" err="1"/>
              <a:t>Population</a:t>
            </a:r>
            <a:r>
              <a:rPr lang="cs-CZ" dirty="0"/>
              <a:t> Bomb (1968)</a:t>
            </a:r>
          </a:p>
          <a:p>
            <a:r>
              <a:rPr lang="cs-CZ" dirty="0"/>
              <a:t>Zpráva Římského klubu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Limits</a:t>
            </a:r>
            <a:r>
              <a:rPr lang="cs-CZ" dirty="0"/>
              <a:t> to </a:t>
            </a:r>
            <a:r>
              <a:rPr lang="cs-CZ" dirty="0" err="1"/>
              <a:t>Growth</a:t>
            </a:r>
            <a:r>
              <a:rPr lang="cs-CZ" dirty="0"/>
              <a:t> (</a:t>
            </a:r>
            <a:r>
              <a:rPr lang="cs-CZ" dirty="0" smtClean="0"/>
              <a:t>1972</a:t>
            </a:r>
            <a:r>
              <a:rPr lang="cs-CZ" dirty="0"/>
              <a:t>)</a:t>
            </a:r>
          </a:p>
          <a:p>
            <a:r>
              <a:rPr lang="cs-CZ" dirty="0"/>
              <a:t>Příroda není pouze ekonomický zdroj; hledání nové rovnováhy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623020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Environmentalismus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Teoretické pozice:</a:t>
            </a:r>
          </a:p>
          <a:p>
            <a:r>
              <a:rPr lang="cs-CZ" sz="2400" dirty="0"/>
              <a:t>(1) Kritika vypjatého antropocentrismu × ochrana přírody má stále význam zejména z hlediska člověka</a:t>
            </a:r>
          </a:p>
          <a:p>
            <a:r>
              <a:rPr lang="cs-CZ" sz="2400" dirty="0"/>
              <a:t>(2) Morální </a:t>
            </a:r>
            <a:r>
              <a:rPr lang="cs-CZ" sz="2400" dirty="0" err="1"/>
              <a:t>extenzionismus</a:t>
            </a:r>
            <a:r>
              <a:rPr lang="cs-CZ" sz="2400" dirty="0"/>
              <a:t> – organismy schopné trpět resp. vnímat: P. Singer a utilitární kalkul</a:t>
            </a:r>
          </a:p>
          <a:p>
            <a:r>
              <a:rPr lang="cs-CZ" sz="2400" dirty="0"/>
              <a:t>(3) Zdráhavý holismus – vylučuje neživou přírodu</a:t>
            </a:r>
          </a:p>
          <a:p>
            <a:r>
              <a:rPr lang="cs-CZ" sz="2400" dirty="0"/>
              <a:t>(4) Holistický ekocentrismus /hlubinná ekologie: J. </a:t>
            </a:r>
            <a:r>
              <a:rPr lang="cs-CZ" sz="2400" dirty="0" err="1"/>
              <a:t>Lovelock</a:t>
            </a:r>
            <a:r>
              <a:rPr lang="cs-CZ" sz="2400" dirty="0"/>
              <a:t> a „hypotéza </a:t>
            </a:r>
            <a:r>
              <a:rPr lang="cs-CZ" sz="2400" dirty="0" err="1"/>
              <a:t>Gaia</a:t>
            </a:r>
            <a:r>
              <a:rPr lang="cs-CZ" sz="2400" dirty="0"/>
              <a:t>“; A. </a:t>
            </a:r>
            <a:r>
              <a:rPr lang="cs-CZ" sz="2400" dirty="0" err="1" smtClean="0"/>
              <a:t>Naess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Politické pozice:</a:t>
            </a:r>
          </a:p>
          <a:p>
            <a:r>
              <a:rPr lang="cs-CZ" sz="2400" dirty="0"/>
              <a:t>od </a:t>
            </a:r>
            <a:r>
              <a:rPr lang="cs-CZ" sz="2400" dirty="0" err="1"/>
              <a:t>eko</a:t>
            </a:r>
            <a:r>
              <a:rPr lang="cs-CZ" sz="2400" dirty="0"/>
              <a:t>-kapitalismu přes reformistický environmentalismus a </a:t>
            </a:r>
            <a:r>
              <a:rPr lang="cs-CZ" sz="2400" dirty="0" err="1"/>
              <a:t>eko</a:t>
            </a:r>
            <a:r>
              <a:rPr lang="cs-CZ" sz="2400" dirty="0"/>
              <a:t>-socialismus po </a:t>
            </a:r>
            <a:r>
              <a:rPr lang="cs-CZ" sz="2400" dirty="0" err="1"/>
              <a:t>anarchoenvironmentalismus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35534108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100" dirty="0" err="1">
                <a:cs typeface="Times New Roman" pitchFamily="18" charset="0"/>
              </a:rPr>
              <a:t>Heywood</a:t>
            </a:r>
            <a:r>
              <a:rPr lang="cs-CZ" sz="3100" dirty="0">
                <a:cs typeface="Times New Roman" pitchFamily="18" charset="0"/>
              </a:rPr>
              <a:t>, A.: </a:t>
            </a:r>
            <a:r>
              <a:rPr lang="cs-CZ" sz="3100" i="1" dirty="0">
                <a:cs typeface="Times New Roman" pitchFamily="18" charset="0"/>
              </a:rPr>
              <a:t>Politické ideologie</a:t>
            </a:r>
            <a:r>
              <a:rPr lang="cs-CZ" sz="3100" dirty="0">
                <a:cs typeface="Times New Roman" pitchFamily="18" charset="0"/>
              </a:rPr>
              <a:t>. Praha: </a:t>
            </a:r>
            <a:r>
              <a:rPr lang="cs-CZ" sz="3100" dirty="0" smtClean="0">
                <a:cs typeface="Times New Roman" pitchFamily="18" charset="0"/>
              </a:rPr>
              <a:t>Victoria </a:t>
            </a:r>
            <a:r>
              <a:rPr lang="cs-CZ" sz="3100" dirty="0" err="1">
                <a:cs typeface="Times New Roman" pitchFamily="18" charset="0"/>
              </a:rPr>
              <a:t>Publishing</a:t>
            </a:r>
            <a:r>
              <a:rPr lang="cs-CZ" sz="3100" dirty="0">
                <a:cs typeface="Times New Roman" pitchFamily="18" charset="0"/>
              </a:rPr>
              <a:t>, 1994.</a:t>
            </a:r>
            <a:r>
              <a:rPr lang="cs-CZ" sz="3100" dirty="0"/>
              <a:t> </a:t>
            </a:r>
            <a:endParaRPr lang="cs-CZ" sz="3100" dirty="0" smtClean="0"/>
          </a:p>
          <a:p>
            <a:r>
              <a:rPr lang="cs-CZ" sz="3100" dirty="0"/>
              <a:t>ALTHUSSER, Louis. 1970. </a:t>
            </a:r>
            <a:r>
              <a:rPr lang="cs-CZ" sz="3100" dirty="0" err="1"/>
              <a:t>For</a:t>
            </a:r>
            <a:r>
              <a:rPr lang="cs-CZ" sz="3100" dirty="0"/>
              <a:t> Marx. New York: </a:t>
            </a:r>
            <a:r>
              <a:rPr lang="cs-CZ" sz="3100" dirty="0" err="1"/>
              <a:t>Vintage</a:t>
            </a:r>
            <a:r>
              <a:rPr lang="cs-CZ" sz="3100" dirty="0"/>
              <a:t> </a:t>
            </a:r>
            <a:r>
              <a:rPr lang="cs-CZ" sz="3100" dirty="0" err="1"/>
              <a:t>Books</a:t>
            </a:r>
            <a:r>
              <a:rPr lang="cs-CZ" sz="3100" dirty="0"/>
              <a:t>.</a:t>
            </a:r>
          </a:p>
          <a:p>
            <a:r>
              <a:rPr lang="cs-CZ" sz="3100" dirty="0" smtClean="0"/>
              <a:t>LACLAU</a:t>
            </a:r>
            <a:r>
              <a:rPr lang="cs-CZ" sz="3100" dirty="0"/>
              <a:t>, Ernesto. MOUFFE, Chantal. 2001. Hegemony and </a:t>
            </a:r>
            <a:r>
              <a:rPr lang="cs-CZ" sz="3100" dirty="0" err="1"/>
              <a:t>Socialist</a:t>
            </a:r>
            <a:r>
              <a:rPr lang="cs-CZ" sz="3100" dirty="0"/>
              <a:t> </a:t>
            </a:r>
            <a:r>
              <a:rPr lang="cs-CZ" sz="3100" dirty="0" err="1"/>
              <a:t>Strategy</a:t>
            </a:r>
            <a:r>
              <a:rPr lang="cs-CZ" sz="3100" dirty="0"/>
              <a:t>. London: </a:t>
            </a:r>
            <a:r>
              <a:rPr lang="cs-CZ" sz="3100" dirty="0" err="1"/>
              <a:t>Verso</a:t>
            </a:r>
            <a:r>
              <a:rPr lang="cs-CZ" sz="3100" dirty="0"/>
              <a:t>.</a:t>
            </a:r>
          </a:p>
          <a:p>
            <a:r>
              <a:rPr lang="cs-CZ" sz="3100" dirty="0" smtClean="0"/>
              <a:t>ŽIŽEK</a:t>
            </a:r>
            <a:r>
              <a:rPr lang="cs-CZ" sz="3100" dirty="0"/>
              <a:t>, Slavoj. 2008. </a:t>
            </a:r>
            <a:r>
              <a:rPr lang="cs-CZ" sz="3100" dirty="0" err="1"/>
              <a:t>The</a:t>
            </a:r>
            <a:r>
              <a:rPr lang="cs-CZ" sz="3100" dirty="0"/>
              <a:t> </a:t>
            </a:r>
            <a:r>
              <a:rPr lang="cs-CZ" sz="3100" dirty="0" err="1"/>
              <a:t>Sublime</a:t>
            </a:r>
            <a:r>
              <a:rPr lang="cs-CZ" sz="3100" dirty="0"/>
              <a:t> </a:t>
            </a:r>
            <a:r>
              <a:rPr lang="cs-CZ" sz="3100" dirty="0" err="1"/>
              <a:t>Object</a:t>
            </a:r>
            <a:r>
              <a:rPr lang="cs-CZ" sz="3100" dirty="0"/>
              <a:t> </a:t>
            </a:r>
            <a:r>
              <a:rPr lang="cs-CZ" sz="3100" dirty="0" err="1"/>
              <a:t>of</a:t>
            </a:r>
            <a:r>
              <a:rPr lang="cs-CZ" sz="3100" dirty="0"/>
              <a:t> Ideology. London: </a:t>
            </a:r>
            <a:r>
              <a:rPr lang="cs-CZ" sz="3100" dirty="0" err="1"/>
              <a:t>Verso</a:t>
            </a:r>
            <a:r>
              <a:rPr lang="cs-CZ" sz="31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169668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Přednáška č. </a:t>
            </a: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5:</a:t>
            </a:r>
            <a: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/>
            </a:r>
            <a:br>
              <a:rPr lang="cs-CZ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</a:br>
            <a:r>
              <a:rPr lang="pl-PL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Kolektivní političtí </a:t>
            </a: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aktéři - politické strany, zájmové skupiny a sociální hnutí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pPr eaLnBrk="1" hangingPunct="1"/>
            <a:endParaRPr lang="cs-CZ" dirty="0" smtClean="0">
              <a:latin typeface="Cambria" pitchFamily="18" charset="0"/>
            </a:endParaRPr>
          </a:p>
          <a:p>
            <a:pPr eaLnBrk="1" hangingPunct="1"/>
            <a:r>
              <a:rPr lang="cs-CZ" dirty="0" smtClean="0">
                <a:latin typeface="Cambria" pitchFamily="18" charset="0"/>
              </a:rPr>
              <a:t>21.09. 2013</a:t>
            </a:r>
          </a:p>
        </p:txBody>
      </p:sp>
    </p:spTree>
    <p:extLst>
      <p:ext uri="{BB962C8B-B14F-4D97-AF65-F5344CB8AC3E}">
        <p14:creationId xmlns:p14="http://schemas.microsoft.com/office/powerpoint/2010/main" val="2874734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 smtClean="0">
                <a:latin typeface="Cambria" pitchFamily="18" charset="0"/>
              </a:rPr>
              <a:t>Politické strany</a:t>
            </a:r>
          </a:p>
          <a:p>
            <a:r>
              <a:rPr lang="cs-CZ" sz="2800" dirty="0" smtClean="0">
                <a:latin typeface="Cambria" pitchFamily="18" charset="0"/>
              </a:rPr>
              <a:t>Zájmové skupiny</a:t>
            </a:r>
          </a:p>
          <a:p>
            <a:r>
              <a:rPr lang="cs-CZ" sz="2800" dirty="0" smtClean="0">
                <a:latin typeface="Cambria" pitchFamily="18" charset="0"/>
              </a:rPr>
              <a:t>Sociální hnutí</a:t>
            </a:r>
          </a:p>
          <a:p>
            <a:pPr marL="0" indent="0">
              <a:buNone/>
            </a:pPr>
            <a:endParaRPr lang="cs-CZ" sz="2800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Cambria" pitchFamily="18" charset="0"/>
              </a:rPr>
              <a:t>… + srovnání</a:t>
            </a:r>
          </a:p>
          <a:p>
            <a:endParaRPr lang="cs-CZ" sz="2800" i="1" dirty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0786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strany: definice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Dobrovolné, </a:t>
            </a:r>
            <a:r>
              <a:rPr lang="cs-CZ" sz="2600" dirty="0" smtClean="0">
                <a:latin typeface="Cambria" pitchFamily="18" charset="0"/>
              </a:rPr>
              <a:t>trvalé a otevřené útvary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Jejich členové </a:t>
            </a:r>
            <a:r>
              <a:rPr lang="cs-CZ" sz="2600" dirty="0">
                <a:latin typeface="Cambria" pitchFamily="18" charset="0"/>
              </a:rPr>
              <a:t>sdílejí </a:t>
            </a:r>
            <a:r>
              <a:rPr lang="cs-CZ" sz="2600" dirty="0" smtClean="0">
                <a:latin typeface="Cambria" pitchFamily="18" charset="0"/>
              </a:rPr>
              <a:t>a prosazují společné </a:t>
            </a:r>
            <a:r>
              <a:rPr lang="cs-CZ" sz="2600" dirty="0">
                <a:latin typeface="Cambria" pitchFamily="18" charset="0"/>
              </a:rPr>
              <a:t>principy či </a:t>
            </a:r>
            <a:r>
              <a:rPr lang="cs-CZ" sz="2600" dirty="0" smtClean="0">
                <a:latin typeface="Cambria" pitchFamily="18" charset="0"/>
              </a:rPr>
              <a:t>zájmy</a:t>
            </a:r>
            <a:endParaRPr lang="cs-CZ" sz="26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Usilují o politickou moc (buď pro ni samotnou či s ohledem na obecné dobro</a:t>
            </a:r>
            <a:r>
              <a:rPr lang="cs-CZ" sz="2600" dirty="0" smtClean="0">
                <a:latin typeface="Cambria" pitchFamily="18" charset="0"/>
              </a:rPr>
              <a:t>)</a:t>
            </a:r>
            <a:endParaRPr lang="cs-CZ" sz="26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Této moci se snaží dosáhnout prostřednictvím voleb (na rozdíl od zájmových skupin či hnutí</a:t>
            </a:r>
            <a:r>
              <a:rPr lang="cs-CZ" sz="2600" dirty="0" smtClean="0">
                <a:latin typeface="Cambria" pitchFamily="18" charset="0"/>
              </a:rPr>
              <a:t>)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98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strany: definice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Slovo politická strana odvozeno od slova „</a:t>
            </a:r>
            <a:r>
              <a:rPr lang="cs-CZ" sz="2300" i="1" dirty="0" err="1">
                <a:latin typeface="Cambria" pitchFamily="18" charset="0"/>
              </a:rPr>
              <a:t>pars</a:t>
            </a:r>
            <a:r>
              <a:rPr lang="cs-CZ" sz="2300" dirty="0">
                <a:latin typeface="Cambria" pitchFamily="18" charset="0"/>
              </a:rPr>
              <a:t>“¨, tj. část nebo díl.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Minimalistická definice </a:t>
            </a:r>
            <a:r>
              <a:rPr lang="cs-CZ" sz="2300" b="1" dirty="0">
                <a:latin typeface="Cambria" pitchFamily="18" charset="0"/>
              </a:rPr>
              <a:t>G. </a:t>
            </a:r>
            <a:r>
              <a:rPr lang="cs-CZ" sz="2300" b="1" dirty="0" err="1">
                <a:latin typeface="Cambria" pitchFamily="18" charset="0"/>
              </a:rPr>
              <a:t>Sartoriho</a:t>
            </a:r>
            <a:r>
              <a:rPr lang="cs-CZ" sz="2300" dirty="0">
                <a:latin typeface="Cambria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	"politická skupina, jež se účastní voleb, jež je schopna jejich prostřednictvím prosadit své kandidáty do veřejných úřadů"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Další kritéria (</a:t>
            </a:r>
            <a:r>
              <a:rPr lang="cs-CZ" sz="2300" b="1" dirty="0">
                <a:latin typeface="Cambria" pitchFamily="18" charset="0"/>
              </a:rPr>
              <a:t>La </a:t>
            </a:r>
            <a:r>
              <a:rPr lang="cs-CZ" sz="2300" b="1" dirty="0" err="1">
                <a:latin typeface="Cambria" pitchFamily="18" charset="0"/>
              </a:rPr>
              <a:t>Palombara</a:t>
            </a:r>
            <a:r>
              <a:rPr lang="cs-CZ" sz="2300" b="1" dirty="0">
                <a:latin typeface="Cambria" pitchFamily="18" charset="0"/>
              </a:rPr>
              <a:t> - </a:t>
            </a:r>
            <a:r>
              <a:rPr lang="cs-CZ" sz="2300" b="1" dirty="0" err="1">
                <a:latin typeface="Cambria" pitchFamily="18" charset="0"/>
              </a:rPr>
              <a:t>Weiner</a:t>
            </a:r>
            <a:r>
              <a:rPr lang="cs-CZ" sz="2300" dirty="0">
                <a:latin typeface="Cambria" pitchFamily="18" charset="0"/>
              </a:rPr>
              <a:t>, </a:t>
            </a:r>
            <a:r>
              <a:rPr lang="cs-CZ" sz="2300" b="1" dirty="0" err="1">
                <a:latin typeface="Cambria" pitchFamily="18" charset="0"/>
              </a:rPr>
              <a:t>Chmaj</a:t>
            </a:r>
            <a:r>
              <a:rPr lang="cs-CZ" sz="2300" b="1" dirty="0">
                <a:latin typeface="Cambria" pitchFamily="18" charset="0"/>
              </a:rPr>
              <a:t> - Sokol - </a:t>
            </a:r>
            <a:r>
              <a:rPr lang="cs-CZ" sz="2300" b="1" dirty="0" err="1">
                <a:latin typeface="Cambria" pitchFamily="18" charset="0"/>
              </a:rPr>
              <a:t>Zmigrodski</a:t>
            </a:r>
            <a:r>
              <a:rPr lang="cs-CZ" sz="2300" b="1" dirty="0">
                <a:latin typeface="Cambria" pitchFamily="18" charset="0"/>
              </a:rPr>
              <a:t>, Novák</a:t>
            </a:r>
            <a:r>
              <a:rPr lang="cs-CZ" sz="2300" dirty="0">
                <a:latin typeface="Cambria" pitchFamily="18" charset="0"/>
              </a:rPr>
              <a:t>):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trvalost organizační struktury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existence místních územních struktur a centrálního vedení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ideologická orientace či prezentace určitého programu nebo základního politického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snaha získat společenskou podporu</a:t>
            </a:r>
          </a:p>
        </p:txBody>
      </p:sp>
    </p:spTree>
    <p:extLst>
      <p:ext uri="{BB962C8B-B14F-4D97-AF65-F5344CB8AC3E}">
        <p14:creationId xmlns:p14="http://schemas.microsoft.com/office/powerpoint/2010/main" val="3419944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Vývojové typy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Klíčové procesy: růst významu parlamentu a rozšiřování volebního práva</a:t>
            </a:r>
          </a:p>
          <a:p>
            <a:pPr algn="just" eaLnBrk="1" hangingPunct="1">
              <a:buFont typeface="Arial" charset="0"/>
              <a:buChar char="•"/>
            </a:pPr>
            <a:endParaRPr lang="cs-CZ" dirty="0" smtClean="0">
              <a:latin typeface="Cambria" pitchFamily="18" charset="0"/>
            </a:endParaRP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Elitní strana (do pol. 19.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Masová strana (druhá pol. 19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err="1" smtClean="0">
                <a:latin typeface="Cambria" pitchFamily="18" charset="0"/>
              </a:rPr>
              <a:t>Catch-all</a:t>
            </a:r>
            <a:r>
              <a:rPr lang="cs-CZ" dirty="0" smtClean="0">
                <a:latin typeface="Cambria" pitchFamily="18" charset="0"/>
              </a:rPr>
              <a:t> strana (od 60. let 20.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Strana kartelu (od 80. let 20. století)</a:t>
            </a:r>
          </a:p>
          <a:p>
            <a:pPr algn="just" eaLnBrk="1" hangingPunct="1">
              <a:buFont typeface="Arial" charset="0"/>
              <a:buChar char="•"/>
            </a:pPr>
            <a:endParaRPr lang="cs-CZ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050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Vývojové typy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err="1" smtClean="0">
                <a:solidFill>
                  <a:srgbClr val="FF3300"/>
                </a:solidFill>
                <a:latin typeface="Cambria" pitchFamily="18" charset="0"/>
              </a:rPr>
              <a:t>Catch</a:t>
            </a:r>
            <a:r>
              <a:rPr lang="cs-CZ" sz="2000" b="1" dirty="0" smtClean="0">
                <a:solidFill>
                  <a:srgbClr val="FF3300"/>
                </a:solidFill>
                <a:latin typeface="Cambria" pitchFamily="18" charset="0"/>
              </a:rPr>
              <a:t>-</a:t>
            </a:r>
            <a:r>
              <a:rPr lang="cs-CZ" sz="2000" b="1" dirty="0" err="1" smtClean="0">
                <a:solidFill>
                  <a:srgbClr val="FF3300"/>
                </a:solidFill>
                <a:latin typeface="Cambria" pitchFamily="18" charset="0"/>
              </a:rPr>
              <a:t>all</a:t>
            </a:r>
            <a:r>
              <a:rPr lang="cs-CZ" sz="2000" b="1" dirty="0" smtClean="0">
                <a:solidFill>
                  <a:srgbClr val="FF3300"/>
                </a:solidFill>
                <a:latin typeface="Cambria" pitchFamily="18" charset="0"/>
              </a:rPr>
              <a:t>-party (všelidová </a:t>
            </a:r>
            <a:r>
              <a:rPr lang="cs-CZ" sz="2000" b="1" dirty="0">
                <a:solidFill>
                  <a:srgbClr val="FF3300"/>
                </a:solidFill>
                <a:latin typeface="Cambria" pitchFamily="18" charset="0"/>
              </a:rPr>
              <a:t>strana)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b="1" dirty="0" smtClean="0">
                <a:latin typeface="Cambria" pitchFamily="18" charset="0"/>
              </a:rPr>
              <a:t>O. </a:t>
            </a:r>
            <a:r>
              <a:rPr lang="cs-CZ" sz="2000" b="1" dirty="0" err="1" smtClean="0">
                <a:latin typeface="Cambria" pitchFamily="18" charset="0"/>
              </a:rPr>
              <a:t>Kirchheimer</a:t>
            </a:r>
            <a:r>
              <a:rPr lang="cs-CZ" sz="2000" b="1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pro popis typu stran, který se po 2. světové válce v </a:t>
            </a:r>
            <a:r>
              <a:rPr lang="cs-CZ" sz="2000" dirty="0" smtClean="0">
                <a:latin typeface="Cambria" pitchFamily="18" charset="0"/>
              </a:rPr>
              <a:t>Evropě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o</a:t>
            </a:r>
            <a:r>
              <a:rPr lang="cs-CZ" sz="2000" dirty="0" smtClean="0">
                <a:latin typeface="Cambria" pitchFamily="18" charset="0"/>
              </a:rPr>
              <a:t>dráží </a:t>
            </a:r>
            <a:r>
              <a:rPr lang="cs-CZ" sz="2000" dirty="0">
                <a:latin typeface="Cambria" pitchFamily="18" charset="0"/>
              </a:rPr>
              <a:t>také vnitřní proměnu původně masových stran.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dirty="0" smtClean="0">
                <a:latin typeface="Cambria" pitchFamily="18" charset="0"/>
              </a:rPr>
              <a:t>Znaky: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omezení </a:t>
            </a:r>
            <a:r>
              <a:rPr lang="cs-CZ" sz="2000" dirty="0">
                <a:latin typeface="Cambria" pitchFamily="18" charset="0"/>
              </a:rPr>
              <a:t>ideologické </a:t>
            </a:r>
            <a:r>
              <a:rPr lang="cs-CZ" sz="2000" dirty="0" smtClean="0">
                <a:latin typeface="Cambria" pitchFamily="18" charset="0"/>
              </a:rPr>
              <a:t>náplně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zvýšení </a:t>
            </a:r>
            <a:r>
              <a:rPr lang="cs-CZ" sz="2000" dirty="0">
                <a:latin typeface="Cambria" pitchFamily="18" charset="0"/>
              </a:rPr>
              <a:t>úlohy stranického vedení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snížení významu individuálního členství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menší důraz na úzké dílčí zájmy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zajištění přístupu k různorodým skupinovým zájmům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A2906"/>
              </a:solidFill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smtClean="0">
                <a:solidFill>
                  <a:srgbClr val="FA2906"/>
                </a:solidFill>
                <a:latin typeface="Cambria" pitchFamily="18" charset="0"/>
              </a:rPr>
              <a:t>Strana kartelu</a:t>
            </a:r>
            <a:r>
              <a:rPr lang="cs-CZ" sz="2000" b="1" dirty="0" smtClean="0">
                <a:latin typeface="Cambria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smtClean="0">
                <a:latin typeface="Cambria" pitchFamily="18" charset="0"/>
              </a:rPr>
              <a:t>- R. </a:t>
            </a:r>
            <a:r>
              <a:rPr lang="cs-CZ" sz="2000" b="1" dirty="0" err="1" smtClean="0">
                <a:latin typeface="Cambria" pitchFamily="18" charset="0"/>
              </a:rPr>
              <a:t>Katz</a:t>
            </a:r>
            <a:r>
              <a:rPr lang="cs-CZ" sz="2000" b="1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a</a:t>
            </a:r>
            <a:r>
              <a:rPr lang="cs-CZ" sz="2000" b="1" dirty="0">
                <a:latin typeface="Cambria" pitchFamily="18" charset="0"/>
              </a:rPr>
              <a:t> P</a:t>
            </a:r>
            <a:r>
              <a:rPr lang="cs-CZ" sz="2000" b="1" dirty="0" smtClean="0">
                <a:latin typeface="Cambria" pitchFamily="18" charset="0"/>
              </a:rPr>
              <a:t>. </a:t>
            </a:r>
            <a:r>
              <a:rPr lang="cs-CZ" sz="2000" b="1" dirty="0" err="1" smtClean="0">
                <a:latin typeface="Cambria" pitchFamily="18" charset="0"/>
              </a:rPr>
              <a:t>Mair</a:t>
            </a:r>
            <a:r>
              <a:rPr lang="cs-CZ" sz="2000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– vzájemné prolínání se polit. stran a státního aparátu </a:t>
            </a:r>
            <a:r>
              <a:rPr lang="cs-CZ" sz="2000" dirty="0" smtClean="0">
                <a:latin typeface="Cambria" pitchFamily="18" charset="0"/>
              </a:rPr>
              <a:t>na úkor </a:t>
            </a:r>
            <a:r>
              <a:rPr lang="cs-CZ" sz="2000" dirty="0">
                <a:latin typeface="Cambria" pitchFamily="18" charset="0"/>
              </a:rPr>
              <a:t>dosahování specifických programových </a:t>
            </a:r>
            <a:r>
              <a:rPr lang="cs-CZ" sz="2000" dirty="0" smtClean="0">
                <a:latin typeface="Cambria" pitchFamily="18" charset="0"/>
              </a:rPr>
              <a:t>cílů</a:t>
            </a:r>
            <a:endParaRPr lang="cs-CZ" sz="2000" b="1" i="1" dirty="0">
              <a:latin typeface="Cambria" pitchFamily="18" charset="0"/>
            </a:endParaRPr>
          </a:p>
          <a:p>
            <a:pPr algn="just" eaLnBrk="1" hangingPunct="1">
              <a:buFont typeface="Arial" charset="0"/>
              <a:buChar char="•"/>
            </a:pPr>
            <a:endParaRPr lang="cs-CZ" sz="20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654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Schéma základního společenského </a:t>
            </a:r>
            <a:r>
              <a:rPr lang="cs-CZ" sz="32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štěpení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500872" y="2743200"/>
            <a:ext cx="1592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Konzervativci</a:t>
            </a:r>
            <a:r>
              <a:rPr lang="cs-CZ" dirty="0"/>
              <a:t> 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299028" y="2743200"/>
            <a:ext cx="7200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  <a:cs typeface="Times New Roman" pitchFamily="18" charset="0"/>
                <a:sym typeface="Symbol" pitchFamily="18" charset="2"/>
              </a:rPr>
              <a:t></a:t>
            </a:r>
            <a:r>
              <a:rPr lang="cs-CZ">
                <a:latin typeface="Cambria" pitchFamily="18" charset="0"/>
              </a:rPr>
              <a:t> 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264503" y="2743200"/>
            <a:ext cx="12211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Liberálové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40698" y="3124200"/>
            <a:ext cx="1534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(aristokracie)</a:t>
            </a: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243812" y="3124200"/>
            <a:ext cx="1330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(buržoazie)</a:t>
            </a: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1878543" y="2209800"/>
            <a:ext cx="1216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19. století: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581400" y="5638800"/>
            <a:ext cx="1417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mbria" pitchFamily="18" charset="0"/>
              </a:rPr>
              <a:t>(vlastníci)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3398641" y="5257800"/>
            <a:ext cx="18593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Buržoazní strany</a:t>
            </a: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5639376" y="5257800"/>
            <a:ext cx="668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  <a:cs typeface="Times New Roman" pitchFamily="18" charset="0"/>
                <a:sym typeface="Symbol" pitchFamily="18" charset="2"/>
              </a:rPr>
              <a:t>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200400" y="5638800"/>
            <a:ext cx="13837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>
                <a:latin typeface="Cambria" pitchFamily="18" charset="0"/>
              </a:rPr>
              <a:t>(proletariát,</a:t>
            </a:r>
          </a:p>
          <a:p>
            <a:pPr algn="ctr"/>
            <a:r>
              <a:rPr lang="cs-CZ">
                <a:latin typeface="Cambria" pitchFamily="18" charset="0"/>
              </a:rPr>
              <a:t>pracující)</a:t>
            </a:r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5459943" y="4724400"/>
            <a:ext cx="1216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20. století:</a:t>
            </a:r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4419600" y="38100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Cambria" pitchFamily="18" charset="0"/>
            </a:endParaRP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6828582" y="5257800"/>
            <a:ext cx="2071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Socialistické strany</a:t>
            </a:r>
          </a:p>
        </p:txBody>
      </p:sp>
    </p:spTree>
    <p:extLst>
      <p:ext uri="{BB962C8B-B14F-4D97-AF65-F5344CB8AC3E}">
        <p14:creationId xmlns:p14="http://schemas.microsoft.com/office/powerpoint/2010/main" val="2929399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Pojem politiky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eaLnBrk="1" hangingPunct="1"/>
            <a:r>
              <a:rPr lang="cs-CZ" sz="2800" b="1" dirty="0" smtClean="0">
                <a:latin typeface="Cambria" pitchFamily="18" charset="0"/>
              </a:rPr>
              <a:t>Normativně-ontologický </a:t>
            </a:r>
            <a:r>
              <a:rPr lang="cs-CZ" sz="2800" dirty="0" smtClean="0">
                <a:latin typeface="Cambria" pitchFamily="18" charset="0"/>
              </a:rPr>
              <a:t>– politické jednání orientované na hodnoty a účely</a:t>
            </a:r>
          </a:p>
          <a:p>
            <a:pPr eaLnBrk="1" hangingPunct="1"/>
            <a:r>
              <a:rPr lang="cs-CZ" sz="2800" b="1" dirty="0" smtClean="0">
                <a:latin typeface="Cambria" pitchFamily="18" charset="0"/>
              </a:rPr>
              <a:t>Realistický </a:t>
            </a:r>
            <a:r>
              <a:rPr lang="cs-CZ" sz="2800" dirty="0" smtClean="0">
                <a:latin typeface="Cambria" pitchFamily="18" charset="0"/>
              </a:rPr>
              <a:t>– politické jednání je faktickým problémem identickým s fenoménem moci</a:t>
            </a:r>
          </a:p>
          <a:p>
            <a:pPr eaLnBrk="1" hangingPunct="1"/>
            <a:r>
              <a:rPr lang="cs-CZ" sz="2800" b="1" dirty="0" smtClean="0">
                <a:latin typeface="Cambria" pitchFamily="18" charset="0"/>
              </a:rPr>
              <a:t>Marxistický </a:t>
            </a:r>
            <a:r>
              <a:rPr lang="cs-CZ" sz="2800" dirty="0" smtClean="0">
                <a:latin typeface="Cambria" pitchFamily="18" charset="0"/>
              </a:rPr>
              <a:t>– politické jednání jako odvozené od </a:t>
            </a:r>
            <a:r>
              <a:rPr lang="cs-CZ" sz="2800" dirty="0" err="1" smtClean="0">
                <a:latin typeface="Cambria" pitchFamily="18" charset="0"/>
              </a:rPr>
              <a:t>socio</a:t>
            </a:r>
            <a:r>
              <a:rPr lang="cs-CZ" sz="2800" dirty="0" smtClean="0">
                <a:latin typeface="Cambria" pitchFamily="18" charset="0"/>
              </a:rPr>
              <a:t>-ekonomických vztahů</a:t>
            </a:r>
          </a:p>
          <a:p>
            <a:pPr eaLnBrk="1" hangingPunct="1"/>
            <a:r>
              <a:rPr lang="cs-CZ" sz="2800" b="1" dirty="0" smtClean="0">
                <a:latin typeface="Cambria" pitchFamily="18" charset="0"/>
              </a:rPr>
              <a:t>Sociálně-vědní </a:t>
            </a:r>
            <a:r>
              <a:rPr lang="cs-CZ" sz="2800" dirty="0" smtClean="0">
                <a:latin typeface="Cambria" pitchFamily="18" charset="0"/>
              </a:rPr>
              <a:t>– politické jednání jako pozorovatelný/měřitelný fenomén</a:t>
            </a:r>
          </a:p>
          <a:p>
            <a:pPr eaLnBrk="1" hangingPunct="1"/>
            <a:r>
              <a:rPr lang="cs-CZ" sz="2800" b="1" dirty="0" err="1" smtClean="0">
                <a:latin typeface="Cambria" pitchFamily="18" charset="0"/>
              </a:rPr>
              <a:t>Konfliktualistický</a:t>
            </a:r>
            <a:r>
              <a:rPr lang="cs-CZ" sz="2800" b="1" dirty="0" smtClean="0">
                <a:latin typeface="Cambria" pitchFamily="18" charset="0"/>
              </a:rPr>
              <a:t> </a:t>
            </a:r>
            <a:r>
              <a:rPr lang="cs-CZ" sz="2800" b="1" dirty="0">
                <a:latin typeface="Cambria" pitchFamily="18" charset="0"/>
              </a:rPr>
              <a:t>– </a:t>
            </a:r>
            <a:r>
              <a:rPr lang="cs-CZ" sz="2800" dirty="0">
                <a:latin typeface="Cambria" pitchFamily="18" charset="0"/>
              </a:rPr>
              <a:t>politické jednání lze odvodit z rozlišení </a:t>
            </a:r>
            <a:r>
              <a:rPr lang="cs-CZ" sz="2800" dirty="0" smtClean="0">
                <a:latin typeface="Cambria" pitchFamily="18" charset="0"/>
              </a:rPr>
              <a:t>přítel/nepřítel</a:t>
            </a:r>
            <a:endParaRPr lang="cs-CZ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Historicko-konfliktní přístup k vysvětlení původu stran</a:t>
            </a:r>
            <a:endParaRPr lang="cs-CZ" sz="24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Nejznámější představitelé: americký politolog S. M. </a:t>
            </a:r>
            <a:r>
              <a:rPr lang="cs-CZ" sz="2900" dirty="0" err="1">
                <a:latin typeface="Cambria" pitchFamily="18" charset="0"/>
              </a:rPr>
              <a:t>Lipset</a:t>
            </a:r>
            <a:r>
              <a:rPr lang="cs-CZ" sz="2900" dirty="0">
                <a:latin typeface="Cambria" pitchFamily="18" charset="0"/>
              </a:rPr>
              <a:t> a norský politolog S. </a:t>
            </a:r>
            <a:r>
              <a:rPr lang="cs-CZ" sz="2900" dirty="0" err="1">
                <a:latin typeface="Cambria" pitchFamily="18" charset="0"/>
              </a:rPr>
              <a:t>Rokkan</a:t>
            </a:r>
            <a:r>
              <a:rPr lang="cs-CZ" sz="2900" dirty="0">
                <a:latin typeface="Cambri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Dílo </a:t>
            </a:r>
            <a:r>
              <a:rPr lang="cs-CZ" sz="2900" i="1" dirty="0">
                <a:latin typeface="Cambria" pitchFamily="18" charset="0"/>
              </a:rPr>
              <a:t>Party Systems and </a:t>
            </a:r>
            <a:r>
              <a:rPr lang="cs-CZ" sz="2900" i="1" dirty="0" err="1">
                <a:latin typeface="Cambria" pitchFamily="18" charset="0"/>
              </a:rPr>
              <a:t>Voter</a:t>
            </a:r>
            <a:r>
              <a:rPr lang="cs-CZ" sz="2900" i="1" dirty="0">
                <a:latin typeface="Cambria" pitchFamily="18" charset="0"/>
              </a:rPr>
              <a:t> </a:t>
            </a:r>
            <a:r>
              <a:rPr lang="cs-CZ" sz="2900" i="1" dirty="0" err="1">
                <a:latin typeface="Cambria" pitchFamily="18" charset="0"/>
              </a:rPr>
              <a:t>Alignments</a:t>
            </a:r>
            <a:r>
              <a:rPr lang="cs-CZ" sz="2900" i="1" dirty="0">
                <a:latin typeface="Cambria" pitchFamily="18" charset="0"/>
              </a:rPr>
              <a:t> </a:t>
            </a:r>
            <a:r>
              <a:rPr lang="cs-CZ" sz="2900" dirty="0">
                <a:latin typeface="Cambria" pitchFamily="18" charset="0"/>
              </a:rPr>
              <a:t>(Stranické systémy a uskupení voličů), publikované roku 1967.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Při analýze stranických systémů považují za rozhodující historicky podmíněné konfliktní </a:t>
            </a:r>
            <a:r>
              <a:rPr lang="cs-CZ" sz="2900" dirty="0" smtClean="0">
                <a:latin typeface="Cambria" pitchFamily="18" charset="0"/>
              </a:rPr>
              <a:t>linie (</a:t>
            </a:r>
            <a:r>
              <a:rPr lang="cs-CZ" sz="2900" i="1" dirty="0" err="1" smtClean="0">
                <a:latin typeface="Cambria" pitchFamily="18" charset="0"/>
              </a:rPr>
              <a:t>cleavages</a:t>
            </a:r>
            <a:r>
              <a:rPr lang="cs-CZ" sz="2900" dirty="0">
                <a:latin typeface="Cambria" pitchFamily="18" charset="0"/>
              </a:rPr>
              <a:t>) – dodnes všeobecně uznávaná </a:t>
            </a:r>
            <a:r>
              <a:rPr lang="cs-CZ" sz="2900" dirty="0" smtClean="0">
                <a:latin typeface="Cambria" pitchFamily="18" charset="0"/>
              </a:rPr>
              <a:t>teorie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 smtClean="0">
                <a:latin typeface="Cambria" pitchFamily="18" charset="0"/>
              </a:rPr>
              <a:t>Jde o produkty vztahů v sociální struktuře a kulturní sféře společnosti</a:t>
            </a:r>
            <a:endParaRPr lang="cs-CZ" sz="29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327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4 základní štěpné linie (</a:t>
            </a:r>
            <a:r>
              <a:rPr lang="en-GB" sz="4000" i="1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cleavages</a:t>
            </a: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rozpor mezi centrem a periferií (centralisté vs. autonomisté), např. u nás strana Moravané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napětí mezi státem a církví, např. křesťanské </a:t>
            </a:r>
            <a:r>
              <a:rPr lang="cs-CZ" sz="2600" dirty="0" smtClean="0">
                <a:latin typeface="Cambria" pitchFamily="18" charset="0"/>
              </a:rPr>
              <a:t>strany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napětí mezi městem a venkovem (venkovské zájmy vs. průmyslové zájmy), např. agrární strany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 smtClean="0">
                <a:latin typeface="Cambria" pitchFamily="18" charset="0"/>
              </a:rPr>
              <a:t>třídní </a:t>
            </a:r>
            <a:r>
              <a:rPr lang="cs-CZ" sz="2600" dirty="0">
                <a:latin typeface="Cambria" pitchFamily="18" charset="0"/>
              </a:rPr>
              <a:t>štěpení společnosti (vlastníci vs. pracující), př. hlavní západní ideologické strany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endParaRPr lang="cs-CZ" sz="2600" dirty="0">
              <a:latin typeface="Cambr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2600" dirty="0">
              <a:latin typeface="Cambr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600" dirty="0">
                <a:latin typeface="Cambria" pitchFamily="18" charset="0"/>
              </a:rPr>
              <a:t>+ další současná štěpná linie: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2600" dirty="0">
                <a:latin typeface="Cambria" pitchFamily="18" charset="0"/>
              </a:rPr>
              <a:t>5)	materialismus vs. </a:t>
            </a:r>
            <a:r>
              <a:rPr lang="cs-CZ" sz="2600" dirty="0" smtClean="0">
                <a:latin typeface="Cambria" pitchFamily="18" charset="0"/>
              </a:rPr>
              <a:t>post-materialismus</a:t>
            </a:r>
            <a:r>
              <a:rPr lang="cs-CZ" sz="2600" dirty="0">
                <a:latin typeface="Cambria" pitchFamily="18" charset="0"/>
              </a:rPr>
              <a:t>, např. Strana </a:t>
            </a:r>
            <a:r>
              <a:rPr lang="cs-CZ" sz="2600" dirty="0" smtClean="0">
                <a:latin typeface="Cambria" pitchFamily="18" charset="0"/>
              </a:rPr>
              <a:t>zelených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41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Funkce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reprezentace </a:t>
            </a:r>
            <a:r>
              <a:rPr lang="cs-CZ" sz="2400" dirty="0">
                <a:latin typeface="Cambria" pitchFamily="18" charset="0"/>
              </a:rPr>
              <a:t>- funkce může být ohrožena v </a:t>
            </a:r>
            <a:r>
              <a:rPr lang="cs-CZ" sz="2400" dirty="0" smtClean="0">
                <a:latin typeface="Cambria" pitchFamily="18" charset="0"/>
              </a:rPr>
              <a:t>momentě přechodu </a:t>
            </a:r>
            <a:r>
              <a:rPr lang="cs-CZ" sz="2400" dirty="0">
                <a:latin typeface="Cambria" pitchFamily="18" charset="0"/>
              </a:rPr>
              <a:t>na stranu </a:t>
            </a:r>
            <a:r>
              <a:rPr lang="cs-CZ" sz="2400" dirty="0" smtClean="0">
                <a:latin typeface="Cambria" pitchFamily="18" charset="0"/>
              </a:rPr>
              <a:t>kartelu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formování </a:t>
            </a:r>
            <a:r>
              <a:rPr lang="cs-CZ" sz="2400" dirty="0">
                <a:latin typeface="Cambria" pitchFamily="18" charset="0"/>
              </a:rPr>
              <a:t>a doplňování politických </a:t>
            </a:r>
            <a:r>
              <a:rPr lang="cs-CZ" sz="2400" dirty="0" smtClean="0">
                <a:latin typeface="Cambria" pitchFamily="18" charset="0"/>
              </a:rPr>
              <a:t>elit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formulování </a:t>
            </a:r>
            <a:r>
              <a:rPr lang="cs-CZ" sz="2400" dirty="0">
                <a:latin typeface="Cambria" pitchFamily="18" charset="0"/>
              </a:rPr>
              <a:t>cílů – s nástupem </a:t>
            </a:r>
            <a:r>
              <a:rPr lang="cs-CZ" sz="2400" i="1" dirty="0">
                <a:latin typeface="Cambria" pitchFamily="18" charset="0"/>
              </a:rPr>
              <a:t>„</a:t>
            </a:r>
            <a:r>
              <a:rPr lang="cs-CZ" sz="2400" i="1" dirty="0" err="1">
                <a:latin typeface="Cambria" pitchFamily="18" charset="0"/>
              </a:rPr>
              <a:t>catch-all</a:t>
            </a:r>
            <a:r>
              <a:rPr lang="cs-CZ" sz="2400" dirty="0">
                <a:latin typeface="Cambria" pitchFamily="18" charset="0"/>
              </a:rPr>
              <a:t>“ se funkce částečně </a:t>
            </a:r>
            <a:r>
              <a:rPr lang="cs-CZ" sz="2400" dirty="0" smtClean="0">
                <a:latin typeface="Cambria" pitchFamily="18" charset="0"/>
              </a:rPr>
              <a:t>vytrácí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artikulace </a:t>
            </a:r>
            <a:r>
              <a:rPr lang="cs-CZ" sz="2400" dirty="0">
                <a:latin typeface="Cambria" pitchFamily="18" charset="0"/>
              </a:rPr>
              <a:t>a agregace zájmů – strany představují mechanismus, skrze který </a:t>
            </a:r>
            <a:r>
              <a:rPr lang="cs-CZ" sz="2400" dirty="0" smtClean="0">
                <a:latin typeface="Cambria" pitchFamily="18" charset="0"/>
              </a:rPr>
              <a:t>společenské </a:t>
            </a:r>
            <a:r>
              <a:rPr lang="cs-CZ" sz="2400" dirty="0">
                <a:latin typeface="Cambria" pitchFamily="18" charset="0"/>
              </a:rPr>
              <a:t>skupiny prosazují své </a:t>
            </a:r>
            <a:r>
              <a:rPr lang="cs-CZ" sz="2400" dirty="0" smtClean="0">
                <a:latin typeface="Cambria" pitchFamily="18" charset="0"/>
              </a:rPr>
              <a:t>zájmy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politická </a:t>
            </a:r>
            <a:r>
              <a:rPr lang="cs-CZ" sz="2400" dirty="0">
                <a:latin typeface="Cambria" pitchFamily="18" charset="0"/>
              </a:rPr>
              <a:t>socializace a mobilizace – strany působí jako </a:t>
            </a:r>
            <a:r>
              <a:rPr lang="cs-CZ" sz="2400" dirty="0" smtClean="0">
                <a:latin typeface="Cambria" pitchFamily="18" charset="0"/>
              </a:rPr>
              <a:t>katalyzátor </a:t>
            </a:r>
            <a:r>
              <a:rPr lang="cs-CZ" sz="2400" dirty="0">
                <a:latin typeface="Cambria" pitchFamily="18" charset="0"/>
              </a:rPr>
              <a:t>společenských konfliktů, které současně integrují, budují loajalitu k dodržování </a:t>
            </a:r>
            <a:r>
              <a:rPr lang="cs-CZ" sz="2400" dirty="0" smtClean="0">
                <a:latin typeface="Cambria" pitchFamily="18" charset="0"/>
              </a:rPr>
              <a:t>pravidel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organizace </a:t>
            </a:r>
            <a:r>
              <a:rPr lang="cs-CZ" sz="2400" dirty="0">
                <a:latin typeface="Cambria" pitchFamily="18" charset="0"/>
              </a:rPr>
              <a:t>vlády</a:t>
            </a:r>
          </a:p>
        </p:txBody>
      </p:sp>
    </p:spTree>
    <p:extLst>
      <p:ext uri="{BB962C8B-B14F-4D97-AF65-F5344CB8AC3E}">
        <p14:creationId xmlns:p14="http://schemas.microsoft.com/office/powerpoint/2010/main" val="743356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Zájmové skupiny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1800" dirty="0" smtClean="0">
                <a:latin typeface="Cambria" pitchFamily="18" charset="0"/>
              </a:rPr>
              <a:t>Trvalá sdružení jednotlivců sdílejících nějaký zájem a jednajících společně s cílem ovlivnit veřejnou politiku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1800" dirty="0">
                <a:latin typeface="Cambria" pitchFamily="18" charset="0"/>
              </a:rPr>
              <a:t>Typy: profesní </a:t>
            </a:r>
            <a:r>
              <a:rPr lang="cs-CZ" sz="1800" dirty="0" smtClean="0">
                <a:latin typeface="Cambria" pitchFamily="18" charset="0"/>
              </a:rPr>
              <a:t>komory, politické strany, odbory </a:t>
            </a:r>
            <a:r>
              <a:rPr lang="cs-CZ" sz="1800" dirty="0">
                <a:latin typeface="Cambria" pitchFamily="18" charset="0"/>
              </a:rPr>
              <a:t>a řemeslnicko-stavovské </a:t>
            </a:r>
            <a:r>
              <a:rPr lang="cs-CZ" sz="1800" dirty="0" smtClean="0">
                <a:latin typeface="Cambria" pitchFamily="18" charset="0"/>
              </a:rPr>
              <a:t>organizace, nestátní neziskové organizace</a:t>
            </a:r>
          </a:p>
          <a:p>
            <a:endParaRPr lang="cs-CZ" sz="1800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cs-CZ" sz="1800" i="1" dirty="0" smtClean="0">
                <a:latin typeface="Cambria" pitchFamily="18" charset="0"/>
              </a:rPr>
              <a:t>Ústava ČR, Hlava čtvrtá, Článek </a:t>
            </a:r>
            <a:r>
              <a:rPr lang="cs-CZ" sz="1800" i="1" dirty="0">
                <a:latin typeface="Cambria" pitchFamily="18" charset="0"/>
              </a:rPr>
              <a:t>27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(1) Každý má právo svobodně se sdružovat s jinými na ochranu svých hospodářských a sociálních zájmů.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(2) Odborové organizace vznikají nezávisle na státu. Omezovat počet odborových organizací je nepřípustné, stejně jako zvýhodňovat některé z nich v podniku nebo v odvětví.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(3) Činnost odborových organizací a vznik a činnost jiných sdružení na ochranu hospodářských a sociálních zájmů mohou být omezeny zákonem, jde-li o opatření v demokratické společnosti nezbytná pro ochranu bezpečnosti státu, veřejného pořádku nebo práv a svobod druhých.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(4) Právo na stávku je zaručeno za podmínek stanovených zákonem; toto právo nepřísluší soudcům, prokurátorům, příslušníkům ozbrojených sil a příslušníkům bezpečnostních sborů.“</a:t>
            </a:r>
          </a:p>
        </p:txBody>
      </p:sp>
    </p:spTree>
    <p:extLst>
      <p:ext uri="{BB962C8B-B14F-4D97-AF65-F5344CB8AC3E}">
        <p14:creationId xmlns:p14="http://schemas.microsoft.com/office/powerpoint/2010/main" val="220280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Profesní komory v ČR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24536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AutoNum type="arabicPeriod"/>
            </a:pPr>
            <a:r>
              <a:rPr lang="cs-CZ" sz="2200" dirty="0" smtClean="0">
                <a:latin typeface="Cambria" pitchFamily="18" charset="0"/>
              </a:rPr>
              <a:t>Česká </a:t>
            </a:r>
            <a:r>
              <a:rPr lang="cs-CZ" sz="2200" dirty="0">
                <a:latin typeface="Cambria" pitchFamily="18" charset="0"/>
              </a:rPr>
              <a:t>advokátní komora:  </a:t>
            </a:r>
            <a:r>
              <a:rPr lang="cs-CZ" sz="2200" dirty="0">
                <a:latin typeface="Cambria" pitchFamily="18" charset="0"/>
                <a:hlinkClick r:id="rId2"/>
              </a:rPr>
              <a:t>http://</a:t>
            </a:r>
            <a:r>
              <a:rPr lang="cs-CZ" sz="2200" dirty="0" smtClean="0">
                <a:latin typeface="Cambria" pitchFamily="18" charset="0"/>
                <a:hlinkClick r:id="rId2"/>
              </a:rPr>
              <a:t>www.cak.cz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2</a:t>
            </a:r>
            <a:r>
              <a:rPr lang="cs-CZ" sz="2200" dirty="0">
                <a:latin typeface="Cambria" pitchFamily="18" charset="0"/>
              </a:rPr>
              <a:t>. Česká komora architektů:  </a:t>
            </a:r>
            <a:r>
              <a:rPr lang="cs-CZ" sz="2200" dirty="0">
                <a:latin typeface="Cambria" pitchFamily="18" charset="0"/>
                <a:hlinkClick r:id="rId3"/>
              </a:rPr>
              <a:t>http://</a:t>
            </a:r>
            <a:r>
              <a:rPr lang="cs-CZ" sz="2200" dirty="0" smtClean="0">
                <a:latin typeface="Cambria" pitchFamily="18" charset="0"/>
                <a:hlinkClick r:id="rId3"/>
              </a:rPr>
              <a:t>www.cka.cz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3</a:t>
            </a:r>
            <a:r>
              <a:rPr lang="cs-CZ" sz="2200" dirty="0">
                <a:latin typeface="Cambria" pitchFamily="18" charset="0"/>
              </a:rPr>
              <a:t>. Česká komora autorizovaných inženýrů a techniků činných </a:t>
            </a:r>
            <a:r>
              <a:rPr lang="cs-CZ" sz="2200" dirty="0" smtClean="0">
                <a:latin typeface="Cambria" pitchFamily="18" charset="0"/>
              </a:rPr>
              <a:t>ve výstavbě</a:t>
            </a:r>
            <a:r>
              <a:rPr lang="cs-CZ" sz="2200" dirty="0">
                <a:latin typeface="Cambria" pitchFamily="18" charset="0"/>
              </a:rPr>
              <a:t>:  </a:t>
            </a:r>
            <a:r>
              <a:rPr lang="cs-CZ" sz="2200" dirty="0">
                <a:latin typeface="Cambria" pitchFamily="18" charset="0"/>
                <a:hlinkClick r:id="rId4"/>
              </a:rPr>
              <a:t>http://</a:t>
            </a:r>
            <a:r>
              <a:rPr lang="cs-CZ" sz="2200" dirty="0" smtClean="0">
                <a:latin typeface="Cambria" pitchFamily="18" charset="0"/>
                <a:hlinkClick r:id="rId4"/>
              </a:rPr>
              <a:t>www.ckait.cz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4</a:t>
            </a:r>
            <a:r>
              <a:rPr lang="cs-CZ" sz="2200" dirty="0">
                <a:latin typeface="Cambria" pitchFamily="18" charset="0"/>
              </a:rPr>
              <a:t>. Exekutorská komora:  </a:t>
            </a:r>
            <a:r>
              <a:rPr lang="cs-CZ" sz="2200" dirty="0">
                <a:latin typeface="Cambria" pitchFamily="18" charset="0"/>
                <a:hlinkClick r:id="rId5"/>
              </a:rPr>
              <a:t>http://</a:t>
            </a:r>
            <a:r>
              <a:rPr lang="cs-CZ" sz="2200" dirty="0" smtClean="0">
                <a:latin typeface="Cambria" pitchFamily="18" charset="0"/>
                <a:hlinkClick r:id="rId5"/>
              </a:rPr>
              <a:t>www.exekutorskakomora.cz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5</a:t>
            </a:r>
            <a:r>
              <a:rPr lang="cs-CZ" sz="2200" dirty="0">
                <a:latin typeface="Cambria" pitchFamily="18" charset="0"/>
              </a:rPr>
              <a:t>. Komora auditorů ČR:  </a:t>
            </a:r>
            <a:r>
              <a:rPr lang="cs-CZ" sz="2200" dirty="0">
                <a:latin typeface="Cambria" pitchFamily="18" charset="0"/>
                <a:hlinkClick r:id="rId6"/>
              </a:rPr>
              <a:t>http://</a:t>
            </a:r>
            <a:r>
              <a:rPr lang="cs-CZ" sz="2200" dirty="0" smtClean="0">
                <a:latin typeface="Cambria" pitchFamily="18" charset="0"/>
                <a:hlinkClick r:id="rId6"/>
              </a:rPr>
              <a:t>www.kacr.cz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6</a:t>
            </a:r>
            <a:r>
              <a:rPr lang="cs-CZ" sz="2200" dirty="0">
                <a:latin typeface="Cambria" pitchFamily="18" charset="0"/>
              </a:rPr>
              <a:t>. Komora daňových poradců ČR:  </a:t>
            </a:r>
            <a:r>
              <a:rPr lang="cs-CZ" sz="2200" dirty="0">
                <a:latin typeface="Cambria" pitchFamily="18" charset="0"/>
                <a:hlinkClick r:id="rId7"/>
              </a:rPr>
              <a:t>http://</a:t>
            </a:r>
            <a:r>
              <a:rPr lang="cs-CZ" sz="2200" dirty="0" smtClean="0">
                <a:latin typeface="Cambria" pitchFamily="18" charset="0"/>
                <a:hlinkClick r:id="rId7"/>
              </a:rPr>
              <a:t>www.kdpcr.cz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7</a:t>
            </a:r>
            <a:r>
              <a:rPr lang="cs-CZ" sz="2200" dirty="0">
                <a:latin typeface="Cambria" pitchFamily="18" charset="0"/>
              </a:rPr>
              <a:t>. Komora patentových zástupců:  </a:t>
            </a:r>
            <a:r>
              <a:rPr lang="cs-CZ" sz="2200" dirty="0">
                <a:latin typeface="Cambria" pitchFamily="18" charset="0"/>
                <a:hlinkClick r:id="rId8"/>
              </a:rPr>
              <a:t>http://</a:t>
            </a:r>
            <a:r>
              <a:rPr lang="cs-CZ" sz="2200" dirty="0" smtClean="0">
                <a:latin typeface="Cambria" pitchFamily="18" charset="0"/>
                <a:hlinkClick r:id="rId8"/>
              </a:rPr>
              <a:t>www.patzastupci.cz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8. Komora </a:t>
            </a:r>
            <a:r>
              <a:rPr lang="cs-CZ" sz="2200" dirty="0">
                <a:latin typeface="Cambria" pitchFamily="18" charset="0"/>
              </a:rPr>
              <a:t>veterinárních lékařů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9. Notářská </a:t>
            </a:r>
            <a:r>
              <a:rPr lang="cs-CZ" sz="2200" dirty="0">
                <a:latin typeface="Cambria" pitchFamily="18" charset="0"/>
              </a:rPr>
              <a:t>komora ČR:  </a:t>
            </a:r>
            <a:r>
              <a:rPr lang="cs-CZ" sz="2200" dirty="0">
                <a:latin typeface="Cambria" pitchFamily="18" charset="0"/>
                <a:hlinkClick r:id="rId9"/>
              </a:rPr>
              <a:t>http://</a:t>
            </a:r>
            <a:r>
              <a:rPr lang="cs-CZ" sz="2200" dirty="0" smtClean="0">
                <a:latin typeface="Cambria" pitchFamily="18" charset="0"/>
                <a:hlinkClick r:id="rId9"/>
              </a:rPr>
              <a:t>www.nkcr.cz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10. </a:t>
            </a:r>
            <a:r>
              <a:rPr lang="cs-CZ" sz="2200" dirty="0">
                <a:latin typeface="Cambria" pitchFamily="18" charset="0"/>
              </a:rPr>
              <a:t>Česká lékárnická komora:  </a:t>
            </a:r>
            <a:r>
              <a:rPr lang="cs-CZ" sz="2200" dirty="0">
                <a:latin typeface="Cambria" pitchFamily="18" charset="0"/>
                <a:hlinkClick r:id="rId10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0"/>
              </a:rPr>
              <a:t>www.lekarnici.cz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11. </a:t>
            </a:r>
            <a:r>
              <a:rPr lang="cs-CZ" sz="2200" dirty="0">
                <a:latin typeface="Cambria" pitchFamily="18" charset="0"/>
              </a:rPr>
              <a:t>Česká lékařská komora:  </a:t>
            </a:r>
            <a:r>
              <a:rPr lang="cs-CZ" sz="2200" dirty="0">
                <a:latin typeface="Cambria" pitchFamily="18" charset="0"/>
                <a:hlinkClick r:id="rId11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1"/>
              </a:rPr>
              <a:t>www.lkcr.cz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12. Česká </a:t>
            </a:r>
            <a:r>
              <a:rPr lang="cs-CZ" sz="2200" dirty="0">
                <a:latin typeface="Cambria" pitchFamily="18" charset="0"/>
              </a:rPr>
              <a:t>stomatologická komora:  </a:t>
            </a:r>
            <a:r>
              <a:rPr lang="cs-CZ" sz="2200" dirty="0">
                <a:latin typeface="Cambria" pitchFamily="18" charset="0"/>
                <a:hlinkClick r:id="rId12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2"/>
              </a:rPr>
              <a:t>www.dent.cz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638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M. </a:t>
            </a:r>
            <a:r>
              <a:rPr lang="cs-CZ" sz="2600" dirty="0">
                <a:solidFill>
                  <a:srgbClr val="FF0000"/>
                </a:solidFill>
                <a:latin typeface="Cambria" pitchFamily="18" charset="0"/>
              </a:rPr>
              <a:t>D</a:t>
            </a: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iani: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latin typeface="Cambria" pitchFamily="18" charset="0"/>
              </a:rPr>
              <a:t>1</a:t>
            </a:r>
            <a:r>
              <a:rPr lang="cs-CZ" sz="2600" dirty="0">
                <a:latin typeface="Cambria" pitchFamily="18" charset="0"/>
              </a:rPr>
              <a:t>. Sítě neformální </a:t>
            </a:r>
            <a:r>
              <a:rPr lang="cs-CZ" sz="2600" dirty="0" smtClean="0">
                <a:latin typeface="Cambria" pitchFamily="18" charset="0"/>
              </a:rPr>
              <a:t>interakce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2. Se sdílenou solidaritou/kolektivní </a:t>
            </a:r>
            <a:r>
              <a:rPr lang="cs-CZ" sz="2600" dirty="0" smtClean="0">
                <a:latin typeface="Cambria" pitchFamily="18" charset="0"/>
              </a:rPr>
              <a:t>identitou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3. Vstupující do kolektivního konfliktního jednání vůči jasně vymezeným </a:t>
            </a:r>
            <a:r>
              <a:rPr lang="cs-CZ" sz="2600" dirty="0" smtClean="0">
                <a:latin typeface="Cambria" pitchFamily="18" charset="0"/>
              </a:rPr>
              <a:t>oponentům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4. Které se z velké části odehrává mimo institucionalizovanou sféru sociálního života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sz="26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Ch. Tilly: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Trvalé kampaně proti autoritám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Konkrétní formy jednání a sdružování (repertoár)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Veřejná sebeprezentace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8043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54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Stará a nová 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Cambria" pitchFamily="18" charset="0"/>
              </a:rPr>
              <a:t>Rozlišující znaky: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hodnotová a ideová výbava</a:t>
            </a:r>
            <a:r>
              <a:rPr lang="cs-CZ" sz="2800" dirty="0" smtClean="0">
                <a:latin typeface="Cambria" pitchFamily="18" charset="0"/>
              </a:rPr>
              <a:t>,</a:t>
            </a: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organizační struktura a formy,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taktika a oblast (cíle) působení</a:t>
            </a:r>
            <a:r>
              <a:rPr lang="cs-CZ" sz="2800" dirty="0" smtClean="0">
                <a:latin typeface="Cambria" pitchFamily="18" charset="0"/>
              </a:rPr>
              <a:t>,</a:t>
            </a: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sociální </a:t>
            </a:r>
            <a:r>
              <a:rPr lang="cs-CZ" sz="2800" dirty="0" smtClean="0">
                <a:latin typeface="Cambria" pitchFamily="18" charset="0"/>
              </a:rPr>
              <a:t>základna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sz="28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Cambria" pitchFamily="18" charset="0"/>
              </a:rPr>
              <a:t>Odbory? „Zelené“ neziskovky? Lidsko-právní organizace?</a:t>
            </a:r>
            <a:endParaRPr lang="cs-CZ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96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Srovnání – nutné podmínky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282767"/>
              </p:ext>
            </p:extLst>
          </p:nvPr>
        </p:nvGraphicFramePr>
        <p:xfrm>
          <a:off x="323528" y="1974030"/>
          <a:ext cx="8352928" cy="4263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250250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Zájmové skupiny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Politické strany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Sociální hnutí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Formální organizovanost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Sdílený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zájem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06343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Usilování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o moc ve volbách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7417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Dobrovolné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členství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8571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Sdílená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kolektivní identita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9725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Konfliktní vztah k politickým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elitám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49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100" dirty="0" smtClean="0">
                <a:latin typeface="Cambria" pitchFamily="18" charset="0"/>
              </a:rPr>
              <a:t>Císař, Ondřej. 2008. </a:t>
            </a:r>
            <a:r>
              <a:rPr lang="cs-CZ" sz="2100" i="1" dirty="0" smtClean="0">
                <a:latin typeface="Cambria" pitchFamily="18" charset="0"/>
              </a:rPr>
              <a:t>Politický aktivismus v ČR</a:t>
            </a:r>
            <a:r>
              <a:rPr lang="cs-CZ" sz="2100" dirty="0" smtClean="0">
                <a:latin typeface="Cambria" pitchFamily="18" charset="0"/>
              </a:rPr>
              <a:t>. Brno: CDK.</a:t>
            </a:r>
          </a:p>
          <a:p>
            <a:r>
              <a:rPr lang="cs-CZ" sz="2100" dirty="0">
                <a:latin typeface="Cambria" pitchFamily="18" charset="0"/>
              </a:rPr>
              <a:t>Fiala, </a:t>
            </a:r>
            <a:r>
              <a:rPr lang="cs-CZ" sz="2100" dirty="0" smtClean="0">
                <a:latin typeface="Cambria" pitchFamily="18" charset="0"/>
              </a:rPr>
              <a:t>Petr. </a:t>
            </a:r>
            <a:r>
              <a:rPr lang="cs-CZ" sz="2100" dirty="0">
                <a:latin typeface="Cambria" pitchFamily="18" charset="0"/>
              </a:rPr>
              <a:t>Strmiska, </a:t>
            </a:r>
            <a:r>
              <a:rPr lang="cs-CZ" sz="2100" dirty="0" smtClean="0">
                <a:latin typeface="Cambria" pitchFamily="18" charset="0"/>
              </a:rPr>
              <a:t>Maxmilián. </a:t>
            </a:r>
            <a:r>
              <a:rPr lang="cs-CZ" sz="2100" dirty="0">
                <a:latin typeface="Cambria" pitchFamily="18" charset="0"/>
              </a:rPr>
              <a:t>1998</a:t>
            </a:r>
            <a:r>
              <a:rPr lang="cs-CZ" sz="2100" dirty="0" smtClean="0">
                <a:latin typeface="Cambria" pitchFamily="18" charset="0"/>
              </a:rPr>
              <a:t>: </a:t>
            </a:r>
            <a:r>
              <a:rPr lang="cs-CZ" sz="2100" i="1" dirty="0">
                <a:latin typeface="Cambria" pitchFamily="18" charset="0"/>
              </a:rPr>
              <a:t>Teorie politických stran</a:t>
            </a:r>
            <a:r>
              <a:rPr lang="cs-CZ" sz="2100" dirty="0">
                <a:latin typeface="Cambria" pitchFamily="18" charset="0"/>
              </a:rPr>
              <a:t>. Brno: </a:t>
            </a:r>
            <a:r>
              <a:rPr lang="cs-CZ" sz="2100" dirty="0" err="1">
                <a:latin typeface="Cambria" pitchFamily="18" charset="0"/>
              </a:rPr>
              <a:t>Barrister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en-US" sz="2100" dirty="0">
                <a:latin typeface="Cambria" pitchFamily="18" charset="0"/>
              </a:rPr>
              <a:t>&amp;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cs-CZ" sz="2100" dirty="0" err="1" smtClean="0">
                <a:latin typeface="Cambria" pitchFamily="18" charset="0"/>
              </a:rPr>
              <a:t>Principal</a:t>
            </a:r>
            <a:r>
              <a:rPr lang="cs-CZ" sz="2100" dirty="0" smtClean="0">
                <a:latin typeface="Cambria" pitchFamily="18" charset="0"/>
              </a:rPr>
              <a:t>.</a:t>
            </a:r>
            <a:endParaRPr lang="cs-CZ" sz="2100" dirty="0">
              <a:latin typeface="Cambria" pitchFamily="18" charset="0"/>
            </a:endParaRPr>
          </a:p>
          <a:p>
            <a:r>
              <a:rPr lang="cs-CZ" sz="2100" dirty="0" smtClean="0">
                <a:latin typeface="Cambria" pitchFamily="18" charset="0"/>
              </a:rPr>
              <a:t>Hloušek</a:t>
            </a:r>
            <a:r>
              <a:rPr lang="cs-CZ" sz="2100" dirty="0">
                <a:latin typeface="Cambria" pitchFamily="18" charset="0"/>
              </a:rPr>
              <a:t>, </a:t>
            </a:r>
            <a:r>
              <a:rPr lang="cs-CZ" sz="2100" dirty="0" smtClean="0">
                <a:latin typeface="Cambria" pitchFamily="18" charset="0"/>
              </a:rPr>
              <a:t>Vít. </a:t>
            </a:r>
            <a:r>
              <a:rPr lang="cs-CZ" sz="2100" dirty="0">
                <a:latin typeface="Cambria" pitchFamily="18" charset="0"/>
              </a:rPr>
              <a:t>Kopeček, </a:t>
            </a:r>
            <a:r>
              <a:rPr lang="cs-CZ" sz="2100" dirty="0" smtClean="0">
                <a:latin typeface="Cambria" pitchFamily="18" charset="0"/>
              </a:rPr>
              <a:t>Lubomír.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cs-CZ" sz="2100" dirty="0" smtClean="0">
                <a:latin typeface="Cambria" pitchFamily="18" charset="0"/>
              </a:rPr>
              <a:t>2010</a:t>
            </a:r>
            <a:r>
              <a:rPr lang="cs-CZ" sz="2100" dirty="0">
                <a:latin typeface="Cambria" pitchFamily="18" charset="0"/>
              </a:rPr>
              <a:t>.</a:t>
            </a:r>
            <a:r>
              <a:rPr lang="cs-CZ" sz="2100" dirty="0" smtClean="0">
                <a:latin typeface="Cambria" pitchFamily="18" charset="0"/>
              </a:rPr>
              <a:t> </a:t>
            </a:r>
            <a:r>
              <a:rPr lang="cs-CZ" sz="2100" i="1" dirty="0">
                <a:latin typeface="Cambria" pitchFamily="18" charset="0"/>
              </a:rPr>
              <a:t>Politické strany: původ, ideologie a transformace politických stran v západní a střední Evropě</a:t>
            </a:r>
            <a:r>
              <a:rPr lang="cs-CZ" sz="2100" dirty="0">
                <a:latin typeface="Cambria" pitchFamily="18" charset="0"/>
              </a:rPr>
              <a:t>.  Praha: </a:t>
            </a:r>
            <a:r>
              <a:rPr lang="cs-CZ" sz="2100" dirty="0" err="1" smtClean="0">
                <a:latin typeface="Cambria" pitchFamily="18" charset="0"/>
              </a:rPr>
              <a:t>Grada</a:t>
            </a:r>
            <a:r>
              <a:rPr lang="cs-CZ" sz="2100" dirty="0">
                <a:latin typeface="Cambria" pitchFamily="18" charset="0"/>
              </a:rPr>
              <a:t>.</a:t>
            </a:r>
          </a:p>
          <a:p>
            <a:pPr eaLnBrk="1" hangingPunct="1"/>
            <a:r>
              <a:rPr lang="cs-CZ" sz="2100" dirty="0">
                <a:latin typeface="Cambria" pitchFamily="18" charset="0"/>
              </a:rPr>
              <a:t>Klíma, </a:t>
            </a:r>
            <a:r>
              <a:rPr lang="cs-CZ" sz="2100" dirty="0" smtClean="0">
                <a:latin typeface="Cambria" pitchFamily="18" charset="0"/>
              </a:rPr>
              <a:t>Michal. 2003. </a:t>
            </a:r>
            <a:r>
              <a:rPr lang="cs-CZ" sz="2100" i="1" dirty="0" smtClean="0">
                <a:latin typeface="Cambria" pitchFamily="18" charset="0"/>
              </a:rPr>
              <a:t>Volby </a:t>
            </a:r>
            <a:r>
              <a:rPr lang="cs-CZ" sz="2100" i="1" dirty="0">
                <a:latin typeface="Cambria" pitchFamily="18" charset="0"/>
              </a:rPr>
              <a:t>a politické strany v moderních demokraciích.</a:t>
            </a:r>
            <a:r>
              <a:rPr lang="cs-CZ" sz="2100" dirty="0">
                <a:latin typeface="Cambria" pitchFamily="18" charset="0"/>
              </a:rPr>
              <a:t> Praha: </a:t>
            </a:r>
            <a:r>
              <a:rPr lang="cs-CZ" sz="2100" dirty="0" smtClean="0">
                <a:latin typeface="Cambria" pitchFamily="18" charset="0"/>
              </a:rPr>
              <a:t>Radix. </a:t>
            </a:r>
            <a:endParaRPr lang="cs-CZ" sz="2100" dirty="0">
              <a:latin typeface="Cambria" pitchFamily="18" charset="0"/>
            </a:endParaRPr>
          </a:p>
          <a:p>
            <a:pPr eaLnBrk="1" hangingPunct="1"/>
            <a:r>
              <a:rPr lang="cs-CZ" sz="2100" dirty="0">
                <a:latin typeface="Cambria" pitchFamily="18" charset="0"/>
              </a:rPr>
              <a:t>Novák, </a:t>
            </a:r>
            <a:r>
              <a:rPr lang="cs-CZ" sz="2100" dirty="0" smtClean="0">
                <a:latin typeface="Cambria" pitchFamily="18" charset="0"/>
              </a:rPr>
              <a:t>Miroslav.1997. </a:t>
            </a:r>
            <a:r>
              <a:rPr lang="cs-CZ" sz="2100" i="1" dirty="0">
                <a:latin typeface="Cambria" pitchFamily="18" charset="0"/>
              </a:rPr>
              <a:t>Systémy politických stran</a:t>
            </a:r>
            <a:r>
              <a:rPr lang="cs-CZ" sz="2100" dirty="0">
                <a:latin typeface="Cambria" pitchFamily="18" charset="0"/>
              </a:rPr>
              <a:t>. Praha: </a:t>
            </a:r>
            <a:r>
              <a:rPr lang="cs-CZ" sz="2100" dirty="0" smtClean="0">
                <a:latin typeface="Cambria" pitchFamily="18" charset="0"/>
              </a:rPr>
              <a:t>Slon.</a:t>
            </a:r>
            <a:endParaRPr lang="cs-CZ" sz="2100" dirty="0">
              <a:latin typeface="Cambria" pitchFamily="18" charset="0"/>
            </a:endParaRPr>
          </a:p>
          <a:p>
            <a:pPr eaLnBrk="1" hangingPunct="1"/>
            <a:r>
              <a:rPr lang="cs-CZ" sz="2100" dirty="0">
                <a:latin typeface="Cambria" pitchFamily="18" charset="0"/>
              </a:rPr>
              <a:t>Weber, Max. 1997. </a:t>
            </a:r>
            <a:r>
              <a:rPr lang="cs-CZ" sz="2100" i="1" dirty="0">
                <a:latin typeface="Cambria" pitchFamily="18" charset="0"/>
              </a:rPr>
              <a:t>Autorita, etika a společnost</a:t>
            </a:r>
            <a:r>
              <a:rPr lang="cs-CZ" sz="2100" dirty="0">
                <a:latin typeface="Cambria" pitchFamily="18" charset="0"/>
              </a:rPr>
              <a:t>. Praha: Mladá fronta.</a:t>
            </a:r>
          </a:p>
          <a:p>
            <a:pPr eaLnBrk="1" hangingPunct="1"/>
            <a:r>
              <a:rPr lang="cs-CZ" sz="2100" dirty="0" smtClean="0">
                <a:latin typeface="Cambria" pitchFamily="18" charset="0"/>
              </a:rPr>
              <a:t>Weber</a:t>
            </a:r>
            <a:r>
              <a:rPr lang="cs-CZ" sz="2100" dirty="0">
                <a:latin typeface="Cambria" pitchFamily="18" charset="0"/>
              </a:rPr>
              <a:t>, </a:t>
            </a:r>
            <a:r>
              <a:rPr lang="cs-CZ" sz="2100" dirty="0" smtClean="0">
                <a:latin typeface="Cambria" pitchFamily="18" charset="0"/>
              </a:rPr>
              <a:t>Max. 1998. </a:t>
            </a:r>
            <a:r>
              <a:rPr lang="cs-CZ" sz="2100" i="1" dirty="0" smtClean="0">
                <a:latin typeface="Cambria" pitchFamily="18" charset="0"/>
              </a:rPr>
              <a:t>Metodologie</a:t>
            </a:r>
            <a:r>
              <a:rPr lang="cs-CZ" sz="2100" i="1" dirty="0">
                <a:latin typeface="Cambria" pitchFamily="18" charset="0"/>
              </a:rPr>
              <a:t>, sociologie a politika</a:t>
            </a:r>
            <a:r>
              <a:rPr lang="cs-CZ" sz="2100" dirty="0">
                <a:latin typeface="Cambria" pitchFamily="18" charset="0"/>
              </a:rPr>
              <a:t>. Praha: </a:t>
            </a:r>
            <a:r>
              <a:rPr lang="cs-CZ" sz="2100" dirty="0" err="1" smtClean="0">
                <a:latin typeface="Cambria" pitchFamily="18" charset="0"/>
              </a:rPr>
              <a:t>Oikoymenh</a:t>
            </a:r>
            <a:r>
              <a:rPr lang="cs-CZ" sz="2100" dirty="0">
                <a:latin typeface="Cambria" pitchFamily="18" charset="0"/>
              </a:rPr>
              <a:t>.</a:t>
            </a:r>
            <a:endParaRPr lang="cs-CZ" sz="29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19860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Hlavní disciplíny politologie I.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Politická teorie, polit. filosofie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– dějiny polit. myšlení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Politické instituce a systémy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– studium ústav, forem vlády, veřejné správy, </a:t>
            </a:r>
            <a:r>
              <a:rPr lang="cs-CZ" sz="2400" dirty="0" err="1" smtClean="0">
                <a:solidFill>
                  <a:schemeClr val="bg2"/>
                </a:solidFill>
                <a:latin typeface="Cambria" pitchFamily="18" charset="0"/>
              </a:rPr>
              <a:t>ek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. a sociálních </a:t>
            </a:r>
            <a:r>
              <a:rPr lang="cs-CZ" sz="2400" dirty="0" err="1" smtClean="0">
                <a:solidFill>
                  <a:schemeClr val="bg2"/>
                </a:solidFill>
                <a:latin typeface="Cambria" pitchFamily="18" charset="0"/>
              </a:rPr>
              <a:t>fcí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 vlády, komparace polit. institucí a systémů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Studium polit. stran, zájmových skupin a veřejného mínění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(označuje se někdy jako polit. sociologie)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Dnes již samostatný obor:</a:t>
            </a:r>
            <a:r>
              <a:rPr lang="cs-CZ" sz="2800" b="1" dirty="0" smtClean="0">
                <a:solidFill>
                  <a:schemeClr val="bg2"/>
                </a:solidFill>
                <a:latin typeface="Cambria" pitchFamily="18" charset="0"/>
              </a:rPr>
              <a:t> Mezinárodní vztahy </a:t>
            </a:r>
            <a:r>
              <a:rPr lang="cs-CZ" sz="2400" dirty="0" smtClean="0">
                <a:solidFill>
                  <a:schemeClr val="bg2"/>
                </a:solidFill>
                <a:latin typeface="Cambria" pitchFamily="18" charset="0"/>
              </a:rPr>
              <a:t>– studium mezinárodních organizací, mezinárodní politiky a mezinárodního práva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Cambria" pitchFamily="18" charset="0"/>
              </a:rPr>
              <a:t>Alternativní dělení politologických sub-disciplín (zejména USA):</a:t>
            </a:r>
          </a:p>
          <a:p>
            <a:r>
              <a:rPr lang="cs-CZ" b="1" dirty="0" smtClean="0">
                <a:latin typeface="Cambria" pitchFamily="18" charset="0"/>
              </a:rPr>
              <a:t>Srovnávací politika </a:t>
            </a:r>
            <a:r>
              <a:rPr lang="cs-CZ" dirty="0" smtClean="0">
                <a:latin typeface="Cambria" pitchFamily="18" charset="0"/>
              </a:rPr>
              <a:t>(vč. areálových studií)</a:t>
            </a:r>
          </a:p>
          <a:p>
            <a:r>
              <a:rPr lang="cs-CZ" b="1" dirty="0" smtClean="0">
                <a:latin typeface="Cambria" pitchFamily="18" charset="0"/>
              </a:rPr>
              <a:t>Mezinárodní vztahy</a:t>
            </a:r>
          </a:p>
          <a:p>
            <a:r>
              <a:rPr lang="cs-CZ" b="1" dirty="0" smtClean="0">
                <a:latin typeface="Cambria" pitchFamily="18" charset="0"/>
              </a:rPr>
              <a:t>Politická filosofie</a:t>
            </a:r>
          </a:p>
          <a:p>
            <a:r>
              <a:rPr lang="cs-CZ" b="1" dirty="0" smtClean="0">
                <a:latin typeface="Cambria" pitchFamily="18" charset="0"/>
              </a:rPr>
              <a:t>Veřejná správa</a:t>
            </a:r>
          </a:p>
          <a:p>
            <a:r>
              <a:rPr lang="cs-CZ" b="1" dirty="0" smtClean="0">
                <a:latin typeface="Cambria" pitchFamily="18" charset="0"/>
              </a:rPr>
              <a:t>Veřejné právo</a:t>
            </a:r>
            <a:endParaRPr lang="cs-CZ" b="1" dirty="0">
              <a:latin typeface="Cambria" pitchFamily="18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i="0" u="none" strike="noStrike" kern="0" cap="none" spc="0" normalizeH="0" baseline="0" noProof="0" dirty="0" smtClean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Hlavní disciplíny politologie II.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66CC"/>
    </a:dk2>
    <a:lt2>
      <a:srgbClr val="97F3FF"/>
    </a:lt2>
    <a:accent1>
      <a:srgbClr val="009999"/>
    </a:accent1>
    <a:accent2>
      <a:srgbClr val="FF9933"/>
    </a:accent2>
    <a:accent3>
      <a:srgbClr val="AAB8E2"/>
    </a:accent3>
    <a:accent4>
      <a:srgbClr val="DADADA"/>
    </a:accent4>
    <a:accent5>
      <a:srgbClr val="AACACA"/>
    </a:accent5>
    <a:accent6>
      <a:srgbClr val="E78A2D"/>
    </a:accent6>
    <a:hlink>
      <a:srgbClr val="330099"/>
    </a:hlink>
    <a:folHlink>
      <a:srgbClr val="CBCB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3623</Words>
  <Application>Microsoft Office PowerPoint</Application>
  <PresentationFormat>Předvádění na obrazovce (4:3)</PresentationFormat>
  <Paragraphs>621</Paragraphs>
  <Slides>78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78</vt:i4>
      </vt:variant>
    </vt:vector>
  </HeadingPairs>
  <TitlesOfParts>
    <vt:vector size="79" baseType="lpstr">
      <vt:lpstr>Výchozí návrh</vt:lpstr>
      <vt:lpstr>Přednáška č. 1: Úvod do problematiky - co je politologie, předmět, přístupy, současný stav disciplíny</vt:lpstr>
      <vt:lpstr>Prezentace aplikace PowerPoint</vt:lpstr>
      <vt:lpstr>Vznik a rozvoj politologie</vt:lpstr>
      <vt:lpstr>Politologie a ostatní spol. vědy</vt:lpstr>
      <vt:lpstr>Teoretické přístupy v politické vědě</vt:lpstr>
      <vt:lpstr>Zásady vědeckého přístupu</vt:lpstr>
      <vt:lpstr>Pojem politiky</vt:lpstr>
      <vt:lpstr>Hlavní disciplíny politologie I.</vt:lpstr>
      <vt:lpstr>Prezentace aplikace PowerPoint</vt:lpstr>
      <vt:lpstr>Politologie v mezinárodním kontextu</vt:lpstr>
      <vt:lpstr>Česká politologie</vt:lpstr>
      <vt:lpstr>Doporučená literatura</vt:lpstr>
      <vt:lpstr>Přednáška č. 2: Politika jako předmět studia politologie</vt:lpstr>
      <vt:lpstr>Obecná definice politiky</vt:lpstr>
      <vt:lpstr>Pokusy o systematické vymezení</vt:lpstr>
      <vt:lpstr>Pojem politiky</vt:lpstr>
      <vt:lpstr>Exkurz: Carl Schmitt</vt:lpstr>
      <vt:lpstr>Trojdimenzionální chápání politiky</vt:lpstr>
      <vt:lpstr>Význam pojmu politika</vt:lpstr>
      <vt:lpstr>Vnímání politiky v ČR: politická kultura</vt:lpstr>
      <vt:lpstr>Prezentace aplikace PowerPoint</vt:lpstr>
      <vt:lpstr>ČR: spokojenost s demokracií</vt:lpstr>
      <vt:lpstr>ČR: politický systém</vt:lpstr>
      <vt:lpstr>ČR: důvěra v instituce</vt:lpstr>
      <vt:lpstr>ČR: vnímání politické historie</vt:lpstr>
      <vt:lpstr>ČR: vnímání politické historie</vt:lpstr>
      <vt:lpstr>ČR: vnímání politické historie</vt:lpstr>
      <vt:lpstr>ČR: vnímání politické historie</vt:lpstr>
      <vt:lpstr>ČR: vnímání politické historie</vt:lpstr>
      <vt:lpstr>ČR: vnímání politické historie</vt:lpstr>
      <vt:lpstr>ČR: vnímání politické historie</vt:lpstr>
      <vt:lpstr>Doporučená literatura</vt:lpstr>
      <vt:lpstr>Přednáška č. 3: Politická filosofie a teorie</vt:lpstr>
      <vt:lpstr>Prezentace aplikace PowerPoint</vt:lpstr>
      <vt:lpstr>Tradice politické filosofie</vt:lpstr>
      <vt:lpstr>Klasická politická filosofie</vt:lpstr>
      <vt:lpstr>Klasická politická filosofie</vt:lpstr>
      <vt:lpstr>Moderní politická filosofie</vt:lpstr>
      <vt:lpstr>Moderní politická filosofie</vt:lpstr>
      <vt:lpstr>Současné debaty: moderní liberalismus vs. libertarianismus </vt:lpstr>
      <vt:lpstr>Současné debaty: komunitarismus vs. liberalismus</vt:lpstr>
      <vt:lpstr>Současné debaty: komunitarismus vs. liberalismus</vt:lpstr>
      <vt:lpstr>Současné debaty: republikanismus vs. liberalismus</vt:lpstr>
      <vt:lpstr>Současné debaty: oživení marxismu</vt:lpstr>
      <vt:lpstr>Doporučená literatura</vt:lpstr>
      <vt:lpstr>Přednáška č. 4: Politické ideologie</vt:lpstr>
      <vt:lpstr>Definice</vt:lpstr>
      <vt:lpstr>Osa levice - pravice</vt:lpstr>
      <vt:lpstr>„Podkova“</vt:lpstr>
      <vt:lpstr>Dvourozměrné schéma ideologií</vt:lpstr>
      <vt:lpstr>Konzervatismus</vt:lpstr>
      <vt:lpstr>Konzervatismus</vt:lpstr>
      <vt:lpstr>Liberalismus</vt:lpstr>
      <vt:lpstr>Liberalismus</vt:lpstr>
      <vt:lpstr>Socialismus</vt:lpstr>
      <vt:lpstr>Socialismus</vt:lpstr>
      <vt:lpstr>Dělení ideologií</vt:lpstr>
      <vt:lpstr>Anarchismus</vt:lpstr>
      <vt:lpstr>Feminismus</vt:lpstr>
      <vt:lpstr>Environmentalismus</vt:lpstr>
      <vt:lpstr>Environmentalismus</vt:lpstr>
      <vt:lpstr>Doporučená literatura</vt:lpstr>
      <vt:lpstr>Přednáška č. 5: Kolektivní političtí aktéři - politické strany, zájmové skupiny a sociální hnutí</vt:lpstr>
      <vt:lpstr>Prezentace aplikace PowerPoint</vt:lpstr>
      <vt:lpstr>Politické strany: definice</vt:lpstr>
      <vt:lpstr>Politické strany: definice</vt:lpstr>
      <vt:lpstr>Vývojové typy stran</vt:lpstr>
      <vt:lpstr>Vývojové typy stran</vt:lpstr>
      <vt:lpstr>Schéma základního společenského štěpení</vt:lpstr>
      <vt:lpstr>Historicko-konfliktní přístup k vysvětlení původu stran</vt:lpstr>
      <vt:lpstr>4 základní štěpné linie (cleavages)</vt:lpstr>
      <vt:lpstr>Funkce stran</vt:lpstr>
      <vt:lpstr>Zájmové skupiny</vt:lpstr>
      <vt:lpstr>Profesní komory v ČR</vt:lpstr>
      <vt:lpstr>Sociální hnutí</vt:lpstr>
      <vt:lpstr>Stará a nová sociální hnutí</vt:lpstr>
      <vt:lpstr>Srovnání – nutné podmínky</vt:lpstr>
      <vt:lpstr>Doporučená literatura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Politologie - pojem, předmět, funkce; politika - pojem, přístupy, klíčové pojmy</dc:title>
  <dc:creator>pd</dc:creator>
  <cp:lastModifiedBy>Navrátil Jiří</cp:lastModifiedBy>
  <cp:revision>157</cp:revision>
  <cp:lastPrinted>2014-09-21T06:19:32Z</cp:lastPrinted>
  <dcterms:created xsi:type="dcterms:W3CDTF">2007-09-27T12:14:42Z</dcterms:created>
  <dcterms:modified xsi:type="dcterms:W3CDTF">2014-09-21T06:26:06Z</dcterms:modified>
</cp:coreProperties>
</file>