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9" r:id="rId3"/>
    <p:sldId id="280" r:id="rId4"/>
    <p:sldId id="302" r:id="rId5"/>
    <p:sldId id="262" r:id="rId6"/>
    <p:sldId id="282" r:id="rId7"/>
    <p:sldId id="281" r:id="rId8"/>
    <p:sldId id="283" r:id="rId9"/>
    <p:sldId id="285" r:id="rId10"/>
    <p:sldId id="286" r:id="rId11"/>
    <p:sldId id="264" r:id="rId12"/>
    <p:sldId id="287" r:id="rId13"/>
    <p:sldId id="26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3" r:id="rId29"/>
    <p:sldId id="304" r:id="rId30"/>
    <p:sldId id="305" r:id="rId31"/>
    <p:sldId id="306" r:id="rId32"/>
    <p:sldId id="307" r:id="rId33"/>
    <p:sldId id="308" r:id="rId34"/>
    <p:sldId id="258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278"/>
    <a:srgbClr val="DAF923"/>
    <a:srgbClr val="B6B468"/>
    <a:srgbClr val="FF99FF"/>
    <a:srgbClr val="CFE9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723753280839895E-2"/>
          <c:y val="0.1092835305508934"/>
          <c:w val="0.61746916010498687"/>
          <c:h val="0.8907164694491065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6927165354330705E-2"/>
                  <c:y val="-0.1459470395830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015748031496064E-3"/>
                  <c:y val="9.2671803702621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771434820647415E-2"/>
                  <c:y val="3.56669131000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168416447944007E-3"/>
                  <c:y val="-1.9542007921194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095581802274715E-2"/>
                  <c:y val="-3.242436341265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720800524934386E-2"/>
                  <c:y val="-2.590554356133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Sheet1!$E$5:$E$10</c:f>
              <c:strCache>
                <c:ptCount val="6"/>
                <c:pt idx="0">
                  <c:v>    be ethical and transparent</c:v>
                </c:pt>
                <c:pt idx="1">
                  <c:v>   be a good employer </c:v>
                </c:pt>
                <c:pt idx="2">
                  <c:v>   donate and help local communities </c:v>
                </c:pt>
                <c:pt idx="3">
                  <c:v>  be responsible to the environment </c:v>
                </c:pt>
                <c:pt idx="4">
                  <c:v> offer quality products and services </c:v>
                </c:pt>
                <c:pt idx="5">
                  <c:v> maximise profits </c:v>
                </c:pt>
              </c:strCache>
            </c:strRef>
          </c:cat>
          <c:val>
            <c:numRef>
              <c:f>Sheet1!$F$5:$F$10</c:f>
              <c:numCache>
                <c:formatCode>0%</c:formatCode>
                <c:ptCount val="6"/>
                <c:pt idx="0">
                  <c:v>0.35</c:v>
                </c:pt>
                <c:pt idx="1">
                  <c:v>0.22</c:v>
                </c:pt>
                <c:pt idx="2">
                  <c:v>0.13</c:v>
                </c:pt>
                <c:pt idx="3">
                  <c:v>0.12</c:v>
                </c:pt>
                <c:pt idx="4">
                  <c:v>0.1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06474728614382"/>
          <c:y val="4.6518255848852615E-2"/>
          <c:w val="0.34186725668474111"/>
          <c:h val="0.94821698915709196"/>
        </c:manualLayout>
      </c:layout>
      <c:overlay val="0"/>
      <c:txPr>
        <a:bodyPr/>
        <a:lstStyle/>
        <a:p>
          <a:pPr>
            <a:defRPr sz="1400"/>
          </a:pPr>
          <a:endParaRPr lang="ro-RO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13743477951387E-2"/>
          <c:y val="0.10168360238088675"/>
          <c:w val="0.60259162259141685"/>
          <c:h val="0.8983163976191131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4103484568588655E-2"/>
                  <c:y val="-5.19059419248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005507007131596E-2"/>
                  <c:y val="-7.4799337233683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233635105096055E-2"/>
                  <c:y val="3.191952961187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66599412178303E-2"/>
                  <c:y val="7.16550096042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811538948646394E-3"/>
                  <c:y val="-2.137861258962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7018704608681E-2"/>
                  <c:y val="-6.099659330293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8648184783890367E-2"/>
                  <c:y val="-8.531835755167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Sheet1!$C$5:$C$12</c:f>
              <c:strCache>
                <c:ptCount val="8"/>
                <c:pt idx="0">
                  <c:v>Business ethics</c:v>
                </c:pt>
                <c:pt idx="1">
                  <c:v>Management strategy</c:v>
                </c:pt>
                <c:pt idx="2">
                  <c:v>Support for social actions</c:v>
                </c:pt>
                <c:pt idx="3">
                  <c:v>Protection for the public interest</c:v>
                </c:pt>
                <c:pt idx="4">
                  <c:v> A form of corporatie civic activity</c:v>
                </c:pt>
                <c:pt idx="5">
                  <c:v>A way to create durable busines srelationships for all parties involved</c:v>
                </c:pt>
                <c:pt idx="6">
                  <c:v>A way to promote the company image</c:v>
                </c:pt>
                <c:pt idx="7">
                  <c:v>Obeying environmental standards</c:v>
                </c:pt>
              </c:strCache>
            </c:strRef>
          </c:cat>
          <c:val>
            <c:numRef>
              <c:f>Sheet1!$D$5:$D$12</c:f>
              <c:numCache>
                <c:formatCode>0.00%</c:formatCode>
                <c:ptCount val="8"/>
                <c:pt idx="0">
                  <c:v>0.1875</c:v>
                </c:pt>
                <c:pt idx="1">
                  <c:v>9.3799999999999994E-2</c:v>
                </c:pt>
                <c:pt idx="2">
                  <c:v>0.2969</c:v>
                </c:pt>
                <c:pt idx="3">
                  <c:v>3.1300000000000001E-2</c:v>
                </c:pt>
                <c:pt idx="4">
                  <c:v>0.1875</c:v>
                </c:pt>
                <c:pt idx="5">
                  <c:v>0.1406</c:v>
                </c:pt>
                <c:pt idx="6">
                  <c:v>1.5599999999999999E-2</c:v>
                </c:pt>
                <c:pt idx="7">
                  <c:v>4.6800000000000001E-2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50585774401215"/>
          <c:y val="6.7299648416744859E-3"/>
          <c:w val="0.33916080612300392"/>
          <c:h val="0.99105320946900755"/>
        </c:manualLayout>
      </c:layout>
      <c:overlay val="0"/>
      <c:txPr>
        <a:bodyPr/>
        <a:lstStyle/>
        <a:p>
          <a:pPr>
            <a:defRPr sz="1200"/>
          </a:pPr>
          <a:endParaRPr lang="ro-RO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6AA1F-E4E2-487A-9D05-DFEA57CF67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69DEF10-2F1B-440F-861E-64E64B47C027}">
      <dgm:prSet custT="1"/>
      <dgm:spPr>
        <a:solidFill>
          <a:srgbClr val="DAF923"/>
        </a:solidFill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CSR actions should be made only by the Government, since they are better seen than the ones of the companies</a:t>
          </a:r>
          <a:endParaRPr lang="ro-RO" sz="1800" b="0" dirty="0">
            <a:solidFill>
              <a:schemeClr val="tx1"/>
            </a:solidFill>
          </a:endParaRPr>
        </a:p>
      </dgm:t>
    </dgm:pt>
    <dgm:pt modelId="{CAC60D25-9E23-4F5F-AF27-F188A253DDCB}" type="parTrans" cxnId="{3D23E05A-13A5-4C4E-986E-1993FC3DB7A2}">
      <dgm:prSet/>
      <dgm:spPr/>
      <dgm:t>
        <a:bodyPr/>
        <a:lstStyle/>
        <a:p>
          <a:endParaRPr lang="ro-RO"/>
        </a:p>
      </dgm:t>
    </dgm:pt>
    <dgm:pt modelId="{7353C8A1-913D-4DAC-8083-9899D33933EE}" type="sibTrans" cxnId="{3D23E05A-13A5-4C4E-986E-1993FC3DB7A2}">
      <dgm:prSet/>
      <dgm:spPr/>
      <dgm:t>
        <a:bodyPr/>
        <a:lstStyle/>
        <a:p>
          <a:endParaRPr lang="ro-RO"/>
        </a:p>
      </dgm:t>
    </dgm:pt>
    <dgm:pt modelId="{B63FE3DB-8B55-4DB8-BEF7-A10E55F31BCA}">
      <dgm:prSet custT="1"/>
      <dgm:spPr>
        <a:solidFill>
          <a:srgbClr val="FF99FF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The company’s management has obligations only towards the stockholders-maximizing the profit</a:t>
          </a:r>
          <a:endParaRPr lang="ro-RO" sz="1800" dirty="0">
            <a:solidFill>
              <a:schemeClr val="tx1"/>
            </a:solidFill>
          </a:endParaRPr>
        </a:p>
      </dgm:t>
    </dgm:pt>
    <dgm:pt modelId="{AAEC113F-7C4C-435E-8667-459D834516D8}" type="parTrans" cxnId="{A6843560-C169-49D9-9D3D-DE3772C4F25E}">
      <dgm:prSet/>
      <dgm:spPr/>
      <dgm:t>
        <a:bodyPr/>
        <a:lstStyle/>
        <a:p>
          <a:endParaRPr lang="ro-RO"/>
        </a:p>
      </dgm:t>
    </dgm:pt>
    <dgm:pt modelId="{FE2CC56C-0DB9-495E-8CCF-57B686692022}" type="sibTrans" cxnId="{A6843560-C169-49D9-9D3D-DE3772C4F25E}">
      <dgm:prSet/>
      <dgm:spPr/>
      <dgm:t>
        <a:bodyPr/>
        <a:lstStyle/>
        <a:p>
          <a:endParaRPr lang="ro-RO"/>
        </a:p>
      </dgm:t>
    </dgm:pt>
    <dgm:pt modelId="{6EB592C7-0651-4691-8C0B-FD26C80A084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CSR actions lead to costs that in order to be recovered will be included into the price and so they will be supported by the clients</a:t>
          </a:r>
          <a:endParaRPr lang="ro-RO" sz="1800" dirty="0">
            <a:solidFill>
              <a:schemeClr val="tx1"/>
            </a:solidFill>
          </a:endParaRPr>
        </a:p>
      </dgm:t>
    </dgm:pt>
    <dgm:pt modelId="{D850C5AF-5799-4F81-A6D1-2821E39E00D7}" type="parTrans" cxnId="{89255CE3-45A4-4388-8594-DDC1776CD9A2}">
      <dgm:prSet/>
      <dgm:spPr/>
      <dgm:t>
        <a:bodyPr/>
        <a:lstStyle/>
        <a:p>
          <a:endParaRPr lang="ro-RO"/>
        </a:p>
      </dgm:t>
    </dgm:pt>
    <dgm:pt modelId="{1DA5BE4B-D06B-46E6-80A8-3854F127A43C}" type="sibTrans" cxnId="{89255CE3-45A4-4388-8594-DDC1776CD9A2}">
      <dgm:prSet/>
      <dgm:spPr/>
      <dgm:t>
        <a:bodyPr/>
        <a:lstStyle/>
        <a:p>
          <a:endParaRPr lang="ro-RO"/>
        </a:p>
      </dgm:t>
    </dgm:pt>
    <dgm:pt modelId="{6FDEBF80-35E6-443F-9516-28D18BB696C6}">
      <dgm:prSet custT="1"/>
      <dgm:spPr>
        <a:solidFill>
          <a:srgbClr val="B6B468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There is no evidence that all managers are capable of identifying which actions are of a social interest</a:t>
          </a:r>
          <a:endParaRPr lang="ro-RO" sz="1800" dirty="0">
            <a:solidFill>
              <a:schemeClr val="tx1"/>
            </a:solidFill>
          </a:endParaRPr>
        </a:p>
      </dgm:t>
    </dgm:pt>
    <dgm:pt modelId="{B7F35BB7-29F4-4990-BBDD-2A1D457FEB04}" type="parTrans" cxnId="{940F17F3-4270-4F23-852C-7222E0948E28}">
      <dgm:prSet/>
      <dgm:spPr/>
      <dgm:t>
        <a:bodyPr/>
        <a:lstStyle/>
        <a:p>
          <a:endParaRPr lang="ro-RO"/>
        </a:p>
      </dgm:t>
    </dgm:pt>
    <dgm:pt modelId="{6725F84E-DD80-4ECD-B5B2-B61086826241}" type="sibTrans" cxnId="{940F17F3-4270-4F23-852C-7222E0948E28}">
      <dgm:prSet/>
      <dgm:spPr/>
      <dgm:t>
        <a:bodyPr/>
        <a:lstStyle/>
        <a:p>
          <a:endParaRPr lang="ro-RO"/>
        </a:p>
      </dgm:t>
    </dgm:pt>
    <dgm:pt modelId="{13F2F8EB-42F7-42C4-AD13-4505F05DB8A2}">
      <dgm:prSet custT="1"/>
      <dgm:spPr>
        <a:solidFill>
          <a:srgbClr val="6AB278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By obtaining profit, companies create jobs, ensure the working conditions of employees, pay taxes, and so on, in other words they fulfill certain obligations aimed at social interest.</a:t>
          </a:r>
          <a:endParaRPr lang="ro-RO" sz="1800" dirty="0">
            <a:solidFill>
              <a:schemeClr val="tx1"/>
            </a:solidFill>
          </a:endParaRPr>
        </a:p>
      </dgm:t>
    </dgm:pt>
    <dgm:pt modelId="{B06C34A4-9B40-4E34-AE0E-7A69C790AE5A}" type="parTrans" cxnId="{D4AFE81C-8671-40C1-8765-68DF76191DE2}">
      <dgm:prSet/>
      <dgm:spPr/>
      <dgm:t>
        <a:bodyPr/>
        <a:lstStyle/>
        <a:p>
          <a:endParaRPr lang="ro-RO"/>
        </a:p>
      </dgm:t>
    </dgm:pt>
    <dgm:pt modelId="{CB81A5C6-84E1-48A6-8E21-70F6ABE87243}" type="sibTrans" cxnId="{D4AFE81C-8671-40C1-8765-68DF76191DE2}">
      <dgm:prSet/>
      <dgm:spPr/>
      <dgm:t>
        <a:bodyPr/>
        <a:lstStyle/>
        <a:p>
          <a:endParaRPr lang="ro-RO"/>
        </a:p>
      </dgm:t>
    </dgm:pt>
    <dgm:pt modelId="{224490EC-2144-4940-AB55-CB2C4AF79494}" type="pres">
      <dgm:prSet presAssocID="{F4C6AA1F-E4E2-487A-9D05-DFEA57CF67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9D456E5-C246-4AA3-AC46-89203280A3AA}" type="pres">
      <dgm:prSet presAssocID="{B69DEF10-2F1B-440F-861E-64E64B47C027}" presName="parentText" presStyleLbl="node1" presStyleIdx="0" presStyleCnt="5" custScaleY="72844" custLinFactY="2312" custLinFactNeighborX="13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3EB5324-ACD1-4461-BBCA-3AAF0F986A1B}" type="pres">
      <dgm:prSet presAssocID="{7353C8A1-913D-4DAC-8083-9899D33933EE}" presName="spacer" presStyleCnt="0"/>
      <dgm:spPr/>
    </dgm:pt>
    <dgm:pt modelId="{83F5C57A-F5D6-4B58-944D-C29820547398}" type="pres">
      <dgm:prSet presAssocID="{B63FE3DB-8B55-4DB8-BEF7-A10E55F31BCA}" presName="parentText" presStyleLbl="node1" presStyleIdx="1" presStyleCnt="5" custLinFactNeighborX="1083" custLinFactNeighborY="6715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D33E471-17EB-4435-B0D1-C5C97D81B16D}" type="pres">
      <dgm:prSet presAssocID="{FE2CC56C-0DB9-495E-8CCF-57B686692022}" presName="spacer" presStyleCnt="0"/>
      <dgm:spPr/>
    </dgm:pt>
    <dgm:pt modelId="{5C8F635F-63EC-4DF8-9200-7A4027F49B3B}" type="pres">
      <dgm:prSet presAssocID="{6EB592C7-0651-4691-8C0B-FD26C80A0846}" presName="parentText" presStyleLbl="node1" presStyleIdx="2" presStyleCnt="5" custLinFactNeighborX="-23423" custLinFactNeighborY="7152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889FD02-6659-43A1-ACF0-E9615ECF4B03}" type="pres">
      <dgm:prSet presAssocID="{1DA5BE4B-D06B-46E6-80A8-3854F127A43C}" presName="spacer" presStyleCnt="0"/>
      <dgm:spPr/>
    </dgm:pt>
    <dgm:pt modelId="{0645B009-6DA4-4625-B298-D0AEFF69D620}" type="pres">
      <dgm:prSet presAssocID="{6FDEBF80-35E6-443F-9516-28D18BB696C6}" presName="parentText" presStyleLbl="node1" presStyleIdx="3" presStyleCnt="5" custLinFactNeighborY="2154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2A571D5-50CB-42F2-8A8A-D382810F88BB}" type="pres">
      <dgm:prSet presAssocID="{6725F84E-DD80-4ECD-B5B2-B61086826241}" presName="spacer" presStyleCnt="0"/>
      <dgm:spPr/>
    </dgm:pt>
    <dgm:pt modelId="{D005C331-2A0F-49E5-9D03-BE98F5DE5D7D}" type="pres">
      <dgm:prSet presAssocID="{13F2F8EB-42F7-42C4-AD13-4505F05DB8A2}" presName="parentText" presStyleLbl="node1" presStyleIdx="4" presStyleCnt="5" custLinFactY="718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7B226E7-FBC7-4CF0-A50C-2D26C7B463D7}" type="presOf" srcId="{6EB592C7-0651-4691-8C0B-FD26C80A0846}" destId="{5C8F635F-63EC-4DF8-9200-7A4027F49B3B}" srcOrd="0" destOrd="0" presId="urn:microsoft.com/office/officeart/2005/8/layout/vList2"/>
    <dgm:cxn modelId="{DC2C7A43-A1A7-4353-A923-19D776DA6050}" type="presOf" srcId="{F4C6AA1F-E4E2-487A-9D05-DFEA57CF6738}" destId="{224490EC-2144-4940-AB55-CB2C4AF79494}" srcOrd="0" destOrd="0" presId="urn:microsoft.com/office/officeart/2005/8/layout/vList2"/>
    <dgm:cxn modelId="{64AA5C09-1178-4E8F-BA0B-077348AD20D6}" type="presOf" srcId="{B69DEF10-2F1B-440F-861E-64E64B47C027}" destId="{39D456E5-C246-4AA3-AC46-89203280A3AA}" srcOrd="0" destOrd="0" presId="urn:microsoft.com/office/officeart/2005/8/layout/vList2"/>
    <dgm:cxn modelId="{A6843560-C169-49D9-9D3D-DE3772C4F25E}" srcId="{F4C6AA1F-E4E2-487A-9D05-DFEA57CF6738}" destId="{B63FE3DB-8B55-4DB8-BEF7-A10E55F31BCA}" srcOrd="1" destOrd="0" parTransId="{AAEC113F-7C4C-435E-8667-459D834516D8}" sibTransId="{FE2CC56C-0DB9-495E-8CCF-57B686692022}"/>
    <dgm:cxn modelId="{F5F4DA3B-7F63-460A-805E-81530AC9425F}" type="presOf" srcId="{13F2F8EB-42F7-42C4-AD13-4505F05DB8A2}" destId="{D005C331-2A0F-49E5-9D03-BE98F5DE5D7D}" srcOrd="0" destOrd="0" presId="urn:microsoft.com/office/officeart/2005/8/layout/vList2"/>
    <dgm:cxn modelId="{940F17F3-4270-4F23-852C-7222E0948E28}" srcId="{F4C6AA1F-E4E2-487A-9D05-DFEA57CF6738}" destId="{6FDEBF80-35E6-443F-9516-28D18BB696C6}" srcOrd="3" destOrd="0" parTransId="{B7F35BB7-29F4-4990-BBDD-2A1D457FEB04}" sibTransId="{6725F84E-DD80-4ECD-B5B2-B61086826241}"/>
    <dgm:cxn modelId="{D6C7FFF6-7D81-47CC-B310-3B0179F7CE15}" type="presOf" srcId="{6FDEBF80-35E6-443F-9516-28D18BB696C6}" destId="{0645B009-6DA4-4625-B298-D0AEFF69D620}" srcOrd="0" destOrd="0" presId="urn:microsoft.com/office/officeart/2005/8/layout/vList2"/>
    <dgm:cxn modelId="{3D23E05A-13A5-4C4E-986E-1993FC3DB7A2}" srcId="{F4C6AA1F-E4E2-487A-9D05-DFEA57CF6738}" destId="{B69DEF10-2F1B-440F-861E-64E64B47C027}" srcOrd="0" destOrd="0" parTransId="{CAC60D25-9E23-4F5F-AF27-F188A253DDCB}" sibTransId="{7353C8A1-913D-4DAC-8083-9899D33933EE}"/>
    <dgm:cxn modelId="{D4AFE81C-8671-40C1-8765-68DF76191DE2}" srcId="{F4C6AA1F-E4E2-487A-9D05-DFEA57CF6738}" destId="{13F2F8EB-42F7-42C4-AD13-4505F05DB8A2}" srcOrd="4" destOrd="0" parTransId="{B06C34A4-9B40-4E34-AE0E-7A69C790AE5A}" sibTransId="{CB81A5C6-84E1-48A6-8E21-70F6ABE87243}"/>
    <dgm:cxn modelId="{05957B1E-C7AA-44D3-9982-A5E9A11EC839}" type="presOf" srcId="{B63FE3DB-8B55-4DB8-BEF7-A10E55F31BCA}" destId="{83F5C57A-F5D6-4B58-944D-C29820547398}" srcOrd="0" destOrd="0" presId="urn:microsoft.com/office/officeart/2005/8/layout/vList2"/>
    <dgm:cxn modelId="{89255CE3-45A4-4388-8594-DDC1776CD9A2}" srcId="{F4C6AA1F-E4E2-487A-9D05-DFEA57CF6738}" destId="{6EB592C7-0651-4691-8C0B-FD26C80A0846}" srcOrd="2" destOrd="0" parTransId="{D850C5AF-5799-4F81-A6D1-2821E39E00D7}" sibTransId="{1DA5BE4B-D06B-46E6-80A8-3854F127A43C}"/>
    <dgm:cxn modelId="{9F410FAB-E453-4741-8820-81569C26C25C}" type="presParOf" srcId="{224490EC-2144-4940-AB55-CB2C4AF79494}" destId="{39D456E5-C246-4AA3-AC46-89203280A3AA}" srcOrd="0" destOrd="0" presId="urn:microsoft.com/office/officeart/2005/8/layout/vList2"/>
    <dgm:cxn modelId="{C24EBFA1-67C7-4410-BFE0-B11A19A0BC3B}" type="presParOf" srcId="{224490EC-2144-4940-AB55-CB2C4AF79494}" destId="{93EB5324-ACD1-4461-BBCA-3AAF0F986A1B}" srcOrd="1" destOrd="0" presId="urn:microsoft.com/office/officeart/2005/8/layout/vList2"/>
    <dgm:cxn modelId="{B9D916F9-30A2-4B0B-9A29-48CEF655A0B7}" type="presParOf" srcId="{224490EC-2144-4940-AB55-CB2C4AF79494}" destId="{83F5C57A-F5D6-4B58-944D-C29820547398}" srcOrd="2" destOrd="0" presId="urn:microsoft.com/office/officeart/2005/8/layout/vList2"/>
    <dgm:cxn modelId="{A9B962AC-B889-4C64-87A8-1359AB759EB8}" type="presParOf" srcId="{224490EC-2144-4940-AB55-CB2C4AF79494}" destId="{7D33E471-17EB-4435-B0D1-C5C97D81B16D}" srcOrd="3" destOrd="0" presId="urn:microsoft.com/office/officeart/2005/8/layout/vList2"/>
    <dgm:cxn modelId="{170F899F-CD5F-4034-AA94-9E90CFC53E0E}" type="presParOf" srcId="{224490EC-2144-4940-AB55-CB2C4AF79494}" destId="{5C8F635F-63EC-4DF8-9200-7A4027F49B3B}" srcOrd="4" destOrd="0" presId="urn:microsoft.com/office/officeart/2005/8/layout/vList2"/>
    <dgm:cxn modelId="{9D2534AD-A4C2-4425-A794-9A7B550B749A}" type="presParOf" srcId="{224490EC-2144-4940-AB55-CB2C4AF79494}" destId="{B889FD02-6659-43A1-ACF0-E9615ECF4B03}" srcOrd="5" destOrd="0" presId="urn:microsoft.com/office/officeart/2005/8/layout/vList2"/>
    <dgm:cxn modelId="{F191F282-CFE6-4C3F-B91E-6F437DF2EF71}" type="presParOf" srcId="{224490EC-2144-4940-AB55-CB2C4AF79494}" destId="{0645B009-6DA4-4625-B298-D0AEFF69D620}" srcOrd="6" destOrd="0" presId="urn:microsoft.com/office/officeart/2005/8/layout/vList2"/>
    <dgm:cxn modelId="{AEF64DDB-1D6E-4100-BBE8-2DE4E322DD45}" type="presParOf" srcId="{224490EC-2144-4940-AB55-CB2C4AF79494}" destId="{B2A571D5-50CB-42F2-8A8A-D382810F88BB}" srcOrd="7" destOrd="0" presId="urn:microsoft.com/office/officeart/2005/8/layout/vList2"/>
    <dgm:cxn modelId="{4D183848-2F0D-4BBD-91B4-F813C7C4AC5F}" type="presParOf" srcId="{224490EC-2144-4940-AB55-CB2C4AF79494}" destId="{D005C331-2A0F-49E5-9D03-BE98F5DE5D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6AA1F-E4E2-487A-9D05-DFEA57CF67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69DEF10-2F1B-440F-861E-64E64B47C027}">
      <dgm:prSet custT="1"/>
      <dgm:spPr>
        <a:solidFill>
          <a:srgbClr val="DAF923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A good reputation for the company</a:t>
          </a:r>
          <a:endParaRPr lang="ro-RO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C60D25-9E23-4F5F-AF27-F188A253DDCB}" type="parTrans" cxnId="{3D23E05A-13A5-4C4E-986E-1993FC3DB7A2}">
      <dgm:prSet/>
      <dgm:spPr/>
      <dgm:t>
        <a:bodyPr/>
        <a:lstStyle/>
        <a:p>
          <a:endParaRPr lang="ro-RO"/>
        </a:p>
      </dgm:t>
    </dgm:pt>
    <dgm:pt modelId="{7353C8A1-913D-4DAC-8083-9899D33933EE}" type="sibTrans" cxnId="{3D23E05A-13A5-4C4E-986E-1993FC3DB7A2}">
      <dgm:prSet/>
      <dgm:spPr/>
      <dgm:t>
        <a:bodyPr/>
        <a:lstStyle/>
        <a:p>
          <a:endParaRPr lang="ro-RO"/>
        </a:p>
      </dgm:t>
    </dgm:pt>
    <dgm:pt modelId="{B63FE3DB-8B55-4DB8-BEF7-A10E55F31BCA}">
      <dgm:prSet custT="1"/>
      <dgm:spPr>
        <a:solidFill>
          <a:srgbClr val="FF99FF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Companies obtain certain legal facilities </a:t>
          </a:r>
          <a:endParaRPr lang="ro-RO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EC113F-7C4C-435E-8667-459D834516D8}" type="parTrans" cxnId="{A6843560-C169-49D9-9D3D-DE3772C4F25E}">
      <dgm:prSet/>
      <dgm:spPr/>
      <dgm:t>
        <a:bodyPr/>
        <a:lstStyle/>
        <a:p>
          <a:endParaRPr lang="ro-RO"/>
        </a:p>
      </dgm:t>
    </dgm:pt>
    <dgm:pt modelId="{FE2CC56C-0DB9-495E-8CCF-57B686692022}" type="sibTrans" cxnId="{A6843560-C169-49D9-9D3D-DE3772C4F25E}">
      <dgm:prSet/>
      <dgm:spPr/>
      <dgm:t>
        <a:bodyPr/>
        <a:lstStyle/>
        <a:p>
          <a:endParaRPr lang="ro-RO"/>
        </a:p>
      </dgm:t>
    </dgm:pt>
    <dgm:pt modelId="{6EB592C7-0651-4691-8C0B-FD26C80A084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CSR actions help motivating and making loyal the employees </a:t>
          </a:r>
          <a:endParaRPr lang="ro-RO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50C5AF-5799-4F81-A6D1-2821E39E00D7}" type="parTrans" cxnId="{89255CE3-45A4-4388-8594-DDC1776CD9A2}">
      <dgm:prSet/>
      <dgm:spPr/>
      <dgm:t>
        <a:bodyPr/>
        <a:lstStyle/>
        <a:p>
          <a:endParaRPr lang="ro-RO"/>
        </a:p>
      </dgm:t>
    </dgm:pt>
    <dgm:pt modelId="{1DA5BE4B-D06B-46E6-80A8-3854F127A43C}" type="sibTrans" cxnId="{89255CE3-45A4-4388-8594-DDC1776CD9A2}">
      <dgm:prSet/>
      <dgm:spPr/>
      <dgm:t>
        <a:bodyPr/>
        <a:lstStyle/>
        <a:p>
          <a:endParaRPr lang="ro-RO"/>
        </a:p>
      </dgm:t>
    </dgm:pt>
    <dgm:pt modelId="{6FDEBF80-35E6-443F-9516-28D18BB696C6}">
      <dgm:prSet custT="1"/>
      <dgm:spPr>
        <a:solidFill>
          <a:srgbClr val="B6B468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Obtaining the goodwill of local authorities</a:t>
          </a:r>
          <a:endParaRPr lang="ro-RO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F35BB7-29F4-4990-BBDD-2A1D457FEB04}" type="parTrans" cxnId="{940F17F3-4270-4F23-852C-7222E0948E28}">
      <dgm:prSet/>
      <dgm:spPr/>
      <dgm:t>
        <a:bodyPr/>
        <a:lstStyle/>
        <a:p>
          <a:endParaRPr lang="ro-RO"/>
        </a:p>
      </dgm:t>
    </dgm:pt>
    <dgm:pt modelId="{6725F84E-DD80-4ECD-B5B2-B61086826241}" type="sibTrans" cxnId="{940F17F3-4270-4F23-852C-7222E0948E28}">
      <dgm:prSet/>
      <dgm:spPr/>
      <dgm:t>
        <a:bodyPr/>
        <a:lstStyle/>
        <a:p>
          <a:endParaRPr lang="ro-RO"/>
        </a:p>
      </dgm:t>
    </dgm:pt>
    <dgm:pt modelId="{13F2F8EB-42F7-42C4-AD13-4505F05DB8A2}">
      <dgm:prSet custT="1"/>
      <dgm:spPr>
        <a:solidFill>
          <a:srgbClr val="6AB278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The growth of the stock value</a:t>
          </a:r>
          <a:endParaRPr lang="ro-RO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6C34A4-9B40-4E34-AE0E-7A69C790AE5A}" type="parTrans" cxnId="{D4AFE81C-8671-40C1-8765-68DF76191DE2}">
      <dgm:prSet/>
      <dgm:spPr/>
      <dgm:t>
        <a:bodyPr/>
        <a:lstStyle/>
        <a:p>
          <a:endParaRPr lang="ro-RO"/>
        </a:p>
      </dgm:t>
    </dgm:pt>
    <dgm:pt modelId="{CB81A5C6-84E1-48A6-8E21-70F6ABE87243}" type="sibTrans" cxnId="{D4AFE81C-8671-40C1-8765-68DF76191DE2}">
      <dgm:prSet/>
      <dgm:spPr/>
      <dgm:t>
        <a:bodyPr/>
        <a:lstStyle/>
        <a:p>
          <a:endParaRPr lang="ro-RO"/>
        </a:p>
      </dgm:t>
    </dgm:pt>
    <dgm:pt modelId="{393B9214-9ABD-4F36-92A5-495A77D997CF}">
      <dgm:prSet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Through CSR actions, companies benefit of “free publicity” and with a higher psychological impact than the usual commercials/publicity</a:t>
          </a:r>
          <a:endParaRPr lang="ro-RO" sz="1800" b="0" dirty="0">
            <a:solidFill>
              <a:schemeClr val="tx1"/>
            </a:solidFill>
          </a:endParaRPr>
        </a:p>
      </dgm:t>
    </dgm:pt>
    <dgm:pt modelId="{0520B13C-9F38-4655-B4AB-C83F163497A3}" type="parTrans" cxnId="{ACB0775E-B9EA-4315-91CD-0F517CFC4358}">
      <dgm:prSet/>
      <dgm:spPr/>
      <dgm:t>
        <a:bodyPr/>
        <a:lstStyle/>
        <a:p>
          <a:endParaRPr lang="ro-RO"/>
        </a:p>
      </dgm:t>
    </dgm:pt>
    <dgm:pt modelId="{B27126C9-1455-4BD4-B3E4-D2F81753C2A8}" type="sibTrans" cxnId="{ACB0775E-B9EA-4315-91CD-0F517CFC4358}">
      <dgm:prSet/>
      <dgm:spPr/>
      <dgm:t>
        <a:bodyPr/>
        <a:lstStyle/>
        <a:p>
          <a:endParaRPr lang="ro-RO"/>
        </a:p>
      </dgm:t>
    </dgm:pt>
    <dgm:pt modelId="{8E636DD4-DB13-4873-8C36-509CB0284A7B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Avoidance of the interference of authorities into the company’s activity </a:t>
          </a:r>
          <a:endParaRPr lang="ro-RO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26E7A3-DD53-4393-ABBB-2209EB00213E}" type="parTrans" cxnId="{8F5D0B09-4A5D-45B0-BD50-1E86E5EC3F22}">
      <dgm:prSet/>
      <dgm:spPr/>
      <dgm:t>
        <a:bodyPr/>
        <a:lstStyle/>
        <a:p>
          <a:endParaRPr lang="ro-RO"/>
        </a:p>
      </dgm:t>
    </dgm:pt>
    <dgm:pt modelId="{5CC2D951-B644-4B37-A156-5C31423B68BD}" type="sibTrans" cxnId="{8F5D0B09-4A5D-45B0-BD50-1E86E5EC3F22}">
      <dgm:prSet/>
      <dgm:spPr/>
      <dgm:t>
        <a:bodyPr/>
        <a:lstStyle/>
        <a:p>
          <a:endParaRPr lang="ro-RO"/>
        </a:p>
      </dgm:t>
    </dgm:pt>
    <dgm:pt modelId="{224490EC-2144-4940-AB55-CB2C4AF79494}" type="pres">
      <dgm:prSet presAssocID="{F4C6AA1F-E4E2-487A-9D05-DFEA57CF67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9D456E5-C246-4AA3-AC46-89203280A3AA}" type="pres">
      <dgm:prSet presAssocID="{B69DEF10-2F1B-440F-861E-64E64B47C027}" presName="parentText" presStyleLbl="node1" presStyleIdx="0" presStyleCnt="7" custScaleY="72844" custLinFactNeighborX="896" custLinFactNeighborY="-8604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3EB5324-ACD1-4461-BBCA-3AAF0F986A1B}" type="pres">
      <dgm:prSet presAssocID="{7353C8A1-913D-4DAC-8083-9899D33933EE}" presName="spacer" presStyleCnt="0"/>
      <dgm:spPr/>
    </dgm:pt>
    <dgm:pt modelId="{A5A9D1D9-4CC8-4850-B40F-11CCE8EF26FE}" type="pres">
      <dgm:prSet presAssocID="{393B9214-9ABD-4F36-92A5-495A77D997C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F651BA-F58F-4EDC-93AA-35DA43A6FF27}" type="pres">
      <dgm:prSet presAssocID="{B27126C9-1455-4BD4-B3E4-D2F81753C2A8}" presName="spacer" presStyleCnt="0"/>
      <dgm:spPr/>
    </dgm:pt>
    <dgm:pt modelId="{83F5C57A-F5D6-4B58-944D-C29820547398}" type="pres">
      <dgm:prSet presAssocID="{B63FE3DB-8B55-4DB8-BEF7-A10E55F31BCA}" presName="parentText" presStyleLbl="node1" presStyleIdx="2" presStyleCnt="7" custLinFactNeighborX="1083" custLinFactNeighborY="6715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D33E471-17EB-4435-B0D1-C5C97D81B16D}" type="pres">
      <dgm:prSet presAssocID="{FE2CC56C-0DB9-495E-8CCF-57B686692022}" presName="spacer" presStyleCnt="0"/>
      <dgm:spPr/>
    </dgm:pt>
    <dgm:pt modelId="{5C8F635F-63EC-4DF8-9200-7A4027F49B3B}" type="pres">
      <dgm:prSet presAssocID="{6EB592C7-0651-4691-8C0B-FD26C80A0846}" presName="parentText" presStyleLbl="node1" presStyleIdx="3" presStyleCnt="7" custLinFactNeighborX="-23423" custLinFactNeighborY="7152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889FD02-6659-43A1-ACF0-E9615ECF4B03}" type="pres">
      <dgm:prSet presAssocID="{1DA5BE4B-D06B-46E6-80A8-3854F127A43C}" presName="spacer" presStyleCnt="0"/>
      <dgm:spPr/>
    </dgm:pt>
    <dgm:pt modelId="{0645B009-6DA4-4625-B298-D0AEFF69D620}" type="pres">
      <dgm:prSet presAssocID="{6FDEBF80-35E6-443F-9516-28D18BB696C6}" presName="parentText" presStyleLbl="node1" presStyleIdx="4" presStyleCnt="7" custLinFactNeighborY="2154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2A571D5-50CB-42F2-8A8A-D382810F88BB}" type="pres">
      <dgm:prSet presAssocID="{6725F84E-DD80-4ECD-B5B2-B61086826241}" presName="spacer" presStyleCnt="0"/>
      <dgm:spPr/>
    </dgm:pt>
    <dgm:pt modelId="{D005C331-2A0F-49E5-9D03-BE98F5DE5D7D}" type="pres">
      <dgm:prSet presAssocID="{13F2F8EB-42F7-42C4-AD13-4505F05DB8A2}" presName="parentText" presStyleLbl="node1" presStyleIdx="5" presStyleCnt="7" custLinFactY="11495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A9E16A5-2F04-48F6-BF45-96271CF53C8A}" type="pres">
      <dgm:prSet presAssocID="{CB81A5C6-84E1-48A6-8E21-70F6ABE87243}" presName="spacer" presStyleCnt="0"/>
      <dgm:spPr/>
    </dgm:pt>
    <dgm:pt modelId="{E73EDFFB-D6C8-4ABC-AEE5-891FE0FBE921}" type="pres">
      <dgm:prSet presAssocID="{8E636DD4-DB13-4873-8C36-509CB0284A7B}" presName="parentText" presStyleLbl="node1" presStyleIdx="6" presStyleCnt="7" custLinFactY="-949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CB0775E-B9EA-4315-91CD-0F517CFC4358}" srcId="{F4C6AA1F-E4E2-487A-9D05-DFEA57CF6738}" destId="{393B9214-9ABD-4F36-92A5-495A77D997CF}" srcOrd="1" destOrd="0" parTransId="{0520B13C-9F38-4655-B4AB-C83F163497A3}" sibTransId="{B27126C9-1455-4BD4-B3E4-D2F81753C2A8}"/>
    <dgm:cxn modelId="{0DDE3235-FED2-4A13-AF58-77C0912FA3C9}" type="presOf" srcId="{B69DEF10-2F1B-440F-861E-64E64B47C027}" destId="{39D456E5-C246-4AA3-AC46-89203280A3AA}" srcOrd="0" destOrd="0" presId="urn:microsoft.com/office/officeart/2005/8/layout/vList2"/>
    <dgm:cxn modelId="{A6843560-C169-49D9-9D3D-DE3772C4F25E}" srcId="{F4C6AA1F-E4E2-487A-9D05-DFEA57CF6738}" destId="{B63FE3DB-8B55-4DB8-BEF7-A10E55F31BCA}" srcOrd="2" destOrd="0" parTransId="{AAEC113F-7C4C-435E-8667-459D834516D8}" sibTransId="{FE2CC56C-0DB9-495E-8CCF-57B686692022}"/>
    <dgm:cxn modelId="{940F17F3-4270-4F23-852C-7222E0948E28}" srcId="{F4C6AA1F-E4E2-487A-9D05-DFEA57CF6738}" destId="{6FDEBF80-35E6-443F-9516-28D18BB696C6}" srcOrd="4" destOrd="0" parTransId="{B7F35BB7-29F4-4990-BBDD-2A1D457FEB04}" sibTransId="{6725F84E-DD80-4ECD-B5B2-B61086826241}"/>
    <dgm:cxn modelId="{3D23E05A-13A5-4C4E-986E-1993FC3DB7A2}" srcId="{F4C6AA1F-E4E2-487A-9D05-DFEA57CF6738}" destId="{B69DEF10-2F1B-440F-861E-64E64B47C027}" srcOrd="0" destOrd="0" parTransId="{CAC60D25-9E23-4F5F-AF27-F188A253DDCB}" sibTransId="{7353C8A1-913D-4DAC-8083-9899D33933EE}"/>
    <dgm:cxn modelId="{78D9699D-74F9-4D60-84B0-39B2C9327671}" type="presOf" srcId="{6FDEBF80-35E6-443F-9516-28D18BB696C6}" destId="{0645B009-6DA4-4625-B298-D0AEFF69D620}" srcOrd="0" destOrd="0" presId="urn:microsoft.com/office/officeart/2005/8/layout/vList2"/>
    <dgm:cxn modelId="{D7ED3457-5A3E-4B4B-B133-388E846664F6}" type="presOf" srcId="{8E636DD4-DB13-4873-8C36-509CB0284A7B}" destId="{E73EDFFB-D6C8-4ABC-AEE5-891FE0FBE921}" srcOrd="0" destOrd="0" presId="urn:microsoft.com/office/officeart/2005/8/layout/vList2"/>
    <dgm:cxn modelId="{D4AFE81C-8671-40C1-8765-68DF76191DE2}" srcId="{F4C6AA1F-E4E2-487A-9D05-DFEA57CF6738}" destId="{13F2F8EB-42F7-42C4-AD13-4505F05DB8A2}" srcOrd="5" destOrd="0" parTransId="{B06C34A4-9B40-4E34-AE0E-7A69C790AE5A}" sibTransId="{CB81A5C6-84E1-48A6-8E21-70F6ABE87243}"/>
    <dgm:cxn modelId="{8F5D0B09-4A5D-45B0-BD50-1E86E5EC3F22}" srcId="{F4C6AA1F-E4E2-487A-9D05-DFEA57CF6738}" destId="{8E636DD4-DB13-4873-8C36-509CB0284A7B}" srcOrd="6" destOrd="0" parTransId="{8226E7A3-DD53-4393-ABBB-2209EB00213E}" sibTransId="{5CC2D951-B644-4B37-A156-5C31423B68BD}"/>
    <dgm:cxn modelId="{9D4B786F-AB76-4ADA-98EC-556DE66520DF}" type="presOf" srcId="{B63FE3DB-8B55-4DB8-BEF7-A10E55F31BCA}" destId="{83F5C57A-F5D6-4B58-944D-C29820547398}" srcOrd="0" destOrd="0" presId="urn:microsoft.com/office/officeart/2005/8/layout/vList2"/>
    <dgm:cxn modelId="{8F98387E-6E06-4427-822A-46F811C368BB}" type="presOf" srcId="{6EB592C7-0651-4691-8C0B-FD26C80A0846}" destId="{5C8F635F-63EC-4DF8-9200-7A4027F49B3B}" srcOrd="0" destOrd="0" presId="urn:microsoft.com/office/officeart/2005/8/layout/vList2"/>
    <dgm:cxn modelId="{84CE2DE8-8CCD-4943-8976-AA2CF39E7B06}" type="presOf" srcId="{393B9214-9ABD-4F36-92A5-495A77D997CF}" destId="{A5A9D1D9-4CC8-4850-B40F-11CCE8EF26FE}" srcOrd="0" destOrd="0" presId="urn:microsoft.com/office/officeart/2005/8/layout/vList2"/>
    <dgm:cxn modelId="{0BE2D3A2-BEB8-4EF4-ADAD-1FD547CE9E94}" type="presOf" srcId="{F4C6AA1F-E4E2-487A-9D05-DFEA57CF6738}" destId="{224490EC-2144-4940-AB55-CB2C4AF79494}" srcOrd="0" destOrd="0" presId="urn:microsoft.com/office/officeart/2005/8/layout/vList2"/>
    <dgm:cxn modelId="{89255CE3-45A4-4388-8594-DDC1776CD9A2}" srcId="{F4C6AA1F-E4E2-487A-9D05-DFEA57CF6738}" destId="{6EB592C7-0651-4691-8C0B-FD26C80A0846}" srcOrd="3" destOrd="0" parTransId="{D850C5AF-5799-4F81-A6D1-2821E39E00D7}" sibTransId="{1DA5BE4B-D06B-46E6-80A8-3854F127A43C}"/>
    <dgm:cxn modelId="{A14409AD-A6C1-40D3-B726-AF82F27338C2}" type="presOf" srcId="{13F2F8EB-42F7-42C4-AD13-4505F05DB8A2}" destId="{D005C331-2A0F-49E5-9D03-BE98F5DE5D7D}" srcOrd="0" destOrd="0" presId="urn:microsoft.com/office/officeart/2005/8/layout/vList2"/>
    <dgm:cxn modelId="{63B07818-0262-42D9-AB00-006C553C0665}" type="presParOf" srcId="{224490EC-2144-4940-AB55-CB2C4AF79494}" destId="{39D456E5-C246-4AA3-AC46-89203280A3AA}" srcOrd="0" destOrd="0" presId="urn:microsoft.com/office/officeart/2005/8/layout/vList2"/>
    <dgm:cxn modelId="{840F47FF-C09D-4653-A131-0F1D5E8AC0C2}" type="presParOf" srcId="{224490EC-2144-4940-AB55-CB2C4AF79494}" destId="{93EB5324-ACD1-4461-BBCA-3AAF0F986A1B}" srcOrd="1" destOrd="0" presId="urn:microsoft.com/office/officeart/2005/8/layout/vList2"/>
    <dgm:cxn modelId="{055C3295-F03E-4AFA-A557-1DFF664F9C85}" type="presParOf" srcId="{224490EC-2144-4940-AB55-CB2C4AF79494}" destId="{A5A9D1D9-4CC8-4850-B40F-11CCE8EF26FE}" srcOrd="2" destOrd="0" presId="urn:microsoft.com/office/officeart/2005/8/layout/vList2"/>
    <dgm:cxn modelId="{B7B857E1-9063-4014-88DC-B56B3FBA3BBC}" type="presParOf" srcId="{224490EC-2144-4940-AB55-CB2C4AF79494}" destId="{ACF651BA-F58F-4EDC-93AA-35DA43A6FF27}" srcOrd="3" destOrd="0" presId="urn:microsoft.com/office/officeart/2005/8/layout/vList2"/>
    <dgm:cxn modelId="{3E898880-B688-4381-AEC1-EF96D2731512}" type="presParOf" srcId="{224490EC-2144-4940-AB55-CB2C4AF79494}" destId="{83F5C57A-F5D6-4B58-944D-C29820547398}" srcOrd="4" destOrd="0" presId="urn:microsoft.com/office/officeart/2005/8/layout/vList2"/>
    <dgm:cxn modelId="{278D2DD9-F25D-406F-B328-A4E2865A8DB6}" type="presParOf" srcId="{224490EC-2144-4940-AB55-CB2C4AF79494}" destId="{7D33E471-17EB-4435-B0D1-C5C97D81B16D}" srcOrd="5" destOrd="0" presId="urn:microsoft.com/office/officeart/2005/8/layout/vList2"/>
    <dgm:cxn modelId="{48227EF1-A121-4969-BF67-EFA44DEFA24C}" type="presParOf" srcId="{224490EC-2144-4940-AB55-CB2C4AF79494}" destId="{5C8F635F-63EC-4DF8-9200-7A4027F49B3B}" srcOrd="6" destOrd="0" presId="urn:microsoft.com/office/officeart/2005/8/layout/vList2"/>
    <dgm:cxn modelId="{7D550A68-9F50-418C-B7BE-1A16BBEBD611}" type="presParOf" srcId="{224490EC-2144-4940-AB55-CB2C4AF79494}" destId="{B889FD02-6659-43A1-ACF0-E9615ECF4B03}" srcOrd="7" destOrd="0" presId="urn:microsoft.com/office/officeart/2005/8/layout/vList2"/>
    <dgm:cxn modelId="{0E291AFF-8EC3-4727-A756-3AA94CD4F2C0}" type="presParOf" srcId="{224490EC-2144-4940-AB55-CB2C4AF79494}" destId="{0645B009-6DA4-4625-B298-D0AEFF69D620}" srcOrd="8" destOrd="0" presId="urn:microsoft.com/office/officeart/2005/8/layout/vList2"/>
    <dgm:cxn modelId="{FB2AA0FE-E5B7-4A2B-88A2-E7C5AED3922C}" type="presParOf" srcId="{224490EC-2144-4940-AB55-CB2C4AF79494}" destId="{B2A571D5-50CB-42F2-8A8A-D382810F88BB}" srcOrd="9" destOrd="0" presId="urn:microsoft.com/office/officeart/2005/8/layout/vList2"/>
    <dgm:cxn modelId="{FDAE59A5-D6EF-44A3-A6EB-B01DB9A92B5A}" type="presParOf" srcId="{224490EC-2144-4940-AB55-CB2C4AF79494}" destId="{D005C331-2A0F-49E5-9D03-BE98F5DE5D7D}" srcOrd="10" destOrd="0" presId="urn:microsoft.com/office/officeart/2005/8/layout/vList2"/>
    <dgm:cxn modelId="{1F5F68ED-F9BD-43A1-BFB1-2A0F6FF3E8A0}" type="presParOf" srcId="{224490EC-2144-4940-AB55-CB2C4AF79494}" destId="{1A9E16A5-2F04-48F6-BF45-96271CF53C8A}" srcOrd="11" destOrd="0" presId="urn:microsoft.com/office/officeart/2005/8/layout/vList2"/>
    <dgm:cxn modelId="{41ED7C47-706D-4EE2-B5F4-3C47FD09A067}" type="presParOf" srcId="{224490EC-2144-4940-AB55-CB2C4AF79494}" destId="{E73EDFFB-D6C8-4ABC-AEE5-891FE0FBE92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638D1-991D-4B45-B385-F28D2203AD4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4800122-7A2A-41CC-9EA2-6390DC4A6E6A}">
      <dgm:prSet custT="1"/>
      <dgm:spPr>
        <a:solidFill>
          <a:srgbClr val="CCFF33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CSR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Strategies</a:t>
          </a:r>
          <a:endParaRPr kumimoji="0" lang="en-US" altLang="zh-CN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gm:t>
    </dgm:pt>
    <dgm:pt modelId="{4785601D-FB76-4D70-A593-1DF1962A614C}" type="parTrans" cxnId="{F715CBAA-84C8-4D54-8623-CB769F0CC0BE}">
      <dgm:prSet/>
      <dgm:spPr/>
      <dgm:t>
        <a:bodyPr/>
        <a:lstStyle/>
        <a:p>
          <a:endParaRPr lang="ro-RO"/>
        </a:p>
      </dgm:t>
    </dgm:pt>
    <dgm:pt modelId="{4F39BBC6-9D4A-4D06-A775-9FEDF612D26B}" type="sibTrans" cxnId="{F715CBAA-84C8-4D54-8623-CB769F0CC0BE}">
      <dgm:prSet/>
      <dgm:spPr/>
      <dgm:t>
        <a:bodyPr/>
        <a:lstStyle/>
        <a:p>
          <a:endParaRPr lang="ro-RO"/>
        </a:p>
      </dgm:t>
    </dgm:pt>
    <dgm:pt modelId="{5A0B7363-5D28-4746-B509-74B3D8005840}">
      <dgm:prSet custT="1"/>
      <dgm:spPr>
        <a:solidFill>
          <a:srgbClr val="FF99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obstructionist strategy</a:t>
          </a:r>
          <a:endParaRPr kumimoji="0" lang="en-US" altLang="zh-CN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gm:t>
    </dgm:pt>
    <dgm:pt modelId="{67B0686C-C823-430F-9923-B473D41A602E}" type="parTrans" cxnId="{35F25F5E-CBA2-4645-9AE2-357682937B2B}">
      <dgm:prSet/>
      <dgm:spPr/>
      <dgm:t>
        <a:bodyPr/>
        <a:lstStyle/>
        <a:p>
          <a:endParaRPr lang="ro-RO"/>
        </a:p>
      </dgm:t>
    </dgm:pt>
    <dgm:pt modelId="{CE6E0D48-CA27-40C1-8ED0-E778CE0CFC59}" type="sibTrans" cxnId="{35F25F5E-CBA2-4645-9AE2-357682937B2B}">
      <dgm:prSet/>
      <dgm:spPr/>
      <dgm:t>
        <a:bodyPr/>
        <a:lstStyle/>
        <a:p>
          <a:endParaRPr lang="ro-RO"/>
        </a:p>
      </dgm:t>
    </dgm:pt>
    <dgm:pt modelId="{8B87170E-A057-424B-907A-2A28D4EEC3B7}">
      <dgm:prSet custT="1"/>
      <dgm:spPr>
        <a:solidFill>
          <a:srgbClr val="FF99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</a:t>
          </a:r>
          <a:r>
            <a:rPr kumimoji="0" lang="ro-RO" altLang="zh-CN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defensive </a:t>
          </a:r>
          <a:r>
            <a:rPr kumimoji="0" lang="en-US" altLang="zh-CN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strategy</a:t>
          </a:r>
        </a:p>
      </dgm:t>
    </dgm:pt>
    <dgm:pt modelId="{56EC5020-9D57-4951-85D1-F7DE8C1783E7}" type="parTrans" cxnId="{5F6AC97E-5786-4504-B180-2E993A1220CD}">
      <dgm:prSet/>
      <dgm:spPr/>
      <dgm:t>
        <a:bodyPr/>
        <a:lstStyle/>
        <a:p>
          <a:endParaRPr lang="ro-RO"/>
        </a:p>
      </dgm:t>
    </dgm:pt>
    <dgm:pt modelId="{43250E23-188B-4311-9A3D-2C7DFA061B7D}" type="sibTrans" cxnId="{5F6AC97E-5786-4504-B180-2E993A1220CD}">
      <dgm:prSet/>
      <dgm:spPr/>
      <dgm:t>
        <a:bodyPr/>
        <a:lstStyle/>
        <a:p>
          <a:endParaRPr lang="ro-RO"/>
        </a:p>
      </dgm:t>
    </dgm:pt>
    <dgm:pt modelId="{79AB09AC-1AE0-4B99-8F3D-FE38DBA8A07C}">
      <dgm:prSet custT="1"/>
      <dgm:spPr>
        <a:solidFill>
          <a:srgbClr val="FF99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accommodation strategy</a:t>
          </a:r>
          <a:endParaRPr kumimoji="0" lang="en-US" altLang="zh-CN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gm:t>
    </dgm:pt>
    <dgm:pt modelId="{1E9F34E1-574F-468B-92A7-7238BABDFF2A}" type="parTrans" cxnId="{895841CC-3F5E-4120-BD1C-AC997F7D4663}">
      <dgm:prSet/>
      <dgm:spPr/>
      <dgm:t>
        <a:bodyPr/>
        <a:lstStyle/>
        <a:p>
          <a:endParaRPr lang="ro-RO"/>
        </a:p>
      </dgm:t>
    </dgm:pt>
    <dgm:pt modelId="{C404A263-57BF-4FAD-B1FC-8BDFD4BEA9EE}" type="sibTrans" cxnId="{895841CC-3F5E-4120-BD1C-AC997F7D4663}">
      <dgm:prSet/>
      <dgm:spPr/>
      <dgm:t>
        <a:bodyPr/>
        <a:lstStyle/>
        <a:p>
          <a:endParaRPr lang="ro-RO"/>
        </a:p>
      </dgm:t>
    </dgm:pt>
    <dgm:pt modelId="{7CD270CF-D548-4B64-AD51-B3A4EC3AF9F5}">
      <dgm:prSet custT="1"/>
      <dgm:spPr>
        <a:solidFill>
          <a:srgbClr val="FF99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proactive strategy</a:t>
          </a:r>
          <a:endParaRPr kumimoji="0" lang="en-US" altLang="zh-CN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gm:t>
    </dgm:pt>
    <dgm:pt modelId="{37B8A709-ACF5-404D-8A88-C6640A7E9226}" type="parTrans" cxnId="{59C20012-3D0B-4290-8C3A-5F940258FEF2}">
      <dgm:prSet/>
      <dgm:spPr/>
      <dgm:t>
        <a:bodyPr/>
        <a:lstStyle/>
        <a:p>
          <a:endParaRPr lang="ro-RO"/>
        </a:p>
      </dgm:t>
    </dgm:pt>
    <dgm:pt modelId="{E68C1BC6-C022-4391-9B85-FDABD1344835}" type="sibTrans" cxnId="{59C20012-3D0B-4290-8C3A-5F940258FEF2}">
      <dgm:prSet/>
      <dgm:spPr/>
      <dgm:t>
        <a:bodyPr/>
        <a:lstStyle/>
        <a:p>
          <a:endParaRPr lang="ro-RO"/>
        </a:p>
      </dgm:t>
    </dgm:pt>
    <dgm:pt modelId="{C61A6A69-7015-4339-AF97-669F620EB598}">
      <dgm:prSet/>
      <dgm:spPr/>
      <dgm:t>
        <a:bodyPr/>
        <a:lstStyle/>
        <a:p>
          <a:endParaRPr lang="ro-RO"/>
        </a:p>
      </dgm:t>
    </dgm:pt>
    <dgm:pt modelId="{5AB0042B-FAD2-4AF9-ABDF-D015C36CE876}" type="parTrans" cxnId="{61C8F04F-8AB2-49D1-8DA2-ACD5135A16DF}">
      <dgm:prSet/>
      <dgm:spPr/>
      <dgm:t>
        <a:bodyPr/>
        <a:lstStyle/>
        <a:p>
          <a:endParaRPr lang="ro-RO"/>
        </a:p>
      </dgm:t>
    </dgm:pt>
    <dgm:pt modelId="{95D2034E-3995-454B-BE2B-8F52FEBB2702}" type="sibTrans" cxnId="{61C8F04F-8AB2-49D1-8DA2-ACD5135A16DF}">
      <dgm:prSet/>
      <dgm:spPr/>
      <dgm:t>
        <a:bodyPr/>
        <a:lstStyle/>
        <a:p>
          <a:endParaRPr lang="ro-RO"/>
        </a:p>
      </dgm:t>
    </dgm:pt>
    <dgm:pt modelId="{7301FC9B-2F99-4B91-8F62-D67758D935FC}">
      <dgm:prSet/>
      <dgm:spPr/>
      <dgm:t>
        <a:bodyPr/>
        <a:lstStyle/>
        <a:p>
          <a:endParaRPr lang="ro-RO"/>
        </a:p>
      </dgm:t>
    </dgm:pt>
    <dgm:pt modelId="{3AA9C1E4-344F-4BF7-B07D-614096591E63}" type="parTrans" cxnId="{178CEEE8-19C2-46E0-8D84-83DB46D425E8}">
      <dgm:prSet/>
      <dgm:spPr/>
      <dgm:t>
        <a:bodyPr/>
        <a:lstStyle/>
        <a:p>
          <a:endParaRPr lang="ro-RO"/>
        </a:p>
      </dgm:t>
    </dgm:pt>
    <dgm:pt modelId="{DDFA457B-A72B-42C2-ACE0-9DE6E26F82FC}" type="sibTrans" cxnId="{178CEEE8-19C2-46E0-8D84-83DB46D425E8}">
      <dgm:prSet/>
      <dgm:spPr/>
      <dgm:t>
        <a:bodyPr/>
        <a:lstStyle/>
        <a:p>
          <a:endParaRPr lang="ro-RO"/>
        </a:p>
      </dgm:t>
    </dgm:pt>
    <dgm:pt modelId="{F1FF5DC0-8FB5-4230-A0C7-1C4803912ED4}" type="pres">
      <dgm:prSet presAssocID="{2C4638D1-991D-4B45-B385-F28D2203AD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4C4D601-5E2F-47BE-A2AD-21589A2B1758}" type="pres">
      <dgm:prSet presAssocID="{64800122-7A2A-41CC-9EA2-6390DC4A6E6A}" presName="centerShape" presStyleLbl="node0" presStyleIdx="0" presStyleCnt="1" custScaleX="107899"/>
      <dgm:spPr/>
      <dgm:t>
        <a:bodyPr/>
        <a:lstStyle/>
        <a:p>
          <a:endParaRPr lang="ro-RO"/>
        </a:p>
      </dgm:t>
    </dgm:pt>
    <dgm:pt modelId="{24B2E66B-464F-415A-BA8A-AB25D4CB0BBD}" type="pres">
      <dgm:prSet presAssocID="{67B0686C-C823-430F-9923-B473D41A602E}" presName="Name9" presStyleLbl="parChTrans1D2" presStyleIdx="0" presStyleCnt="4"/>
      <dgm:spPr/>
      <dgm:t>
        <a:bodyPr/>
        <a:lstStyle/>
        <a:p>
          <a:endParaRPr lang="ro-RO"/>
        </a:p>
      </dgm:t>
    </dgm:pt>
    <dgm:pt modelId="{EA3BE16C-E984-4B8C-A6E6-CE3BC02F5821}" type="pres">
      <dgm:prSet presAssocID="{67B0686C-C823-430F-9923-B473D41A602E}" presName="connTx" presStyleLbl="parChTrans1D2" presStyleIdx="0" presStyleCnt="4"/>
      <dgm:spPr/>
      <dgm:t>
        <a:bodyPr/>
        <a:lstStyle/>
        <a:p>
          <a:endParaRPr lang="ro-RO"/>
        </a:p>
      </dgm:t>
    </dgm:pt>
    <dgm:pt modelId="{1C8EACD0-DF6A-4E22-83FC-59BB2150279B}" type="pres">
      <dgm:prSet presAssocID="{5A0B7363-5D28-4746-B509-74B3D8005840}" presName="node" presStyleLbl="node1" presStyleIdx="0" presStyleCnt="4" custScaleX="187008" custRadScaleRad="117671" custRadScaleInc="201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9479576-2DB4-4E46-B262-26018EEA084B}" type="pres">
      <dgm:prSet presAssocID="{56EC5020-9D57-4951-85D1-F7DE8C1783E7}" presName="Name9" presStyleLbl="parChTrans1D2" presStyleIdx="1" presStyleCnt="4"/>
      <dgm:spPr/>
      <dgm:t>
        <a:bodyPr/>
        <a:lstStyle/>
        <a:p>
          <a:endParaRPr lang="ro-RO"/>
        </a:p>
      </dgm:t>
    </dgm:pt>
    <dgm:pt modelId="{95582ED5-7E7B-48CC-A6F6-33D1472D49C0}" type="pres">
      <dgm:prSet presAssocID="{56EC5020-9D57-4951-85D1-F7DE8C1783E7}" presName="connTx" presStyleLbl="parChTrans1D2" presStyleIdx="1" presStyleCnt="4"/>
      <dgm:spPr/>
      <dgm:t>
        <a:bodyPr/>
        <a:lstStyle/>
        <a:p>
          <a:endParaRPr lang="ro-RO"/>
        </a:p>
      </dgm:t>
    </dgm:pt>
    <dgm:pt modelId="{D1A7409F-5AA3-404E-BAC0-5A929F281247}" type="pres">
      <dgm:prSet presAssocID="{8B87170E-A057-424B-907A-2A28D4EEC3B7}" presName="node" presStyleLbl="node1" presStyleIdx="1" presStyleCnt="4" custScaleX="171021" custScaleY="105103" custRadScaleRad="113095" custRadScaleInc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8B1C103-82F2-4C8C-ADD3-0E364764ACFD}" type="pres">
      <dgm:prSet presAssocID="{1E9F34E1-574F-468B-92A7-7238BABDFF2A}" presName="Name9" presStyleLbl="parChTrans1D2" presStyleIdx="2" presStyleCnt="4"/>
      <dgm:spPr/>
      <dgm:t>
        <a:bodyPr/>
        <a:lstStyle/>
        <a:p>
          <a:endParaRPr lang="ro-RO"/>
        </a:p>
      </dgm:t>
    </dgm:pt>
    <dgm:pt modelId="{A4DF76DB-3E13-4AFF-B566-10C360D959BA}" type="pres">
      <dgm:prSet presAssocID="{1E9F34E1-574F-468B-92A7-7238BABDFF2A}" presName="connTx" presStyleLbl="parChTrans1D2" presStyleIdx="2" presStyleCnt="4"/>
      <dgm:spPr/>
      <dgm:t>
        <a:bodyPr/>
        <a:lstStyle/>
        <a:p>
          <a:endParaRPr lang="ro-RO"/>
        </a:p>
      </dgm:t>
    </dgm:pt>
    <dgm:pt modelId="{8D4991AF-9AF4-4869-9819-68601DEE69FF}" type="pres">
      <dgm:prSet presAssocID="{79AB09AC-1AE0-4B99-8F3D-FE38DBA8A07C}" presName="node" presStyleLbl="node1" presStyleIdx="2" presStyleCnt="4" custScaleX="19517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A0BE8E9-F2A6-4FAB-9277-4499B61C451B}" type="pres">
      <dgm:prSet presAssocID="{37B8A709-ACF5-404D-8A88-C6640A7E9226}" presName="Name9" presStyleLbl="parChTrans1D2" presStyleIdx="3" presStyleCnt="4"/>
      <dgm:spPr/>
      <dgm:t>
        <a:bodyPr/>
        <a:lstStyle/>
        <a:p>
          <a:endParaRPr lang="ro-RO"/>
        </a:p>
      </dgm:t>
    </dgm:pt>
    <dgm:pt modelId="{A1C70F78-1A88-4AB2-AD50-1949ACEF517A}" type="pres">
      <dgm:prSet presAssocID="{37B8A709-ACF5-404D-8A88-C6640A7E9226}" presName="connTx" presStyleLbl="parChTrans1D2" presStyleIdx="3" presStyleCnt="4"/>
      <dgm:spPr/>
      <dgm:t>
        <a:bodyPr/>
        <a:lstStyle/>
        <a:p>
          <a:endParaRPr lang="ro-RO"/>
        </a:p>
      </dgm:t>
    </dgm:pt>
    <dgm:pt modelId="{46D600C7-D6BA-450B-8019-4351C7E22F88}" type="pres">
      <dgm:prSet presAssocID="{7CD270CF-D548-4B64-AD51-B3A4EC3AF9F5}" presName="node" presStyleLbl="node1" presStyleIdx="3" presStyleCnt="4" custScaleX="160367" custRadScaleRad="112841" custRadScaleInc="635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8A655FC-4918-4467-855D-86232B714B43}" type="presOf" srcId="{64800122-7A2A-41CC-9EA2-6390DC4A6E6A}" destId="{94C4D601-5E2F-47BE-A2AD-21589A2B1758}" srcOrd="0" destOrd="0" presId="urn:microsoft.com/office/officeart/2005/8/layout/radial1"/>
    <dgm:cxn modelId="{AA7D1F6B-AAC1-4E66-ADEC-9318DF1DFB64}" type="presOf" srcId="{79AB09AC-1AE0-4B99-8F3D-FE38DBA8A07C}" destId="{8D4991AF-9AF4-4869-9819-68601DEE69FF}" srcOrd="0" destOrd="0" presId="urn:microsoft.com/office/officeart/2005/8/layout/radial1"/>
    <dgm:cxn modelId="{8448898E-693B-44BA-95A0-D5816775DABD}" type="presOf" srcId="{67B0686C-C823-430F-9923-B473D41A602E}" destId="{EA3BE16C-E984-4B8C-A6E6-CE3BC02F5821}" srcOrd="1" destOrd="0" presId="urn:microsoft.com/office/officeart/2005/8/layout/radial1"/>
    <dgm:cxn modelId="{178CEEE8-19C2-46E0-8D84-83DB46D425E8}" srcId="{2C4638D1-991D-4B45-B385-F28D2203AD44}" destId="{7301FC9B-2F99-4B91-8F62-D67758D935FC}" srcOrd="2" destOrd="0" parTransId="{3AA9C1E4-344F-4BF7-B07D-614096591E63}" sibTransId="{DDFA457B-A72B-42C2-ACE0-9DE6E26F82FC}"/>
    <dgm:cxn modelId="{61C8F04F-8AB2-49D1-8DA2-ACD5135A16DF}" srcId="{2C4638D1-991D-4B45-B385-F28D2203AD44}" destId="{C61A6A69-7015-4339-AF97-669F620EB598}" srcOrd="1" destOrd="0" parTransId="{5AB0042B-FAD2-4AF9-ABDF-D015C36CE876}" sibTransId="{95D2034E-3995-454B-BE2B-8F52FEBB2702}"/>
    <dgm:cxn modelId="{C89BE5F7-61CA-49A7-AF82-6D0479D01AB7}" type="presOf" srcId="{56EC5020-9D57-4951-85D1-F7DE8C1783E7}" destId="{49479576-2DB4-4E46-B262-26018EEA084B}" srcOrd="0" destOrd="0" presId="urn:microsoft.com/office/officeart/2005/8/layout/radial1"/>
    <dgm:cxn modelId="{BF52E6AC-148E-4F49-943B-EAD9881226F5}" type="presOf" srcId="{37B8A709-ACF5-404D-8A88-C6640A7E9226}" destId="{A1C70F78-1A88-4AB2-AD50-1949ACEF517A}" srcOrd="1" destOrd="0" presId="urn:microsoft.com/office/officeart/2005/8/layout/radial1"/>
    <dgm:cxn modelId="{35F25F5E-CBA2-4645-9AE2-357682937B2B}" srcId="{64800122-7A2A-41CC-9EA2-6390DC4A6E6A}" destId="{5A0B7363-5D28-4746-B509-74B3D8005840}" srcOrd="0" destOrd="0" parTransId="{67B0686C-C823-430F-9923-B473D41A602E}" sibTransId="{CE6E0D48-CA27-40C1-8ED0-E778CE0CFC59}"/>
    <dgm:cxn modelId="{895841CC-3F5E-4120-BD1C-AC997F7D4663}" srcId="{64800122-7A2A-41CC-9EA2-6390DC4A6E6A}" destId="{79AB09AC-1AE0-4B99-8F3D-FE38DBA8A07C}" srcOrd="2" destOrd="0" parTransId="{1E9F34E1-574F-468B-92A7-7238BABDFF2A}" sibTransId="{C404A263-57BF-4FAD-B1FC-8BDFD4BEA9EE}"/>
    <dgm:cxn modelId="{0F090194-58FB-4CC6-806C-C91E7292EBA8}" type="presOf" srcId="{56EC5020-9D57-4951-85D1-F7DE8C1783E7}" destId="{95582ED5-7E7B-48CC-A6F6-33D1472D49C0}" srcOrd="1" destOrd="0" presId="urn:microsoft.com/office/officeart/2005/8/layout/radial1"/>
    <dgm:cxn modelId="{96221EC6-7D2A-48BE-A755-10B6A1446610}" type="presOf" srcId="{1E9F34E1-574F-468B-92A7-7238BABDFF2A}" destId="{A4DF76DB-3E13-4AFF-B566-10C360D959BA}" srcOrd="1" destOrd="0" presId="urn:microsoft.com/office/officeart/2005/8/layout/radial1"/>
    <dgm:cxn modelId="{9087E4B9-D2D4-4B59-9523-8AE190C6ECC1}" type="presOf" srcId="{8B87170E-A057-424B-907A-2A28D4EEC3B7}" destId="{D1A7409F-5AA3-404E-BAC0-5A929F281247}" srcOrd="0" destOrd="0" presId="urn:microsoft.com/office/officeart/2005/8/layout/radial1"/>
    <dgm:cxn modelId="{F715CBAA-84C8-4D54-8623-CB769F0CC0BE}" srcId="{2C4638D1-991D-4B45-B385-F28D2203AD44}" destId="{64800122-7A2A-41CC-9EA2-6390DC4A6E6A}" srcOrd="0" destOrd="0" parTransId="{4785601D-FB76-4D70-A593-1DF1962A614C}" sibTransId="{4F39BBC6-9D4A-4D06-A775-9FEDF612D26B}"/>
    <dgm:cxn modelId="{65ADD434-43E8-4BEB-9601-68CE09D2F1BC}" type="presOf" srcId="{7CD270CF-D548-4B64-AD51-B3A4EC3AF9F5}" destId="{46D600C7-D6BA-450B-8019-4351C7E22F88}" srcOrd="0" destOrd="0" presId="urn:microsoft.com/office/officeart/2005/8/layout/radial1"/>
    <dgm:cxn modelId="{549F7F40-FEC3-49C6-A546-A7196E1C1921}" type="presOf" srcId="{5A0B7363-5D28-4746-B509-74B3D8005840}" destId="{1C8EACD0-DF6A-4E22-83FC-59BB2150279B}" srcOrd="0" destOrd="0" presId="urn:microsoft.com/office/officeart/2005/8/layout/radial1"/>
    <dgm:cxn modelId="{5F6AC97E-5786-4504-B180-2E993A1220CD}" srcId="{64800122-7A2A-41CC-9EA2-6390DC4A6E6A}" destId="{8B87170E-A057-424B-907A-2A28D4EEC3B7}" srcOrd="1" destOrd="0" parTransId="{56EC5020-9D57-4951-85D1-F7DE8C1783E7}" sibTransId="{43250E23-188B-4311-9A3D-2C7DFA061B7D}"/>
    <dgm:cxn modelId="{48155CC3-67DC-4106-BDAD-AFBBE9781C56}" type="presOf" srcId="{37B8A709-ACF5-404D-8A88-C6640A7E9226}" destId="{5A0BE8E9-F2A6-4FAB-9277-4499B61C451B}" srcOrd="0" destOrd="0" presId="urn:microsoft.com/office/officeart/2005/8/layout/radial1"/>
    <dgm:cxn modelId="{B68F105B-FF39-4244-8C1E-A56B5835B11D}" type="presOf" srcId="{2C4638D1-991D-4B45-B385-F28D2203AD44}" destId="{F1FF5DC0-8FB5-4230-A0C7-1C4803912ED4}" srcOrd="0" destOrd="0" presId="urn:microsoft.com/office/officeart/2005/8/layout/radial1"/>
    <dgm:cxn modelId="{C925F60B-4956-44A7-90E7-693525F321D1}" type="presOf" srcId="{1E9F34E1-574F-468B-92A7-7238BABDFF2A}" destId="{08B1C103-82F2-4C8C-ADD3-0E364764ACFD}" srcOrd="0" destOrd="0" presId="urn:microsoft.com/office/officeart/2005/8/layout/radial1"/>
    <dgm:cxn modelId="{59C20012-3D0B-4290-8C3A-5F940258FEF2}" srcId="{64800122-7A2A-41CC-9EA2-6390DC4A6E6A}" destId="{7CD270CF-D548-4B64-AD51-B3A4EC3AF9F5}" srcOrd="3" destOrd="0" parTransId="{37B8A709-ACF5-404D-8A88-C6640A7E9226}" sibTransId="{E68C1BC6-C022-4391-9B85-FDABD1344835}"/>
    <dgm:cxn modelId="{B84D11FB-F14F-49B2-9DAA-1F9669C90AAB}" type="presOf" srcId="{67B0686C-C823-430F-9923-B473D41A602E}" destId="{24B2E66B-464F-415A-BA8A-AB25D4CB0BBD}" srcOrd="0" destOrd="0" presId="urn:microsoft.com/office/officeart/2005/8/layout/radial1"/>
    <dgm:cxn modelId="{DBDCE145-98A2-47BC-A171-E85C18F8E55B}" type="presParOf" srcId="{F1FF5DC0-8FB5-4230-A0C7-1C4803912ED4}" destId="{94C4D601-5E2F-47BE-A2AD-21589A2B1758}" srcOrd="0" destOrd="0" presId="urn:microsoft.com/office/officeart/2005/8/layout/radial1"/>
    <dgm:cxn modelId="{C5EA619B-21D2-4BB7-86E5-D43A64AD01AD}" type="presParOf" srcId="{F1FF5DC0-8FB5-4230-A0C7-1C4803912ED4}" destId="{24B2E66B-464F-415A-BA8A-AB25D4CB0BBD}" srcOrd="1" destOrd="0" presId="urn:microsoft.com/office/officeart/2005/8/layout/radial1"/>
    <dgm:cxn modelId="{E57CD041-DC72-4D21-86E3-6FF1661889C8}" type="presParOf" srcId="{24B2E66B-464F-415A-BA8A-AB25D4CB0BBD}" destId="{EA3BE16C-E984-4B8C-A6E6-CE3BC02F5821}" srcOrd="0" destOrd="0" presId="urn:microsoft.com/office/officeart/2005/8/layout/radial1"/>
    <dgm:cxn modelId="{8C266C26-BDD2-46BE-95CC-BAA3EF5B2400}" type="presParOf" srcId="{F1FF5DC0-8FB5-4230-A0C7-1C4803912ED4}" destId="{1C8EACD0-DF6A-4E22-83FC-59BB2150279B}" srcOrd="2" destOrd="0" presId="urn:microsoft.com/office/officeart/2005/8/layout/radial1"/>
    <dgm:cxn modelId="{F890B5F0-EAE3-4E4D-825B-2EA2C8E40F92}" type="presParOf" srcId="{F1FF5DC0-8FB5-4230-A0C7-1C4803912ED4}" destId="{49479576-2DB4-4E46-B262-26018EEA084B}" srcOrd="3" destOrd="0" presId="urn:microsoft.com/office/officeart/2005/8/layout/radial1"/>
    <dgm:cxn modelId="{F9AAF696-19DF-4235-AF1F-BA7E90192FBA}" type="presParOf" srcId="{49479576-2DB4-4E46-B262-26018EEA084B}" destId="{95582ED5-7E7B-48CC-A6F6-33D1472D49C0}" srcOrd="0" destOrd="0" presId="urn:microsoft.com/office/officeart/2005/8/layout/radial1"/>
    <dgm:cxn modelId="{0DDC398D-0D56-4D3D-9093-E49DED038DA6}" type="presParOf" srcId="{F1FF5DC0-8FB5-4230-A0C7-1C4803912ED4}" destId="{D1A7409F-5AA3-404E-BAC0-5A929F281247}" srcOrd="4" destOrd="0" presId="urn:microsoft.com/office/officeart/2005/8/layout/radial1"/>
    <dgm:cxn modelId="{7F9A891A-E945-43C2-831B-BB5C6CA03FED}" type="presParOf" srcId="{F1FF5DC0-8FB5-4230-A0C7-1C4803912ED4}" destId="{08B1C103-82F2-4C8C-ADD3-0E364764ACFD}" srcOrd="5" destOrd="0" presId="urn:microsoft.com/office/officeart/2005/8/layout/radial1"/>
    <dgm:cxn modelId="{10559464-1964-49AC-8FB9-431BBC087949}" type="presParOf" srcId="{08B1C103-82F2-4C8C-ADD3-0E364764ACFD}" destId="{A4DF76DB-3E13-4AFF-B566-10C360D959BA}" srcOrd="0" destOrd="0" presId="urn:microsoft.com/office/officeart/2005/8/layout/radial1"/>
    <dgm:cxn modelId="{15AD4A9E-DCBA-487F-97A9-EFF8D154B26A}" type="presParOf" srcId="{F1FF5DC0-8FB5-4230-A0C7-1C4803912ED4}" destId="{8D4991AF-9AF4-4869-9819-68601DEE69FF}" srcOrd="6" destOrd="0" presId="urn:microsoft.com/office/officeart/2005/8/layout/radial1"/>
    <dgm:cxn modelId="{9B19E510-EC33-47E0-AD08-EAE52C8B2B39}" type="presParOf" srcId="{F1FF5DC0-8FB5-4230-A0C7-1C4803912ED4}" destId="{5A0BE8E9-F2A6-4FAB-9277-4499B61C451B}" srcOrd="7" destOrd="0" presId="urn:microsoft.com/office/officeart/2005/8/layout/radial1"/>
    <dgm:cxn modelId="{AD7A37D7-BBDF-4F42-9140-281A597E82E0}" type="presParOf" srcId="{5A0BE8E9-F2A6-4FAB-9277-4499B61C451B}" destId="{A1C70F78-1A88-4AB2-AD50-1949ACEF517A}" srcOrd="0" destOrd="0" presId="urn:microsoft.com/office/officeart/2005/8/layout/radial1"/>
    <dgm:cxn modelId="{86B44692-3751-4F4D-BA29-F436D6992674}" type="presParOf" srcId="{F1FF5DC0-8FB5-4230-A0C7-1C4803912ED4}" destId="{46D600C7-D6BA-450B-8019-4351C7E22F8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56E5-C246-4AA3-AC46-89203280A3AA}">
      <dsp:nvSpPr>
        <dsp:cNvPr id="0" name=""/>
        <dsp:cNvSpPr/>
      </dsp:nvSpPr>
      <dsp:spPr>
        <a:xfrm>
          <a:off x="0" y="182834"/>
          <a:ext cx="7992888" cy="686081"/>
        </a:xfrm>
        <a:prstGeom prst="roundRect">
          <a:avLst/>
        </a:prstGeom>
        <a:solidFill>
          <a:srgbClr val="DAF9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CSR actions should be made only by the Government, since they are better seen than the ones of the companies</a:t>
          </a:r>
          <a:endParaRPr lang="ro-RO" sz="1800" b="0" kern="1200" dirty="0">
            <a:solidFill>
              <a:schemeClr val="tx1"/>
            </a:solidFill>
          </a:endParaRPr>
        </a:p>
      </dsp:txBody>
      <dsp:txXfrm>
        <a:off x="33492" y="216326"/>
        <a:ext cx="7925904" cy="619097"/>
      </dsp:txXfrm>
    </dsp:sp>
    <dsp:sp modelId="{83F5C57A-F5D6-4B58-944D-C29820547398}">
      <dsp:nvSpPr>
        <dsp:cNvPr id="0" name=""/>
        <dsp:cNvSpPr/>
      </dsp:nvSpPr>
      <dsp:spPr>
        <a:xfrm>
          <a:off x="0" y="936104"/>
          <a:ext cx="7992888" cy="941850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The company’s management has obligations only towards the stockholders-maximizing the profit</a:t>
          </a:r>
          <a:endParaRPr lang="ro-RO" sz="1800" kern="1200" dirty="0">
            <a:solidFill>
              <a:schemeClr val="tx1"/>
            </a:solidFill>
          </a:endParaRPr>
        </a:p>
      </dsp:txBody>
      <dsp:txXfrm>
        <a:off x="45977" y="982081"/>
        <a:ext cx="7900934" cy="849896"/>
      </dsp:txXfrm>
    </dsp:sp>
    <dsp:sp modelId="{5C8F635F-63EC-4DF8-9200-7A4027F49B3B}">
      <dsp:nvSpPr>
        <dsp:cNvPr id="0" name=""/>
        <dsp:cNvSpPr/>
      </dsp:nvSpPr>
      <dsp:spPr>
        <a:xfrm>
          <a:off x="0" y="2016224"/>
          <a:ext cx="7992888" cy="94185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CSR actions lead to costs that in order to be recovered will be included into the price and so they will be supported by the clients</a:t>
          </a:r>
          <a:endParaRPr lang="ro-RO" sz="1800" kern="1200" dirty="0">
            <a:solidFill>
              <a:schemeClr val="tx1"/>
            </a:solidFill>
          </a:endParaRPr>
        </a:p>
      </dsp:txBody>
      <dsp:txXfrm>
        <a:off x="45977" y="2062201"/>
        <a:ext cx="7900934" cy="849896"/>
      </dsp:txXfrm>
    </dsp:sp>
    <dsp:sp modelId="{0645B009-6DA4-4625-B298-D0AEFF69D620}">
      <dsp:nvSpPr>
        <dsp:cNvPr id="0" name=""/>
        <dsp:cNvSpPr/>
      </dsp:nvSpPr>
      <dsp:spPr>
        <a:xfrm>
          <a:off x="0" y="3024336"/>
          <a:ext cx="7992888" cy="941850"/>
        </a:xfrm>
        <a:prstGeom prst="roundRect">
          <a:avLst/>
        </a:prstGeom>
        <a:solidFill>
          <a:srgbClr val="B6B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There is no evidence that all managers are capable of identifying which actions are of a social interest</a:t>
          </a:r>
          <a:endParaRPr lang="ro-RO" sz="1800" kern="1200" dirty="0">
            <a:solidFill>
              <a:schemeClr val="tx1"/>
            </a:solidFill>
          </a:endParaRPr>
        </a:p>
      </dsp:txBody>
      <dsp:txXfrm>
        <a:off x="45977" y="3070313"/>
        <a:ext cx="7900934" cy="849896"/>
      </dsp:txXfrm>
    </dsp:sp>
    <dsp:sp modelId="{D005C331-2A0F-49E5-9D03-BE98F5DE5D7D}">
      <dsp:nvSpPr>
        <dsp:cNvPr id="0" name=""/>
        <dsp:cNvSpPr/>
      </dsp:nvSpPr>
      <dsp:spPr>
        <a:xfrm>
          <a:off x="0" y="4098709"/>
          <a:ext cx="7992888" cy="941850"/>
        </a:xfrm>
        <a:prstGeom prst="roundRect">
          <a:avLst/>
        </a:prstGeom>
        <a:solidFill>
          <a:srgbClr val="6AB2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By obtaining profit, companies create jobs, ensure the working conditions of employees, pay taxes, and so on, in other words they fulfill certain obligations aimed at social interest.</a:t>
          </a:r>
          <a:endParaRPr lang="ro-RO" sz="1800" kern="1200" dirty="0">
            <a:solidFill>
              <a:schemeClr val="tx1"/>
            </a:solidFill>
          </a:endParaRPr>
        </a:p>
      </dsp:txBody>
      <dsp:txXfrm>
        <a:off x="45977" y="4144686"/>
        <a:ext cx="7900934" cy="849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56E5-C246-4AA3-AC46-89203280A3AA}">
      <dsp:nvSpPr>
        <dsp:cNvPr id="0" name=""/>
        <dsp:cNvSpPr/>
      </dsp:nvSpPr>
      <dsp:spPr>
        <a:xfrm>
          <a:off x="0" y="0"/>
          <a:ext cx="7992888" cy="499859"/>
        </a:xfrm>
        <a:prstGeom prst="roundRect">
          <a:avLst/>
        </a:prstGeom>
        <a:solidFill>
          <a:srgbClr val="DAF9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A good reputation for the company</a:t>
          </a:r>
          <a:endParaRPr lang="ro-RO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4401" y="24401"/>
        <a:ext cx="7944086" cy="451057"/>
      </dsp:txXfrm>
    </dsp:sp>
    <dsp:sp modelId="{A5A9D1D9-4CC8-4850-B40F-11CCE8EF26FE}">
      <dsp:nvSpPr>
        <dsp:cNvPr id="0" name=""/>
        <dsp:cNvSpPr/>
      </dsp:nvSpPr>
      <dsp:spPr>
        <a:xfrm>
          <a:off x="0" y="579114"/>
          <a:ext cx="7992888" cy="686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Through CSR actions, companies benefit of “free publicity” and with a higher psychological impact than the usual commercials/publicity</a:t>
          </a:r>
          <a:endParaRPr lang="ro-RO" sz="1800" b="0" kern="1200" dirty="0">
            <a:solidFill>
              <a:schemeClr val="tx1"/>
            </a:solidFill>
          </a:endParaRPr>
        </a:p>
      </dsp:txBody>
      <dsp:txXfrm>
        <a:off x="33498" y="612612"/>
        <a:ext cx="7925892" cy="619209"/>
      </dsp:txXfrm>
    </dsp:sp>
    <dsp:sp modelId="{83F5C57A-F5D6-4B58-944D-C29820547398}">
      <dsp:nvSpPr>
        <dsp:cNvPr id="0" name=""/>
        <dsp:cNvSpPr/>
      </dsp:nvSpPr>
      <dsp:spPr>
        <a:xfrm>
          <a:off x="0" y="1376041"/>
          <a:ext cx="7992888" cy="686205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Companies obtain certain legal facilities </a:t>
          </a:r>
          <a:endParaRPr lang="ro-RO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498" y="1409539"/>
        <a:ext cx="7925892" cy="619209"/>
      </dsp:txXfrm>
    </dsp:sp>
    <dsp:sp modelId="{5C8F635F-63EC-4DF8-9200-7A4027F49B3B}">
      <dsp:nvSpPr>
        <dsp:cNvPr id="0" name=""/>
        <dsp:cNvSpPr/>
      </dsp:nvSpPr>
      <dsp:spPr>
        <a:xfrm>
          <a:off x="0" y="2131381"/>
          <a:ext cx="7992888" cy="6862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CSR actions help motivating and making loyal the employees </a:t>
          </a:r>
          <a:endParaRPr lang="ro-RO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498" y="2164879"/>
        <a:ext cx="7925892" cy="619209"/>
      </dsp:txXfrm>
    </dsp:sp>
    <dsp:sp modelId="{0645B009-6DA4-4625-B298-D0AEFF69D620}">
      <dsp:nvSpPr>
        <dsp:cNvPr id="0" name=""/>
        <dsp:cNvSpPr/>
      </dsp:nvSpPr>
      <dsp:spPr>
        <a:xfrm>
          <a:off x="0" y="2850717"/>
          <a:ext cx="7992888" cy="686205"/>
        </a:xfrm>
        <a:prstGeom prst="roundRect">
          <a:avLst/>
        </a:prstGeom>
        <a:solidFill>
          <a:srgbClr val="B6B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Obtaining the goodwill of local authorities</a:t>
          </a:r>
          <a:endParaRPr lang="ro-RO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498" y="2884215"/>
        <a:ext cx="7925892" cy="619209"/>
      </dsp:txXfrm>
    </dsp:sp>
    <dsp:sp modelId="{D005C331-2A0F-49E5-9D03-BE98F5DE5D7D}">
      <dsp:nvSpPr>
        <dsp:cNvPr id="0" name=""/>
        <dsp:cNvSpPr/>
      </dsp:nvSpPr>
      <dsp:spPr>
        <a:xfrm>
          <a:off x="0" y="4354355"/>
          <a:ext cx="7992888" cy="686205"/>
        </a:xfrm>
        <a:prstGeom prst="roundRect">
          <a:avLst/>
        </a:prstGeom>
        <a:solidFill>
          <a:srgbClr val="6AB2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rPr>
            <a:t>The growth of the stock value</a:t>
          </a:r>
          <a:endParaRPr lang="ro-RO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498" y="4387853"/>
        <a:ext cx="7925892" cy="619209"/>
      </dsp:txXfrm>
    </dsp:sp>
    <dsp:sp modelId="{E73EDFFB-D6C8-4ABC-AEE5-891FE0FBE921}">
      <dsp:nvSpPr>
        <dsp:cNvPr id="0" name=""/>
        <dsp:cNvSpPr/>
      </dsp:nvSpPr>
      <dsp:spPr>
        <a:xfrm>
          <a:off x="0" y="3623232"/>
          <a:ext cx="7992888" cy="686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Avoidance of the interference of authorities into the company’s activity </a:t>
          </a:r>
          <a:endParaRPr lang="ro-RO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498" y="3656730"/>
        <a:ext cx="7925892" cy="619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4D601-5E2F-47BE-A2AD-21589A2B1758}">
      <dsp:nvSpPr>
        <dsp:cNvPr id="0" name=""/>
        <dsp:cNvSpPr/>
      </dsp:nvSpPr>
      <dsp:spPr>
        <a:xfrm>
          <a:off x="3576992" y="1962036"/>
          <a:ext cx="1624112" cy="1505215"/>
        </a:xfrm>
        <a:prstGeom prst="ellipse">
          <a:avLst/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altLang="zh-CN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CSR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Strategies</a:t>
          </a:r>
          <a:endParaRPr kumimoji="0" lang="en-US" altLang="zh-CN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sp:txBody>
      <dsp:txXfrm>
        <a:off x="3814838" y="2182470"/>
        <a:ext cx="1148420" cy="1064347"/>
      </dsp:txXfrm>
    </dsp:sp>
    <dsp:sp modelId="{24B2E66B-464F-415A-BA8A-AB25D4CB0BBD}">
      <dsp:nvSpPr>
        <dsp:cNvPr id="0" name=""/>
        <dsp:cNvSpPr/>
      </dsp:nvSpPr>
      <dsp:spPr>
        <a:xfrm rot="16827216">
          <a:off x="4329801" y="1721898"/>
          <a:ext cx="479177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79177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>
        <a:off x="4557410" y="1725211"/>
        <a:ext cx="23958" cy="23958"/>
      </dsp:txXfrm>
    </dsp:sp>
    <dsp:sp modelId="{1C8EACD0-DF6A-4E22-83FC-59BB2150279B}">
      <dsp:nvSpPr>
        <dsp:cNvPr id="0" name=""/>
        <dsp:cNvSpPr/>
      </dsp:nvSpPr>
      <dsp:spPr>
        <a:xfrm>
          <a:off x="3343610" y="0"/>
          <a:ext cx="2814873" cy="1505215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obstructionist strategy</a:t>
          </a:r>
          <a:endParaRPr kumimoji="0" lang="en-US" altLang="zh-CN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sp:txBody>
      <dsp:txXfrm>
        <a:off x="3755839" y="220434"/>
        <a:ext cx="1990415" cy="1064347"/>
      </dsp:txXfrm>
    </dsp:sp>
    <dsp:sp modelId="{49479576-2DB4-4E46-B262-26018EEA084B}">
      <dsp:nvSpPr>
        <dsp:cNvPr id="0" name=""/>
        <dsp:cNvSpPr/>
      </dsp:nvSpPr>
      <dsp:spPr>
        <a:xfrm>
          <a:off x="5201104" y="2699351"/>
          <a:ext cx="11392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13924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>
        <a:off x="5255219" y="2711795"/>
        <a:ext cx="5696" cy="5696"/>
      </dsp:txXfrm>
    </dsp:sp>
    <dsp:sp modelId="{D1A7409F-5AA3-404E-BAC0-5A929F281247}">
      <dsp:nvSpPr>
        <dsp:cNvPr id="0" name=""/>
        <dsp:cNvSpPr/>
      </dsp:nvSpPr>
      <dsp:spPr>
        <a:xfrm>
          <a:off x="5315029" y="1923630"/>
          <a:ext cx="2574234" cy="1582026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</a:t>
          </a:r>
          <a:r>
            <a:rPr kumimoji="0" lang="ro-RO" altLang="zh-CN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defensive </a:t>
          </a:r>
          <a:r>
            <a:rPr kumimoji="0" lang="en-US" altLang="zh-CN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strategy</a:t>
          </a:r>
        </a:p>
      </dsp:txBody>
      <dsp:txXfrm>
        <a:off x="5692017" y="2155312"/>
        <a:ext cx="1820258" cy="1118662"/>
      </dsp:txXfrm>
    </dsp:sp>
    <dsp:sp modelId="{08B1C103-82F2-4C8C-ADD3-0E364764ACFD}">
      <dsp:nvSpPr>
        <dsp:cNvPr id="0" name=""/>
        <dsp:cNvSpPr/>
      </dsp:nvSpPr>
      <dsp:spPr>
        <a:xfrm rot="5400000">
          <a:off x="4163231" y="3677775"/>
          <a:ext cx="451633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51633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>
        <a:off x="4377757" y="3681777"/>
        <a:ext cx="22581" cy="22581"/>
      </dsp:txXfrm>
    </dsp:sp>
    <dsp:sp modelId="{8D4991AF-9AF4-4869-9819-68601DEE69FF}">
      <dsp:nvSpPr>
        <dsp:cNvPr id="0" name=""/>
        <dsp:cNvSpPr/>
      </dsp:nvSpPr>
      <dsp:spPr>
        <a:xfrm>
          <a:off x="2920183" y="3918885"/>
          <a:ext cx="2937729" cy="1505215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accommodation strategy</a:t>
          </a:r>
          <a:endParaRPr kumimoji="0" lang="en-US" altLang="zh-CN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sp:txBody>
      <dsp:txXfrm>
        <a:off x="3350403" y="4139319"/>
        <a:ext cx="2077289" cy="1064347"/>
      </dsp:txXfrm>
    </dsp:sp>
    <dsp:sp modelId="{5A0BE8E9-F2A6-4FAB-9277-4499B61C451B}">
      <dsp:nvSpPr>
        <dsp:cNvPr id="0" name=""/>
        <dsp:cNvSpPr/>
      </dsp:nvSpPr>
      <dsp:spPr>
        <a:xfrm rot="10971504">
          <a:off x="3386632" y="2654085"/>
          <a:ext cx="19165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91654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 rot="10800000">
        <a:off x="3477668" y="2664586"/>
        <a:ext cx="9582" cy="9582"/>
      </dsp:txXfrm>
    </dsp:sp>
    <dsp:sp modelId="{46D600C7-D6BA-450B-8019-4351C7E22F88}">
      <dsp:nvSpPr>
        <dsp:cNvPr id="0" name=""/>
        <dsp:cNvSpPr/>
      </dsp:nvSpPr>
      <dsp:spPr>
        <a:xfrm>
          <a:off x="976733" y="1851921"/>
          <a:ext cx="2413869" cy="1505215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</a:rPr>
            <a:t>The proactive strategy</a:t>
          </a:r>
          <a:endParaRPr kumimoji="0" lang="en-US" altLang="zh-CN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endParaRPr>
        </a:p>
      </dsp:txBody>
      <dsp:txXfrm>
        <a:off x="1330236" y="2072355"/>
        <a:ext cx="1706863" cy="1064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755D8-74B3-48BA-831F-DE37EC145746}" type="datetimeFigureOut">
              <a:rPr lang="ro-RO" smtClean="0"/>
              <a:t>04.03.2014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AB0E1-0DA9-4D0E-8178-FA48E06B6F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030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AB0E1-0DA9-4D0E-8178-FA48E06B6FBF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789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AB0E1-0DA9-4D0E-8178-FA48E06B6FBF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78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/>
          <a:stretch>
            <a:fillRect/>
          </a:stretch>
        </p:blipFill>
        <p:spPr bwMode="auto">
          <a:xfrm>
            <a:off x="9525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3600"/>
            <a:ext cx="6621462" cy="977900"/>
          </a:xfrm>
        </p:spPr>
        <p:txBody>
          <a:bodyPr/>
          <a:lstStyle>
            <a:lvl1pPr algn="r">
              <a:defRPr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141663"/>
            <a:ext cx="5321300" cy="71913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5AE5-4755-4BDC-80E9-E69ED8E1B18B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38321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B87E-DEE5-4C6D-9303-073DA72D6EC5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25856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274638"/>
            <a:ext cx="54181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A31D-906B-4AFF-961A-E30F434D8262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34889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2799-B636-4375-99BD-3198E4DF4B0B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182657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E7E1-5BC8-45B8-9E7E-CB9E10B9C37E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18179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475" y="1600200"/>
            <a:ext cx="3636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636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ADCC-C231-4705-8700-88AA377150CF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77103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CB5A-8C24-4020-AC83-09AFCF4D5EE9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40328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C168-91E9-49D9-953F-30C16044A9DB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213743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68E9-FEBE-484C-9408-E3DCBF4F1A59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30767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A1D02-718A-447B-8586-BC10D5285A23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64675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A728-7B29-4D2D-9C42-C005CCBC516F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  <p:extLst>
      <p:ext uri="{BB962C8B-B14F-4D97-AF65-F5344CB8AC3E}">
        <p14:creationId xmlns:p14="http://schemas.microsoft.com/office/powerpoint/2010/main" val="386262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/>
          <a:stretch>
            <a:fillRect/>
          </a:stretch>
        </p:blipFill>
        <p:spPr bwMode="auto">
          <a:xfrm>
            <a:off x="0" y="0"/>
            <a:ext cx="70405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274638"/>
            <a:ext cx="7426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1600200"/>
            <a:ext cx="7426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ro-RO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fld id="{C35EADF4-AB55-4D07-87C6-A4D806212822}" type="slidenum">
              <a:rPr lang="ro-RO" altLang="zh-CN"/>
              <a:pPr>
                <a:defRPr/>
              </a:pPr>
              <a:t>‹#›</a:t>
            </a:fld>
            <a:endParaRPr lang="ro-RO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icrosoft YaHei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icrosoft YaHei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857250"/>
            <a:ext cx="8072438" cy="300037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400" b="1" dirty="0" smtClean="0"/>
              <a:t>THE CORPORATE SOCIAL RESPONSIBILITY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en-US" sz="2000" b="1" dirty="0" err="1" smtClean="0"/>
              <a:t>Leonina</a:t>
            </a:r>
            <a:r>
              <a:rPr lang="en-US" sz="2000" b="1" dirty="0" smtClean="0"/>
              <a:t>-Emilia </a:t>
            </a:r>
            <a:r>
              <a:rPr lang="en-US" sz="2000" b="1" dirty="0" err="1" smtClean="0"/>
              <a:t>Baciu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en-US" sz="2000" dirty="0" smtClean="0"/>
              <a:t> </a:t>
            </a:r>
            <a:r>
              <a:rPr lang="ro-RO" sz="2000" dirty="0" smtClean="0"/>
              <a:t>A</a:t>
            </a:r>
            <a:r>
              <a:rPr lang="en-US" sz="2000" dirty="0" err="1" smtClean="0"/>
              <a:t>ssistant</a:t>
            </a:r>
            <a:r>
              <a:rPr lang="ro-RO" sz="2000" dirty="0" smtClean="0"/>
              <a:t> professor,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Faculty of Economics and Business Administration</a:t>
            </a:r>
            <a:br>
              <a:rPr lang="en-US" sz="2000" dirty="0" smtClean="0"/>
            </a:br>
            <a:r>
              <a:rPr lang="ro-RO" sz="2000" dirty="0" smtClean="0"/>
              <a:t>Babes-Bolyai University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o-RO" sz="2000" dirty="0" smtClean="0"/>
              <a:t>Cluj-Napoca, Romania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leonina.baciu</a:t>
            </a:r>
            <a:r>
              <a:rPr lang="ro-RO" sz="2000" dirty="0" smtClean="0"/>
              <a:t>@econ.ubbcluj.r</a:t>
            </a:r>
            <a:r>
              <a:rPr lang="en-US" sz="2000" dirty="0" smtClean="0"/>
              <a:t>o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274638"/>
            <a:ext cx="7426325" cy="706090"/>
          </a:xfrm>
        </p:spPr>
        <p:txBody>
          <a:bodyPr/>
          <a:lstStyle/>
          <a:p>
            <a:r>
              <a:rPr lang="en-US" b="1" dirty="0" smtClean="0"/>
              <a:t>Davis ‘s model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24744"/>
            <a:ext cx="8640960" cy="5328592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The social costs and advantages of an activity, product or service have to be taken into consideration when decisions are made regarding that activity, product or service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Social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cost </a:t>
            </a:r>
            <a:r>
              <a:rPr lang="en-US" sz="2000" dirty="0">
                <a:latin typeface="Arial" pitchFamily="34" charset="0"/>
                <a:ea typeface="Calibri"/>
                <a:cs typeface="Arial" pitchFamily="34" charset="0"/>
              </a:rPr>
              <a:t>is the total cost to society. It includes both private costs plus any external costs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ea typeface="Calibri"/>
                <a:cs typeface="Arial" pitchFamily="34" charset="0"/>
              </a:rPr>
              <a:t>social costs of smoking include the passive smoking that other people experience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.)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social costs of each activity, product or service has to be passed over the 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consumer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Companies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, due to the civic spirit, have the responsibility of getting involved in certain social problems that exceed their usual field of activity.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v"/>
            </a:pP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n-US" sz="2000" dirty="0">
                <a:latin typeface="Arial" pitchFamily="34" charset="0"/>
                <a:ea typeface="Calibri"/>
                <a:cs typeface="Arial" pitchFamily="34" charset="0"/>
              </a:rPr>
              <a:t>    </a:t>
            </a:r>
            <a:endParaRPr lang="ro-RO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677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2"/>
          <p:cNvSpPr txBox="1">
            <a:spLocks noChangeArrowheads="1"/>
          </p:cNvSpPr>
          <p:nvPr/>
        </p:nvSpPr>
        <p:spPr bwMode="auto">
          <a:xfrm>
            <a:off x="179512" y="714375"/>
            <a:ext cx="86787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o-RO" b="1" dirty="0" smtClean="0"/>
              <a:t> </a:t>
            </a:r>
            <a:r>
              <a:rPr lang="en-US" sz="2800" dirty="0" smtClean="0">
                <a:latin typeface="Times New Roman"/>
              </a:rPr>
              <a:t>M</a:t>
            </a:r>
            <a:r>
              <a:rPr lang="en-US" sz="2800" dirty="0" smtClean="0">
                <a:latin typeface="Times New Roman"/>
                <a:ea typeface="Calibri"/>
              </a:rPr>
              <a:t>anagement </a:t>
            </a:r>
            <a:r>
              <a:rPr lang="en-US" sz="2800" dirty="0">
                <a:latin typeface="Times New Roman"/>
                <a:ea typeface="Calibri"/>
              </a:rPr>
              <a:t>approaches in order to satisfy social obligations </a:t>
            </a:r>
            <a:endParaRPr lang="ro-RO" sz="2800" b="1" dirty="0"/>
          </a:p>
          <a:p>
            <a:pPr algn="ctr" eaLnBrk="1" hangingPunct="1"/>
            <a:endParaRPr lang="ro-RO" b="1" dirty="0"/>
          </a:p>
          <a:p>
            <a:pPr algn="just" eaLnBrk="1" hangingPunct="1"/>
            <a:r>
              <a:rPr lang="en-US" dirty="0"/>
              <a:t>(Social obligations can be defined to as responsibilities which an organization or an individual has to do in order to benefit the society</a:t>
            </a:r>
            <a:r>
              <a:rPr lang="en-US" dirty="0" smtClean="0"/>
              <a:t>)</a:t>
            </a:r>
            <a:endParaRPr lang="en-US" dirty="0"/>
          </a:p>
          <a:p>
            <a:pPr algn="just" eaLnBrk="1" hangingPunct="1">
              <a:buFont typeface="Wingdings" pitchFamily="2" charset="2"/>
              <a:buChar char="§"/>
            </a:pPr>
            <a:endParaRPr lang="ro-RO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93790" y="3392282"/>
            <a:ext cx="3738450" cy="3133062"/>
            <a:chOff x="2993790" y="3392282"/>
            <a:chExt cx="3738450" cy="3133062"/>
          </a:xfrm>
        </p:grpSpPr>
        <p:sp>
          <p:nvSpPr>
            <p:cNvPr id="4" name="Donut 3"/>
            <p:cNvSpPr/>
            <p:nvPr/>
          </p:nvSpPr>
          <p:spPr>
            <a:xfrm>
              <a:off x="2993790" y="3392282"/>
              <a:ext cx="3738450" cy="3133062"/>
            </a:xfrm>
            <a:prstGeom prst="donut">
              <a:avLst>
                <a:gd name="adj" fmla="val 1282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23928" y="4221088"/>
              <a:ext cx="1800201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472514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SO</a:t>
              </a:r>
              <a:endParaRPr lang="ro-RO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8044" y="339228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SS</a:t>
              </a:r>
              <a:endParaRPr lang="ro-RO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4088" y="42210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CSR</a:t>
              </a:r>
              <a:endParaRPr lang="ro-RO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2"/>
          <p:cNvSpPr txBox="1">
            <a:spLocks noChangeArrowheads="1"/>
          </p:cNvSpPr>
          <p:nvPr/>
        </p:nvSpPr>
        <p:spPr bwMode="auto">
          <a:xfrm>
            <a:off x="232631" y="64170"/>
            <a:ext cx="86787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o-RO" b="1" dirty="0" smtClean="0"/>
              <a:t> </a:t>
            </a:r>
            <a:r>
              <a:rPr lang="en-US" sz="2800" dirty="0" smtClean="0">
                <a:latin typeface="Times New Roman"/>
              </a:rPr>
              <a:t>M</a:t>
            </a:r>
            <a:r>
              <a:rPr lang="en-US" sz="2800" dirty="0" smtClean="0">
                <a:latin typeface="Times New Roman"/>
                <a:ea typeface="Calibri"/>
              </a:rPr>
              <a:t>anagement </a:t>
            </a:r>
            <a:r>
              <a:rPr lang="en-US" sz="2800" dirty="0">
                <a:latin typeface="Times New Roman"/>
                <a:ea typeface="Calibri"/>
              </a:rPr>
              <a:t>approaches in order to satisfy social obligations </a:t>
            </a:r>
            <a:endParaRPr lang="ro-RO" sz="2800" b="1" dirty="0"/>
          </a:p>
          <a:p>
            <a:pPr algn="ctr" eaLnBrk="1" hangingPunct="1"/>
            <a:endParaRPr lang="ro-RO" b="1" dirty="0"/>
          </a:p>
          <a:p>
            <a:pPr algn="just" eaLnBrk="1" hangingPunct="1">
              <a:buFont typeface="Wingdings" pitchFamily="2" charset="2"/>
              <a:buChar char="§"/>
            </a:pPr>
            <a:endParaRPr lang="ro-RO" dirty="0"/>
          </a:p>
        </p:txBody>
      </p:sp>
      <p:sp>
        <p:nvSpPr>
          <p:cNvPr id="2" name="Rectangle 1"/>
          <p:cNvSpPr/>
          <p:nvPr/>
        </p:nvSpPr>
        <p:spPr>
          <a:xfrm>
            <a:off x="189088" y="15823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The </a:t>
            </a:r>
            <a:r>
              <a:rPr lang="en-US" b="1" dirty="0"/>
              <a:t>social obligations approach</a:t>
            </a:r>
            <a:r>
              <a:rPr lang="en-US" dirty="0"/>
              <a:t>-involves filling only the legal requirements (obeying the law). 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232631" y="2451242"/>
            <a:ext cx="8371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</a:t>
            </a:r>
            <a:r>
              <a:rPr lang="en-US" b="1" dirty="0"/>
              <a:t>The CSR approach-</a:t>
            </a:r>
            <a:r>
              <a:rPr lang="en-US" dirty="0"/>
              <a:t>implies</a:t>
            </a:r>
            <a:r>
              <a:rPr lang="en-US" b="1" dirty="0"/>
              <a:t> </a:t>
            </a:r>
            <a:r>
              <a:rPr lang="en-US" dirty="0"/>
              <a:t>filling the legal requirements and the social requirements that directly affect the economic activity.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b="1" dirty="0"/>
              <a:t>The social sensibility approach- </a:t>
            </a:r>
            <a:r>
              <a:rPr lang="en-US" dirty="0"/>
              <a:t>implies filling the legal requirements and the social requirements that directly and indirectly affect the economic activity.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67944" y="4205568"/>
            <a:ext cx="3528392" cy="2319776"/>
            <a:chOff x="2993790" y="3392282"/>
            <a:chExt cx="3738450" cy="3133062"/>
          </a:xfrm>
        </p:grpSpPr>
        <p:sp>
          <p:nvSpPr>
            <p:cNvPr id="13" name="Donut 12"/>
            <p:cNvSpPr/>
            <p:nvPr/>
          </p:nvSpPr>
          <p:spPr>
            <a:xfrm>
              <a:off x="2993790" y="3392282"/>
              <a:ext cx="3738450" cy="3133062"/>
            </a:xfrm>
            <a:prstGeom prst="donut">
              <a:avLst>
                <a:gd name="adj" fmla="val 1282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923928" y="4221088"/>
              <a:ext cx="1800201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472514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SO</a:t>
              </a:r>
              <a:endParaRPr lang="ro-RO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8044" y="339228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SS</a:t>
              </a:r>
              <a:endParaRPr lang="ro-RO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4088" y="42210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CSR</a:t>
              </a:r>
              <a:endParaRPr lang="ro-RO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01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2734937"/>
              </p:ext>
            </p:extLst>
          </p:nvPr>
        </p:nvGraphicFramePr>
        <p:xfrm>
          <a:off x="285720" y="428604"/>
          <a:ext cx="88582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Callout 2 1"/>
          <p:cNvSpPr/>
          <p:nvPr/>
        </p:nvSpPr>
        <p:spPr>
          <a:xfrm>
            <a:off x="6372200" y="228600"/>
            <a:ext cx="2448272" cy="968152"/>
          </a:xfrm>
          <a:prstGeom prst="borderCallout2">
            <a:avLst>
              <a:gd name="adj1" fmla="val 18750"/>
              <a:gd name="adj2" fmla="val -545"/>
              <a:gd name="adj3" fmla="val 18750"/>
              <a:gd name="adj4" fmla="val -16667"/>
              <a:gd name="adj5" fmla="val 37431"/>
              <a:gd name="adj6" fmla="val -159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companies try to limit the Government intervention into their </a:t>
            </a:r>
            <a:r>
              <a:rPr lang="en-US" sz="1600" dirty="0" smtClean="0">
                <a:solidFill>
                  <a:schemeClr val="tx1"/>
                </a:solidFill>
              </a:rPr>
              <a:t>activity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7596336" y="3933055"/>
            <a:ext cx="1440160" cy="1416353"/>
          </a:xfrm>
          <a:prstGeom prst="borderCallout1">
            <a:avLst>
              <a:gd name="adj1" fmla="val 76"/>
              <a:gd name="adj2" fmla="val -16220"/>
              <a:gd name="adj3" fmla="val 48474"/>
              <a:gd name="adj4" fmla="val -2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/>
          <p:cNvSpPr txBox="1"/>
          <p:nvPr/>
        </p:nvSpPr>
        <p:spPr>
          <a:xfrm>
            <a:off x="7596336" y="414908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Satisfy the minimum required by law</a:t>
            </a:r>
            <a:endParaRPr lang="ro-RO" dirty="0"/>
          </a:p>
        </p:txBody>
      </p:sp>
      <p:sp>
        <p:nvSpPr>
          <p:cNvPr id="6" name="Line Callout 2 5"/>
          <p:cNvSpPr/>
          <p:nvPr/>
        </p:nvSpPr>
        <p:spPr>
          <a:xfrm>
            <a:off x="4139952" y="6021288"/>
            <a:ext cx="4680520" cy="720080"/>
          </a:xfrm>
          <a:prstGeom prst="borderCallout2">
            <a:avLst>
              <a:gd name="adj1" fmla="val 20262"/>
              <a:gd name="adj2" fmla="val -1089"/>
              <a:gd name="adj3" fmla="val 8168"/>
              <a:gd name="adj4" fmla="val -6904"/>
              <a:gd name="adj5" fmla="val -41580"/>
              <a:gd name="adj6" fmla="val -113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4211960" y="616530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company </a:t>
            </a:r>
            <a:r>
              <a:rPr lang="en-US" dirty="0" smtClean="0"/>
              <a:t>acts </a:t>
            </a:r>
            <a:r>
              <a:rPr lang="en-US" dirty="0"/>
              <a:t>only as a result of the outside pressure </a:t>
            </a:r>
            <a:endParaRPr lang="ro-RO" dirty="0"/>
          </a:p>
        </p:txBody>
      </p:sp>
      <p:sp>
        <p:nvSpPr>
          <p:cNvPr id="9" name="Line Callout 2 8"/>
          <p:cNvSpPr/>
          <p:nvPr/>
        </p:nvSpPr>
        <p:spPr>
          <a:xfrm>
            <a:off x="395536" y="435361"/>
            <a:ext cx="2808312" cy="1036650"/>
          </a:xfrm>
          <a:prstGeom prst="borderCallout2">
            <a:avLst>
              <a:gd name="adj1" fmla="val 105051"/>
              <a:gd name="adj2" fmla="val 71518"/>
              <a:gd name="adj3" fmla="val 131841"/>
              <a:gd name="adj4" fmla="val 74232"/>
              <a:gd name="adj5" fmla="val 178229"/>
              <a:gd name="adj6" fmla="val 783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TextBox 9"/>
          <p:cNvSpPr txBox="1"/>
          <p:nvPr/>
        </p:nvSpPr>
        <p:spPr>
          <a:xfrm>
            <a:off x="251520" y="54868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involvement towards meeting current and anticipated social needs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Types of  CSR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424935" cy="27649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1. Cause Promotion</a:t>
            </a:r>
          </a:p>
          <a:p>
            <a:r>
              <a:rPr lang="en-US" dirty="0" smtClean="0"/>
              <a:t> </a:t>
            </a:r>
            <a:r>
              <a:rPr lang="en-US" dirty="0"/>
              <a:t>a type of program through which the company contributes with money or other resources to :</a:t>
            </a:r>
          </a:p>
          <a:p>
            <a:pPr marL="0" indent="0">
              <a:buNone/>
            </a:pPr>
            <a:r>
              <a:rPr lang="en-US" dirty="0"/>
              <a:t>-	grow the public awareness and concern for a cause or</a:t>
            </a:r>
          </a:p>
          <a:p>
            <a:pPr marL="0" indent="0">
              <a:buNone/>
            </a:pPr>
            <a:r>
              <a:rPr lang="en-US" dirty="0"/>
              <a:t>-	to make the public donate, participate or volunteer in order to support a cause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www.banswarasyntex.com/images/socialcau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54292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424935" cy="3888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In  a cause promotion campaign companies try to:</a:t>
            </a:r>
          </a:p>
          <a:p>
            <a:pPr marL="0" indent="0">
              <a:buNone/>
            </a:pPr>
            <a:r>
              <a:rPr lang="en-US" dirty="0"/>
              <a:t>•	Make the public concerned about a cause (</a:t>
            </a:r>
            <a:r>
              <a:rPr lang="en-US" dirty="0" err="1"/>
              <a:t>eg</a:t>
            </a:r>
            <a:r>
              <a:rPr lang="en-US" dirty="0"/>
              <a:t>. by showing relevant statistics about that cause : the number of homeless children)</a:t>
            </a:r>
          </a:p>
          <a:p>
            <a:pPr marL="0" indent="0">
              <a:buNone/>
            </a:pPr>
            <a:r>
              <a:rPr lang="en-US" dirty="0"/>
              <a:t>•	Convince the public to find out more about a cause (entering a website, participating in seminars, etc.)</a:t>
            </a:r>
          </a:p>
          <a:p>
            <a:pPr marL="0" indent="0">
              <a:buNone/>
            </a:pPr>
            <a:r>
              <a:rPr lang="en-US" dirty="0"/>
              <a:t>•	Convince the public to donate time for supporting a cause (</a:t>
            </a:r>
            <a:r>
              <a:rPr lang="en-US" dirty="0" err="1"/>
              <a:t>eg</a:t>
            </a:r>
            <a:r>
              <a:rPr lang="en-US" dirty="0"/>
              <a:t>. Ecologic activities)</a:t>
            </a:r>
          </a:p>
          <a:p>
            <a:pPr marL="0" indent="0">
              <a:buNone/>
            </a:pPr>
            <a:r>
              <a:rPr lang="en-US" dirty="0"/>
              <a:t>•	Convince the public to donate money for supporting a cause ( a spot on companies’ website where people can donate money for a cause, etc.)</a:t>
            </a:r>
          </a:p>
          <a:p>
            <a:pPr marL="0" indent="0">
              <a:buNone/>
            </a:pPr>
            <a:r>
              <a:rPr lang="en-US" dirty="0"/>
              <a:t>•	Convince the public to donate nonfinancial values (clothes, books, etc.)</a:t>
            </a:r>
          </a:p>
          <a:p>
            <a:pPr marL="0" indent="0">
              <a:buNone/>
            </a:pPr>
            <a:r>
              <a:rPr lang="en-US" dirty="0"/>
              <a:t>•	Convince the public to participate in a way or another along with  a cause (by signing  a petition, going at a concert,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92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75" y="404664"/>
            <a:ext cx="7426325" cy="5721499"/>
          </a:xfrm>
        </p:spPr>
        <p:txBody>
          <a:bodyPr/>
          <a:lstStyle/>
          <a:p>
            <a:r>
              <a:rPr lang="en-US" b="1" dirty="0"/>
              <a:t>2. Cause Related Marketing</a:t>
            </a:r>
          </a:p>
          <a:p>
            <a:endParaRPr lang="en-US" dirty="0"/>
          </a:p>
          <a:p>
            <a:r>
              <a:rPr lang="en-US" dirty="0" smtClean="0"/>
              <a:t>A company </a:t>
            </a:r>
            <a:r>
              <a:rPr lang="en-US" b="1" dirty="0"/>
              <a:t>commits </a:t>
            </a:r>
            <a:r>
              <a:rPr lang="en-US" dirty="0"/>
              <a:t>itself to donate for a cause, a certain </a:t>
            </a:r>
            <a:r>
              <a:rPr lang="en-US" b="1" dirty="0"/>
              <a:t>amount of money </a:t>
            </a:r>
            <a:r>
              <a:rPr lang="en-US" dirty="0"/>
              <a:t>that depends on the </a:t>
            </a:r>
            <a:r>
              <a:rPr lang="en-US" b="1" dirty="0"/>
              <a:t>sales </a:t>
            </a:r>
            <a:r>
              <a:rPr lang="en-US" dirty="0"/>
              <a:t>the company makes in a certain period of time.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Usually a Cause Related Marketing campaign implies an offer that:</a:t>
            </a:r>
          </a:p>
          <a:p>
            <a:r>
              <a:rPr lang="en-US" dirty="0"/>
              <a:t>-is available only for a certain period of time</a:t>
            </a:r>
          </a:p>
          <a:p>
            <a:r>
              <a:rPr lang="en-US" dirty="0"/>
              <a:t>-refers at a certain company product</a:t>
            </a:r>
          </a:p>
          <a:p>
            <a:r>
              <a:rPr lang="en-US" dirty="0"/>
              <a:t>-is </a:t>
            </a:r>
            <a:r>
              <a:rPr lang="en-US" b="1" dirty="0"/>
              <a:t>made for an NGO benefit </a:t>
            </a:r>
            <a:r>
              <a:rPr lang="en-US" dirty="0"/>
              <a:t>or the benefit of another partner that is legitimate towards the cause </a:t>
            </a:r>
          </a:p>
          <a:p>
            <a:endParaRPr lang="ro-RO" dirty="0"/>
          </a:p>
        </p:txBody>
      </p:sp>
      <p:pic>
        <p:nvPicPr>
          <p:cNvPr id="3074" name="Picture 2" descr="https://encrypted-tbn0.gstatic.com/images?q=tbn:ANd9GcSsG52Xa27zBIDwO5cFpkO__CI8B6ald-PdsEK4CSgZ-LWj4h6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7"/>
            <a:ext cx="18771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75" y="692696"/>
            <a:ext cx="7426325" cy="5433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type of campaign offers the most </a:t>
            </a:r>
            <a:r>
              <a:rPr lang="en-US" b="1" dirty="0"/>
              <a:t>benefits</a:t>
            </a:r>
            <a:r>
              <a:rPr lang="en-US" dirty="0"/>
              <a:t> for all parties involved:</a:t>
            </a:r>
          </a:p>
          <a:p>
            <a:r>
              <a:rPr lang="en-US" dirty="0" smtClean="0"/>
              <a:t>Consumers </a:t>
            </a:r>
            <a:r>
              <a:rPr lang="en-US" dirty="0"/>
              <a:t>may contribute, freely, to an NGO or their favorite cause</a:t>
            </a:r>
          </a:p>
          <a:p>
            <a:r>
              <a:rPr lang="en-US" dirty="0" smtClean="0"/>
              <a:t>The </a:t>
            </a:r>
            <a:r>
              <a:rPr lang="en-US" dirty="0"/>
              <a:t>NGO gets a significant amount of money in a relatively easy </a:t>
            </a:r>
            <a:r>
              <a:rPr lang="en-US" dirty="0" smtClean="0"/>
              <a:t>manner</a:t>
            </a:r>
          </a:p>
          <a:p>
            <a:r>
              <a:rPr lang="en-US" dirty="0" smtClean="0"/>
              <a:t> The </a:t>
            </a:r>
            <a:r>
              <a:rPr lang="en-US" dirty="0"/>
              <a:t>company grows its sales and it creates a strong relationship between the brand and its consumers</a:t>
            </a:r>
          </a:p>
          <a:p>
            <a:endParaRPr lang="ro-RO" dirty="0"/>
          </a:p>
        </p:txBody>
      </p:sp>
      <p:pic>
        <p:nvPicPr>
          <p:cNvPr id="9218" name="Picture 2" descr="http://muzaffarpur.click.in/classifieds/images/79/30_3_2011_13_14_4616_1111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3333750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04664"/>
            <a:ext cx="7704013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choosing the right cause, companies have to take into account causes that attract a large number of </a:t>
            </a:r>
            <a:r>
              <a:rPr lang="en-US" dirty="0" smtClean="0"/>
              <a:t>persons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Major </a:t>
            </a:r>
            <a:r>
              <a:rPr lang="en-US" dirty="0"/>
              <a:t>health problems (cancer, AIDS</a:t>
            </a:r>
            <a:r>
              <a:rPr lang="en-US" dirty="0" smtClean="0"/>
              <a:t>,)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Problems </a:t>
            </a:r>
            <a:r>
              <a:rPr lang="en-US" dirty="0"/>
              <a:t>that affect children (education, domestic </a:t>
            </a:r>
            <a:r>
              <a:rPr lang="en-US" dirty="0" smtClean="0"/>
              <a:t>violence)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Serious </a:t>
            </a:r>
            <a:r>
              <a:rPr lang="en-US" dirty="0"/>
              <a:t>social problems (natural disasters, </a:t>
            </a:r>
            <a:r>
              <a:rPr lang="en-US" dirty="0" smtClean="0"/>
              <a:t>poverty)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Environmental </a:t>
            </a:r>
            <a:r>
              <a:rPr lang="en-US" dirty="0"/>
              <a:t>problems.</a:t>
            </a:r>
          </a:p>
          <a:p>
            <a:endParaRPr lang="ro-RO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9685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0648"/>
            <a:ext cx="8208911" cy="58655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Corporate Social Marketing</a:t>
            </a:r>
          </a:p>
          <a:p>
            <a:pPr marL="0" indent="0">
              <a:buNone/>
            </a:pPr>
            <a:r>
              <a:rPr lang="en-US" dirty="0"/>
              <a:t>Is a CSR program throw which the company tries to </a:t>
            </a:r>
            <a:r>
              <a:rPr lang="en-US" b="1" dirty="0"/>
              <a:t>change a negative behavior </a:t>
            </a:r>
            <a:r>
              <a:rPr lang="en-US" dirty="0"/>
              <a:t>or to convince the public to </a:t>
            </a:r>
            <a:r>
              <a:rPr lang="en-US" b="1" dirty="0"/>
              <a:t>have a positive </a:t>
            </a:r>
            <a:r>
              <a:rPr lang="en-US" dirty="0"/>
              <a:t>one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legitimate the approached problem has to </a:t>
            </a:r>
            <a:r>
              <a:rPr lang="en-US" b="1" dirty="0"/>
              <a:t>affect a large number of persons </a:t>
            </a:r>
            <a:r>
              <a:rPr lang="en-US" dirty="0"/>
              <a:t>and its solving to be </a:t>
            </a:r>
            <a:r>
              <a:rPr lang="en-US" dirty="0" smtClean="0"/>
              <a:t>urgent.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/>
              <a:t>of the problems are:</a:t>
            </a:r>
          </a:p>
          <a:p>
            <a:r>
              <a:rPr lang="en-US" dirty="0" smtClean="0"/>
              <a:t>threats </a:t>
            </a:r>
            <a:r>
              <a:rPr lang="en-US" dirty="0"/>
              <a:t>to life or security/safety  (</a:t>
            </a:r>
            <a:r>
              <a:rPr lang="en-US" dirty="0" err="1"/>
              <a:t>eg</a:t>
            </a:r>
            <a:r>
              <a:rPr lang="en-US" dirty="0"/>
              <a:t>. Traffic </a:t>
            </a:r>
            <a:r>
              <a:rPr lang="en-US" dirty="0" smtClean="0"/>
              <a:t>safety) </a:t>
            </a:r>
          </a:p>
          <a:p>
            <a:r>
              <a:rPr lang="en-US" dirty="0" smtClean="0"/>
              <a:t>health </a:t>
            </a:r>
            <a:r>
              <a:rPr lang="en-US" dirty="0"/>
              <a:t>(breath cancer, diabetes, etc.)</a:t>
            </a:r>
          </a:p>
          <a:p>
            <a:r>
              <a:rPr lang="en-US" dirty="0" smtClean="0"/>
              <a:t>environment  </a:t>
            </a:r>
            <a:r>
              <a:rPr lang="en-US" dirty="0"/>
              <a:t>(the  use of pesticides, air pollution, etc.)</a:t>
            </a:r>
          </a:p>
          <a:p>
            <a:r>
              <a:rPr lang="en-US" dirty="0" smtClean="0"/>
              <a:t>civic </a:t>
            </a:r>
            <a:r>
              <a:rPr lang="en-US" dirty="0"/>
              <a:t>engagement (volunteering, blood donation, etc.)</a:t>
            </a:r>
          </a:p>
          <a:p>
            <a:pPr marL="0" indent="0">
              <a:buNone/>
            </a:pPr>
            <a:endParaRPr lang="en-US" dirty="0"/>
          </a:p>
          <a:p>
            <a:endParaRPr lang="ro-R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CSR?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784975" cy="305293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means to contribute to society while improving their image and reputation among </a:t>
            </a:r>
            <a:r>
              <a:rPr lang="en-US" dirty="0">
                <a:solidFill>
                  <a:srgbClr val="FF0000"/>
                </a:solidFill>
              </a:rPr>
              <a:t>stakeholders</a:t>
            </a:r>
            <a:r>
              <a:rPr lang="en-US" dirty="0"/>
              <a:t> (Nunez, 2007). </a:t>
            </a:r>
            <a:endParaRPr lang="en-US" dirty="0" smtClean="0"/>
          </a:p>
          <a:p>
            <a:pPr marL="0" indent="0">
              <a:buNone/>
            </a:pPr>
            <a:endParaRPr lang="ro-RO" dirty="0"/>
          </a:p>
          <a:p>
            <a:r>
              <a:rPr lang="en-US" dirty="0" smtClean="0"/>
              <a:t> </a:t>
            </a:r>
            <a:r>
              <a:rPr lang="en-US" dirty="0"/>
              <a:t>organization's </a:t>
            </a:r>
            <a:r>
              <a:rPr lang="en-US" dirty="0">
                <a:solidFill>
                  <a:srgbClr val="FF0000"/>
                </a:solidFill>
              </a:rPr>
              <a:t>obligation </a:t>
            </a:r>
            <a:r>
              <a:rPr lang="en-US" dirty="0"/>
              <a:t>to act in a manner aimed at both its interest and that of its stakeholders (Constantinescu et al., 2003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987824" y="4437112"/>
            <a:ext cx="3358480" cy="1800200"/>
          </a:xfrm>
          <a:prstGeom prst="wedgeRoundRectCallout">
            <a:avLst>
              <a:gd name="adj1" fmla="val -16258"/>
              <a:gd name="adj2" fmla="val -7213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How do you think this can be done?</a:t>
            </a:r>
            <a:endParaRPr lang="ro-RO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sz="2400" b="1" dirty="0">
                <a:latin typeface="+mn-lt"/>
              </a:rPr>
              <a:t>4. Corporate Philanthropy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8064895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a type of program through which the company </a:t>
            </a:r>
            <a:r>
              <a:rPr lang="en-US" b="1" dirty="0"/>
              <a:t>directly </a:t>
            </a:r>
            <a:r>
              <a:rPr lang="en-US" b="1" dirty="0" smtClean="0"/>
              <a:t>contributes</a:t>
            </a:r>
            <a:r>
              <a:rPr lang="en-US" dirty="0" smtClean="0"/>
              <a:t>, </a:t>
            </a:r>
            <a:r>
              <a:rPr lang="en-US" dirty="0"/>
              <a:t>with </a:t>
            </a:r>
            <a:r>
              <a:rPr lang="en-US" b="1" dirty="0"/>
              <a:t>goods or money </a:t>
            </a:r>
            <a:r>
              <a:rPr lang="en-US" dirty="0"/>
              <a:t>to support a cause.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oldest </a:t>
            </a:r>
            <a:r>
              <a:rPr lang="en-US" dirty="0" smtClean="0"/>
              <a:t>type </a:t>
            </a:r>
            <a:r>
              <a:rPr lang="en-US" dirty="0"/>
              <a:t>of CSR </a:t>
            </a:r>
            <a:r>
              <a:rPr lang="en-US" dirty="0" smtClean="0"/>
              <a:t>initiatives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-recommended </a:t>
            </a:r>
            <a:r>
              <a:rPr lang="en-US" dirty="0"/>
              <a:t>when the company tries to strengthen its brand. The cause the company invest in send emotional messages about the brand.</a:t>
            </a:r>
            <a:endParaRPr lang="ro-R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94969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88640"/>
            <a:ext cx="8424936" cy="5937523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Forms of philanthropic activities</a:t>
            </a:r>
            <a:r>
              <a:rPr lang="en-US" u="sng" dirty="0" smtClean="0"/>
              <a:t>: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•	Money donations (</a:t>
            </a:r>
            <a:r>
              <a:rPr lang="en-US" dirty="0" err="1"/>
              <a:t>eg</a:t>
            </a:r>
            <a:r>
              <a:rPr lang="en-US" dirty="0"/>
              <a:t>. The company donates money for a program that helps homeless persons)</a:t>
            </a:r>
          </a:p>
          <a:p>
            <a:pPr marL="0" indent="0">
              <a:buNone/>
            </a:pPr>
            <a:r>
              <a:rPr lang="en-US" dirty="0"/>
              <a:t>•	Financing activities (</a:t>
            </a:r>
            <a:r>
              <a:rPr lang="en-US" dirty="0" err="1"/>
              <a:t>eg</a:t>
            </a:r>
            <a:r>
              <a:rPr lang="en-US" dirty="0"/>
              <a:t>. The company launches its own financing program that allows NGO to apply )</a:t>
            </a:r>
          </a:p>
          <a:p>
            <a:pPr marL="0" indent="0">
              <a:buNone/>
            </a:pPr>
            <a:r>
              <a:rPr lang="en-US" dirty="0"/>
              <a:t>•	Scholarships (</a:t>
            </a:r>
            <a:r>
              <a:rPr lang="en-US" dirty="0" err="1"/>
              <a:t>eg</a:t>
            </a:r>
            <a:r>
              <a:rPr lang="en-US" dirty="0"/>
              <a:t>. The company initiates a scholarship program for disadvantaged youth)</a:t>
            </a:r>
          </a:p>
          <a:p>
            <a:pPr marL="0" indent="0">
              <a:buNone/>
            </a:pPr>
            <a:r>
              <a:rPr lang="en-US" dirty="0"/>
              <a:t>•	Donations in products or services (</a:t>
            </a:r>
            <a:r>
              <a:rPr lang="en-US" dirty="0" err="1"/>
              <a:t>eg</a:t>
            </a:r>
            <a:r>
              <a:rPr lang="en-US" dirty="0"/>
              <a:t>. An IT  company donates computers for the school in the rural areas)</a:t>
            </a:r>
          </a:p>
          <a:p>
            <a:pPr marL="0" indent="0">
              <a:buNone/>
            </a:pPr>
            <a:r>
              <a:rPr lang="en-US" dirty="0"/>
              <a:t>•	Offers of expertise (</a:t>
            </a:r>
            <a:r>
              <a:rPr lang="en-US" dirty="0" err="1"/>
              <a:t>eg</a:t>
            </a:r>
            <a:r>
              <a:rPr lang="en-US" dirty="0"/>
              <a:t>. A company with  a medical profile helps in making information materials about drugs)</a:t>
            </a:r>
          </a:p>
          <a:p>
            <a:pPr marL="0" indent="0">
              <a:buNone/>
            </a:pPr>
            <a:r>
              <a:rPr lang="en-US" dirty="0"/>
              <a:t>•	Access to the company’s distribution channels, locations or </a:t>
            </a:r>
            <a:r>
              <a:rPr lang="en-US" dirty="0" err="1"/>
              <a:t>equipments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. A gas station offers recipients for collecting the used car oil)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077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6672"/>
            <a:ext cx="7930381" cy="56886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5. Community Volunteering</a:t>
            </a:r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company </a:t>
            </a:r>
            <a:r>
              <a:rPr lang="en-US" b="1" dirty="0"/>
              <a:t>encourages its employees to volunteer </a:t>
            </a:r>
            <a:r>
              <a:rPr lang="en-US" dirty="0"/>
              <a:t>in supporting the community, an NGO or a cause.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-a </a:t>
            </a:r>
            <a:r>
              <a:rPr lang="en-US" dirty="0"/>
              <a:t>classic CSR form.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new trend instead is the companies tendency to use volunteering to:</a:t>
            </a:r>
          </a:p>
          <a:p>
            <a:r>
              <a:rPr lang="en-US" dirty="0" smtClean="0"/>
              <a:t> </a:t>
            </a:r>
            <a:r>
              <a:rPr lang="en-US" dirty="0"/>
              <a:t>give  a higher impact to other social initiatives</a:t>
            </a:r>
          </a:p>
          <a:p>
            <a:r>
              <a:rPr lang="en-US" dirty="0" smtClean="0"/>
              <a:t>serve </a:t>
            </a:r>
            <a:r>
              <a:rPr lang="en-US" dirty="0"/>
              <a:t>the company’s goals and communicating the company’s values.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86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496943" cy="6336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 </a:t>
            </a:r>
            <a:r>
              <a:rPr lang="en-US" dirty="0"/>
              <a:t>company can make several actions in order to stimulate employees volunteering, such 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-promoting volunteering as an organizational value</a:t>
            </a:r>
          </a:p>
          <a:p>
            <a:pPr marL="0" indent="0">
              <a:buNone/>
            </a:pPr>
            <a:r>
              <a:rPr lang="en-US" dirty="0"/>
              <a:t>- recommending certain causes through internal communication</a:t>
            </a:r>
          </a:p>
          <a:p>
            <a:pPr marL="0" indent="0">
              <a:buNone/>
            </a:pPr>
            <a:r>
              <a:rPr lang="en-US" dirty="0"/>
              <a:t>-recruiting and organizing the volunteers teams</a:t>
            </a:r>
          </a:p>
          <a:p>
            <a:pPr marL="0" indent="0">
              <a:buNone/>
            </a:pPr>
            <a:r>
              <a:rPr lang="en-US" dirty="0"/>
              <a:t>-supporting the employees in the effort to find a cause by providing the resources or by using the matching programs (trough some catalogues, software programs, etc.)</a:t>
            </a:r>
          </a:p>
          <a:p>
            <a:pPr marL="0" indent="0">
              <a:buNone/>
            </a:pPr>
            <a:r>
              <a:rPr lang="en-US" dirty="0"/>
              <a:t>-offering paid free working days for employees, that they will use for volunteering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recognizing the employees who stood out within the volunteering actions (through the internal newsletter, through diplomas, etc.)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195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8460432" cy="59046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6. Socially Responsible Business </a:t>
            </a:r>
            <a:r>
              <a:rPr lang="en-US" b="1" dirty="0" smtClean="0"/>
              <a:t>Practices</a:t>
            </a:r>
          </a:p>
          <a:p>
            <a:pPr marL="0" indent="0">
              <a:buNone/>
            </a:pPr>
            <a:endParaRPr lang="en-US" b="1" dirty="0"/>
          </a:p>
          <a:p>
            <a:pPr algn="just"/>
            <a:r>
              <a:rPr lang="en-US" dirty="0"/>
              <a:t>Are initiatives through which a company </a:t>
            </a:r>
            <a:r>
              <a:rPr lang="en-US" b="1" dirty="0"/>
              <a:t>voluntarily </a:t>
            </a:r>
            <a:r>
              <a:rPr lang="en-US" dirty="0"/>
              <a:t>improves its operating way in a manner to contribute to the </a:t>
            </a:r>
            <a:r>
              <a:rPr lang="en-US" b="1" dirty="0"/>
              <a:t>community welfare </a:t>
            </a:r>
            <a:r>
              <a:rPr lang="en-US" dirty="0"/>
              <a:t>and </a:t>
            </a:r>
            <a:r>
              <a:rPr lang="en-US" b="1" dirty="0"/>
              <a:t>environment protection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company can make changes in fields like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-the  design on the locations in which it operates (</a:t>
            </a:r>
            <a:r>
              <a:rPr lang="en-US" dirty="0" err="1"/>
              <a:t>eg</a:t>
            </a:r>
            <a:r>
              <a:rPr lang="en-US" dirty="0"/>
              <a:t>. Projecting its headquarters, production units in a way that would give a higher safety level, reduce the energy consumption, etc.)</a:t>
            </a:r>
          </a:p>
          <a:p>
            <a:r>
              <a:rPr lang="en-US" dirty="0"/>
              <a:t>-improving production processes (</a:t>
            </a:r>
            <a:r>
              <a:rPr lang="en-US" dirty="0" err="1"/>
              <a:t>eg.waste</a:t>
            </a:r>
            <a:r>
              <a:rPr lang="en-US" dirty="0"/>
              <a:t> elimination, etc.)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787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75" y="332656"/>
            <a:ext cx="7776021" cy="5793507"/>
          </a:xfrm>
        </p:spPr>
        <p:txBody>
          <a:bodyPr/>
          <a:lstStyle/>
          <a:p>
            <a:r>
              <a:rPr lang="en-US" dirty="0"/>
              <a:t>-the withdrawal of some products that could be considered harmful even if they are legal</a:t>
            </a:r>
          </a:p>
          <a:p>
            <a:r>
              <a:rPr lang="en-US" dirty="0"/>
              <a:t>-choosing packaging material that protect the environment </a:t>
            </a:r>
          </a:p>
          <a:p>
            <a:r>
              <a:rPr lang="en-US" dirty="0"/>
              <a:t>-providing objective information about their products (</a:t>
            </a:r>
            <a:r>
              <a:rPr lang="en-US" dirty="0" err="1"/>
              <a:t>eg</a:t>
            </a:r>
            <a:r>
              <a:rPr lang="en-US" dirty="0"/>
              <a:t>. Presenting also the information about the possible negative effects of consuming some of the company’s products)</a:t>
            </a:r>
          </a:p>
          <a:p>
            <a:r>
              <a:rPr lang="en-US" dirty="0"/>
              <a:t>-developing programs for the employees welfare (medical, help, sport fields, etc.)</a:t>
            </a:r>
          </a:p>
          <a:p>
            <a:r>
              <a:rPr lang="en-US" dirty="0"/>
              <a:t>-making responsible marketing policies especially concerning the children (</a:t>
            </a:r>
            <a:r>
              <a:rPr lang="en-US" dirty="0" err="1"/>
              <a:t>eg</a:t>
            </a:r>
            <a:r>
              <a:rPr lang="en-US" dirty="0"/>
              <a:t>. Online shopping for children to be forbidden)</a:t>
            </a:r>
          </a:p>
          <a:p>
            <a:r>
              <a:rPr lang="en-US" dirty="0"/>
              <a:t>-improving the access of persons with disabilities to the company’s products (special places where people in wheelchair can enter the stores, etc.)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449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48680"/>
            <a:ext cx="5004047" cy="5577483"/>
          </a:xfrm>
        </p:spPr>
        <p:txBody>
          <a:bodyPr/>
          <a:lstStyle/>
          <a:p>
            <a:pPr algn="ctr"/>
            <a:r>
              <a:rPr lang="en-US" dirty="0"/>
              <a:t>What does CSR mean for Czech companies?</a:t>
            </a:r>
          </a:p>
          <a:p>
            <a:pPr marL="0" indent="0">
              <a:buNone/>
            </a:pPr>
            <a:endParaRPr lang="ro-RO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27625"/>
              </p:ext>
            </p:extLst>
          </p:nvPr>
        </p:nvGraphicFramePr>
        <p:xfrm>
          <a:off x="107504" y="1556792"/>
          <a:ext cx="41764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8024" y="476673"/>
            <a:ext cx="4355976" cy="580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icrosoft YaHei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icrosoft YaHei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icrosoft YaHei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icrosoft YaHei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  What does CSR mean for Romanian companies?</a:t>
            </a:r>
          </a:p>
          <a:p>
            <a:pPr marL="0" indent="0">
              <a:buFontTx/>
              <a:buNone/>
            </a:pPr>
            <a:endParaRPr lang="ro-RO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550611"/>
              </p:ext>
            </p:extLst>
          </p:nvPr>
        </p:nvGraphicFramePr>
        <p:xfrm>
          <a:off x="4211960" y="1196752"/>
          <a:ext cx="4904741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98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1" cy="634082"/>
          </a:xfrm>
        </p:spPr>
        <p:txBody>
          <a:bodyPr/>
          <a:lstStyle/>
          <a:p>
            <a:r>
              <a:rPr lang="en-US" dirty="0" smtClean="0"/>
              <a:t>Why do companies make CSR actions?</a:t>
            </a:r>
            <a:endParaRPr lang="ro-R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3378"/>
            <a:ext cx="8784976" cy="31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case-NIKE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28575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312368" cy="15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729" y="198884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Nike, the athletic footwear and clothing manufacturer, is a good example of a multinational corporation that </a:t>
            </a:r>
            <a:r>
              <a:rPr lang="en-US" b="1" dirty="0"/>
              <a:t>has incorporated </a:t>
            </a:r>
            <a:r>
              <a:rPr lang="en-US" b="1" dirty="0" smtClean="0"/>
              <a:t>CSR </a:t>
            </a:r>
            <a:r>
              <a:rPr lang="en-US" dirty="0" smtClean="0"/>
              <a:t>into </a:t>
            </a:r>
            <a:r>
              <a:rPr lang="en-US" dirty="0"/>
              <a:t>its overall business </a:t>
            </a:r>
            <a:r>
              <a:rPr lang="en-US" b="1" dirty="0"/>
              <a:t>strategy</a:t>
            </a:r>
            <a:r>
              <a:rPr lang="en-US" dirty="0"/>
              <a:t>. In fact, Nike might argue that the move was </a:t>
            </a:r>
            <a:r>
              <a:rPr lang="en-US" b="1" dirty="0"/>
              <a:t>necessary for its survival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77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case-NIKE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28575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312368" cy="15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729" y="198884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dirty="0" smtClean="0"/>
              <a:t>-produces </a:t>
            </a:r>
            <a:r>
              <a:rPr lang="en-US" dirty="0"/>
              <a:t>footwear, clothing, equipment and accessory products for the sports and athletic </a:t>
            </a:r>
            <a:r>
              <a:rPr lang="en-US" dirty="0" smtClean="0"/>
              <a:t>market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largest seller of such garments in the </a:t>
            </a:r>
            <a:r>
              <a:rPr lang="en-US" dirty="0" smtClean="0"/>
              <a:t>world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based </a:t>
            </a:r>
            <a:r>
              <a:rPr lang="en-US" dirty="0"/>
              <a:t>in Oregon, </a:t>
            </a:r>
            <a:r>
              <a:rPr lang="en-US" dirty="0" smtClean="0"/>
              <a:t>USA</a:t>
            </a:r>
          </a:p>
          <a:p>
            <a:endParaRPr lang="en-US" dirty="0" smtClean="0"/>
          </a:p>
          <a:p>
            <a:r>
              <a:rPr lang="en-US" dirty="0" smtClean="0"/>
              <a:t>- operates </a:t>
            </a:r>
            <a:r>
              <a:rPr lang="en-US" dirty="0"/>
              <a:t>in 120 countries and has over 20,000 </a:t>
            </a:r>
            <a:r>
              <a:rPr lang="en-US" dirty="0" smtClean="0"/>
              <a:t>employees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- listed </a:t>
            </a:r>
            <a:r>
              <a:rPr lang="en-US" dirty="0"/>
              <a:t>as one of the 226 companies recognized for sustainability efforts on the Dow Jones Sustainability Index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CSR?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5" cy="4525963"/>
          </a:xfrm>
        </p:spPr>
        <p:txBody>
          <a:bodyPr/>
          <a:lstStyle/>
          <a:p>
            <a:r>
              <a:rPr lang="en-US" dirty="0"/>
              <a:t>managers obligation to undertake actions that protect and improve the society welfare and the company’s interest.</a:t>
            </a:r>
            <a:endParaRPr lang="ro-RO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aim of CSR is to develop decision-making capabilities within organizations to enable them to consider the interests of stakeholders in a rational and legitimate manner (</a:t>
            </a:r>
            <a:r>
              <a:rPr lang="en-US" dirty="0" err="1"/>
              <a:t>Whincop</a:t>
            </a:r>
            <a:r>
              <a:rPr lang="en-US" dirty="0"/>
              <a:t>, 2008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ro-RO" dirty="0"/>
          </a:p>
          <a:p>
            <a:r>
              <a:rPr lang="en-US" dirty="0"/>
              <a:t>Reinhardt (2008) believes is a means to sacrifice a portion of profits in order to ensure the social interest.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However</a:t>
            </a:r>
            <a:r>
              <a:rPr lang="en-US" i="1" dirty="0"/>
              <a:t>, the </a:t>
            </a:r>
            <a:r>
              <a:rPr lang="en-US" i="1" dirty="0" smtClean="0"/>
              <a:t>evidence </a:t>
            </a:r>
            <a:r>
              <a:rPr lang="en-US" i="1" dirty="0"/>
              <a:t>showing that companies really sacrifice their profits for the social interest is lacking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356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case-NIKE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28575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312368" cy="15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729" y="198884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The problem</a:t>
            </a:r>
          </a:p>
          <a:p>
            <a:endParaRPr lang="en-US" b="1" dirty="0" smtClean="0"/>
          </a:p>
          <a:p>
            <a:r>
              <a:rPr lang="en-US" b="1" dirty="0" smtClean="0"/>
              <a:t>-</a:t>
            </a:r>
            <a:r>
              <a:rPr lang="en-US" dirty="0" smtClean="0"/>
              <a:t>Most products </a:t>
            </a:r>
            <a:r>
              <a:rPr lang="en-US" dirty="0"/>
              <a:t>are manufactured by independent contractors with footwear products in particular being manufactured in developing </a:t>
            </a:r>
            <a:r>
              <a:rPr lang="en-US" dirty="0" smtClean="0"/>
              <a:t>countries</a:t>
            </a:r>
          </a:p>
          <a:p>
            <a:endParaRPr lang="en-US" dirty="0" smtClean="0"/>
          </a:p>
          <a:p>
            <a:r>
              <a:rPr lang="en-US" dirty="0" smtClean="0"/>
              <a:t>-Nike </a:t>
            </a:r>
            <a:r>
              <a:rPr lang="en-US" dirty="0"/>
              <a:t>has around 700 contract factories, within which around 20% of the workers are creating Nike products. </a:t>
            </a:r>
            <a:endParaRPr lang="en-US" dirty="0" smtClean="0"/>
          </a:p>
          <a:p>
            <a:r>
              <a:rPr lang="en-US" dirty="0"/>
              <a:t>-</a:t>
            </a:r>
            <a:r>
              <a:rPr lang="en-US" dirty="0" smtClean="0"/>
              <a:t>Conditions </a:t>
            </a:r>
            <a:r>
              <a:rPr lang="en-US" dirty="0"/>
              <a:t>for these workers has been a source of heated debate, with allegations made by campaigns of </a:t>
            </a:r>
            <a:r>
              <a:rPr lang="en-US" b="1" dirty="0"/>
              <a:t>poor conditions</a:t>
            </a:r>
            <a:r>
              <a:rPr lang="en-US" dirty="0"/>
              <a:t>, with commonplace </a:t>
            </a:r>
            <a:r>
              <a:rPr lang="en-US" b="1" dirty="0"/>
              <a:t>harassment</a:t>
            </a:r>
            <a:r>
              <a:rPr lang="en-US" dirty="0"/>
              <a:t> and </a:t>
            </a:r>
            <a:r>
              <a:rPr lang="en-US" b="1" dirty="0"/>
              <a:t>abuse</a:t>
            </a:r>
          </a:p>
        </p:txBody>
      </p:sp>
    </p:spTree>
    <p:extLst>
      <p:ext uri="{BB962C8B-B14F-4D97-AF65-F5344CB8AC3E}">
        <p14:creationId xmlns:p14="http://schemas.microsoft.com/office/powerpoint/2010/main" val="42864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case-NIKE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28575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312368" cy="15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729" y="198884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The problem</a:t>
            </a:r>
          </a:p>
          <a:p>
            <a:endParaRPr lang="en-US" b="1" dirty="0" smtClean="0"/>
          </a:p>
          <a:p>
            <a:r>
              <a:rPr lang="en-US" b="1" dirty="0" smtClean="0"/>
              <a:t>-</a:t>
            </a:r>
            <a:r>
              <a:rPr lang="en-US" dirty="0" smtClean="0"/>
              <a:t>Most products </a:t>
            </a:r>
            <a:r>
              <a:rPr lang="en-US" dirty="0"/>
              <a:t>are manufactured by independent contractors with footwear products in particular being manufactured in developing </a:t>
            </a:r>
            <a:r>
              <a:rPr lang="en-US" dirty="0" smtClean="0"/>
              <a:t>countries</a:t>
            </a:r>
          </a:p>
          <a:p>
            <a:endParaRPr lang="en-US" dirty="0" smtClean="0"/>
          </a:p>
          <a:p>
            <a:r>
              <a:rPr lang="en-US" dirty="0" smtClean="0"/>
              <a:t>-Nike </a:t>
            </a:r>
            <a:r>
              <a:rPr lang="en-US" dirty="0"/>
              <a:t>has around 700 contract factories, within which around 20% of the workers are creating Nike 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-</a:t>
            </a:r>
            <a:r>
              <a:rPr lang="en-US" dirty="0" smtClean="0"/>
              <a:t>Conditions </a:t>
            </a:r>
            <a:r>
              <a:rPr lang="en-US" dirty="0"/>
              <a:t>for these workers has been a source of heated debate, with allegations made by campaigns of </a:t>
            </a:r>
            <a:r>
              <a:rPr lang="en-US" b="1" dirty="0"/>
              <a:t>poor conditions</a:t>
            </a:r>
            <a:r>
              <a:rPr lang="en-US" dirty="0"/>
              <a:t>, with commonplace </a:t>
            </a:r>
            <a:r>
              <a:rPr lang="en-US" b="1" dirty="0"/>
              <a:t>harassment</a:t>
            </a:r>
            <a:r>
              <a:rPr lang="en-US" dirty="0"/>
              <a:t> and </a:t>
            </a:r>
            <a:r>
              <a:rPr lang="en-US" b="1" dirty="0" smtClean="0"/>
              <a:t>abuse</a:t>
            </a:r>
          </a:p>
          <a:p>
            <a:endParaRPr lang="en-US" b="1" dirty="0" smtClean="0"/>
          </a:p>
          <a:p>
            <a:r>
              <a:rPr lang="en-US" b="1" dirty="0" smtClean="0"/>
              <a:t>-</a:t>
            </a:r>
            <a:r>
              <a:rPr lang="en-US" dirty="0" smtClean="0"/>
              <a:t>In </a:t>
            </a:r>
            <a:r>
              <a:rPr lang="en-US" dirty="0"/>
              <a:t>I</a:t>
            </a:r>
            <a:r>
              <a:rPr lang="en-US" dirty="0" smtClean="0"/>
              <a:t>ndonesia in Nike’s factories were reported 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-verbal abuses</a:t>
            </a:r>
          </a:p>
          <a:p>
            <a:r>
              <a:rPr lang="en-US" dirty="0"/>
              <a:t> </a:t>
            </a:r>
            <a:r>
              <a:rPr lang="en-US" dirty="0" smtClean="0"/>
              <a:t>   -sexual harassment</a:t>
            </a:r>
          </a:p>
          <a:p>
            <a:r>
              <a:rPr lang="en-US" dirty="0" smtClean="0"/>
              <a:t>    -physical abuse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63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case-NIKE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28575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312368" cy="15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729" y="198884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Solving the problem</a:t>
            </a:r>
          </a:p>
          <a:p>
            <a:endParaRPr lang="en-US" b="1" dirty="0" smtClean="0"/>
          </a:p>
          <a:p>
            <a:r>
              <a:rPr lang="en-US" dirty="0"/>
              <a:t>Nike has sought to respond to these allegations by putting into place a </a:t>
            </a:r>
            <a:r>
              <a:rPr lang="en-US" b="1" dirty="0"/>
              <a:t>code of conduct for all of its suppliers</a:t>
            </a:r>
            <a:r>
              <a:rPr lang="en-US" dirty="0"/>
              <a:t>, and working with the Global Alliance to review around 21 of these factories, and to pick up and respond to issues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Nike </a:t>
            </a:r>
            <a:r>
              <a:rPr lang="en-US" dirty="0"/>
              <a:t>has launched its </a:t>
            </a:r>
            <a:r>
              <a:rPr lang="en-US" b="1" dirty="0"/>
              <a:t>'Transparency 101' </a:t>
            </a:r>
            <a:r>
              <a:rPr lang="en-US" b="1" dirty="0" smtClean="0"/>
              <a:t>program-</a:t>
            </a:r>
            <a:r>
              <a:rPr lang="en-US" dirty="0" smtClean="0"/>
              <a:t>monitoring </a:t>
            </a:r>
            <a:r>
              <a:rPr lang="en-US" dirty="0"/>
              <a:t>factories in each country where Nike operates and ensuring that the practices in each are in line with its code of </a:t>
            </a:r>
            <a:r>
              <a:rPr lang="en-US" dirty="0" smtClean="0"/>
              <a:t>conduct.</a:t>
            </a:r>
          </a:p>
          <a:p>
            <a:endParaRPr lang="en-US" dirty="0" smtClean="0"/>
          </a:p>
          <a:p>
            <a:r>
              <a:rPr lang="en-US" dirty="0"/>
              <a:t>Nike has recently been investigating options for improving its energy </a:t>
            </a:r>
            <a:r>
              <a:rPr lang="en-US" dirty="0" smtClean="0"/>
              <a:t>efficiency by </a:t>
            </a:r>
            <a:r>
              <a:rPr lang="en-US" dirty="0"/>
              <a:t>certifying all of its new buildings in Oregon </a:t>
            </a:r>
          </a:p>
        </p:txBody>
      </p:sp>
    </p:spTree>
    <p:extLst>
      <p:ext uri="{BB962C8B-B14F-4D97-AF65-F5344CB8AC3E}">
        <p14:creationId xmlns:p14="http://schemas.microsoft.com/office/powerpoint/2010/main" val="30353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case-NIKE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28575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312368" cy="15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729" y="198884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Looking for the future</a:t>
            </a:r>
          </a:p>
          <a:p>
            <a:endParaRPr lang="en-US" b="1" dirty="0" smtClean="0"/>
          </a:p>
          <a:p>
            <a:r>
              <a:rPr lang="en-US" dirty="0"/>
              <a:t>Nike's plans 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continued effort to eliminate PVC in its products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 smtClean="0"/>
              <a:t>- The </a:t>
            </a:r>
            <a:r>
              <a:rPr lang="en-US" dirty="0"/>
              <a:t>'Reuse a Shoe' </a:t>
            </a:r>
            <a:r>
              <a:rPr lang="en-US" dirty="0" err="1"/>
              <a:t>programme</a:t>
            </a:r>
            <a:r>
              <a:rPr lang="en-US" dirty="0"/>
              <a:t> which, since its inception, has enabled some 13 million pairs of athletic shoes to be recycled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- Reducing </a:t>
            </a:r>
            <a:r>
              <a:rPr lang="en-US" dirty="0"/>
              <a:t>emissions at factories worldwide and encouraging the adoption of environmental management systems in each plant;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296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2000250"/>
            <a:ext cx="6621462" cy="977900"/>
          </a:xfrm>
        </p:spPr>
        <p:txBody>
          <a:bodyPr/>
          <a:lstStyle/>
          <a:p>
            <a:pPr eaLnBrk="1" hangingPunct="1"/>
            <a:r>
              <a:rPr lang="zh-CN" altLang="en-US" i="1" smtClean="0"/>
              <a:t>Thank You </a:t>
            </a:r>
            <a:r>
              <a:rPr lang="en-US" altLang="zh-CN" i="1" smtClean="0"/>
              <a:t>for your attention!</a:t>
            </a:r>
            <a:endParaRPr lang="zh-CN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2263" y="1340768"/>
            <a:ext cx="309634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CSR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292080" y="1340768"/>
            <a:ext cx="3456384" cy="122413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Sustainable Development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3851920" y="1700808"/>
            <a:ext cx="115212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Up Arrow Callout 9"/>
          <p:cNvSpPr/>
          <p:nvPr/>
        </p:nvSpPr>
        <p:spPr>
          <a:xfrm>
            <a:off x="5508104" y="2780928"/>
            <a:ext cx="3240360" cy="3312368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2" name="Rectangle 11"/>
          <p:cNvSpPr/>
          <p:nvPr/>
        </p:nvSpPr>
        <p:spPr>
          <a:xfrm>
            <a:off x="5580112" y="407707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Development </a:t>
            </a:r>
            <a:r>
              <a:rPr lang="en-US" dirty="0"/>
              <a:t>that meets the needs of the present without compromising the ability of future generations to meet their own </a:t>
            </a:r>
            <a:r>
              <a:rPr lang="en-US" dirty="0" smtClean="0"/>
              <a:t>needs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8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71500"/>
            <a:ext cx="7472362" cy="1071563"/>
          </a:xfrm>
        </p:spPr>
        <p:txBody>
          <a:bodyPr/>
          <a:lstStyle/>
          <a:p>
            <a:pPr eaLnBrk="1" hangingPunct="1"/>
            <a:r>
              <a:rPr lang="en-US" sz="2800" b="1" dirty="0"/>
              <a:t>CSR approaches</a:t>
            </a:r>
            <a:r>
              <a:rPr lang="ro-RO" sz="2000" dirty="0"/>
              <a:t/>
            </a:r>
            <a:br>
              <a:rPr lang="ro-RO" sz="2000" dirty="0"/>
            </a:br>
            <a:endParaRPr lang="ro-RO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43063"/>
            <a:ext cx="8786812" cy="5072062"/>
          </a:xfrm>
        </p:spPr>
        <p:txBody>
          <a:bodyPr/>
          <a:lstStyle/>
          <a:p>
            <a:pPr algn="just" eaLnBrk="1" hangingPunct="1"/>
            <a:endParaRPr lang="ro-RO" sz="1800" dirty="0" smtClean="0"/>
          </a:p>
          <a:p>
            <a:pPr algn="just" eaLnBrk="1" hangingPunct="1"/>
            <a:endParaRPr lang="ro-RO" sz="1800" dirty="0" smtClean="0"/>
          </a:p>
          <a:p>
            <a:pPr algn="just" eaLnBrk="1" hangingPunct="1"/>
            <a:r>
              <a:rPr lang="en-US" b="1" i="1" dirty="0"/>
              <a:t>The classical approach</a:t>
            </a:r>
            <a:r>
              <a:rPr lang="en-US" dirty="0"/>
              <a:t> is based on the assertion stipulated by Milton Friedman, who believes that </a:t>
            </a:r>
            <a:r>
              <a:rPr lang="en-US" dirty="0">
                <a:solidFill>
                  <a:srgbClr val="FF0000"/>
                </a:solidFill>
              </a:rPr>
              <a:t>business is mainly made for profit</a:t>
            </a:r>
            <a:r>
              <a:rPr lang="en-US" dirty="0"/>
              <a:t>. </a:t>
            </a:r>
            <a:endParaRPr lang="en-US" dirty="0" smtClean="0"/>
          </a:p>
          <a:p>
            <a:pPr algn="just" eaLnBrk="1" hangingPunct="1"/>
            <a:endParaRPr lang="en-US" sz="1800" dirty="0"/>
          </a:p>
          <a:p>
            <a:pPr algn="just" eaLnBrk="1" hangingPunct="1"/>
            <a:endParaRPr lang="en-US" sz="1800" dirty="0" smtClean="0"/>
          </a:p>
          <a:p>
            <a:pPr algn="just" eaLnBrk="1" hangingPunct="1"/>
            <a:endParaRPr lang="en-US" sz="1800" dirty="0"/>
          </a:p>
          <a:p>
            <a:pPr algn="just" eaLnBrk="1" hangingPunct="1"/>
            <a:r>
              <a:rPr lang="en-US" dirty="0" smtClean="0"/>
              <a:t>Against CSR</a:t>
            </a:r>
            <a:endParaRPr lang="ro-RO" dirty="0" smtClean="0"/>
          </a:p>
          <a:p>
            <a:pPr eaLnBrk="1" hangingPunct="1"/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16632"/>
            <a:ext cx="7472362" cy="720081"/>
          </a:xfrm>
        </p:spPr>
        <p:txBody>
          <a:bodyPr/>
          <a:lstStyle/>
          <a:p>
            <a:pPr eaLnBrk="1" hangingPunct="1"/>
            <a:r>
              <a:rPr lang="en-US" sz="2800" b="1" dirty="0"/>
              <a:t>The classical </a:t>
            </a:r>
            <a:r>
              <a:rPr lang="en-US" sz="2800" b="1" dirty="0" smtClean="0"/>
              <a:t>approach</a:t>
            </a:r>
            <a:r>
              <a:rPr lang="ro-RO" sz="2000" dirty="0"/>
              <a:t/>
            </a:r>
            <a:br>
              <a:rPr lang="ro-RO" sz="2000" dirty="0"/>
            </a:br>
            <a:endParaRPr lang="ro-RO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052737"/>
            <a:ext cx="2304255" cy="43204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800" b="1" dirty="0" smtClean="0"/>
              <a:t>Arguments:</a:t>
            </a:r>
            <a:endParaRPr lang="ro-RO" sz="2800" b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0775582"/>
              </p:ext>
            </p:extLst>
          </p:nvPr>
        </p:nvGraphicFramePr>
        <p:xfrm>
          <a:off x="1043608" y="1628800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0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71500"/>
            <a:ext cx="7472362" cy="1071563"/>
          </a:xfrm>
        </p:spPr>
        <p:txBody>
          <a:bodyPr/>
          <a:lstStyle/>
          <a:p>
            <a:pPr eaLnBrk="1" hangingPunct="1"/>
            <a:r>
              <a:rPr lang="en-US" sz="2800" b="1" dirty="0"/>
              <a:t>CSR approaches</a:t>
            </a:r>
            <a:r>
              <a:rPr lang="ro-RO" sz="2000" dirty="0"/>
              <a:t/>
            </a:r>
            <a:br>
              <a:rPr lang="ro-RO" sz="2000" dirty="0"/>
            </a:br>
            <a:endParaRPr lang="ro-RO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43063"/>
            <a:ext cx="8786812" cy="5072062"/>
          </a:xfrm>
        </p:spPr>
        <p:txBody>
          <a:bodyPr/>
          <a:lstStyle/>
          <a:p>
            <a:pPr algn="just" eaLnBrk="1" hangingPunct="1"/>
            <a:endParaRPr lang="ro-RO" sz="1800" dirty="0" smtClean="0"/>
          </a:p>
          <a:p>
            <a:pPr algn="just" eaLnBrk="1" hangingPunct="1"/>
            <a:endParaRPr lang="ro-RO" sz="1800" dirty="0" smtClean="0"/>
          </a:p>
          <a:p>
            <a:pPr marL="0" indent="0" algn="just" eaLnBrk="1" hangingPunct="1">
              <a:buNone/>
            </a:pPr>
            <a:r>
              <a:rPr lang="en-US" b="1" i="1" dirty="0" smtClean="0"/>
              <a:t>The </a:t>
            </a:r>
            <a:r>
              <a:rPr lang="en-US" b="1" i="1" dirty="0"/>
              <a:t>socio-economic </a:t>
            </a:r>
            <a:r>
              <a:rPr lang="en-US" b="1" i="1" dirty="0" smtClean="0"/>
              <a:t>approach -</a:t>
            </a:r>
            <a:r>
              <a:rPr lang="en-US" dirty="0" smtClean="0"/>
              <a:t>firms </a:t>
            </a:r>
            <a:r>
              <a:rPr lang="en-US" dirty="0"/>
              <a:t>must focus on the welfare of society and believes that companies should not have only an economic motivation. </a:t>
            </a:r>
            <a:endParaRPr lang="en-US" dirty="0" smtClean="0"/>
          </a:p>
          <a:p>
            <a:pPr algn="just" eaLnBrk="1" hangingPunct="1"/>
            <a:r>
              <a:rPr lang="en-US" dirty="0" smtClean="0"/>
              <a:t>The </a:t>
            </a:r>
            <a:r>
              <a:rPr lang="en-US" dirty="0"/>
              <a:t>main </a:t>
            </a:r>
            <a:r>
              <a:rPr lang="en-US" dirty="0" smtClean="0"/>
              <a:t>representatives: </a:t>
            </a:r>
            <a:r>
              <a:rPr lang="en-US" dirty="0"/>
              <a:t>Paul Samuelson and Keith Davis. </a:t>
            </a:r>
            <a:endParaRPr lang="en-US" dirty="0" smtClean="0"/>
          </a:p>
          <a:p>
            <a:pPr algn="just" eaLnBrk="1" hangingPunct="1"/>
            <a:r>
              <a:rPr lang="en-US" dirty="0" smtClean="0"/>
              <a:t>Keith </a:t>
            </a:r>
            <a:r>
              <a:rPr lang="en-US" dirty="0"/>
              <a:t>Davis defines social responsibility as constituting the acceptance of social obligations beyond what the law requires. It begins where the law ends (Davis, 1973</a:t>
            </a:r>
            <a:r>
              <a:rPr lang="en-US" dirty="0" smtClean="0"/>
              <a:t>)</a:t>
            </a:r>
          </a:p>
          <a:p>
            <a:pPr algn="just" eaLnBrk="1" hangingPunct="1"/>
            <a:endParaRPr lang="en-US" sz="1800" dirty="0"/>
          </a:p>
          <a:p>
            <a:pPr algn="just" eaLnBrk="1" hangingPunct="1"/>
            <a:r>
              <a:rPr lang="en-US" dirty="0" smtClean="0"/>
              <a:t>Pro CSR</a:t>
            </a:r>
            <a:endParaRPr lang="ro-RO" dirty="0" smtClean="0"/>
          </a:p>
          <a:p>
            <a:pPr eaLnBrk="1" hangingPunct="1"/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14081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16632"/>
            <a:ext cx="7472362" cy="720081"/>
          </a:xfrm>
        </p:spPr>
        <p:txBody>
          <a:bodyPr/>
          <a:lstStyle/>
          <a:p>
            <a:pPr eaLnBrk="1" hangingPunct="1"/>
            <a:r>
              <a:rPr lang="en-US" sz="2800" b="1" dirty="0"/>
              <a:t>The </a:t>
            </a:r>
            <a:r>
              <a:rPr lang="en-US" sz="2800" b="1" i="1" dirty="0" smtClean="0"/>
              <a:t> </a:t>
            </a:r>
            <a:r>
              <a:rPr lang="en-US" sz="2800" b="1" dirty="0"/>
              <a:t>socio-economic</a:t>
            </a:r>
            <a:r>
              <a:rPr lang="en-US" sz="2800" b="1" i="1" dirty="0"/>
              <a:t> </a:t>
            </a:r>
            <a:r>
              <a:rPr lang="en-US" sz="2800" b="1" i="1" dirty="0" smtClean="0"/>
              <a:t>a</a:t>
            </a:r>
            <a:r>
              <a:rPr lang="en-US" sz="2800" b="1" dirty="0" smtClean="0"/>
              <a:t>pproach</a:t>
            </a:r>
            <a:r>
              <a:rPr lang="ro-RO" sz="2000" dirty="0"/>
              <a:t/>
            </a:r>
            <a:br>
              <a:rPr lang="ro-RO" sz="2000" dirty="0"/>
            </a:br>
            <a:endParaRPr lang="ro-RO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052737"/>
            <a:ext cx="2304255" cy="43204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800" b="1" dirty="0" smtClean="0"/>
              <a:t>Arguments:</a:t>
            </a:r>
            <a:endParaRPr lang="ro-RO" sz="2800" b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3730876"/>
              </p:ext>
            </p:extLst>
          </p:nvPr>
        </p:nvGraphicFramePr>
        <p:xfrm>
          <a:off x="1043608" y="1628800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Davis ‘s model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7" y="1600200"/>
            <a:ext cx="8100393" cy="4525963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Social responsibility appears due to the social power </a:t>
            </a:r>
            <a:endParaRPr lang="en-U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Social power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=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the capacity a person or a group has in imposing its will on others in order to undertake actions with a certain end that will lead to results that will guide society to attain certain purposes</a:t>
            </a:r>
            <a:r>
              <a:rPr lang="en-US" sz="180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1800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Companies have to act as an open system in both ways, being open to communication with society and revealing to the public their operations</a:t>
            </a:r>
            <a:endParaRPr lang="ro-RO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o-RO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24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157256393</TotalTime>
  <Pages>0</Pages>
  <Words>2010</Words>
  <Characters>0</Characters>
  <Application>Microsoft Office PowerPoint</Application>
  <DocSecurity>0</DocSecurity>
  <PresentationFormat>On-screen Show (4:3)</PresentationFormat>
  <Lines>0</Lines>
  <Paragraphs>252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默认设计模板</vt:lpstr>
      <vt:lpstr>    THE CORPORATE SOCIAL RESPONSIBILITY    Leonina-Emilia Baciu    Assistant professor, Faculty of Economics and Business Administration Babes-Bolyai University Cluj-Napoca, Romania  leonina.baciu@econ.ubbcluj.ro </vt:lpstr>
      <vt:lpstr>What is CSR?</vt:lpstr>
      <vt:lpstr>What is CSR?</vt:lpstr>
      <vt:lpstr>PowerPoint Presentation</vt:lpstr>
      <vt:lpstr>CSR approaches </vt:lpstr>
      <vt:lpstr>The classical approach </vt:lpstr>
      <vt:lpstr>CSR approaches </vt:lpstr>
      <vt:lpstr>The  socio-economic approach </vt:lpstr>
      <vt:lpstr>Davis ‘s model</vt:lpstr>
      <vt:lpstr>Davis ‘s model</vt:lpstr>
      <vt:lpstr>PowerPoint Presentation</vt:lpstr>
      <vt:lpstr>PowerPoint Presentation</vt:lpstr>
      <vt:lpstr>PowerPoint Presentation</vt:lpstr>
      <vt:lpstr>Types of  CSR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Corporate Philanthropy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companies make CSR actions?</vt:lpstr>
      <vt:lpstr>Study case-NIKE</vt:lpstr>
      <vt:lpstr>Study case-NIKE</vt:lpstr>
      <vt:lpstr>Study case-NIKE</vt:lpstr>
      <vt:lpstr>Study case-NIKE</vt:lpstr>
      <vt:lpstr>Study case-NIKE</vt:lpstr>
      <vt:lpstr>Study case-NIKE</vt:lpstr>
      <vt:lpstr>Thank You for your attention!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zebrul</dc:creator>
  <cp:lastModifiedBy>zebrul</cp:lastModifiedBy>
  <cp:revision>141</cp:revision>
  <cp:lastPrinted>1899-12-30T00:00:00Z</cp:lastPrinted>
  <dcterms:created xsi:type="dcterms:W3CDTF">2010-08-26T17:14:14Z</dcterms:created>
  <dcterms:modified xsi:type="dcterms:W3CDTF">2014-03-04T11:48:54Z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