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93" r:id="rId4"/>
    <p:sldId id="265" r:id="rId5"/>
    <p:sldId id="271" r:id="rId6"/>
    <p:sldId id="270" r:id="rId7"/>
    <p:sldId id="269" r:id="rId8"/>
    <p:sldId id="268" r:id="rId9"/>
    <p:sldId id="272" r:id="rId10"/>
    <p:sldId id="295" r:id="rId11"/>
    <p:sldId id="294" r:id="rId12"/>
    <p:sldId id="266" r:id="rId13"/>
    <p:sldId id="276" r:id="rId14"/>
    <p:sldId id="275" r:id="rId15"/>
    <p:sldId id="274" r:id="rId16"/>
    <p:sldId id="273" r:id="rId17"/>
    <p:sldId id="297" r:id="rId18"/>
    <p:sldId id="296" r:id="rId19"/>
    <p:sldId id="277" r:id="rId20"/>
    <p:sldId id="279" r:id="rId21"/>
    <p:sldId id="280" r:id="rId22"/>
    <p:sldId id="284" r:id="rId23"/>
    <p:sldId id="285" r:id="rId24"/>
    <p:sldId id="292" r:id="rId2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sorterViewPr>
    <p:cViewPr>
      <p:scale>
        <a:sx n="100" d="100"/>
        <a:sy n="100" d="100"/>
      </p:scale>
      <p:origin x="0" y="4206"/>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E92007-5756-40BE-A319-FC73D6D39E74}" type="datetimeFigureOut">
              <a:rPr lang="cs-CZ" smtClean="0"/>
              <a:t>29.9.2014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CF965-D2DE-4C4C-AD1D-A421956778C9}" type="slidenum">
              <a:rPr lang="cs-CZ" smtClean="0"/>
              <a:t>‹#›</a:t>
            </a:fld>
            <a:endParaRPr lang="cs-CZ"/>
          </a:p>
        </p:txBody>
      </p:sp>
    </p:spTree>
    <p:extLst>
      <p:ext uri="{BB962C8B-B14F-4D97-AF65-F5344CB8AC3E}">
        <p14:creationId xmlns:p14="http://schemas.microsoft.com/office/powerpoint/2010/main" val="197574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FCCF965-D2DE-4C4C-AD1D-A421956778C9}" type="slidenum">
              <a:rPr lang="cs-CZ" smtClean="0"/>
              <a:t>21</a:t>
            </a:fld>
            <a:endParaRPr lang="cs-CZ"/>
          </a:p>
        </p:txBody>
      </p:sp>
    </p:spTree>
    <p:extLst>
      <p:ext uri="{BB962C8B-B14F-4D97-AF65-F5344CB8AC3E}">
        <p14:creationId xmlns:p14="http://schemas.microsoft.com/office/powerpoint/2010/main" val="307644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29.9.2014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28827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29.9.2014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2004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29.9.2014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06615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29.9.2014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5656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9C74A0C-3999-4A34-B7B3-0F835A0A5B6E}" type="datetimeFigureOut">
              <a:rPr lang="cs-CZ" smtClean="0"/>
              <a:t>29.9.2014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2111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9C74A0C-3999-4A34-B7B3-0F835A0A5B6E}" type="datetimeFigureOut">
              <a:rPr lang="cs-CZ" smtClean="0"/>
              <a:t>29.9.2014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78008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9C74A0C-3999-4A34-B7B3-0F835A0A5B6E}" type="datetimeFigureOut">
              <a:rPr lang="cs-CZ" smtClean="0"/>
              <a:t>29.9.2014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08397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9C74A0C-3999-4A34-B7B3-0F835A0A5B6E}" type="datetimeFigureOut">
              <a:rPr lang="cs-CZ" smtClean="0"/>
              <a:t>29.9.2014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5518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9C74A0C-3999-4A34-B7B3-0F835A0A5B6E}" type="datetimeFigureOut">
              <a:rPr lang="cs-CZ" smtClean="0"/>
              <a:t>29.9.2014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98706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29.9.2014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26821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29.9.2014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13753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74A0C-3999-4A34-B7B3-0F835A0A5B6E}" type="datetimeFigureOut">
              <a:rPr lang="cs-CZ" smtClean="0"/>
              <a:t>29.9.2014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489B6-1413-439B-ADE2-DC9AD674B524}" type="slidenum">
              <a:rPr lang="cs-CZ" smtClean="0"/>
              <a:t>‹#›</a:t>
            </a:fld>
            <a:endParaRPr lang="cs-CZ"/>
          </a:p>
        </p:txBody>
      </p:sp>
    </p:spTree>
    <p:extLst>
      <p:ext uri="{BB962C8B-B14F-4D97-AF65-F5344CB8AC3E}">
        <p14:creationId xmlns:p14="http://schemas.microsoft.com/office/powerpoint/2010/main" val="279700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Introduction</a:t>
            </a:r>
            <a:r>
              <a:rPr lang="cs-CZ" dirty="0" smtClean="0"/>
              <a:t> to MS Dynamics NAV III.</a:t>
            </a:r>
            <a:endParaRPr lang="cs-CZ" dirty="0"/>
          </a:p>
        </p:txBody>
      </p:sp>
      <p:sp>
        <p:nvSpPr>
          <p:cNvPr id="3" name="Podnadpis 2"/>
          <p:cNvSpPr>
            <a:spLocks noGrp="1"/>
          </p:cNvSpPr>
          <p:nvPr>
            <p:ph type="subTitle" idx="1"/>
          </p:nvPr>
        </p:nvSpPr>
        <p:spPr/>
        <p:txBody>
          <a:bodyPr/>
          <a:lstStyle/>
          <a:p>
            <a:r>
              <a:rPr lang="cs-CZ" sz="1800" dirty="0" err="1" smtClean="0"/>
              <a:t>Ing.J.Skorkovský,CSc</a:t>
            </a:r>
            <a:r>
              <a:rPr lang="cs-CZ" sz="1800" dirty="0" smtClean="0"/>
              <a:t>.</a:t>
            </a:r>
            <a:r>
              <a:rPr lang="cs-CZ" dirty="0" smtClean="0"/>
              <a:t> </a:t>
            </a:r>
          </a:p>
          <a:p>
            <a:r>
              <a:rPr lang="en-US" sz="1800" dirty="0" smtClean="0"/>
              <a:t>MASARYK UNIVERSITY BRNO,</a:t>
            </a:r>
            <a:r>
              <a:rPr lang="cs-CZ" sz="1800" dirty="0" smtClean="0"/>
              <a:t> </a:t>
            </a:r>
            <a:r>
              <a:rPr lang="en-US" sz="1800" dirty="0" smtClean="0"/>
              <a:t>Czech Republic </a:t>
            </a:r>
          </a:p>
          <a:p>
            <a:r>
              <a:rPr lang="en-US" sz="1800" dirty="0" smtClean="0"/>
              <a:t>Faculty of economics and business administration </a:t>
            </a:r>
          </a:p>
          <a:p>
            <a:r>
              <a:rPr lang="en-US" sz="1800" dirty="0" smtClean="0"/>
              <a:t>Department of corporate economy</a:t>
            </a:r>
            <a:endParaRPr lang="en-US" sz="1800" dirty="0"/>
          </a:p>
        </p:txBody>
      </p:sp>
    </p:spTree>
    <p:extLst>
      <p:ext uri="{BB962C8B-B14F-4D97-AF65-F5344CB8AC3E}">
        <p14:creationId xmlns:p14="http://schemas.microsoft.com/office/powerpoint/2010/main" val="117208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Item</a:t>
            </a:r>
            <a:r>
              <a:rPr lang="cs-CZ" dirty="0" smtClean="0"/>
              <a:t> </a:t>
            </a:r>
            <a:r>
              <a:rPr lang="cs-CZ" dirty="0" err="1" smtClean="0"/>
              <a:t>availability</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57313"/>
            <a:ext cx="159067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se šipkou 4"/>
          <p:cNvCxnSpPr/>
          <p:nvPr/>
        </p:nvCxnSpPr>
        <p:spPr>
          <a:xfrm flipV="1">
            <a:off x="1763688" y="1916832"/>
            <a:ext cx="857597"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1285" y="1357313"/>
            <a:ext cx="6010275"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032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History</a:t>
            </a:r>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15335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se šipkou 4"/>
          <p:cNvCxnSpPr/>
          <p:nvPr/>
        </p:nvCxnSpPr>
        <p:spPr>
          <a:xfrm>
            <a:off x="1763688" y="2348880"/>
            <a:ext cx="158417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927" y="1413202"/>
            <a:ext cx="4905359" cy="2238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560" y="3933055"/>
            <a:ext cx="4303783" cy="1966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Přímá spojnice se šipkou 6"/>
          <p:cNvCxnSpPr/>
          <p:nvPr/>
        </p:nvCxnSpPr>
        <p:spPr>
          <a:xfrm>
            <a:off x="6804248" y="5899938"/>
            <a:ext cx="0" cy="409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ovéPole 7"/>
          <p:cNvSpPr txBox="1"/>
          <p:nvPr/>
        </p:nvSpPr>
        <p:spPr>
          <a:xfrm>
            <a:off x="5364088" y="6309320"/>
            <a:ext cx="3168352" cy="369332"/>
          </a:xfrm>
          <a:prstGeom prst="rect">
            <a:avLst/>
          </a:prstGeom>
          <a:noFill/>
        </p:spPr>
        <p:txBody>
          <a:bodyPr wrap="square" rtlCol="0">
            <a:spAutoFit/>
          </a:bodyPr>
          <a:lstStyle/>
          <a:p>
            <a:r>
              <a:rPr lang="cs-CZ" dirty="0" err="1" smtClean="0"/>
              <a:t>You</a:t>
            </a:r>
            <a:r>
              <a:rPr lang="cs-CZ" dirty="0" smtClean="0"/>
              <a:t> </a:t>
            </a:r>
            <a:r>
              <a:rPr lang="cs-CZ" dirty="0" err="1" smtClean="0"/>
              <a:t>can</a:t>
            </a:r>
            <a:r>
              <a:rPr lang="cs-CZ" dirty="0" smtClean="0"/>
              <a:t> </a:t>
            </a:r>
            <a:r>
              <a:rPr lang="cs-CZ" dirty="0" err="1" smtClean="0"/>
              <a:t>see</a:t>
            </a:r>
            <a:r>
              <a:rPr lang="cs-CZ" dirty="0" smtClean="0"/>
              <a:t> </a:t>
            </a:r>
            <a:r>
              <a:rPr lang="cs-CZ" dirty="0" err="1" smtClean="0"/>
              <a:t>chosen</a:t>
            </a:r>
            <a:r>
              <a:rPr lang="cs-CZ" dirty="0" smtClean="0"/>
              <a:t> </a:t>
            </a:r>
            <a:r>
              <a:rPr lang="cs-CZ" dirty="0" err="1" smtClean="0"/>
              <a:t>document</a:t>
            </a:r>
            <a:endParaRPr lang="cs-CZ" dirty="0"/>
          </a:p>
        </p:txBody>
      </p:sp>
    </p:spTree>
    <p:extLst>
      <p:ext uri="{BB962C8B-B14F-4D97-AF65-F5344CB8AC3E}">
        <p14:creationId xmlns:p14="http://schemas.microsoft.com/office/powerpoint/2010/main" val="534010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Purchase</a:t>
            </a:r>
            <a:r>
              <a:rPr lang="cs-CZ" dirty="0" smtClean="0"/>
              <a:t> </a:t>
            </a:r>
            <a:r>
              <a:rPr lang="cs-CZ" dirty="0" err="1" smtClean="0"/>
              <a:t>Order</a:t>
            </a:r>
            <a:r>
              <a:rPr lang="cs-CZ" dirty="0" smtClean="0"/>
              <a:t> </a:t>
            </a:r>
            <a:r>
              <a:rPr lang="cs-CZ" dirty="0" err="1" smtClean="0"/>
              <a:t>confirmation</a:t>
            </a:r>
            <a:r>
              <a:rPr lang="cs-CZ" dirty="0" smtClean="0"/>
              <a:t> (</a:t>
            </a:r>
            <a:r>
              <a:rPr lang="cs-CZ" dirty="0" err="1" smtClean="0"/>
              <a:t>preview</a:t>
            </a:r>
            <a:r>
              <a:rPr lang="cs-CZ" dirty="0" smtClean="0"/>
              <a:t>) </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41872"/>
            <a:ext cx="6480720" cy="5293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3911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Posting</a:t>
            </a:r>
            <a:r>
              <a:rPr lang="cs-CZ" dirty="0" smtClean="0"/>
              <a:t> PO</a:t>
            </a:r>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3" y="619125"/>
            <a:ext cx="7608887" cy="561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Šipka doprava 7"/>
          <p:cNvSpPr/>
          <p:nvPr/>
        </p:nvSpPr>
        <p:spPr>
          <a:xfrm>
            <a:off x="5508104" y="5244791"/>
            <a:ext cx="2463055"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next</a:t>
            </a:r>
            <a:r>
              <a:rPr lang="cs-CZ" dirty="0" smtClean="0"/>
              <a:t> </a:t>
            </a:r>
            <a:r>
              <a:rPr lang="cs-CZ" dirty="0" err="1" smtClean="0"/>
              <a:t>slide</a:t>
            </a:r>
            <a:endParaRPr lang="cs-CZ" dirty="0"/>
          </a:p>
        </p:txBody>
      </p:sp>
    </p:spTree>
    <p:extLst>
      <p:ext uri="{BB962C8B-B14F-4D97-AF65-F5344CB8AC3E}">
        <p14:creationId xmlns:p14="http://schemas.microsoft.com/office/powerpoint/2010/main" val="2375106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Posted</a:t>
            </a:r>
            <a:r>
              <a:rPr lang="cs-CZ" dirty="0" smtClean="0"/>
              <a:t> </a:t>
            </a:r>
            <a:r>
              <a:rPr lang="cs-CZ" dirty="0" err="1" smtClean="0"/>
              <a:t>Purchase</a:t>
            </a:r>
            <a:r>
              <a:rPr lang="cs-CZ" dirty="0" smtClean="0"/>
              <a:t> </a:t>
            </a:r>
            <a:r>
              <a:rPr lang="cs-CZ" dirty="0" err="1" smtClean="0"/>
              <a:t>Invoice</a:t>
            </a:r>
            <a:r>
              <a:rPr lang="cs-CZ" dirty="0" smtClean="0"/>
              <a:t> and </a:t>
            </a:r>
            <a:r>
              <a:rPr lang="cs-CZ" dirty="0" err="1" smtClean="0"/>
              <a:t>Receipt</a:t>
            </a:r>
            <a:r>
              <a:rPr lang="cs-CZ" dirty="0" smtClean="0"/>
              <a:t> </a:t>
            </a:r>
            <a:r>
              <a:rPr lang="cs-CZ" dirty="0" err="1" smtClean="0"/>
              <a:t>document</a:t>
            </a:r>
            <a:r>
              <a:rPr lang="cs-CZ" dirty="0" smtClean="0"/>
              <a:t> </a:t>
            </a:r>
            <a:endParaRPr lang="cs-CZ"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1985265" cy="1202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564904"/>
            <a:ext cx="1675680" cy="1984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8793" y="2564904"/>
            <a:ext cx="6611466" cy="2165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241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2800" dirty="0" smtClean="0"/>
              <a:t>Direct „</a:t>
            </a:r>
            <a:r>
              <a:rPr lang="en-US" sz="2800" dirty="0" err="1" smtClean="0"/>
              <a:t>jump“to</a:t>
            </a:r>
            <a:r>
              <a:rPr lang="en-US" sz="2800" dirty="0" smtClean="0"/>
              <a:t> </a:t>
            </a:r>
            <a:r>
              <a:rPr lang="cs-CZ" sz="2800" dirty="0" err="1" smtClean="0"/>
              <a:t>the</a:t>
            </a:r>
            <a:r>
              <a:rPr lang="cs-CZ" sz="2800" dirty="0" smtClean="0"/>
              <a:t> </a:t>
            </a:r>
            <a:r>
              <a:rPr lang="cs-CZ" sz="2800" dirty="0" smtClean="0"/>
              <a:t>I</a:t>
            </a:r>
            <a:r>
              <a:rPr lang="en-US" sz="2800" dirty="0" smtClean="0"/>
              <a:t>tem </a:t>
            </a:r>
            <a:r>
              <a:rPr lang="en-US" sz="2800" dirty="0" smtClean="0"/>
              <a:t>card from Posted Invoice (F6)</a:t>
            </a:r>
            <a:endParaRPr lang="en-US" sz="2800" dirty="0"/>
          </a:p>
        </p:txBody>
      </p:sp>
      <p:sp>
        <p:nvSpPr>
          <p:cNvPr id="6" name="Šipka doprava 5"/>
          <p:cNvSpPr/>
          <p:nvPr/>
        </p:nvSpPr>
        <p:spPr>
          <a:xfrm>
            <a:off x="5580112" y="4545124"/>
            <a:ext cx="1872207"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next</a:t>
            </a:r>
            <a:r>
              <a:rPr lang="cs-CZ" dirty="0" smtClean="0"/>
              <a:t> </a:t>
            </a:r>
            <a:r>
              <a:rPr lang="cs-CZ" dirty="0" err="1" smtClean="0"/>
              <a:t>slide</a:t>
            </a:r>
            <a:endParaRPr lang="cs-CZ" dirty="0"/>
          </a:p>
        </p:txBody>
      </p:sp>
      <p:sp>
        <p:nvSpPr>
          <p:cNvPr id="7" name="Pravá složená závorka 6"/>
          <p:cNvSpPr/>
          <p:nvPr/>
        </p:nvSpPr>
        <p:spPr>
          <a:xfrm>
            <a:off x="6903412" y="1567097"/>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 name="TextovéPole 7"/>
          <p:cNvSpPr txBox="1"/>
          <p:nvPr/>
        </p:nvSpPr>
        <p:spPr>
          <a:xfrm>
            <a:off x="7116943" y="1711984"/>
            <a:ext cx="1777794" cy="646331"/>
          </a:xfrm>
          <a:prstGeom prst="rect">
            <a:avLst/>
          </a:prstGeom>
          <a:noFill/>
        </p:spPr>
        <p:txBody>
          <a:bodyPr wrap="none" rtlCol="0">
            <a:spAutoFit/>
          </a:bodyPr>
          <a:lstStyle/>
          <a:p>
            <a:r>
              <a:rPr lang="en-GB" dirty="0" smtClean="0"/>
              <a:t>Posted </a:t>
            </a:r>
            <a:r>
              <a:rPr lang="cs-CZ" dirty="0" err="1" smtClean="0"/>
              <a:t>Purchase</a:t>
            </a:r>
            <a:r>
              <a:rPr lang="en-GB" dirty="0" smtClean="0"/>
              <a:t> </a:t>
            </a:r>
          </a:p>
          <a:p>
            <a:r>
              <a:rPr lang="en-GB" dirty="0" smtClean="0"/>
              <a:t>Invoice Lines</a:t>
            </a:r>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7354"/>
            <a:ext cx="6281266" cy="1027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3429000"/>
            <a:ext cx="6682398"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Šipka dolů 2"/>
          <p:cNvSpPr/>
          <p:nvPr/>
        </p:nvSpPr>
        <p:spPr>
          <a:xfrm>
            <a:off x="3131840" y="4077072"/>
            <a:ext cx="288032" cy="93610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2514286" y="5029425"/>
            <a:ext cx="244490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Shift-F5</a:t>
            </a:r>
            <a:endParaRPr lang="cs-CZ"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828063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Item card and its entries (Ctrl-F5)</a:t>
            </a:r>
            <a:endParaRPr lang="en-GB"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2085"/>
            <a:ext cx="3885151" cy="238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lů 3"/>
          <p:cNvSpPr/>
          <p:nvPr/>
        </p:nvSpPr>
        <p:spPr>
          <a:xfrm>
            <a:off x="539552" y="2996952"/>
            <a:ext cx="1224136"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Ctrl-F5</a:t>
            </a:r>
          </a:p>
          <a:p>
            <a:pPr algn="ctr"/>
            <a:endParaRPr lang="cs-CZ"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365104"/>
            <a:ext cx="7226027" cy="1887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8805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Item</a:t>
            </a:r>
            <a:r>
              <a:rPr lang="cs-CZ" dirty="0" smtClean="0"/>
              <a:t> </a:t>
            </a:r>
            <a:r>
              <a:rPr lang="cs-CZ" dirty="0" err="1" smtClean="0"/>
              <a:t>card</a:t>
            </a:r>
            <a:r>
              <a:rPr lang="cs-CZ" dirty="0" smtClean="0"/>
              <a:t> and </a:t>
            </a:r>
            <a:r>
              <a:rPr lang="cs-CZ" dirty="0" err="1" smtClean="0"/>
              <a:t>its</a:t>
            </a:r>
            <a:r>
              <a:rPr lang="cs-CZ" dirty="0" smtClean="0"/>
              <a:t> </a:t>
            </a:r>
            <a:r>
              <a:rPr lang="cs-CZ" dirty="0" err="1" smtClean="0"/>
              <a:t>entries</a:t>
            </a:r>
            <a:endParaRPr lang="cs-CZ"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4974015"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lů 3"/>
          <p:cNvSpPr/>
          <p:nvPr/>
        </p:nvSpPr>
        <p:spPr>
          <a:xfrm>
            <a:off x="2699792" y="2780928"/>
            <a:ext cx="360040"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3131840" y="3515462"/>
            <a:ext cx="399134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Ctrl-F5 – </a:t>
            </a:r>
            <a:r>
              <a:rPr lang="cs-CZ" sz="1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or</a:t>
            </a:r>
            <a:r>
              <a:rPr lang="cs-CZ"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1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from</a:t>
            </a:r>
            <a:r>
              <a:rPr lang="cs-CZ"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1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Inventory</a:t>
            </a:r>
            <a:r>
              <a:rPr lang="cs-CZ"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by </a:t>
            </a:r>
            <a:r>
              <a:rPr lang="cs-CZ" sz="1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mouse</a:t>
            </a:r>
            <a:r>
              <a:rPr lang="cs-CZ"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1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click</a:t>
            </a:r>
            <a:endParaRPr lang="cs-CZ" sz="1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293096"/>
            <a:ext cx="8084765" cy="197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293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Item</a:t>
            </a:r>
            <a:r>
              <a:rPr lang="cs-CZ" dirty="0" smtClean="0"/>
              <a:t> </a:t>
            </a:r>
            <a:r>
              <a:rPr lang="cs-CZ" dirty="0" err="1" smtClean="0"/>
              <a:t>card</a:t>
            </a:r>
            <a:r>
              <a:rPr lang="cs-CZ" dirty="0" smtClean="0"/>
              <a:t> and </a:t>
            </a:r>
            <a:r>
              <a:rPr lang="cs-CZ" dirty="0" err="1" smtClean="0"/>
              <a:t>its</a:t>
            </a:r>
            <a:r>
              <a:rPr lang="cs-CZ" dirty="0" smtClean="0"/>
              <a:t> </a:t>
            </a:r>
            <a:r>
              <a:rPr lang="cs-CZ" dirty="0" err="1" smtClean="0"/>
              <a:t>entries</a:t>
            </a:r>
            <a:endParaRPr lang="cs-CZ"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4974015"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lů 3"/>
          <p:cNvSpPr/>
          <p:nvPr/>
        </p:nvSpPr>
        <p:spPr>
          <a:xfrm>
            <a:off x="2699792" y="2780928"/>
            <a:ext cx="360040"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3131840" y="3515462"/>
            <a:ext cx="399134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Ctrl-F5 – </a:t>
            </a:r>
            <a:r>
              <a:rPr lang="cs-CZ" sz="1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or</a:t>
            </a:r>
            <a:r>
              <a:rPr lang="cs-CZ"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1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from</a:t>
            </a:r>
            <a:r>
              <a:rPr lang="cs-CZ"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1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Inventory</a:t>
            </a:r>
            <a:r>
              <a:rPr lang="cs-CZ"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by </a:t>
            </a:r>
            <a:r>
              <a:rPr lang="cs-CZ" sz="1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mouse</a:t>
            </a:r>
            <a:r>
              <a:rPr lang="cs-CZ"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1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click</a:t>
            </a:r>
            <a:endParaRPr lang="cs-CZ" sz="1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293096"/>
            <a:ext cx="8084765" cy="197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430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normAutofit fontScale="90000"/>
          </a:bodyPr>
          <a:lstStyle/>
          <a:p>
            <a:r>
              <a:rPr lang="cs-CZ" dirty="0" err="1" smtClean="0"/>
              <a:t>Vendor</a:t>
            </a:r>
            <a:r>
              <a:rPr lang="en-GB" dirty="0" smtClean="0"/>
              <a:t> </a:t>
            </a:r>
            <a:r>
              <a:rPr lang="cs-CZ" dirty="0" smtClean="0"/>
              <a:t>C</a:t>
            </a:r>
            <a:r>
              <a:rPr lang="en-GB" dirty="0" err="1" smtClean="0"/>
              <a:t>ard</a:t>
            </a:r>
            <a:r>
              <a:rPr lang="en-GB" dirty="0" smtClean="0"/>
              <a:t> and its entries (Ctrl-F5)</a:t>
            </a:r>
            <a:endParaRPr lang="en-GB" dirty="0"/>
          </a:p>
        </p:txBody>
      </p:sp>
      <p:sp>
        <p:nvSpPr>
          <p:cNvPr id="6" name="Šipka dolů 5"/>
          <p:cNvSpPr/>
          <p:nvPr/>
        </p:nvSpPr>
        <p:spPr>
          <a:xfrm>
            <a:off x="899592" y="3501008"/>
            <a:ext cx="1224136"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Ctrl-F5</a:t>
            </a:r>
          </a:p>
          <a:p>
            <a:pPr algn="ctr"/>
            <a:endParaRPr lang="cs-CZ"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652873"/>
            <a:ext cx="1872208" cy="126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28801"/>
            <a:ext cx="4608511" cy="1769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Šipka doleva 1"/>
          <p:cNvSpPr/>
          <p:nvPr/>
        </p:nvSpPr>
        <p:spPr>
          <a:xfrm>
            <a:off x="4932039" y="1916832"/>
            <a:ext cx="1224137"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530" y="4810402"/>
            <a:ext cx="8342313"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973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Basic source </a:t>
            </a:r>
            <a:r>
              <a:rPr lang="cs-CZ" dirty="0" err="1" smtClean="0"/>
              <a:t>tables</a:t>
            </a:r>
            <a:r>
              <a:rPr lang="cs-CZ" dirty="0" smtClean="0"/>
              <a:t> I.(</a:t>
            </a:r>
            <a:r>
              <a:rPr lang="cs-CZ" dirty="0" err="1" smtClean="0"/>
              <a:t>purchase</a:t>
            </a:r>
            <a:r>
              <a:rPr lang="cs-CZ" dirty="0" smtClean="0"/>
              <a:t>) </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err="1" smtClean="0"/>
              <a:t>Vendor</a:t>
            </a:r>
            <a:endParaRPr lang="en-GB" dirty="0" smtClean="0"/>
          </a:p>
          <a:p>
            <a:pPr lvl="1"/>
            <a:r>
              <a:rPr lang="cs-CZ" sz="1800" dirty="0" smtClean="0"/>
              <a:t>Balance </a:t>
            </a:r>
            <a:endParaRPr lang="en-GB" sz="1800" dirty="0" smtClean="0"/>
          </a:p>
          <a:p>
            <a:pPr lvl="1"/>
            <a:r>
              <a:rPr lang="en-GB" sz="1800" dirty="0" smtClean="0"/>
              <a:t>General Posting group </a:t>
            </a:r>
            <a:r>
              <a:rPr lang="en-GB" sz="1050" dirty="0" smtClean="0"/>
              <a:t>(we will go over it later in this course in section General Ledger setup)</a:t>
            </a:r>
          </a:p>
          <a:p>
            <a:pPr lvl="1"/>
            <a:r>
              <a:rPr lang="en-GB" sz="1800" dirty="0" smtClean="0"/>
              <a:t>VAT Posting Group </a:t>
            </a:r>
            <a:r>
              <a:rPr lang="en-GB" sz="1050" dirty="0" smtClean="0"/>
              <a:t>(we will go over it later in this course in section General Ledger setup)</a:t>
            </a:r>
          </a:p>
          <a:p>
            <a:pPr lvl="1"/>
            <a:r>
              <a:rPr lang="en-GB" sz="1050" dirty="0" smtClean="0"/>
              <a:t> </a:t>
            </a:r>
            <a:r>
              <a:rPr lang="cs-CZ" sz="1800" dirty="0" err="1" smtClean="0"/>
              <a:t>Vendor</a:t>
            </a:r>
            <a:r>
              <a:rPr lang="cs-CZ" sz="1800" dirty="0" smtClean="0"/>
              <a:t> </a:t>
            </a:r>
            <a:r>
              <a:rPr lang="en-GB" sz="1800" dirty="0" smtClean="0"/>
              <a:t>Posting Group </a:t>
            </a:r>
            <a:r>
              <a:rPr lang="en-GB" sz="1050" dirty="0" smtClean="0"/>
              <a:t>(we will go over it later in this course in section General Ledger setup)</a:t>
            </a:r>
          </a:p>
          <a:p>
            <a:pPr lvl="1"/>
            <a:r>
              <a:rPr lang="cs-CZ" sz="1800" dirty="0" err="1" smtClean="0"/>
              <a:t>Purchaser</a:t>
            </a:r>
            <a:r>
              <a:rPr lang="en-GB" sz="1800" dirty="0" smtClean="0"/>
              <a:t> </a:t>
            </a:r>
          </a:p>
          <a:p>
            <a:pPr lvl="1"/>
            <a:r>
              <a:rPr lang="cs-CZ" sz="1800" dirty="0" err="1" smtClean="0"/>
              <a:t>Pay</a:t>
            </a:r>
            <a:r>
              <a:rPr lang="cs-CZ" sz="1800" dirty="0" smtClean="0"/>
              <a:t> to </a:t>
            </a:r>
            <a:r>
              <a:rPr lang="cs-CZ" sz="1800" dirty="0" err="1" smtClean="0"/>
              <a:t>Vendor</a:t>
            </a:r>
            <a:r>
              <a:rPr lang="cs-CZ" sz="1800" dirty="0" smtClean="0"/>
              <a:t> </a:t>
            </a:r>
          </a:p>
          <a:p>
            <a:pPr lvl="1"/>
            <a:r>
              <a:rPr lang="en-GB" sz="1800" dirty="0" smtClean="0"/>
              <a:t>Payment Term Code</a:t>
            </a:r>
          </a:p>
          <a:p>
            <a:pPr lvl="1"/>
            <a:r>
              <a:rPr lang="en-GB" sz="1800" dirty="0" smtClean="0"/>
              <a:t>Location Code (</a:t>
            </a:r>
            <a:r>
              <a:rPr lang="cs-CZ" sz="1800" dirty="0" smtClean="0"/>
              <a:t>I</a:t>
            </a:r>
            <a:r>
              <a:rPr lang="en-GB" sz="1800" dirty="0" err="1" smtClean="0"/>
              <a:t>nventory</a:t>
            </a:r>
            <a:r>
              <a:rPr lang="en-GB" sz="1800" dirty="0" smtClean="0"/>
              <a:t>)</a:t>
            </a:r>
          </a:p>
          <a:p>
            <a:pPr lvl="1"/>
            <a:r>
              <a:rPr lang="en-GB" sz="1800" dirty="0" smtClean="0"/>
              <a:t>Currency Code </a:t>
            </a:r>
          </a:p>
          <a:p>
            <a:pPr lvl="1"/>
            <a:r>
              <a:rPr lang="en-GB" sz="1800" dirty="0" smtClean="0"/>
              <a:t>Language Code</a:t>
            </a:r>
          </a:p>
          <a:p>
            <a:pPr lvl="1"/>
            <a:endParaRPr lang="cs-CZ" sz="1800" dirty="0"/>
          </a:p>
          <a:p>
            <a:pPr lvl="1"/>
            <a:endParaRPr lang="cs-CZ" sz="1800" dirty="0"/>
          </a:p>
          <a:p>
            <a:pPr marL="457200" lvl="1" indent="0">
              <a:buNone/>
            </a:pPr>
            <a:r>
              <a:rPr lang="cs-CZ" dirty="0" smtClean="0"/>
              <a:t> </a:t>
            </a:r>
            <a:endParaRPr lang="cs-CZ" sz="1050" dirty="0" smtClean="0"/>
          </a:p>
          <a:p>
            <a:pPr lvl="1"/>
            <a:endParaRPr lang="cs-CZ" sz="1050" dirty="0"/>
          </a:p>
          <a:p>
            <a:pPr lvl="1"/>
            <a:endParaRPr lang="cs-CZ" dirty="0" smtClean="0"/>
          </a:p>
          <a:p>
            <a:pPr lvl="1"/>
            <a:endParaRPr lang="cs-CZ" dirty="0" smtClean="0"/>
          </a:p>
          <a:p>
            <a:endParaRPr lang="cs-CZ" dirty="0"/>
          </a:p>
        </p:txBody>
      </p:sp>
    </p:spTree>
    <p:extLst>
      <p:ext uri="{BB962C8B-B14F-4D97-AF65-F5344CB8AC3E}">
        <p14:creationId xmlns:p14="http://schemas.microsoft.com/office/powerpoint/2010/main" val="365402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Impacts to G/L </a:t>
            </a:r>
            <a:endParaRPr lang="en-GB" dirty="0"/>
          </a:p>
        </p:txBody>
      </p:sp>
      <p:sp>
        <p:nvSpPr>
          <p:cNvPr id="4" name="Obdélník 3"/>
          <p:cNvSpPr/>
          <p:nvPr/>
        </p:nvSpPr>
        <p:spPr>
          <a:xfrm>
            <a:off x="8105955" y="2708920"/>
            <a:ext cx="7920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451" y="3420647"/>
            <a:ext cx="1906144" cy="1454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Šipka doprava 4"/>
          <p:cNvSpPr/>
          <p:nvPr/>
        </p:nvSpPr>
        <p:spPr>
          <a:xfrm>
            <a:off x="8172400" y="3924703"/>
            <a:ext cx="79208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96752"/>
            <a:ext cx="1924700"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1412776"/>
            <a:ext cx="6126243" cy="1674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Přímá spojnice se šipkou 10"/>
          <p:cNvCxnSpPr/>
          <p:nvPr/>
        </p:nvCxnSpPr>
        <p:spPr>
          <a:xfrm flipH="1">
            <a:off x="7416316" y="2996952"/>
            <a:ext cx="689639" cy="423695"/>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364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err="1"/>
              <a:t>Impacts</a:t>
            </a:r>
            <a:r>
              <a:rPr lang="cs-CZ" sz="3600" b="1" dirty="0"/>
              <a:t> to </a:t>
            </a:r>
            <a:r>
              <a:rPr lang="cs-CZ" sz="3600" b="1" dirty="0" smtClean="0"/>
              <a:t>G/L (General </a:t>
            </a:r>
            <a:r>
              <a:rPr lang="cs-CZ" sz="3600" b="1" dirty="0" err="1" smtClean="0"/>
              <a:t>Ledger</a:t>
            </a:r>
            <a:r>
              <a:rPr lang="cs-CZ" sz="3600" b="1" dirty="0" smtClean="0"/>
              <a:t> </a:t>
            </a:r>
            <a:r>
              <a:rPr lang="cs-CZ" sz="3600" b="1" dirty="0" err="1" smtClean="0"/>
              <a:t>Entries</a:t>
            </a:r>
            <a:r>
              <a:rPr lang="cs-CZ" sz="3600" b="1" dirty="0" smtClean="0"/>
              <a:t>) </a:t>
            </a:r>
            <a:endParaRPr lang="cs-CZ" sz="3600" b="1" dirty="0"/>
          </a:p>
        </p:txBody>
      </p:sp>
      <p:cxnSp>
        <p:nvCxnSpPr>
          <p:cNvPr id="5" name="Přímá spojnice 4"/>
          <p:cNvCxnSpPr/>
          <p:nvPr/>
        </p:nvCxnSpPr>
        <p:spPr>
          <a:xfrm>
            <a:off x="6255053" y="4941168"/>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3167844" y="4411501"/>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a:off x="6300192" y="3429000"/>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3995936" y="4411501"/>
            <a:ext cx="0" cy="8473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7083145" y="4941168"/>
            <a:ext cx="0" cy="8473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7128284" y="3429000"/>
            <a:ext cx="0" cy="84732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6209555" y="4571255"/>
            <a:ext cx="2541401" cy="307777"/>
          </a:xfrm>
          <a:prstGeom prst="rect">
            <a:avLst/>
          </a:prstGeom>
          <a:noFill/>
        </p:spPr>
        <p:txBody>
          <a:bodyPr wrap="none" rtlCol="0">
            <a:spAutoFit/>
          </a:bodyPr>
          <a:lstStyle/>
          <a:p>
            <a:r>
              <a:rPr lang="cs-CZ" sz="1400" dirty="0" smtClean="0"/>
              <a:t>7110 </a:t>
            </a:r>
            <a:r>
              <a:rPr lang="cs-CZ" sz="1400" dirty="0" err="1" smtClean="0"/>
              <a:t>Purchase</a:t>
            </a:r>
            <a:r>
              <a:rPr lang="cs-CZ" sz="1400" dirty="0" smtClean="0"/>
              <a:t> Retail </a:t>
            </a:r>
            <a:r>
              <a:rPr lang="cs-CZ" sz="1400" dirty="0" err="1" smtClean="0"/>
              <a:t>Domestic</a:t>
            </a:r>
            <a:r>
              <a:rPr lang="cs-CZ" sz="1400" dirty="0" smtClean="0"/>
              <a:t> </a:t>
            </a:r>
            <a:endParaRPr lang="cs-CZ" sz="1400" dirty="0"/>
          </a:p>
        </p:txBody>
      </p:sp>
      <p:sp>
        <p:nvSpPr>
          <p:cNvPr id="16" name="TextovéPole 15"/>
          <p:cNvSpPr txBox="1"/>
          <p:nvPr/>
        </p:nvSpPr>
        <p:spPr>
          <a:xfrm>
            <a:off x="6156176" y="3036708"/>
            <a:ext cx="1958165" cy="307777"/>
          </a:xfrm>
          <a:prstGeom prst="rect">
            <a:avLst/>
          </a:prstGeom>
          <a:noFill/>
        </p:spPr>
        <p:txBody>
          <a:bodyPr wrap="none" rtlCol="0">
            <a:spAutoFit/>
          </a:bodyPr>
          <a:lstStyle/>
          <a:p>
            <a:r>
              <a:rPr lang="cs-CZ" sz="1400" dirty="0" smtClean="0"/>
              <a:t>5630  </a:t>
            </a:r>
            <a:r>
              <a:rPr lang="cs-CZ" sz="1400" dirty="0" err="1" smtClean="0"/>
              <a:t>Purchase</a:t>
            </a:r>
            <a:r>
              <a:rPr lang="cs-CZ" sz="1400" dirty="0" smtClean="0"/>
              <a:t> VAT 25%</a:t>
            </a:r>
            <a:endParaRPr lang="cs-CZ" sz="1400" dirty="0"/>
          </a:p>
        </p:txBody>
      </p:sp>
      <p:sp>
        <p:nvSpPr>
          <p:cNvPr id="17" name="TextovéPole 16"/>
          <p:cNvSpPr txBox="1"/>
          <p:nvPr/>
        </p:nvSpPr>
        <p:spPr>
          <a:xfrm>
            <a:off x="3023828" y="4010194"/>
            <a:ext cx="1884170" cy="307777"/>
          </a:xfrm>
          <a:prstGeom prst="rect">
            <a:avLst/>
          </a:prstGeom>
          <a:noFill/>
        </p:spPr>
        <p:txBody>
          <a:bodyPr wrap="none" rtlCol="0">
            <a:spAutoFit/>
          </a:bodyPr>
          <a:lstStyle/>
          <a:p>
            <a:r>
              <a:rPr lang="cs-CZ" sz="1400" dirty="0" smtClean="0"/>
              <a:t>5410 </a:t>
            </a:r>
            <a:r>
              <a:rPr lang="cs-CZ" sz="1400" dirty="0" err="1" smtClean="0"/>
              <a:t>Vendor</a:t>
            </a:r>
            <a:r>
              <a:rPr lang="cs-CZ" sz="1400" dirty="0" smtClean="0"/>
              <a:t> </a:t>
            </a:r>
            <a:r>
              <a:rPr lang="cs-CZ" sz="1400" dirty="0" err="1" smtClean="0"/>
              <a:t>Domestic</a:t>
            </a:r>
            <a:r>
              <a:rPr lang="cs-CZ" sz="1400" dirty="0" smtClean="0"/>
              <a:t> </a:t>
            </a:r>
            <a:endParaRPr lang="cs-CZ" sz="1400" dirty="0"/>
          </a:p>
        </p:txBody>
      </p:sp>
      <p:sp>
        <p:nvSpPr>
          <p:cNvPr id="15" name="TextovéPole 14"/>
          <p:cNvSpPr txBox="1"/>
          <p:nvPr/>
        </p:nvSpPr>
        <p:spPr>
          <a:xfrm>
            <a:off x="5940152" y="5180166"/>
            <a:ext cx="944489" cy="369332"/>
          </a:xfrm>
          <a:prstGeom prst="rect">
            <a:avLst/>
          </a:prstGeom>
          <a:noFill/>
        </p:spPr>
        <p:txBody>
          <a:bodyPr wrap="none" rtlCol="0">
            <a:spAutoFit/>
          </a:bodyPr>
          <a:lstStyle/>
          <a:p>
            <a:r>
              <a:rPr lang="cs-CZ" dirty="0" smtClean="0"/>
              <a:t>2632,00</a:t>
            </a:r>
            <a:endParaRPr lang="cs-CZ" dirty="0"/>
          </a:p>
        </p:txBody>
      </p:sp>
      <p:sp>
        <p:nvSpPr>
          <p:cNvPr id="19" name="TextovéPole 18"/>
          <p:cNvSpPr txBox="1"/>
          <p:nvPr/>
        </p:nvSpPr>
        <p:spPr>
          <a:xfrm>
            <a:off x="4128337" y="4650499"/>
            <a:ext cx="944489" cy="369332"/>
          </a:xfrm>
          <a:prstGeom prst="rect">
            <a:avLst/>
          </a:prstGeom>
          <a:noFill/>
        </p:spPr>
        <p:txBody>
          <a:bodyPr wrap="none" rtlCol="0">
            <a:spAutoFit/>
          </a:bodyPr>
          <a:lstStyle/>
          <a:p>
            <a:r>
              <a:rPr lang="cs-CZ" dirty="0" smtClean="0"/>
              <a:t>3290,00</a:t>
            </a:r>
            <a:endParaRPr lang="cs-CZ" dirty="0"/>
          </a:p>
        </p:txBody>
      </p:sp>
      <p:sp>
        <p:nvSpPr>
          <p:cNvPr id="20" name="TextovéPole 19"/>
          <p:cNvSpPr txBox="1"/>
          <p:nvPr/>
        </p:nvSpPr>
        <p:spPr>
          <a:xfrm>
            <a:off x="6209555" y="3667998"/>
            <a:ext cx="827471" cy="369332"/>
          </a:xfrm>
          <a:prstGeom prst="rect">
            <a:avLst/>
          </a:prstGeom>
          <a:noFill/>
        </p:spPr>
        <p:txBody>
          <a:bodyPr wrap="none" rtlCol="0">
            <a:spAutoFit/>
          </a:bodyPr>
          <a:lstStyle/>
          <a:p>
            <a:r>
              <a:rPr lang="cs-CZ" dirty="0" smtClean="0"/>
              <a:t>658,00</a:t>
            </a:r>
            <a:endParaRPr lang="cs-CZ"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12777"/>
            <a:ext cx="8091029"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0082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Posting</a:t>
            </a:r>
            <a:r>
              <a:rPr lang="cs-CZ" dirty="0" smtClean="0"/>
              <a:t> </a:t>
            </a:r>
            <a:r>
              <a:rPr lang="cs-CZ" dirty="0" err="1" smtClean="0"/>
              <a:t>Groups</a:t>
            </a:r>
            <a:endParaRPr lang="cs-CZ" dirty="0"/>
          </a:p>
        </p:txBody>
      </p:sp>
      <p:sp>
        <p:nvSpPr>
          <p:cNvPr id="8" name="Obdélník 7"/>
          <p:cNvSpPr/>
          <p:nvPr/>
        </p:nvSpPr>
        <p:spPr>
          <a:xfrm>
            <a:off x="696625" y="3058474"/>
            <a:ext cx="1643753" cy="109060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dirty="0" err="1" smtClean="0"/>
              <a:t>Item</a:t>
            </a:r>
            <a:r>
              <a:rPr lang="cs-CZ" dirty="0" smtClean="0"/>
              <a:t> 1</a:t>
            </a:r>
            <a:endParaRPr lang="cs-CZ" dirty="0"/>
          </a:p>
        </p:txBody>
      </p:sp>
      <p:sp>
        <p:nvSpPr>
          <p:cNvPr id="9" name="Obdélník 8"/>
          <p:cNvSpPr/>
          <p:nvPr/>
        </p:nvSpPr>
        <p:spPr>
          <a:xfrm>
            <a:off x="683568" y="1497292"/>
            <a:ext cx="1656811" cy="10931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solidFill>
                <a:srgbClr val="FF0000"/>
              </a:solidFill>
            </a:endParaRPr>
          </a:p>
          <a:p>
            <a:pPr algn="ctr"/>
            <a:endParaRPr lang="cs-CZ" dirty="0">
              <a:solidFill>
                <a:srgbClr val="FF0000"/>
              </a:solidFill>
            </a:endParaRPr>
          </a:p>
          <a:p>
            <a:pPr algn="ctr"/>
            <a:r>
              <a:rPr lang="cs-CZ" dirty="0" err="1" smtClean="0">
                <a:solidFill>
                  <a:srgbClr val="FF0000"/>
                </a:solidFill>
              </a:rPr>
              <a:t>Vendor</a:t>
            </a:r>
            <a:endParaRPr lang="cs-CZ" dirty="0">
              <a:solidFill>
                <a:srgbClr val="FF0000"/>
              </a:solidFill>
            </a:endParaRPr>
          </a:p>
        </p:txBody>
      </p:sp>
      <p:sp>
        <p:nvSpPr>
          <p:cNvPr id="11" name="Obdélník 10"/>
          <p:cNvSpPr/>
          <p:nvPr/>
        </p:nvSpPr>
        <p:spPr>
          <a:xfrm>
            <a:off x="3563888" y="1628800"/>
            <a:ext cx="2160240"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563888" y="2600908"/>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p:cNvCxnSpPr>
            <a:stCxn id="9" idx="3"/>
            <a:endCxn id="11" idx="1"/>
          </p:cNvCxnSpPr>
          <p:nvPr/>
        </p:nvCxnSpPr>
        <p:spPr>
          <a:xfrm>
            <a:off x="2340379" y="2043858"/>
            <a:ext cx="1223509" cy="169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bdélník 14"/>
          <p:cNvSpPr/>
          <p:nvPr/>
        </p:nvSpPr>
        <p:spPr>
          <a:xfrm>
            <a:off x="3722967" y="2600908"/>
            <a:ext cx="394313" cy="18633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ravoúhlá spojnice 16"/>
          <p:cNvCxnSpPr>
            <a:stCxn id="8" idx="3"/>
            <a:endCxn id="15" idx="1"/>
          </p:cNvCxnSpPr>
          <p:nvPr/>
        </p:nvCxnSpPr>
        <p:spPr>
          <a:xfrm flipV="1">
            <a:off x="2340378" y="2694075"/>
            <a:ext cx="1382589" cy="909702"/>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Pravá složená závorka 18"/>
          <p:cNvSpPr/>
          <p:nvPr/>
        </p:nvSpPr>
        <p:spPr>
          <a:xfrm>
            <a:off x="5868144" y="1556792"/>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0" name="Pravá složená závorka 19"/>
          <p:cNvSpPr/>
          <p:nvPr/>
        </p:nvSpPr>
        <p:spPr>
          <a:xfrm>
            <a:off x="5923071" y="2590423"/>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 name="TextovéPole 20"/>
          <p:cNvSpPr txBox="1"/>
          <p:nvPr/>
        </p:nvSpPr>
        <p:spPr>
          <a:xfrm>
            <a:off x="6300192" y="2060848"/>
            <a:ext cx="2467214" cy="369332"/>
          </a:xfrm>
          <a:prstGeom prst="rect">
            <a:avLst/>
          </a:prstGeom>
          <a:noFill/>
        </p:spPr>
        <p:txBody>
          <a:bodyPr wrap="none" rtlCol="0">
            <a:spAutoFit/>
          </a:bodyPr>
          <a:lstStyle/>
          <a:p>
            <a:r>
              <a:rPr lang="cs-CZ" dirty="0" err="1" smtClean="0"/>
              <a:t>Purchase</a:t>
            </a:r>
            <a:r>
              <a:rPr lang="cs-CZ" dirty="0" smtClean="0"/>
              <a:t> </a:t>
            </a:r>
            <a:r>
              <a:rPr lang="cs-CZ" dirty="0" err="1" smtClean="0"/>
              <a:t>Order</a:t>
            </a:r>
            <a:r>
              <a:rPr lang="cs-CZ" dirty="0" smtClean="0"/>
              <a:t> </a:t>
            </a:r>
            <a:r>
              <a:rPr lang="cs-CZ" dirty="0" err="1" smtClean="0"/>
              <a:t>Header</a:t>
            </a:r>
            <a:endParaRPr lang="cs-CZ" dirty="0"/>
          </a:p>
        </p:txBody>
      </p:sp>
      <p:sp>
        <p:nvSpPr>
          <p:cNvPr id="22" name="TextovéPole 21"/>
          <p:cNvSpPr txBox="1"/>
          <p:nvPr/>
        </p:nvSpPr>
        <p:spPr>
          <a:xfrm>
            <a:off x="6372200" y="2817623"/>
            <a:ext cx="2167453" cy="369332"/>
          </a:xfrm>
          <a:prstGeom prst="rect">
            <a:avLst/>
          </a:prstGeom>
          <a:noFill/>
        </p:spPr>
        <p:txBody>
          <a:bodyPr wrap="none" rtlCol="0">
            <a:spAutoFit/>
          </a:bodyPr>
          <a:lstStyle/>
          <a:p>
            <a:r>
              <a:rPr lang="cs-CZ" dirty="0" err="1" smtClean="0"/>
              <a:t>Purchase</a:t>
            </a:r>
            <a:r>
              <a:rPr lang="cs-CZ" dirty="0" smtClean="0"/>
              <a:t> </a:t>
            </a:r>
            <a:r>
              <a:rPr lang="cs-CZ" dirty="0" err="1" smtClean="0"/>
              <a:t>Order</a:t>
            </a:r>
            <a:r>
              <a:rPr lang="cs-CZ" dirty="0" smtClean="0"/>
              <a:t> Lines</a:t>
            </a:r>
            <a:endParaRPr lang="cs-CZ"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301208"/>
            <a:ext cx="846981" cy="51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2391" y="1593712"/>
            <a:ext cx="306086" cy="18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ovéPole 29"/>
          <p:cNvSpPr txBox="1"/>
          <p:nvPr/>
        </p:nvSpPr>
        <p:spPr>
          <a:xfrm>
            <a:off x="1511973" y="5376283"/>
            <a:ext cx="5831725" cy="369332"/>
          </a:xfrm>
          <a:prstGeom prst="rect">
            <a:avLst/>
          </a:prstGeom>
          <a:noFill/>
        </p:spPr>
        <p:txBody>
          <a:bodyPr wrap="none" rtlCol="0">
            <a:spAutoFit/>
          </a:bodyPr>
          <a:lstStyle/>
          <a:p>
            <a:r>
              <a:rPr lang="cs-CZ" dirty="0" smtClean="0"/>
              <a:t>= General Business </a:t>
            </a:r>
            <a:r>
              <a:rPr lang="cs-CZ" dirty="0" err="1" smtClean="0"/>
              <a:t>Posting</a:t>
            </a:r>
            <a:r>
              <a:rPr lang="cs-CZ" dirty="0" smtClean="0"/>
              <a:t> Group (</a:t>
            </a:r>
            <a:r>
              <a:rPr lang="cs-CZ" dirty="0" err="1" smtClean="0"/>
              <a:t>chosen</a:t>
            </a:r>
            <a:r>
              <a:rPr lang="cs-CZ" dirty="0" smtClean="0"/>
              <a:t> </a:t>
            </a:r>
            <a:r>
              <a:rPr lang="cs-CZ" dirty="0" err="1" smtClean="0"/>
              <a:t>code</a:t>
            </a:r>
            <a:r>
              <a:rPr lang="cs-CZ" dirty="0" smtClean="0"/>
              <a:t>=NATIONAL) </a:t>
            </a:r>
            <a:endParaRPr lang="cs-CZ" dirty="0"/>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2391" y="3143683"/>
            <a:ext cx="363711" cy="36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ovéPole 36"/>
          <p:cNvSpPr txBox="1"/>
          <p:nvPr/>
        </p:nvSpPr>
        <p:spPr>
          <a:xfrm>
            <a:off x="1664373" y="6021288"/>
            <a:ext cx="5320174" cy="646331"/>
          </a:xfrm>
          <a:prstGeom prst="rect">
            <a:avLst/>
          </a:prstGeom>
          <a:noFill/>
        </p:spPr>
        <p:txBody>
          <a:bodyPr wrap="none" rtlCol="0">
            <a:spAutoFit/>
          </a:bodyPr>
          <a:lstStyle/>
          <a:p>
            <a:r>
              <a:rPr lang="cs-CZ" dirty="0" smtClean="0"/>
              <a:t>= General </a:t>
            </a:r>
            <a:r>
              <a:rPr lang="cs-CZ" dirty="0" err="1" smtClean="0"/>
              <a:t>Product</a:t>
            </a:r>
            <a:r>
              <a:rPr lang="cs-CZ" dirty="0" smtClean="0"/>
              <a:t> </a:t>
            </a:r>
            <a:r>
              <a:rPr lang="cs-CZ" dirty="0" err="1" smtClean="0"/>
              <a:t>Posting</a:t>
            </a:r>
            <a:r>
              <a:rPr lang="cs-CZ" dirty="0" smtClean="0"/>
              <a:t> Group  (</a:t>
            </a:r>
            <a:r>
              <a:rPr lang="cs-CZ" dirty="0" err="1" smtClean="0"/>
              <a:t>chosen</a:t>
            </a:r>
            <a:r>
              <a:rPr lang="cs-CZ" dirty="0" smtClean="0"/>
              <a:t> </a:t>
            </a:r>
            <a:r>
              <a:rPr lang="cs-CZ" dirty="0" err="1" smtClean="0"/>
              <a:t>code</a:t>
            </a:r>
            <a:r>
              <a:rPr lang="cs-CZ" dirty="0" smtClean="0"/>
              <a:t>=Retail)</a:t>
            </a:r>
          </a:p>
          <a:p>
            <a:endParaRPr lang="cs-CZ" dirty="0"/>
          </a:p>
        </p:txBody>
      </p:sp>
      <p:pic>
        <p:nvPicPr>
          <p:cNvPr id="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5897473"/>
            <a:ext cx="716863" cy="71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0161" y="4171749"/>
            <a:ext cx="846981" cy="51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9529" y="4133739"/>
            <a:ext cx="595502" cy="595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3" name="Obdélník 4102"/>
          <p:cNvSpPr/>
          <p:nvPr/>
        </p:nvSpPr>
        <p:spPr>
          <a:xfrm>
            <a:off x="2771800" y="4077073"/>
            <a:ext cx="1552660" cy="72008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04" name="Šipka doprava 4103"/>
          <p:cNvSpPr/>
          <p:nvPr/>
        </p:nvSpPr>
        <p:spPr>
          <a:xfrm>
            <a:off x="4644008" y="3789040"/>
            <a:ext cx="3655514" cy="1296144"/>
          </a:xfrm>
          <a:prstGeom prst="rightArrow">
            <a:avLst>
              <a:gd name="adj1" fmla="val 33892"/>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57660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Posting</a:t>
            </a:r>
            <a:r>
              <a:rPr lang="cs-CZ" dirty="0"/>
              <a:t> </a:t>
            </a:r>
            <a:r>
              <a:rPr lang="cs-CZ" dirty="0" err="1"/>
              <a:t>Groups</a:t>
            </a:r>
            <a:endParaRPr lang="cs-C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7060" y="1268760"/>
            <a:ext cx="3888432" cy="2613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221088"/>
            <a:ext cx="7570787"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Šipka dolů 6"/>
          <p:cNvSpPr/>
          <p:nvPr/>
        </p:nvSpPr>
        <p:spPr>
          <a:xfrm>
            <a:off x="5508104" y="3881858"/>
            <a:ext cx="144016" cy="4112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75" y="1484784"/>
            <a:ext cx="2686813" cy="1295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Přímá spojnice se šipkou 8"/>
          <p:cNvCxnSpPr/>
          <p:nvPr/>
        </p:nvCxnSpPr>
        <p:spPr>
          <a:xfrm>
            <a:off x="1916940" y="2348880"/>
            <a:ext cx="108012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316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End </a:t>
            </a:r>
            <a:r>
              <a:rPr lang="cs-CZ" dirty="0" err="1" smtClean="0"/>
              <a:t>of</a:t>
            </a:r>
            <a:r>
              <a:rPr lang="cs-CZ" dirty="0" smtClean="0"/>
              <a:t> </a:t>
            </a:r>
            <a:r>
              <a:rPr lang="cs-CZ" dirty="0" err="1" smtClean="0"/>
              <a:t>the</a:t>
            </a:r>
            <a:r>
              <a:rPr lang="cs-CZ" dirty="0" smtClean="0"/>
              <a:t> </a:t>
            </a:r>
            <a:r>
              <a:rPr lang="cs-CZ" dirty="0" err="1" smtClean="0"/>
              <a:t>section</a:t>
            </a:r>
            <a:r>
              <a:rPr lang="cs-CZ" dirty="0" smtClean="0"/>
              <a:t> III. </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340768"/>
            <a:ext cx="4843877" cy="288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971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97" y="397685"/>
            <a:ext cx="4054568" cy="2188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79156"/>
            <a:ext cx="4081065" cy="2262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298" y="3140969"/>
            <a:ext cx="4054568" cy="2219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112067"/>
            <a:ext cx="4104456" cy="2237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9781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Basic </a:t>
            </a:r>
            <a:r>
              <a:rPr lang="cs-CZ" dirty="0" err="1" smtClean="0"/>
              <a:t>information</a:t>
            </a:r>
            <a:r>
              <a:rPr lang="cs-CZ" dirty="0" smtClean="0"/>
              <a:t>- </a:t>
            </a:r>
            <a:r>
              <a:rPr lang="cs-CZ" dirty="0" err="1" smtClean="0"/>
              <a:t>some</a:t>
            </a:r>
            <a:r>
              <a:rPr lang="cs-CZ" dirty="0" smtClean="0"/>
              <a:t> </a:t>
            </a:r>
            <a:r>
              <a:rPr lang="cs-CZ" dirty="0" err="1" smtClean="0"/>
              <a:t>of</a:t>
            </a:r>
            <a:r>
              <a:rPr lang="cs-CZ" dirty="0" smtClean="0"/>
              <a:t> </a:t>
            </a:r>
            <a:r>
              <a:rPr lang="cs-CZ" dirty="0" err="1" smtClean="0"/>
              <a:t>them</a:t>
            </a:r>
            <a:r>
              <a:rPr lang="cs-CZ" dirty="0" smtClean="0"/>
              <a:t>  - </a:t>
            </a:r>
            <a:r>
              <a:rPr lang="cs-CZ" dirty="0" err="1" smtClean="0"/>
              <a:t>buttons</a:t>
            </a:r>
            <a:r>
              <a:rPr lang="cs-CZ" dirty="0" smtClean="0"/>
              <a:t> (</a:t>
            </a:r>
            <a:r>
              <a:rPr lang="cs-CZ" dirty="0" err="1" smtClean="0"/>
              <a:t>purchases</a:t>
            </a:r>
            <a:r>
              <a:rPr lang="cs-CZ" dirty="0" smtClean="0"/>
              <a:t>) </a:t>
            </a:r>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97637"/>
            <a:ext cx="3619500"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Přímá spojnice se šipkou 10"/>
          <p:cNvCxnSpPr/>
          <p:nvPr/>
        </p:nvCxnSpPr>
        <p:spPr>
          <a:xfrm>
            <a:off x="3037182" y="4221088"/>
            <a:ext cx="1197933" cy="16400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2349302" y="2420888"/>
            <a:ext cx="238426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272" y="1628900"/>
            <a:ext cx="2802056" cy="1962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3569" y="3938495"/>
            <a:ext cx="3751883" cy="1284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Přímá spojnice se šipkou 6"/>
          <p:cNvCxnSpPr>
            <a:endCxn id="4100" idx="0"/>
          </p:cNvCxnSpPr>
          <p:nvPr/>
        </p:nvCxnSpPr>
        <p:spPr>
          <a:xfrm>
            <a:off x="6609511" y="3591011"/>
            <a:ext cx="0" cy="3474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Přímá spojnice 15"/>
          <p:cNvCxnSpPr/>
          <p:nvPr/>
        </p:nvCxnSpPr>
        <p:spPr>
          <a:xfrm flipH="1">
            <a:off x="2560531" y="4221088"/>
            <a:ext cx="5040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bdélník 16"/>
          <p:cNvSpPr/>
          <p:nvPr/>
        </p:nvSpPr>
        <p:spPr>
          <a:xfrm>
            <a:off x="4355976" y="5733256"/>
            <a:ext cx="2111988"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List </a:t>
            </a:r>
            <a:r>
              <a:rPr lang="cs-CZ" sz="2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of</a:t>
            </a:r>
            <a:r>
              <a:rPr lang="cs-CZ"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PO (</a:t>
            </a:r>
            <a:r>
              <a:rPr lang="cs-CZ" sz="2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if</a:t>
            </a:r>
            <a:r>
              <a:rPr lang="cs-CZ"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cs-CZ" sz="2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any</a:t>
            </a:r>
            <a:r>
              <a:rPr lang="cs-CZ"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cs-CZ"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03523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Basic source </a:t>
            </a:r>
            <a:r>
              <a:rPr lang="cs-CZ" dirty="0" err="1" smtClean="0"/>
              <a:t>tables</a:t>
            </a:r>
            <a:r>
              <a:rPr lang="cs-CZ" dirty="0" smtClean="0"/>
              <a:t> II.(</a:t>
            </a:r>
            <a:r>
              <a:rPr lang="cs-CZ" dirty="0" err="1" smtClean="0"/>
              <a:t>purchase</a:t>
            </a:r>
            <a:endParaRPr lang="cs-CZ" dirty="0"/>
          </a:p>
        </p:txBody>
      </p:sp>
      <p:sp>
        <p:nvSpPr>
          <p:cNvPr id="3" name="Zástupný symbol pro obsah 2"/>
          <p:cNvSpPr>
            <a:spLocks noGrp="1"/>
          </p:cNvSpPr>
          <p:nvPr>
            <p:ph idx="1"/>
          </p:nvPr>
        </p:nvSpPr>
        <p:spPr>
          <a:xfrm>
            <a:off x="457200" y="1600200"/>
            <a:ext cx="8229600" cy="4925144"/>
          </a:xfrm>
        </p:spPr>
        <p:txBody>
          <a:bodyPr>
            <a:normAutofit fontScale="77500" lnSpcReduction="20000"/>
          </a:bodyPr>
          <a:lstStyle/>
          <a:p>
            <a:r>
              <a:rPr lang="cs-CZ" dirty="0" err="1" smtClean="0"/>
              <a:t>Item</a:t>
            </a:r>
            <a:endParaRPr lang="cs-CZ" dirty="0" smtClean="0"/>
          </a:p>
          <a:p>
            <a:pPr lvl="1"/>
            <a:r>
              <a:rPr lang="en-GB" sz="1800" dirty="0" smtClean="0"/>
              <a:t>Number</a:t>
            </a:r>
          </a:p>
          <a:p>
            <a:pPr lvl="1"/>
            <a:r>
              <a:rPr lang="en-GB" sz="1800" dirty="0" smtClean="0"/>
              <a:t>Basic Unit of Measure</a:t>
            </a:r>
          </a:p>
          <a:p>
            <a:pPr lvl="1"/>
            <a:r>
              <a:rPr lang="en-GB" sz="1800" dirty="0" smtClean="0"/>
              <a:t>Item Category Code</a:t>
            </a:r>
          </a:p>
          <a:p>
            <a:pPr lvl="1"/>
            <a:r>
              <a:rPr lang="en-GB" sz="1800" dirty="0" smtClean="0"/>
              <a:t>Product Group Code</a:t>
            </a:r>
          </a:p>
          <a:p>
            <a:pPr lvl="1"/>
            <a:r>
              <a:rPr lang="en-GB" sz="1800" dirty="0" smtClean="0"/>
              <a:t>Inventory</a:t>
            </a:r>
          </a:p>
          <a:p>
            <a:pPr lvl="1"/>
            <a:r>
              <a:rPr lang="en-GB" sz="1800" dirty="0" smtClean="0"/>
              <a:t>Quantity of this item on diverse types of document</a:t>
            </a:r>
          </a:p>
          <a:p>
            <a:pPr lvl="1"/>
            <a:r>
              <a:rPr lang="en-GB" sz="1800" dirty="0" smtClean="0"/>
              <a:t>Costing method</a:t>
            </a:r>
          </a:p>
          <a:p>
            <a:pPr lvl="1"/>
            <a:r>
              <a:rPr lang="en-GB" sz="1800" dirty="0" smtClean="0"/>
              <a:t>Unit Cost</a:t>
            </a:r>
          </a:p>
          <a:p>
            <a:pPr lvl="1"/>
            <a:r>
              <a:rPr lang="en-GB" sz="1800" dirty="0" smtClean="0"/>
              <a:t>General Production Posting Group</a:t>
            </a:r>
            <a:r>
              <a:rPr lang="en-GB" sz="1300" dirty="0" smtClean="0"/>
              <a:t>  (we will go over it later in this course in section General Ledger setup and Inventory Costing)</a:t>
            </a:r>
          </a:p>
          <a:p>
            <a:pPr lvl="1"/>
            <a:r>
              <a:rPr lang="en-GB" sz="1800" dirty="0" smtClean="0"/>
              <a:t>VAT Production Posting Group (</a:t>
            </a:r>
            <a:r>
              <a:rPr lang="en-GB" sz="1300" dirty="0" smtClean="0"/>
              <a:t>we will go over it later in this course in section General Ledger setup and </a:t>
            </a:r>
            <a:r>
              <a:rPr lang="en-GB" sz="1300" dirty="0" err="1" smtClean="0"/>
              <a:t>Inevntory</a:t>
            </a:r>
            <a:r>
              <a:rPr lang="en-GB" sz="1300" dirty="0" smtClean="0"/>
              <a:t> Costing)</a:t>
            </a:r>
          </a:p>
          <a:p>
            <a:pPr lvl="1"/>
            <a:r>
              <a:rPr lang="en-GB" sz="1800" dirty="0" smtClean="0"/>
              <a:t>Inventory Posting  </a:t>
            </a:r>
            <a:r>
              <a:rPr lang="en-GB" sz="1300" dirty="0" smtClean="0"/>
              <a:t>(we will go over it later in this course in section General Ledger setup and (we will go over it later in this course in section General Ledger setup and Inventory Costing)</a:t>
            </a:r>
          </a:p>
          <a:p>
            <a:pPr lvl="1"/>
            <a:r>
              <a:rPr lang="en-GB" sz="1800" dirty="0" smtClean="0"/>
              <a:t>Allow Invoice Discount</a:t>
            </a:r>
          </a:p>
          <a:p>
            <a:pPr lvl="1"/>
            <a:r>
              <a:rPr lang="en-GB" sz="1800" dirty="0" smtClean="0"/>
              <a:t>Replenishment System  and Vendor Number</a:t>
            </a:r>
            <a:r>
              <a:rPr lang="cs-CZ" sz="1800" dirty="0" smtClean="0"/>
              <a:t> (</a:t>
            </a:r>
            <a:r>
              <a:rPr lang="cs-CZ" sz="1800" dirty="0" err="1" smtClean="0"/>
              <a:t>for</a:t>
            </a:r>
            <a:r>
              <a:rPr lang="cs-CZ" sz="1800" dirty="0" smtClean="0"/>
              <a:t> </a:t>
            </a:r>
            <a:r>
              <a:rPr lang="cs-CZ" sz="1800" dirty="0" err="1" smtClean="0"/>
              <a:t>purchase</a:t>
            </a:r>
            <a:r>
              <a:rPr lang="cs-CZ" sz="1800" dirty="0" smtClean="0"/>
              <a:t>= </a:t>
            </a:r>
            <a:r>
              <a:rPr lang="cs-CZ" sz="1800" dirty="0" err="1" smtClean="0"/>
              <a:t>Purchase</a:t>
            </a:r>
            <a:r>
              <a:rPr lang="cs-CZ" sz="1800" dirty="0" smtClean="0"/>
              <a:t>)</a:t>
            </a:r>
            <a:endParaRPr lang="en-GB" sz="1800" dirty="0" smtClean="0"/>
          </a:p>
          <a:p>
            <a:pPr lvl="1"/>
            <a:r>
              <a:rPr lang="en-GB" sz="1800" dirty="0" smtClean="0"/>
              <a:t>Reordering Policy </a:t>
            </a:r>
            <a:r>
              <a:rPr lang="en-GB" sz="1300" dirty="0" smtClean="0"/>
              <a:t>(we will go over it later in this course in section Requisition worksheet and netting calculation)</a:t>
            </a:r>
          </a:p>
          <a:p>
            <a:pPr lvl="1"/>
            <a:r>
              <a:rPr lang="en-GB" sz="1800" dirty="0" smtClean="0"/>
              <a:t>Safety Stock Quantity and Reordering point  </a:t>
            </a:r>
            <a:r>
              <a:rPr lang="en-GB" sz="1300" dirty="0" smtClean="0"/>
              <a:t>(we will go over it later in this course in section Requisition worksheet and netting calculation)</a:t>
            </a:r>
          </a:p>
          <a:p>
            <a:pPr lvl="1"/>
            <a:r>
              <a:rPr lang="en-GB" sz="1900" dirty="0" smtClean="0"/>
              <a:t>Item Tracking Code</a:t>
            </a:r>
            <a:r>
              <a:rPr lang="cs-CZ" sz="1900" dirty="0" smtClean="0"/>
              <a:t> (</a:t>
            </a:r>
            <a:r>
              <a:rPr lang="cs-CZ" sz="1900" dirty="0" err="1" smtClean="0"/>
              <a:t>if</a:t>
            </a:r>
            <a:r>
              <a:rPr lang="cs-CZ" sz="1900" dirty="0" smtClean="0"/>
              <a:t> </a:t>
            </a:r>
            <a:r>
              <a:rPr lang="cs-CZ" sz="1900" dirty="0" err="1" smtClean="0"/>
              <a:t>applied</a:t>
            </a:r>
            <a:r>
              <a:rPr lang="cs-CZ" sz="1900" dirty="0" smtClean="0"/>
              <a:t>)</a:t>
            </a:r>
            <a:endParaRPr lang="en-GB" sz="1900" dirty="0" smtClean="0"/>
          </a:p>
          <a:p>
            <a:pPr lvl="1"/>
            <a:endParaRPr lang="cs-CZ" sz="1300" dirty="0"/>
          </a:p>
          <a:p>
            <a:pPr lvl="1"/>
            <a:endParaRPr lang="cs-CZ" sz="1800" dirty="0"/>
          </a:p>
          <a:p>
            <a:pPr marL="457200" lvl="1" indent="0">
              <a:buNone/>
            </a:pPr>
            <a:r>
              <a:rPr lang="cs-CZ" dirty="0" smtClean="0"/>
              <a:t> </a:t>
            </a:r>
            <a:endParaRPr lang="cs-CZ" sz="1050" dirty="0" smtClean="0"/>
          </a:p>
          <a:p>
            <a:pPr lvl="1"/>
            <a:endParaRPr lang="cs-CZ" sz="1050" dirty="0"/>
          </a:p>
          <a:p>
            <a:pPr lvl="1"/>
            <a:endParaRPr lang="cs-CZ" dirty="0" smtClean="0"/>
          </a:p>
          <a:p>
            <a:pPr lvl="1"/>
            <a:endParaRPr lang="cs-CZ" dirty="0" smtClean="0"/>
          </a:p>
          <a:p>
            <a:endParaRPr lang="cs-CZ" dirty="0"/>
          </a:p>
        </p:txBody>
      </p:sp>
    </p:spTree>
    <p:extLst>
      <p:ext uri="{BB962C8B-B14F-4D97-AF65-F5344CB8AC3E}">
        <p14:creationId xmlns:p14="http://schemas.microsoft.com/office/powerpoint/2010/main" val="2693297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Item</a:t>
            </a:r>
            <a:r>
              <a:rPr lang="cs-CZ" dirty="0" smtClean="0"/>
              <a:t> </a:t>
            </a:r>
            <a:r>
              <a:rPr lang="cs-CZ" dirty="0" err="1" smtClean="0"/>
              <a:t>card</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7113587"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971600" y="5790175"/>
            <a:ext cx="6577250" cy="646331"/>
          </a:xfrm>
          <a:prstGeom prst="rect">
            <a:avLst/>
          </a:prstGeom>
          <a:noFill/>
        </p:spPr>
        <p:txBody>
          <a:bodyPr wrap="none" rtlCol="0">
            <a:spAutoFit/>
          </a:bodyPr>
          <a:lstStyle/>
          <a:p>
            <a:r>
              <a:rPr lang="en-GB" dirty="0" smtClean="0"/>
              <a:t>Some basic information related to the button Item will be presented</a:t>
            </a:r>
          </a:p>
          <a:p>
            <a:r>
              <a:rPr lang="en-GB" dirty="0" smtClean="0"/>
              <a:t> on-line during tuition  </a:t>
            </a:r>
            <a:endParaRPr lang="en-GB" dirty="0"/>
          </a:p>
        </p:txBody>
      </p:sp>
    </p:spTree>
    <p:extLst>
      <p:ext uri="{BB962C8B-B14F-4D97-AF65-F5344CB8AC3E}">
        <p14:creationId xmlns:p14="http://schemas.microsoft.com/office/powerpoint/2010/main" val="332880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Purchase</a:t>
            </a:r>
            <a:r>
              <a:rPr lang="cs-CZ" dirty="0" smtClean="0"/>
              <a:t> </a:t>
            </a:r>
            <a:r>
              <a:rPr lang="cs-CZ" dirty="0" err="1" smtClean="0"/>
              <a:t>Order</a:t>
            </a:r>
            <a:endParaRPr lang="cs-CZ" dirty="0"/>
          </a:p>
        </p:txBody>
      </p:sp>
      <p:sp>
        <p:nvSpPr>
          <p:cNvPr id="4" name="Obdélník 3"/>
          <p:cNvSpPr/>
          <p:nvPr/>
        </p:nvSpPr>
        <p:spPr>
          <a:xfrm>
            <a:off x="1188453" y="3009642"/>
            <a:ext cx="1152128"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Item</a:t>
            </a:r>
            <a:r>
              <a:rPr lang="cs-CZ" dirty="0" smtClean="0"/>
              <a:t> 1</a:t>
            </a:r>
            <a:endParaRPr lang="cs-CZ" dirty="0"/>
          </a:p>
        </p:txBody>
      </p:sp>
      <p:sp>
        <p:nvSpPr>
          <p:cNvPr id="5" name="Obdélník 4"/>
          <p:cNvSpPr/>
          <p:nvPr/>
        </p:nvSpPr>
        <p:spPr>
          <a:xfrm>
            <a:off x="1214217" y="2289883"/>
            <a:ext cx="1152128"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solidFill>
                  <a:srgbClr val="FF0000"/>
                </a:solidFill>
              </a:rPr>
              <a:t>Vendor</a:t>
            </a:r>
            <a:endParaRPr lang="cs-CZ" dirty="0">
              <a:solidFill>
                <a:srgbClr val="FF0000"/>
              </a:solidFill>
            </a:endParaRPr>
          </a:p>
        </p:txBody>
      </p:sp>
      <p:sp>
        <p:nvSpPr>
          <p:cNvPr id="6" name="Obdélník 5"/>
          <p:cNvSpPr/>
          <p:nvPr/>
        </p:nvSpPr>
        <p:spPr>
          <a:xfrm>
            <a:off x="1214217" y="3729722"/>
            <a:ext cx="1152128"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Item</a:t>
            </a:r>
            <a:r>
              <a:rPr lang="cs-CZ" dirty="0" smtClean="0"/>
              <a:t> 2</a:t>
            </a:r>
            <a:endParaRPr lang="cs-CZ" dirty="0"/>
          </a:p>
        </p:txBody>
      </p:sp>
      <p:sp>
        <p:nvSpPr>
          <p:cNvPr id="7" name="Obdélník 6"/>
          <p:cNvSpPr/>
          <p:nvPr/>
        </p:nvSpPr>
        <p:spPr>
          <a:xfrm>
            <a:off x="3563888" y="1628800"/>
            <a:ext cx="2160240"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3563888" y="2600908"/>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3563888" y="2902899"/>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se šipkou 11"/>
          <p:cNvCxnSpPr>
            <a:stCxn id="5" idx="3"/>
          </p:cNvCxnSpPr>
          <p:nvPr/>
        </p:nvCxnSpPr>
        <p:spPr>
          <a:xfrm flipV="1">
            <a:off x="2366345" y="2060848"/>
            <a:ext cx="1198372" cy="4810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bdélník 12"/>
          <p:cNvSpPr/>
          <p:nvPr/>
        </p:nvSpPr>
        <p:spPr>
          <a:xfrm>
            <a:off x="3707904" y="2590423"/>
            <a:ext cx="394313" cy="18633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3730281" y="2902899"/>
            <a:ext cx="371936" cy="1800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6" name="Pravoúhlá spojnice 15"/>
          <p:cNvCxnSpPr>
            <a:stCxn id="4" idx="3"/>
          </p:cNvCxnSpPr>
          <p:nvPr/>
        </p:nvCxnSpPr>
        <p:spPr>
          <a:xfrm flipV="1">
            <a:off x="2340581" y="2683590"/>
            <a:ext cx="1368152" cy="578080"/>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ravoúhlá spojnice 16"/>
          <p:cNvCxnSpPr/>
          <p:nvPr/>
        </p:nvCxnSpPr>
        <p:spPr>
          <a:xfrm flipV="1">
            <a:off x="2310458" y="3082919"/>
            <a:ext cx="1606620" cy="958149"/>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Pravá složená závorka 19"/>
          <p:cNvSpPr/>
          <p:nvPr/>
        </p:nvSpPr>
        <p:spPr>
          <a:xfrm>
            <a:off x="5868144" y="1556792"/>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 name="Pravá složená závorka 20"/>
          <p:cNvSpPr/>
          <p:nvPr/>
        </p:nvSpPr>
        <p:spPr>
          <a:xfrm>
            <a:off x="5923071" y="2590423"/>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2" name="TextovéPole 21"/>
          <p:cNvSpPr txBox="1"/>
          <p:nvPr/>
        </p:nvSpPr>
        <p:spPr>
          <a:xfrm>
            <a:off x="6300192" y="2060848"/>
            <a:ext cx="2467214" cy="369332"/>
          </a:xfrm>
          <a:prstGeom prst="rect">
            <a:avLst/>
          </a:prstGeom>
          <a:noFill/>
        </p:spPr>
        <p:txBody>
          <a:bodyPr wrap="none" rtlCol="0">
            <a:spAutoFit/>
          </a:bodyPr>
          <a:lstStyle/>
          <a:p>
            <a:r>
              <a:rPr lang="cs-CZ" dirty="0" err="1" smtClean="0"/>
              <a:t>Purchase</a:t>
            </a:r>
            <a:r>
              <a:rPr lang="cs-CZ" dirty="0" smtClean="0"/>
              <a:t> </a:t>
            </a:r>
            <a:r>
              <a:rPr lang="cs-CZ" dirty="0" err="1" smtClean="0"/>
              <a:t>Order</a:t>
            </a:r>
            <a:r>
              <a:rPr lang="cs-CZ" dirty="0" smtClean="0"/>
              <a:t> </a:t>
            </a:r>
            <a:r>
              <a:rPr lang="cs-CZ" dirty="0" err="1" smtClean="0"/>
              <a:t>Header</a:t>
            </a:r>
            <a:endParaRPr lang="cs-CZ" dirty="0"/>
          </a:p>
        </p:txBody>
      </p:sp>
      <p:sp>
        <p:nvSpPr>
          <p:cNvPr id="23" name="TextovéPole 22"/>
          <p:cNvSpPr txBox="1"/>
          <p:nvPr/>
        </p:nvSpPr>
        <p:spPr>
          <a:xfrm>
            <a:off x="6394462" y="2873809"/>
            <a:ext cx="2167453" cy="369332"/>
          </a:xfrm>
          <a:prstGeom prst="rect">
            <a:avLst/>
          </a:prstGeom>
          <a:noFill/>
        </p:spPr>
        <p:txBody>
          <a:bodyPr wrap="none" rtlCol="0">
            <a:spAutoFit/>
          </a:bodyPr>
          <a:lstStyle/>
          <a:p>
            <a:r>
              <a:rPr lang="cs-CZ" dirty="0" err="1" smtClean="0"/>
              <a:t>Purchase</a:t>
            </a:r>
            <a:r>
              <a:rPr lang="cs-CZ" dirty="0" smtClean="0"/>
              <a:t> </a:t>
            </a:r>
            <a:r>
              <a:rPr lang="cs-CZ" dirty="0" err="1" smtClean="0"/>
              <a:t>Order</a:t>
            </a:r>
            <a:r>
              <a:rPr lang="cs-CZ" dirty="0" smtClean="0"/>
              <a:t> Lines</a:t>
            </a:r>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378" y="3879417"/>
            <a:ext cx="4369643"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Obdélník 23"/>
          <p:cNvSpPr/>
          <p:nvPr/>
        </p:nvSpPr>
        <p:spPr>
          <a:xfrm>
            <a:off x="4102217" y="3789040"/>
            <a:ext cx="4646247" cy="172819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p:cNvSpPr/>
          <p:nvPr/>
        </p:nvSpPr>
        <p:spPr>
          <a:xfrm>
            <a:off x="4102217" y="5589240"/>
            <a:ext cx="4646247" cy="504055"/>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Šipka dolů 24"/>
          <p:cNvSpPr/>
          <p:nvPr/>
        </p:nvSpPr>
        <p:spPr>
          <a:xfrm>
            <a:off x="4572000" y="3186955"/>
            <a:ext cx="792088" cy="458069"/>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accent6">
                  <a:lumMod val="20000"/>
                  <a:lumOff val="80000"/>
                </a:schemeClr>
              </a:solidFill>
            </a:endParaRPr>
          </a:p>
        </p:txBody>
      </p:sp>
    </p:spTree>
    <p:extLst>
      <p:ext uri="{BB962C8B-B14F-4D97-AF65-F5344CB8AC3E}">
        <p14:creationId xmlns:p14="http://schemas.microsoft.com/office/powerpoint/2010/main" val="1842682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smtClean="0"/>
              <a:t>How to create a simple </a:t>
            </a:r>
            <a:r>
              <a:rPr lang="cs-CZ" dirty="0" err="1" smtClean="0"/>
              <a:t>Purchase</a:t>
            </a:r>
            <a:r>
              <a:rPr lang="en-GB" dirty="0" smtClean="0"/>
              <a:t> Order </a:t>
            </a:r>
            <a:endParaRPr lang="en-GB" dirty="0"/>
          </a:p>
        </p:txBody>
      </p:sp>
      <p:sp>
        <p:nvSpPr>
          <p:cNvPr id="3" name="Zástupný symbol pro obsah 2"/>
          <p:cNvSpPr>
            <a:spLocks noGrp="1"/>
          </p:cNvSpPr>
          <p:nvPr>
            <p:ph idx="1"/>
          </p:nvPr>
        </p:nvSpPr>
        <p:spPr/>
        <p:txBody>
          <a:bodyPr>
            <a:normAutofit fontScale="70000" lnSpcReduction="20000"/>
          </a:bodyPr>
          <a:lstStyle/>
          <a:p>
            <a:r>
              <a:rPr lang="cs-CZ" dirty="0" err="1" smtClean="0"/>
              <a:t>Purchase</a:t>
            </a:r>
            <a:r>
              <a:rPr lang="en-GB" dirty="0" smtClean="0"/>
              <a:t> menu</a:t>
            </a:r>
          </a:p>
          <a:p>
            <a:r>
              <a:rPr lang="en-GB" dirty="0" smtClean="0"/>
              <a:t>Order Processing-&gt;Orders</a:t>
            </a:r>
          </a:p>
          <a:p>
            <a:r>
              <a:rPr lang="en-GB" dirty="0" smtClean="0"/>
              <a:t>F3 to create new document- by confirming by use of ENTER  a new and unique document number is created</a:t>
            </a:r>
          </a:p>
          <a:p>
            <a:r>
              <a:rPr lang="en-GB" dirty="0" smtClean="0"/>
              <a:t>Look-up by use of F6 from the field </a:t>
            </a:r>
            <a:r>
              <a:rPr lang="cs-CZ" dirty="0" err="1" smtClean="0"/>
              <a:t>Vendor</a:t>
            </a:r>
            <a:r>
              <a:rPr lang="en-GB" dirty="0" smtClean="0"/>
              <a:t> </a:t>
            </a:r>
          </a:p>
          <a:p>
            <a:r>
              <a:rPr lang="en-GB" dirty="0" smtClean="0"/>
              <a:t>Chosen </a:t>
            </a:r>
            <a:r>
              <a:rPr lang="cs-CZ" dirty="0" err="1" smtClean="0"/>
              <a:t>Vendor</a:t>
            </a:r>
            <a:r>
              <a:rPr lang="en-GB" dirty="0" smtClean="0"/>
              <a:t> must be confirmed by one click on the key Enter </a:t>
            </a:r>
          </a:p>
          <a:p>
            <a:r>
              <a:rPr lang="cs-CZ" dirty="0" smtClean="0"/>
              <a:t> </a:t>
            </a:r>
            <a:r>
              <a:rPr lang="en-GB" dirty="0" smtClean="0"/>
              <a:t>Lines-&gt;Type Item-&gt;from the field No. By use of F6 pick your chosen item -&gt;ENTER to confirm your choice</a:t>
            </a:r>
          </a:p>
          <a:p>
            <a:r>
              <a:rPr lang="en-GB" dirty="0" smtClean="0"/>
              <a:t>Enter stock location </a:t>
            </a:r>
            <a:r>
              <a:rPr lang="en-GB" b="1" dirty="0" smtClean="0">
                <a:solidFill>
                  <a:srgbClr val="0070C0"/>
                </a:solidFill>
              </a:rPr>
              <a:t>BLUE</a:t>
            </a:r>
            <a:r>
              <a:rPr lang="en-GB" dirty="0" smtClean="0"/>
              <a:t> and specify Quantity  </a:t>
            </a:r>
            <a:r>
              <a:rPr lang="cs-CZ" dirty="0" err="1" smtClean="0"/>
              <a:t>of</a:t>
            </a:r>
            <a:r>
              <a:rPr lang="cs-CZ" dirty="0" smtClean="0"/>
              <a:t> </a:t>
            </a:r>
            <a:r>
              <a:rPr lang="cs-CZ" dirty="0" err="1" smtClean="0"/>
              <a:t>the</a:t>
            </a:r>
            <a:r>
              <a:rPr lang="cs-CZ" dirty="0" smtClean="0"/>
              <a:t> </a:t>
            </a:r>
            <a:r>
              <a:rPr lang="cs-CZ" dirty="0" err="1" smtClean="0"/>
              <a:t>Item</a:t>
            </a:r>
            <a:endParaRPr lang="en-GB" dirty="0" smtClean="0"/>
          </a:p>
          <a:p>
            <a:r>
              <a:rPr lang="en-GB" dirty="0" smtClean="0"/>
              <a:t>See Statistics of this document by F9</a:t>
            </a:r>
          </a:p>
          <a:p>
            <a:r>
              <a:rPr lang="en-GB" dirty="0" smtClean="0"/>
              <a:t>Button Print-&gt;Order Confirmation-&gt;Preview</a:t>
            </a:r>
          </a:p>
          <a:p>
            <a:r>
              <a:rPr lang="en-GB" dirty="0" smtClean="0"/>
              <a:t>Post it by use of F11</a:t>
            </a:r>
          </a:p>
          <a:p>
            <a:r>
              <a:rPr lang="en-GB" dirty="0" smtClean="0"/>
              <a:t>Make a choice (for this first simple </a:t>
            </a:r>
            <a:r>
              <a:rPr lang="cs-CZ" dirty="0" err="1" smtClean="0"/>
              <a:t>purchase</a:t>
            </a:r>
            <a:r>
              <a:rPr lang="en-GB" dirty="0" smtClean="0"/>
              <a:t> order model)  </a:t>
            </a:r>
          </a:p>
          <a:p>
            <a:endParaRPr lang="cs-CZ" dirty="0"/>
          </a:p>
        </p:txBody>
      </p:sp>
    </p:spTree>
    <p:extLst>
      <p:ext uri="{BB962C8B-B14F-4D97-AF65-F5344CB8AC3E}">
        <p14:creationId xmlns:p14="http://schemas.microsoft.com/office/powerpoint/2010/main" val="3028262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Purchase</a:t>
            </a:r>
            <a:r>
              <a:rPr lang="cs-CZ" dirty="0" smtClean="0"/>
              <a:t> </a:t>
            </a:r>
            <a:r>
              <a:rPr lang="cs-CZ" dirty="0" err="1" smtClean="0"/>
              <a:t>Order</a:t>
            </a:r>
            <a:endParaRPr lang="cs-C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815" y="1556792"/>
            <a:ext cx="8304213"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970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615</Words>
  <Application>Microsoft Office PowerPoint</Application>
  <PresentationFormat>Předvádění na obrazovce (4:3)</PresentationFormat>
  <Paragraphs>110</Paragraphs>
  <Slides>24</Slides>
  <Notes>1</Notes>
  <HiddenSlides>0</HiddenSlides>
  <MMClips>0</MMClips>
  <ScaleCrop>false</ScaleCrop>
  <HeadingPairs>
    <vt:vector size="4" baseType="variant">
      <vt:variant>
        <vt:lpstr>Motiv</vt:lpstr>
      </vt:variant>
      <vt:variant>
        <vt:i4>1</vt:i4>
      </vt:variant>
      <vt:variant>
        <vt:lpstr>Nadpisy snímků</vt:lpstr>
      </vt:variant>
      <vt:variant>
        <vt:i4>24</vt:i4>
      </vt:variant>
    </vt:vector>
  </HeadingPairs>
  <TitlesOfParts>
    <vt:vector size="25" baseType="lpstr">
      <vt:lpstr>Motiv systému Office</vt:lpstr>
      <vt:lpstr>Introduction to MS Dynamics NAV III.</vt:lpstr>
      <vt:lpstr>Basic source tables I.(purchase) </vt:lpstr>
      <vt:lpstr>Prezentace aplikace PowerPoint</vt:lpstr>
      <vt:lpstr>Basic information- some of them  - buttons (purchases) </vt:lpstr>
      <vt:lpstr>Basic source tables II.(purchase</vt:lpstr>
      <vt:lpstr>Item card</vt:lpstr>
      <vt:lpstr>Purchase Order</vt:lpstr>
      <vt:lpstr>How to create a simple Purchase Order </vt:lpstr>
      <vt:lpstr>Purchase Order</vt:lpstr>
      <vt:lpstr>Item availability</vt:lpstr>
      <vt:lpstr>History</vt:lpstr>
      <vt:lpstr>Purchase Order confirmation (preview) </vt:lpstr>
      <vt:lpstr>Posting PO</vt:lpstr>
      <vt:lpstr>Posted Purchase Invoice and Receipt document </vt:lpstr>
      <vt:lpstr>Direct „jump“to the Item card from Posted Invoice (F6)</vt:lpstr>
      <vt:lpstr>Item card and its entries (Ctrl-F5)</vt:lpstr>
      <vt:lpstr>Item card and its entries</vt:lpstr>
      <vt:lpstr>Item card and its entries</vt:lpstr>
      <vt:lpstr>Vendor Card and its entries (Ctrl-F5)</vt:lpstr>
      <vt:lpstr>Impacts to G/L </vt:lpstr>
      <vt:lpstr>Impacts to G/L (General Ledger Entries) </vt:lpstr>
      <vt:lpstr>Posting Groups</vt:lpstr>
      <vt:lpstr>Posting Groups</vt:lpstr>
      <vt:lpstr>End of the section III.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Inroduction MS Dynamics NAV</dc:title>
  <dc:creator>Skorkovsky Jaromir</dc:creator>
  <cp:lastModifiedBy>Skorkovsky Jaromir</cp:lastModifiedBy>
  <cp:revision>46</cp:revision>
  <dcterms:created xsi:type="dcterms:W3CDTF">2014-09-15T11:04:04Z</dcterms:created>
  <dcterms:modified xsi:type="dcterms:W3CDTF">2014-09-29T10:26:33Z</dcterms:modified>
</cp:coreProperties>
</file>