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3" r:id="rId3"/>
    <p:sldId id="302" r:id="rId4"/>
    <p:sldId id="301" r:id="rId5"/>
    <p:sldId id="300" r:id="rId6"/>
    <p:sldId id="299" r:id="rId7"/>
    <p:sldId id="298" r:id="rId8"/>
    <p:sldId id="297" r:id="rId9"/>
    <p:sldId id="296" r:id="rId10"/>
    <p:sldId id="303" r:id="rId11"/>
    <p:sldId id="29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foto.com/images/05/08/05_08_5---Cross-on-a-Hill_web.j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&amp;esrc=s&amp;source=images&amp;cd=&amp;cad=rja&amp;uact=8&amp;docid=CeLCLXG3ELyrxM&amp;tbnid=h2l2QAWDTQ24pM:&amp;ved=0CAcQjRw&amp;url=http://www.foreclosuredefenseresourcecenter.com/2011/08/substitution-of-trustee-under-california-civil-code-section-2934a/&amp;ei=yUkpVILXMZPfau7-gNgC&amp;bvm=bv.76247554,d.d2s&amp;psig=AFQjCNGMUvjrLHwtWO4dbMNmzjlYnu_YOA&amp;ust=1412078251438265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V.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Substitution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rules</a:t>
            </a:r>
            <a:endParaRPr lang="en-US" altLang="cs-CZ" dirty="0" smtClean="0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684213" y="2781300"/>
            <a:ext cx="16557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r>
              <a:rPr lang="cs-CZ" altLang="cs-CZ" sz="1400" dirty="0" err="1" smtClean="0">
                <a:latin typeface="Calibri" pitchFamily="34" charset="0"/>
              </a:rPr>
              <a:t>ITEMí</a:t>
            </a:r>
            <a:r>
              <a:rPr lang="cs-CZ" altLang="cs-CZ" sz="1400" dirty="0" smtClean="0">
                <a:latin typeface="Calibri" pitchFamily="34" charset="0"/>
              </a:rPr>
              <a:t> X1</a:t>
            </a:r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endParaRPr lang="en-US" altLang="cs-CZ" dirty="0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684213" y="2349500"/>
            <a:ext cx="792162" cy="28733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 b="1">
                <a:solidFill>
                  <a:schemeClr val="bg1"/>
                </a:solidFill>
                <a:latin typeface="Calibri" pitchFamily="34" charset="0"/>
              </a:rPr>
              <a:t>Inter = 0</a:t>
            </a:r>
            <a:endParaRPr lang="en-US" altLang="cs-CZ" sz="12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1547813" y="2349500"/>
            <a:ext cx="792162" cy="28733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bg1"/>
                </a:solidFill>
                <a:latin typeface="Calibri" pitchFamily="34" charset="0"/>
              </a:rPr>
              <a:t>Cond = 0</a:t>
            </a:r>
            <a:endParaRPr lang="en-US" altLang="cs-CZ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755650" y="3716338"/>
            <a:ext cx="1655763" cy="3587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r>
              <a:rPr lang="cs-CZ" altLang="cs-CZ" sz="1400" dirty="0" smtClean="0">
                <a:latin typeface="Calibri" pitchFamily="34" charset="0"/>
              </a:rPr>
              <a:t>ITEM X2</a:t>
            </a:r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endParaRPr lang="en-US" altLang="cs-CZ" dirty="0"/>
          </a:p>
        </p:txBody>
      </p:sp>
      <p:sp>
        <p:nvSpPr>
          <p:cNvPr id="4103" name="Rectangle 10"/>
          <p:cNvSpPr>
            <a:spLocks noChangeArrowheads="1"/>
          </p:cNvSpPr>
          <p:nvPr/>
        </p:nvSpPr>
        <p:spPr bwMode="auto">
          <a:xfrm>
            <a:off x="684213" y="4221163"/>
            <a:ext cx="792162" cy="28733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bg1"/>
                </a:solidFill>
                <a:latin typeface="Calibri" pitchFamily="34" charset="0"/>
              </a:rPr>
              <a:t>Inter = 0</a:t>
            </a:r>
            <a:endParaRPr lang="en-US" altLang="cs-CZ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04" name="Rectangle 11"/>
          <p:cNvSpPr>
            <a:spLocks noChangeArrowheads="1"/>
          </p:cNvSpPr>
          <p:nvPr/>
        </p:nvSpPr>
        <p:spPr bwMode="auto">
          <a:xfrm>
            <a:off x="1619250" y="4221163"/>
            <a:ext cx="792163" cy="28733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bg1"/>
                </a:solidFill>
                <a:latin typeface="Calibri" pitchFamily="34" charset="0"/>
              </a:rPr>
              <a:t>Cond = 0</a:t>
            </a:r>
            <a:endParaRPr lang="en-US" altLang="cs-CZ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05" name="AutoShape 12"/>
          <p:cNvSpPr>
            <a:spLocks noChangeArrowheads="1"/>
          </p:cNvSpPr>
          <p:nvPr/>
        </p:nvSpPr>
        <p:spPr bwMode="auto">
          <a:xfrm>
            <a:off x="1403350" y="3213100"/>
            <a:ext cx="215900" cy="431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4106" name="Text Box 13"/>
          <p:cNvSpPr txBox="1">
            <a:spLocks noChangeArrowheads="1"/>
          </p:cNvSpPr>
          <p:nvPr/>
        </p:nvSpPr>
        <p:spPr bwMode="auto">
          <a:xfrm>
            <a:off x="395288" y="4833938"/>
            <a:ext cx="20252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sz="1600" dirty="0" smtClean="0">
                <a:latin typeface="Calibri" pitchFamily="34" charset="0"/>
              </a:rPr>
              <a:t>X2 </a:t>
            </a:r>
            <a:r>
              <a:rPr lang="cs-CZ" altLang="cs-CZ" sz="1600" dirty="0" err="1" smtClean="0">
                <a:latin typeface="Calibri" pitchFamily="34" charset="0"/>
              </a:rPr>
              <a:t>can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err="1" smtClean="0">
                <a:latin typeface="Calibri" pitchFamily="34" charset="0"/>
              </a:rPr>
              <a:t>replace</a:t>
            </a:r>
            <a:r>
              <a:rPr lang="cs-CZ" altLang="cs-CZ" sz="1600" dirty="0" smtClean="0">
                <a:latin typeface="Calibri" pitchFamily="34" charset="0"/>
              </a:rPr>
              <a:t> X1</a:t>
            </a:r>
            <a:endParaRPr lang="cs-CZ" altLang="cs-CZ" sz="1600" dirty="0">
              <a:latin typeface="Calibri" pitchFamily="34" charset="0"/>
            </a:endParaRPr>
          </a:p>
          <a:p>
            <a:pPr eaLnBrk="1" hangingPunct="1"/>
            <a:r>
              <a:rPr lang="cs-CZ" altLang="cs-CZ" sz="1600" dirty="0" smtClean="0">
                <a:latin typeface="Calibri" pitchFamily="34" charset="0"/>
              </a:rPr>
              <a:t>X1 </a:t>
            </a:r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cannot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  </a:t>
            </a:r>
            <a:r>
              <a:rPr lang="cs-CZ" altLang="cs-CZ" sz="1600" dirty="0" err="1" smtClean="0">
                <a:latin typeface="Calibri" pitchFamily="34" charset="0"/>
              </a:rPr>
              <a:t>replace</a:t>
            </a:r>
            <a:r>
              <a:rPr lang="cs-CZ" altLang="cs-CZ" sz="1600" dirty="0" smtClean="0">
                <a:latin typeface="Calibri" pitchFamily="34" charset="0"/>
              </a:rPr>
              <a:t>  X1</a:t>
            </a:r>
            <a:endParaRPr lang="en-US" altLang="cs-CZ" sz="1600" dirty="0">
              <a:latin typeface="Calibri" pitchFamily="34" charset="0"/>
            </a:endParaRPr>
          </a:p>
        </p:txBody>
      </p:sp>
      <p:sp>
        <p:nvSpPr>
          <p:cNvPr id="4107" name="Rectangle 14"/>
          <p:cNvSpPr>
            <a:spLocks noChangeArrowheads="1"/>
          </p:cNvSpPr>
          <p:nvPr/>
        </p:nvSpPr>
        <p:spPr bwMode="auto">
          <a:xfrm>
            <a:off x="2843213" y="2781300"/>
            <a:ext cx="16557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r>
              <a:rPr lang="cs-CZ" altLang="cs-CZ" sz="1400" dirty="0" smtClean="0">
                <a:latin typeface="Calibri" pitchFamily="34" charset="0"/>
              </a:rPr>
              <a:t>ITEM X1</a:t>
            </a:r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endParaRPr lang="en-US" altLang="cs-CZ" dirty="0"/>
          </a:p>
        </p:txBody>
      </p:sp>
      <p:sp>
        <p:nvSpPr>
          <p:cNvPr id="4108" name="Rectangle 15"/>
          <p:cNvSpPr>
            <a:spLocks noChangeArrowheads="1"/>
          </p:cNvSpPr>
          <p:nvPr/>
        </p:nvSpPr>
        <p:spPr bwMode="auto">
          <a:xfrm>
            <a:off x="2843213" y="2349500"/>
            <a:ext cx="792162" cy="28733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 b="1">
                <a:solidFill>
                  <a:schemeClr val="bg1"/>
                </a:solidFill>
                <a:latin typeface="Calibri" pitchFamily="34" charset="0"/>
              </a:rPr>
              <a:t>Inter = 1</a:t>
            </a:r>
            <a:endParaRPr lang="en-US" altLang="cs-CZ" sz="12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09" name="Rectangle 16"/>
          <p:cNvSpPr>
            <a:spLocks noChangeArrowheads="1"/>
          </p:cNvSpPr>
          <p:nvPr/>
        </p:nvSpPr>
        <p:spPr bwMode="auto">
          <a:xfrm>
            <a:off x="3706813" y="2349500"/>
            <a:ext cx="792162" cy="28733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bg1"/>
                </a:solidFill>
                <a:latin typeface="Calibri" pitchFamily="34" charset="0"/>
              </a:rPr>
              <a:t>Cond = 0</a:t>
            </a:r>
            <a:endParaRPr lang="en-US" altLang="cs-CZ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10" name="Rectangle 17"/>
          <p:cNvSpPr>
            <a:spLocks noChangeArrowheads="1"/>
          </p:cNvSpPr>
          <p:nvPr/>
        </p:nvSpPr>
        <p:spPr bwMode="auto">
          <a:xfrm>
            <a:off x="2914650" y="3716338"/>
            <a:ext cx="1655763" cy="3587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r>
              <a:rPr lang="cs-CZ" altLang="cs-CZ" sz="1400" dirty="0" smtClean="0">
                <a:latin typeface="Calibri" pitchFamily="34" charset="0"/>
              </a:rPr>
              <a:t>ITEM X2</a:t>
            </a:r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endParaRPr lang="en-US" altLang="cs-CZ" dirty="0"/>
          </a:p>
        </p:txBody>
      </p:sp>
      <p:sp>
        <p:nvSpPr>
          <p:cNvPr id="4111" name="Rectangle 18"/>
          <p:cNvSpPr>
            <a:spLocks noChangeArrowheads="1"/>
          </p:cNvSpPr>
          <p:nvPr/>
        </p:nvSpPr>
        <p:spPr bwMode="auto">
          <a:xfrm>
            <a:off x="2843213" y="4221163"/>
            <a:ext cx="792162" cy="28733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bg1"/>
                </a:solidFill>
                <a:latin typeface="Calibri" pitchFamily="34" charset="0"/>
              </a:rPr>
              <a:t>Inter = 1</a:t>
            </a:r>
            <a:endParaRPr lang="en-US" altLang="cs-CZ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12" name="Rectangle 19"/>
          <p:cNvSpPr>
            <a:spLocks noChangeArrowheads="1"/>
          </p:cNvSpPr>
          <p:nvPr/>
        </p:nvSpPr>
        <p:spPr bwMode="auto">
          <a:xfrm>
            <a:off x="3778250" y="4221163"/>
            <a:ext cx="792163" cy="28733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bg1"/>
                </a:solidFill>
                <a:latin typeface="Calibri" pitchFamily="34" charset="0"/>
              </a:rPr>
              <a:t>Cond = 0</a:t>
            </a:r>
            <a:endParaRPr lang="en-US" altLang="cs-CZ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13" name="AutoShape 20"/>
          <p:cNvSpPr>
            <a:spLocks noChangeArrowheads="1"/>
          </p:cNvSpPr>
          <p:nvPr/>
        </p:nvSpPr>
        <p:spPr bwMode="auto">
          <a:xfrm>
            <a:off x="3419475" y="3213100"/>
            <a:ext cx="215900" cy="431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4114" name="Line 21"/>
          <p:cNvSpPr>
            <a:spLocks noChangeShapeType="1"/>
          </p:cNvSpPr>
          <p:nvPr/>
        </p:nvSpPr>
        <p:spPr bwMode="auto">
          <a:xfrm>
            <a:off x="1835150" y="342900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15" name="Oval 22"/>
          <p:cNvSpPr>
            <a:spLocks noChangeArrowheads="1"/>
          </p:cNvSpPr>
          <p:nvPr/>
        </p:nvSpPr>
        <p:spPr bwMode="auto">
          <a:xfrm>
            <a:off x="3276600" y="2205038"/>
            <a:ext cx="431800" cy="576262"/>
          </a:xfrm>
          <a:prstGeom prst="ellipse">
            <a:avLst/>
          </a:prstGeom>
          <a:solidFill>
            <a:schemeClr val="hlink">
              <a:alpha val="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4116" name="Line 23"/>
          <p:cNvSpPr>
            <a:spLocks noChangeShapeType="1"/>
          </p:cNvSpPr>
          <p:nvPr/>
        </p:nvSpPr>
        <p:spPr bwMode="auto">
          <a:xfrm flipV="1">
            <a:off x="3492500" y="1989138"/>
            <a:ext cx="0" cy="2159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17" name="Line 24"/>
          <p:cNvSpPr>
            <a:spLocks noChangeShapeType="1"/>
          </p:cNvSpPr>
          <p:nvPr/>
        </p:nvSpPr>
        <p:spPr bwMode="auto">
          <a:xfrm>
            <a:off x="3492500" y="1989138"/>
            <a:ext cx="136683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18" name="Line 25"/>
          <p:cNvSpPr>
            <a:spLocks noChangeShapeType="1"/>
          </p:cNvSpPr>
          <p:nvPr/>
        </p:nvSpPr>
        <p:spPr bwMode="auto">
          <a:xfrm>
            <a:off x="4859338" y="1989138"/>
            <a:ext cx="0" cy="29527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19" name="AutoShape 26"/>
          <p:cNvSpPr>
            <a:spLocks noChangeArrowheads="1"/>
          </p:cNvSpPr>
          <p:nvPr/>
        </p:nvSpPr>
        <p:spPr bwMode="auto">
          <a:xfrm>
            <a:off x="3924300" y="3213100"/>
            <a:ext cx="215900" cy="4318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4120" name="Oval 28"/>
          <p:cNvSpPr>
            <a:spLocks noChangeArrowheads="1"/>
          </p:cNvSpPr>
          <p:nvPr/>
        </p:nvSpPr>
        <p:spPr bwMode="auto">
          <a:xfrm>
            <a:off x="3708400" y="3429000"/>
            <a:ext cx="576263" cy="142875"/>
          </a:xfrm>
          <a:prstGeom prst="ellipse">
            <a:avLst/>
          </a:prstGeom>
          <a:solidFill>
            <a:schemeClr val="hlink">
              <a:alpha val="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4121" name="Line 29"/>
          <p:cNvSpPr>
            <a:spLocks noChangeShapeType="1"/>
          </p:cNvSpPr>
          <p:nvPr/>
        </p:nvSpPr>
        <p:spPr bwMode="auto">
          <a:xfrm flipH="1">
            <a:off x="4284663" y="3500438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23" name="Text Box 32"/>
          <p:cNvSpPr txBox="1">
            <a:spLocks noChangeArrowheads="1"/>
          </p:cNvSpPr>
          <p:nvPr/>
        </p:nvSpPr>
        <p:spPr bwMode="auto">
          <a:xfrm>
            <a:off x="2195513" y="1916113"/>
            <a:ext cx="8032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sz="1600" dirty="0" err="1" smtClean="0">
                <a:latin typeface="Calibri" pitchFamily="34" charset="0"/>
              </a:rPr>
              <a:t>Change</a:t>
            </a:r>
            <a:endParaRPr lang="en-US" altLang="cs-CZ" sz="1600" dirty="0">
              <a:latin typeface="Calibri" pitchFamily="34" charset="0"/>
            </a:endParaRPr>
          </a:p>
        </p:txBody>
      </p:sp>
      <p:sp>
        <p:nvSpPr>
          <p:cNvPr id="4124" name="Line 33"/>
          <p:cNvSpPr>
            <a:spLocks noChangeShapeType="1"/>
          </p:cNvSpPr>
          <p:nvPr/>
        </p:nvSpPr>
        <p:spPr bwMode="auto">
          <a:xfrm>
            <a:off x="2916238" y="2133600"/>
            <a:ext cx="2873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25" name="Line 34"/>
          <p:cNvSpPr>
            <a:spLocks noChangeShapeType="1"/>
          </p:cNvSpPr>
          <p:nvPr/>
        </p:nvSpPr>
        <p:spPr bwMode="auto">
          <a:xfrm flipH="1">
            <a:off x="3348038" y="4941888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26" name="Line 35"/>
          <p:cNvSpPr>
            <a:spLocks noChangeShapeType="1"/>
          </p:cNvSpPr>
          <p:nvPr/>
        </p:nvSpPr>
        <p:spPr bwMode="auto">
          <a:xfrm flipV="1">
            <a:off x="3348038" y="45815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27" name="Rectangle 36"/>
          <p:cNvSpPr>
            <a:spLocks noChangeArrowheads="1"/>
          </p:cNvSpPr>
          <p:nvPr/>
        </p:nvSpPr>
        <p:spPr bwMode="auto">
          <a:xfrm>
            <a:off x="6084888" y="2852738"/>
            <a:ext cx="16557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r>
              <a:rPr lang="cs-CZ" altLang="cs-CZ" sz="1400" dirty="0" smtClean="0">
                <a:latin typeface="Calibri" pitchFamily="34" charset="0"/>
              </a:rPr>
              <a:t>ITEM X1</a:t>
            </a:r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endParaRPr lang="en-US" altLang="cs-CZ" dirty="0"/>
          </a:p>
        </p:txBody>
      </p:sp>
      <p:sp>
        <p:nvSpPr>
          <p:cNvPr id="4128" name="Rectangle 37"/>
          <p:cNvSpPr>
            <a:spLocks noChangeArrowheads="1"/>
          </p:cNvSpPr>
          <p:nvPr/>
        </p:nvSpPr>
        <p:spPr bwMode="auto">
          <a:xfrm>
            <a:off x="6084888" y="2420938"/>
            <a:ext cx="792162" cy="28733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 b="1">
                <a:solidFill>
                  <a:schemeClr val="bg1"/>
                </a:solidFill>
                <a:latin typeface="Calibri" pitchFamily="34" charset="0"/>
              </a:rPr>
              <a:t>Inter = 1</a:t>
            </a:r>
            <a:endParaRPr lang="en-US" altLang="cs-CZ" sz="12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29" name="Rectangle 38"/>
          <p:cNvSpPr>
            <a:spLocks noChangeArrowheads="1"/>
          </p:cNvSpPr>
          <p:nvPr/>
        </p:nvSpPr>
        <p:spPr bwMode="auto">
          <a:xfrm>
            <a:off x="6948488" y="2420938"/>
            <a:ext cx="792162" cy="28733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bg1"/>
                </a:solidFill>
                <a:latin typeface="Calibri" pitchFamily="34" charset="0"/>
              </a:rPr>
              <a:t>Cond = 1</a:t>
            </a:r>
            <a:endParaRPr lang="en-US" altLang="cs-CZ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30" name="Rectangle 39"/>
          <p:cNvSpPr>
            <a:spLocks noChangeArrowheads="1"/>
          </p:cNvSpPr>
          <p:nvPr/>
        </p:nvSpPr>
        <p:spPr bwMode="auto">
          <a:xfrm>
            <a:off x="6084888" y="3783301"/>
            <a:ext cx="1655763" cy="3587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r>
              <a:rPr lang="cs-CZ" altLang="cs-CZ" sz="1400" dirty="0" smtClean="0">
                <a:latin typeface="Calibri" pitchFamily="34" charset="0"/>
              </a:rPr>
              <a:t>ITEM X2</a:t>
            </a:r>
            <a:endParaRPr lang="cs-CZ" altLang="cs-CZ" sz="1400" dirty="0">
              <a:latin typeface="Calibri" pitchFamily="34" charset="0"/>
            </a:endParaRPr>
          </a:p>
          <a:p>
            <a:pPr algn="ctr" eaLnBrk="1" hangingPunct="1"/>
            <a:endParaRPr lang="en-US" altLang="cs-CZ" dirty="0"/>
          </a:p>
        </p:txBody>
      </p:sp>
      <p:sp>
        <p:nvSpPr>
          <p:cNvPr id="4131" name="Rectangle 40"/>
          <p:cNvSpPr>
            <a:spLocks noChangeArrowheads="1"/>
          </p:cNvSpPr>
          <p:nvPr/>
        </p:nvSpPr>
        <p:spPr bwMode="auto">
          <a:xfrm>
            <a:off x="6084888" y="4292600"/>
            <a:ext cx="792162" cy="28733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bg1"/>
                </a:solidFill>
                <a:latin typeface="Calibri" pitchFamily="34" charset="0"/>
              </a:rPr>
              <a:t>Inter = 1</a:t>
            </a:r>
            <a:endParaRPr lang="en-US" altLang="cs-CZ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32" name="Rectangle 41"/>
          <p:cNvSpPr>
            <a:spLocks noChangeArrowheads="1"/>
          </p:cNvSpPr>
          <p:nvPr/>
        </p:nvSpPr>
        <p:spPr bwMode="auto">
          <a:xfrm>
            <a:off x="7019925" y="4292600"/>
            <a:ext cx="792163" cy="28733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bg1"/>
                </a:solidFill>
                <a:latin typeface="Calibri" pitchFamily="34" charset="0"/>
              </a:rPr>
              <a:t>Cond = 1</a:t>
            </a:r>
            <a:endParaRPr lang="en-US" altLang="cs-CZ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33" name="Line 44"/>
          <p:cNvSpPr>
            <a:spLocks noChangeShapeType="1"/>
          </p:cNvSpPr>
          <p:nvPr/>
        </p:nvSpPr>
        <p:spPr bwMode="auto">
          <a:xfrm>
            <a:off x="5076825" y="342900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34" name="Text Box 45"/>
          <p:cNvSpPr txBox="1">
            <a:spLocks noChangeArrowheads="1"/>
          </p:cNvSpPr>
          <p:nvPr/>
        </p:nvSpPr>
        <p:spPr bwMode="auto">
          <a:xfrm>
            <a:off x="3059113" y="5949950"/>
            <a:ext cx="230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rgbClr val="0066FF"/>
                </a:solidFill>
                <a:latin typeface="Calibri" pitchFamily="34" charset="0"/>
              </a:rPr>
              <a:t> </a:t>
            </a:r>
            <a:endParaRPr lang="en-US" altLang="cs-CZ" sz="160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4135" name="Text Box 46"/>
          <p:cNvSpPr txBox="1">
            <a:spLocks noChangeArrowheads="1"/>
          </p:cNvSpPr>
          <p:nvPr/>
        </p:nvSpPr>
        <p:spPr bwMode="auto">
          <a:xfrm>
            <a:off x="2339975" y="3190875"/>
            <a:ext cx="5052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sz="1200" dirty="0" smtClean="0">
                <a:solidFill>
                  <a:srgbClr val="0066FF"/>
                </a:solidFill>
                <a:latin typeface="Calibri" pitchFamily="34" charset="0"/>
              </a:rPr>
              <a:t>TIME</a:t>
            </a:r>
            <a:endParaRPr lang="en-US" altLang="cs-CZ" sz="1200" dirty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4136" name="Text Box 47"/>
          <p:cNvSpPr txBox="1">
            <a:spLocks noChangeArrowheads="1"/>
          </p:cNvSpPr>
          <p:nvPr/>
        </p:nvSpPr>
        <p:spPr bwMode="auto">
          <a:xfrm>
            <a:off x="5364163" y="3141663"/>
            <a:ext cx="5052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sz="1200" dirty="0" smtClean="0">
                <a:solidFill>
                  <a:srgbClr val="0066FF"/>
                </a:solidFill>
                <a:latin typeface="Calibri" pitchFamily="34" charset="0"/>
              </a:rPr>
              <a:t>TIME</a:t>
            </a:r>
            <a:endParaRPr lang="en-US" altLang="cs-CZ" sz="1200" dirty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4137" name="AutoShape 48"/>
          <p:cNvSpPr>
            <a:spLocks noChangeArrowheads="1"/>
          </p:cNvSpPr>
          <p:nvPr/>
        </p:nvSpPr>
        <p:spPr bwMode="auto">
          <a:xfrm>
            <a:off x="6804025" y="3284538"/>
            <a:ext cx="360363" cy="431800"/>
          </a:xfrm>
          <a:prstGeom prst="upDownArrow">
            <a:avLst>
              <a:gd name="adj1" fmla="val 50000"/>
              <a:gd name="adj2" fmla="val 2396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4138" name="Text Box 49"/>
          <p:cNvSpPr txBox="1">
            <a:spLocks noChangeArrowheads="1"/>
          </p:cNvSpPr>
          <p:nvPr/>
        </p:nvSpPr>
        <p:spPr bwMode="auto">
          <a:xfrm>
            <a:off x="6300788" y="5229225"/>
            <a:ext cx="22513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sz="1600" dirty="0" smtClean="0">
                <a:latin typeface="Calibri" pitchFamily="34" charset="0"/>
              </a:rPr>
              <a:t>X2 </a:t>
            </a:r>
            <a:r>
              <a:rPr lang="cs-CZ" altLang="cs-CZ" sz="1600" dirty="0" err="1" smtClean="0">
                <a:latin typeface="Calibri" pitchFamily="34" charset="0"/>
              </a:rPr>
              <a:t>can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err="1" smtClean="0">
                <a:latin typeface="Calibri" pitchFamily="34" charset="0"/>
              </a:rPr>
              <a:t>replace</a:t>
            </a:r>
            <a:r>
              <a:rPr lang="cs-CZ" altLang="cs-CZ" sz="1600" dirty="0" smtClean="0">
                <a:latin typeface="Calibri" pitchFamily="34" charset="0"/>
              </a:rPr>
              <a:t> X1 </a:t>
            </a:r>
            <a:r>
              <a:rPr lang="cs-CZ" altLang="cs-CZ" sz="1600" dirty="0" err="1" smtClean="0">
                <a:latin typeface="Calibri" pitchFamily="34" charset="0"/>
              </a:rPr>
              <a:t>only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err="1" smtClean="0">
                <a:latin typeface="Calibri" pitchFamily="34" charset="0"/>
              </a:rPr>
              <a:t>if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</a:p>
          <a:p>
            <a:pPr eaLnBrk="1" hangingPunct="1"/>
            <a:r>
              <a:rPr lang="cs-CZ" altLang="cs-CZ" sz="1600" dirty="0" smtClean="0">
                <a:latin typeface="Calibri" pitchFamily="34" charset="0"/>
              </a:rPr>
              <a:t>X1 </a:t>
            </a:r>
            <a:r>
              <a:rPr lang="cs-CZ" altLang="cs-CZ" sz="1600" dirty="0" err="1" smtClean="0">
                <a:latin typeface="Calibri" pitchFamily="34" charset="0"/>
              </a:rPr>
              <a:t>is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err="1" smtClean="0">
                <a:latin typeface="Calibri" pitchFamily="34" charset="0"/>
              </a:rPr>
              <a:t>adjusted</a:t>
            </a:r>
            <a:endParaRPr lang="en-US" altLang="cs-CZ" sz="1600" dirty="0">
              <a:latin typeface="Calibri" pitchFamily="34" charset="0"/>
            </a:endParaRPr>
          </a:p>
        </p:txBody>
      </p:sp>
      <p:sp>
        <p:nvSpPr>
          <p:cNvPr id="4140" name="Line 51"/>
          <p:cNvSpPr>
            <a:spLocks noChangeShapeType="1"/>
          </p:cNvSpPr>
          <p:nvPr/>
        </p:nvSpPr>
        <p:spPr bwMode="auto">
          <a:xfrm flipV="1">
            <a:off x="6659563" y="4581525"/>
            <a:ext cx="4333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Text Box 13"/>
          <p:cNvSpPr txBox="1">
            <a:spLocks noChangeArrowheads="1"/>
          </p:cNvSpPr>
          <p:nvPr/>
        </p:nvSpPr>
        <p:spPr bwMode="auto">
          <a:xfrm>
            <a:off x="2876936" y="4905375"/>
            <a:ext cx="16934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sz="1600" dirty="0" smtClean="0">
                <a:latin typeface="Calibri" pitchFamily="34" charset="0"/>
              </a:rPr>
              <a:t>X2 </a:t>
            </a:r>
            <a:r>
              <a:rPr lang="cs-CZ" altLang="cs-CZ" sz="1600" dirty="0" err="1" smtClean="0">
                <a:latin typeface="Calibri" pitchFamily="34" charset="0"/>
              </a:rPr>
              <a:t>can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err="1" smtClean="0">
                <a:latin typeface="Calibri" pitchFamily="34" charset="0"/>
              </a:rPr>
              <a:t>replace</a:t>
            </a:r>
            <a:r>
              <a:rPr lang="cs-CZ" altLang="cs-CZ" sz="1600" dirty="0" smtClean="0">
                <a:latin typeface="Calibri" pitchFamily="34" charset="0"/>
              </a:rPr>
              <a:t> X1</a:t>
            </a:r>
            <a:endParaRPr lang="cs-CZ" altLang="cs-CZ" sz="1600" dirty="0">
              <a:latin typeface="Calibri" pitchFamily="34" charset="0"/>
            </a:endParaRPr>
          </a:p>
          <a:p>
            <a:pPr eaLnBrk="1" hangingPunct="1"/>
            <a:r>
              <a:rPr lang="cs-CZ" altLang="cs-CZ" sz="1600" dirty="0" smtClean="0">
                <a:latin typeface="Calibri" pitchFamily="34" charset="0"/>
              </a:rPr>
              <a:t>X1 </a:t>
            </a:r>
            <a:r>
              <a:rPr lang="cs-CZ" altLang="cs-CZ" sz="1600" dirty="0" err="1" smtClean="0">
                <a:latin typeface="Calibri" pitchFamily="34" charset="0"/>
              </a:rPr>
              <a:t>can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 </a:t>
            </a:r>
            <a:r>
              <a:rPr lang="cs-CZ" altLang="cs-CZ" sz="1600" dirty="0" err="1" smtClean="0">
                <a:latin typeface="Calibri" pitchFamily="34" charset="0"/>
              </a:rPr>
              <a:t>replace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X2</a:t>
            </a:r>
            <a:endParaRPr lang="en-US" altLang="cs-CZ" sz="1600" dirty="0">
              <a:latin typeface="Calibri" pitchFamily="34" charset="0"/>
            </a:endParaRPr>
          </a:p>
        </p:txBody>
      </p:sp>
      <p:sp>
        <p:nvSpPr>
          <p:cNvPr id="47" name="Text Box 49"/>
          <p:cNvSpPr txBox="1">
            <a:spLocks noChangeArrowheads="1"/>
          </p:cNvSpPr>
          <p:nvPr/>
        </p:nvSpPr>
        <p:spPr bwMode="auto">
          <a:xfrm>
            <a:off x="6071611" y="1512313"/>
            <a:ext cx="22513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cs-CZ" sz="1600" dirty="0" smtClean="0">
                <a:latin typeface="Calibri" pitchFamily="34" charset="0"/>
              </a:rPr>
              <a:t>X1 can replace X2 only if </a:t>
            </a:r>
          </a:p>
          <a:p>
            <a:pPr eaLnBrk="1" hangingPunct="1"/>
            <a:r>
              <a:rPr lang="en-US" altLang="cs-CZ" sz="1600" dirty="0" smtClean="0">
                <a:latin typeface="Calibri" pitchFamily="34" charset="0"/>
              </a:rPr>
              <a:t>X</a:t>
            </a:r>
            <a:r>
              <a:rPr lang="cs-CZ" altLang="cs-CZ" sz="1600" dirty="0" smtClean="0">
                <a:latin typeface="Calibri" pitchFamily="34" charset="0"/>
              </a:rPr>
              <a:t>2</a:t>
            </a:r>
            <a:r>
              <a:rPr lang="en-US" altLang="cs-CZ" sz="1600" dirty="0" smtClean="0">
                <a:latin typeface="Calibri" pitchFamily="34" charset="0"/>
              </a:rPr>
              <a:t> </a:t>
            </a:r>
            <a:r>
              <a:rPr lang="en-US" altLang="cs-CZ" sz="1600" dirty="0" smtClean="0">
                <a:latin typeface="Calibri" pitchFamily="34" charset="0"/>
              </a:rPr>
              <a:t>is stainless</a:t>
            </a:r>
            <a:endParaRPr lang="en-US" altLang="cs-CZ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0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IV.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5011063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err="1" smtClean="0"/>
              <a:t>Cross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References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Extended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texts</a:t>
            </a:r>
            <a:r>
              <a:rPr lang="cs-CZ" sz="2800" b="1" dirty="0" smtClean="0"/>
              <a:t> and </a:t>
            </a:r>
            <a:r>
              <a:rPr lang="cs-CZ" sz="2800" b="1" dirty="0" err="1" smtClean="0"/>
              <a:t>Subtitutions</a:t>
            </a:r>
            <a:endParaRPr lang="cs-CZ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420607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68760"/>
            <a:ext cx="2409825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ravoúhlá spojnice 4"/>
          <p:cNvCxnSpPr/>
          <p:nvPr/>
        </p:nvCxnSpPr>
        <p:spPr>
          <a:xfrm>
            <a:off x="1691680" y="3068960"/>
            <a:ext cx="3168352" cy="84298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80" y="2973710"/>
            <a:ext cx="7239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09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refences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611505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05_08_5---Cross-on-a-Hill_web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258" y="404664"/>
            <a:ext cx="12287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62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Extended</a:t>
            </a:r>
            <a:r>
              <a:rPr lang="cs-CZ" dirty="0" smtClean="0"/>
              <a:t> </a:t>
            </a:r>
            <a:r>
              <a:rPr lang="cs-CZ" dirty="0" err="1" smtClean="0"/>
              <a:t>texts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2889172" cy="248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498" y="1412776"/>
            <a:ext cx="2965353" cy="2486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13" y="4077072"/>
            <a:ext cx="2825887" cy="241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12776"/>
            <a:ext cx="20764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497" y="4205005"/>
            <a:ext cx="2965353" cy="216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2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Substitution setup (firstly create new item X2)</a:t>
            </a:r>
            <a:endParaRPr lang="en-US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412776"/>
            <a:ext cx="5881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the same instruction set  as it was shown in INTRO IV !!!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Substitution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X1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7189787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 flipV="1">
            <a:off x="6444208" y="4725144"/>
            <a:ext cx="0" cy="72008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4932040" y="4725144"/>
            <a:ext cx="151216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2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(X1)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51840"/>
            <a:ext cx="1942331" cy="1389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avá složená závorka 5"/>
          <p:cNvSpPr/>
          <p:nvPr/>
        </p:nvSpPr>
        <p:spPr>
          <a:xfrm>
            <a:off x="2375756" y="1253332"/>
            <a:ext cx="360040" cy="138921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843808" y="1484783"/>
            <a:ext cx="48002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It is necessary to modify purchase line by right click and</a:t>
            </a:r>
          </a:p>
          <a:p>
            <a:r>
              <a:rPr lang="en-US" sz="1600" dirty="0" smtClean="0"/>
              <a:t>show column Cross-Reference No. </a:t>
            </a:r>
          </a:p>
          <a:p>
            <a:endParaRPr lang="cs-CZ" sz="16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52936"/>
            <a:ext cx="33337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54" y="4293096"/>
            <a:ext cx="657066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Šipka dolů 8"/>
          <p:cNvSpPr/>
          <p:nvPr/>
        </p:nvSpPr>
        <p:spPr>
          <a:xfrm>
            <a:off x="3275856" y="3356992"/>
            <a:ext cx="57606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Pravá složená závorka 12"/>
          <p:cNvSpPr/>
          <p:nvPr/>
        </p:nvSpPr>
        <p:spPr>
          <a:xfrm>
            <a:off x="3995936" y="2641057"/>
            <a:ext cx="360040" cy="787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Pravá složená závorka 13"/>
          <p:cNvSpPr/>
          <p:nvPr/>
        </p:nvSpPr>
        <p:spPr>
          <a:xfrm>
            <a:off x="7092280" y="4293096"/>
            <a:ext cx="360040" cy="787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572000" y="3035028"/>
            <a:ext cx="1433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Purchase</a:t>
            </a:r>
            <a:r>
              <a:rPr lang="cs-CZ" dirty="0" smtClean="0"/>
              <a:t> line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524328" y="4502401"/>
            <a:ext cx="1433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Purchase</a:t>
            </a:r>
            <a:r>
              <a:rPr lang="cs-CZ" smtClean="0"/>
              <a:t> line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0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 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268760"/>
            <a:ext cx="1944216" cy="14401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268760"/>
            <a:ext cx="1964717" cy="1503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avá složená závorka 5"/>
          <p:cNvSpPr/>
          <p:nvPr/>
        </p:nvSpPr>
        <p:spPr>
          <a:xfrm>
            <a:off x="4860032" y="1264902"/>
            <a:ext cx="360040" cy="14440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64088" y="1802245"/>
            <a:ext cx="229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Sales line </a:t>
            </a:r>
            <a:r>
              <a:rPr lang="cs-CZ" dirty="0" err="1" smtClean="0"/>
              <a:t>modification</a:t>
            </a:r>
            <a:endParaRPr lang="cs-CZ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996952"/>
            <a:ext cx="30194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19767" y="5722054"/>
            <a:ext cx="2825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/>
              <a:t>Use customer whose card had been </a:t>
            </a:r>
          </a:p>
          <a:p>
            <a:r>
              <a:rPr lang="en-AU" sz="1400" dirty="0" smtClean="0"/>
              <a:t>modified for cross-reference </a:t>
            </a:r>
            <a:endParaRPr lang="en-AU" sz="1400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123" y="5722054"/>
            <a:ext cx="2741091" cy="759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prava 4"/>
          <p:cNvSpPr/>
          <p:nvPr/>
        </p:nvSpPr>
        <p:spPr>
          <a:xfrm>
            <a:off x="2555776" y="6101756"/>
            <a:ext cx="576064" cy="207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02046"/>
            <a:ext cx="8568951" cy="105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Šipka dolů 7"/>
          <p:cNvSpPr/>
          <p:nvPr/>
        </p:nvSpPr>
        <p:spPr>
          <a:xfrm>
            <a:off x="2555776" y="3837920"/>
            <a:ext cx="324036" cy="5850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41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line </a:t>
            </a:r>
            <a:endParaRPr lang="cs-CZ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8568951" cy="105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8100392" y="2564904"/>
            <a:ext cx="324036" cy="5850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9" y="3177519"/>
            <a:ext cx="5220580" cy="336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9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Sales order line another Item added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137054" cy="1155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https://encrypted-tbn2.gstatic.com/images?q=tbn:ANd9GcTNxwhbXjAF5oUi4JwbuCO5BKyfPbaOZQMmxGSkYP2V3CcHeLqX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924944"/>
            <a:ext cx="42291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699792" y="3501008"/>
            <a:ext cx="6864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X1</a:t>
            </a:r>
            <a:endParaRPr lang="cs-CZ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220072" y="3509282"/>
            <a:ext cx="6864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X2</a:t>
            </a:r>
            <a:endParaRPr lang="cs-CZ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485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Předvádění na obrazovce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Introduction to MS Dynamics NAV V.</vt:lpstr>
      <vt:lpstr>Cross References, Extended texts and Subtitutions</vt:lpstr>
      <vt:lpstr>Cross refences setup</vt:lpstr>
      <vt:lpstr>Extended texts setup</vt:lpstr>
      <vt:lpstr>Substitution setup (firstly create new item X2)</vt:lpstr>
      <vt:lpstr>Purchase Order (X1)</vt:lpstr>
      <vt:lpstr>Sales Order  </vt:lpstr>
      <vt:lpstr>Sales Order line </vt:lpstr>
      <vt:lpstr>Sales order line another Item added</vt:lpstr>
      <vt:lpstr>Substitution rules</vt:lpstr>
      <vt:lpstr>End of the section IV.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61</cp:revision>
  <dcterms:created xsi:type="dcterms:W3CDTF">2014-09-15T11:04:04Z</dcterms:created>
  <dcterms:modified xsi:type="dcterms:W3CDTF">2014-09-29T13:57:48Z</dcterms:modified>
</cp:coreProperties>
</file>