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94" r:id="rId3"/>
    <p:sldId id="293" r:id="rId4"/>
    <p:sldId id="295" r:id="rId5"/>
    <p:sldId id="298" r:id="rId6"/>
    <p:sldId id="297" r:id="rId7"/>
    <p:sldId id="296" r:id="rId8"/>
    <p:sldId id="301" r:id="rId9"/>
    <p:sldId id="300" r:id="rId10"/>
    <p:sldId id="305" r:id="rId11"/>
    <p:sldId id="306" r:id="rId12"/>
    <p:sldId id="304" r:id="rId13"/>
    <p:sldId id="303" r:id="rId14"/>
    <p:sldId id="302" r:id="rId15"/>
    <p:sldId id="307" r:id="rId16"/>
    <p:sldId id="308" r:id="rId17"/>
    <p:sldId id="309" r:id="rId18"/>
    <p:sldId id="29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3.10.2014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VI.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Print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created</a:t>
            </a:r>
            <a:r>
              <a:rPr lang="cs-CZ" dirty="0" smtClean="0"/>
              <a:t> </a:t>
            </a:r>
            <a:r>
              <a:rPr lang="cs-CZ" dirty="0"/>
              <a:t>Sales </a:t>
            </a:r>
            <a:r>
              <a:rPr lang="cs-CZ" dirty="0" err="1"/>
              <a:t>Order</a:t>
            </a:r>
            <a:r>
              <a:rPr lang="cs-CZ" dirty="0"/>
              <a:t> 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340768"/>
            <a:ext cx="4646081" cy="5025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8975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Sales </a:t>
            </a:r>
            <a:r>
              <a:rPr lang="cs-CZ" dirty="0" err="1"/>
              <a:t>Order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 err="1" smtClean="0"/>
              <a:t>posting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556832"/>
            <a:ext cx="196215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2195736" y="2772856"/>
            <a:ext cx="12234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F11</a:t>
            </a:r>
            <a:endParaRPr lang="cs-CZ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3707904" y="2908800"/>
            <a:ext cx="648072" cy="72008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094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Blanket </a:t>
            </a:r>
            <a:r>
              <a:rPr lang="cs-CZ" dirty="0" err="1" smtClean="0"/>
              <a:t>Order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SO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posted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06400"/>
            <a:ext cx="7560840" cy="293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03782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Ledger</a:t>
            </a:r>
            <a:r>
              <a:rPr lang="cs-CZ" dirty="0" smtClean="0"/>
              <a:t> </a:t>
            </a:r>
            <a:r>
              <a:rPr lang="cs-CZ" dirty="0" err="1" smtClean="0"/>
              <a:t>Entries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268760"/>
            <a:ext cx="1624334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576" y="1309220"/>
            <a:ext cx="6120680" cy="4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276872"/>
            <a:ext cx="1952625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576" y="1916832"/>
            <a:ext cx="6052616" cy="180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26" y="4221088"/>
            <a:ext cx="7955533" cy="7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5796136" y="2780928"/>
            <a:ext cx="0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0454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Blanket </a:t>
            </a:r>
            <a:r>
              <a:rPr lang="cs-CZ" dirty="0" err="1" smtClean="0"/>
              <a:t>Order</a:t>
            </a:r>
            <a:r>
              <a:rPr lang="cs-CZ" dirty="0" smtClean="0"/>
              <a:t>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delivery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286193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Button</a:t>
            </a:r>
            <a:r>
              <a:rPr lang="cs-CZ" dirty="0" smtClean="0"/>
              <a:t> Make </a:t>
            </a:r>
            <a:r>
              <a:rPr lang="cs-CZ" dirty="0" err="1" smtClean="0"/>
              <a:t>Order</a:t>
            </a:r>
            <a:r>
              <a:rPr lang="cs-CZ" dirty="0" smtClean="0"/>
              <a:t> -&gt;</a:t>
            </a:r>
            <a:endParaRPr lang="cs-CZ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7992888" cy="280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354" y="4299409"/>
            <a:ext cx="8763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286193"/>
            <a:ext cx="2451919" cy="1013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>
            <a:off x="3419654" y="4470859"/>
            <a:ext cx="43226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V="1">
            <a:off x="6444208" y="5670287"/>
            <a:ext cx="23762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589240"/>
            <a:ext cx="2529782" cy="1107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Přímá spojnice se šipkou 14"/>
          <p:cNvCxnSpPr/>
          <p:nvPr/>
        </p:nvCxnSpPr>
        <p:spPr>
          <a:xfrm>
            <a:off x="5436096" y="5230045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062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Sales Order covering 2nd and 4th BO lines</a:t>
            </a:r>
            <a:endParaRPr lang="en-US" sz="3200" b="1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90" y="1622892"/>
            <a:ext cx="8466137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90" y="3645024"/>
            <a:ext cx="8517657" cy="97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187624" y="3140968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Blanket </a:t>
            </a:r>
            <a:r>
              <a:rPr lang="cs-CZ" dirty="0" err="1" smtClean="0"/>
              <a:t>order</a:t>
            </a:r>
            <a:r>
              <a:rPr lang="cs-CZ" dirty="0" smtClean="0"/>
              <a:t> lines </a:t>
            </a:r>
            <a:r>
              <a:rPr lang="cs-CZ" dirty="0" err="1" smtClean="0"/>
              <a:t>after</a:t>
            </a:r>
            <a:r>
              <a:rPr lang="cs-CZ" dirty="0" smtClean="0"/>
              <a:t> second </a:t>
            </a:r>
            <a:r>
              <a:rPr lang="cs-CZ" dirty="0" err="1" smtClean="0"/>
              <a:t>creared</a:t>
            </a:r>
            <a:r>
              <a:rPr lang="cs-CZ" dirty="0" smtClean="0"/>
              <a:t> SO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posted</a:t>
            </a:r>
            <a:r>
              <a:rPr lang="cs-CZ" dirty="0" smtClean="0"/>
              <a:t> by F11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08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(next) possible steps</a:t>
            </a: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44824"/>
            <a:ext cx="7687469" cy="1304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539552" y="1403834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Blanket Order lines after next modifications by reason of urgent  customer needs </a:t>
            </a:r>
            <a:endParaRPr lang="en-U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217" y="3284984"/>
            <a:ext cx="8763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24" y="4536658"/>
            <a:ext cx="7851725" cy="1064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ipka dolů 4"/>
          <p:cNvSpPr/>
          <p:nvPr/>
        </p:nvSpPr>
        <p:spPr>
          <a:xfrm>
            <a:off x="3420367" y="2852936"/>
            <a:ext cx="143521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lů 8"/>
          <p:cNvSpPr/>
          <p:nvPr/>
        </p:nvSpPr>
        <p:spPr>
          <a:xfrm>
            <a:off x="3131840" y="3640956"/>
            <a:ext cx="143521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3422428" y="3888338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Sales Order lines after Make order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1515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Blanket Order lines after last SO is posted</a:t>
            </a:r>
            <a:endParaRPr lang="en-US" sz="3600" b="1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7848872" cy="928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72901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smtClean="0"/>
              <a:t> </a:t>
            </a:r>
            <a:r>
              <a:rPr lang="cs-CZ" smtClean="0"/>
              <a:t>VI. 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72816"/>
            <a:ext cx="5011063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Blanket </a:t>
            </a:r>
            <a:r>
              <a:rPr lang="cs-CZ" dirty="0" err="1" smtClean="0"/>
              <a:t>Orders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Reasons</a:t>
            </a:r>
          </a:p>
          <a:p>
            <a:pPr lvl="1"/>
            <a:r>
              <a:rPr lang="en-US" dirty="0" smtClean="0"/>
              <a:t>One Order frames several partial Order over long period</a:t>
            </a:r>
          </a:p>
          <a:p>
            <a:pPr lvl="1"/>
            <a:r>
              <a:rPr lang="en-US" dirty="0" smtClean="0"/>
              <a:t>Customer can get better prices and call of any time deliveries based on instant needs </a:t>
            </a:r>
          </a:p>
          <a:p>
            <a:pPr lvl="1"/>
            <a:r>
              <a:rPr lang="en-US" dirty="0" smtClean="0"/>
              <a:t>Vendor knows what have to be purchased/produced in the beforehand specified periods – Blanket Order represents a part of for</a:t>
            </a:r>
            <a:r>
              <a:rPr lang="cs-CZ" dirty="0" smtClean="0"/>
              <a:t>e</a:t>
            </a:r>
            <a:r>
              <a:rPr lang="en-US" dirty="0" smtClean="0"/>
              <a:t>ca</a:t>
            </a:r>
            <a:r>
              <a:rPr lang="cs-CZ" dirty="0" smtClean="0"/>
              <a:t>s</a:t>
            </a:r>
            <a:r>
              <a:rPr lang="en-US" dirty="0" smtClean="0"/>
              <a:t>ting rules </a:t>
            </a:r>
          </a:p>
          <a:p>
            <a:pPr lvl="1"/>
            <a:r>
              <a:rPr lang="en-US" dirty="0" smtClean="0"/>
              <a:t>BO-&gt;type of long term contract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639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Blanket </a:t>
            </a:r>
            <a:r>
              <a:rPr lang="cs-CZ" dirty="0" err="1" smtClean="0"/>
              <a:t>Orders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96752"/>
            <a:ext cx="149776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10364"/>
            <a:ext cx="7992888" cy="3892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3192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Blanket </a:t>
            </a:r>
            <a:r>
              <a:rPr lang="cs-CZ" dirty="0" err="1" smtClean="0"/>
              <a:t>Order-print</a:t>
            </a:r>
            <a:r>
              <a:rPr lang="cs-CZ" dirty="0" smtClean="0"/>
              <a:t> (</a:t>
            </a:r>
            <a:r>
              <a:rPr lang="cs-CZ" dirty="0" err="1" smtClean="0"/>
              <a:t>preview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556792"/>
            <a:ext cx="5040560" cy="47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5548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Partial</a:t>
            </a:r>
            <a:r>
              <a:rPr lang="cs-CZ" dirty="0" smtClean="0"/>
              <a:t> Sales </a:t>
            </a:r>
            <a:r>
              <a:rPr lang="cs-CZ" dirty="0" err="1" smtClean="0"/>
              <a:t>Order</a:t>
            </a:r>
            <a:r>
              <a:rPr lang="cs-CZ" dirty="0" smtClean="0"/>
              <a:t> </a:t>
            </a:r>
            <a:r>
              <a:rPr lang="cs-CZ" dirty="0" err="1" smtClean="0"/>
              <a:t>Creation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88453" y="3009642"/>
            <a:ext cx="1152128" cy="50405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Item</a:t>
            </a:r>
            <a:r>
              <a:rPr lang="cs-CZ" dirty="0" smtClean="0"/>
              <a:t> 1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214217" y="2289883"/>
            <a:ext cx="1152128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Customer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188453" y="3995446"/>
            <a:ext cx="1152128" cy="5040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Item</a:t>
            </a:r>
            <a:r>
              <a:rPr lang="cs-CZ" dirty="0" smtClean="0"/>
              <a:t> 2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563888" y="1628800"/>
            <a:ext cx="2808312" cy="86409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3563888" y="2600908"/>
            <a:ext cx="2808312" cy="1758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582027" y="2922788"/>
            <a:ext cx="2808312" cy="180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se šipkou 9"/>
          <p:cNvCxnSpPr>
            <a:stCxn id="5" idx="3"/>
          </p:cNvCxnSpPr>
          <p:nvPr/>
        </p:nvCxnSpPr>
        <p:spPr>
          <a:xfrm flipV="1">
            <a:off x="2366345" y="2060848"/>
            <a:ext cx="1198372" cy="48106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>
            <a:off x="3707904" y="2590423"/>
            <a:ext cx="394313" cy="1863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3" name="Pravoúhlá spojnice 12"/>
          <p:cNvCxnSpPr>
            <a:stCxn id="4" idx="3"/>
          </p:cNvCxnSpPr>
          <p:nvPr/>
        </p:nvCxnSpPr>
        <p:spPr>
          <a:xfrm flipV="1">
            <a:off x="2340581" y="2683590"/>
            <a:ext cx="1368152" cy="578080"/>
          </a:xfrm>
          <a:prstGeom prst="bentConnector3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ravoúhlá spojnice 13"/>
          <p:cNvCxnSpPr>
            <a:endCxn id="35" idx="1"/>
          </p:cNvCxnSpPr>
          <p:nvPr/>
        </p:nvCxnSpPr>
        <p:spPr>
          <a:xfrm flipV="1">
            <a:off x="2535455" y="3666098"/>
            <a:ext cx="1249430" cy="794006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ravá složená závorka 14"/>
          <p:cNvSpPr/>
          <p:nvPr/>
        </p:nvSpPr>
        <p:spPr>
          <a:xfrm>
            <a:off x="6497972" y="1574530"/>
            <a:ext cx="216024" cy="9361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Pravá složená závorka 15"/>
          <p:cNvSpPr/>
          <p:nvPr/>
        </p:nvSpPr>
        <p:spPr>
          <a:xfrm>
            <a:off x="6516216" y="2565850"/>
            <a:ext cx="216024" cy="9361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6732240" y="2043392"/>
            <a:ext cx="2223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Blanket </a:t>
            </a:r>
            <a:r>
              <a:rPr lang="cs-CZ" dirty="0" err="1" smtClean="0"/>
              <a:t>Order</a:t>
            </a:r>
            <a:r>
              <a:rPr lang="cs-CZ" dirty="0" smtClean="0"/>
              <a:t> </a:t>
            </a:r>
            <a:r>
              <a:rPr lang="cs-CZ" dirty="0" err="1" smtClean="0"/>
              <a:t>Header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732240" y="2824976"/>
            <a:ext cx="2013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Blanket </a:t>
            </a:r>
            <a:r>
              <a:rPr lang="cs-CZ" dirty="0" err="1" smtClean="0"/>
              <a:t>Order</a:t>
            </a:r>
            <a:r>
              <a:rPr lang="cs-CZ" dirty="0" smtClean="0"/>
              <a:t> Lines</a:t>
            </a:r>
            <a:endParaRPr lang="cs-CZ" dirty="0"/>
          </a:p>
        </p:txBody>
      </p:sp>
      <p:sp>
        <p:nvSpPr>
          <p:cNvPr id="19" name="Šipka dolů 18"/>
          <p:cNvSpPr/>
          <p:nvPr/>
        </p:nvSpPr>
        <p:spPr>
          <a:xfrm>
            <a:off x="4551784" y="4002035"/>
            <a:ext cx="792088" cy="458069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5646789" y="2593579"/>
            <a:ext cx="720080" cy="1800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rgbClr val="FF0000"/>
                </a:solidFill>
              </a:rPr>
              <a:t>26.1.12</a:t>
            </a:r>
            <a:endParaRPr lang="cs-CZ" sz="1000" dirty="0">
              <a:solidFill>
                <a:srgbClr val="FF0000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5630478" y="2930825"/>
            <a:ext cx="720080" cy="1800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rgbClr val="FF0000"/>
                </a:solidFill>
              </a:rPr>
              <a:t>10.2.12</a:t>
            </a:r>
            <a:endParaRPr lang="cs-CZ" sz="1000" dirty="0">
              <a:solidFill>
                <a:srgbClr val="FF0000"/>
              </a:solidFill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1340853" y="3162042"/>
            <a:ext cx="1152128" cy="50405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Item</a:t>
            </a:r>
            <a:r>
              <a:rPr lang="cs-CZ" dirty="0" smtClean="0"/>
              <a:t> 1</a:t>
            </a:r>
            <a:endParaRPr lang="cs-CZ" dirty="0"/>
          </a:p>
        </p:txBody>
      </p:sp>
      <p:sp>
        <p:nvSpPr>
          <p:cNvPr id="26" name="Obdélník 25"/>
          <p:cNvSpPr/>
          <p:nvPr/>
        </p:nvSpPr>
        <p:spPr>
          <a:xfrm>
            <a:off x="3708733" y="2916475"/>
            <a:ext cx="394313" cy="1863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ravoúhlá spojnice 26"/>
          <p:cNvCxnSpPr/>
          <p:nvPr/>
        </p:nvCxnSpPr>
        <p:spPr>
          <a:xfrm flipV="1">
            <a:off x="2531336" y="3009642"/>
            <a:ext cx="1215752" cy="404428"/>
          </a:xfrm>
          <a:prstGeom prst="bentConnector3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bdélník 28"/>
          <p:cNvSpPr/>
          <p:nvPr/>
        </p:nvSpPr>
        <p:spPr>
          <a:xfrm>
            <a:off x="3582027" y="3261670"/>
            <a:ext cx="2808312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3595029" y="3576088"/>
            <a:ext cx="2808312" cy="180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/>
          <p:cNvSpPr/>
          <p:nvPr/>
        </p:nvSpPr>
        <p:spPr>
          <a:xfrm>
            <a:off x="5654142" y="3261670"/>
            <a:ext cx="720080" cy="1800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rgbClr val="FF0000"/>
                </a:solidFill>
              </a:rPr>
              <a:t>28.1.12</a:t>
            </a:r>
            <a:endParaRPr lang="cs-CZ" sz="1000" dirty="0">
              <a:solidFill>
                <a:srgbClr val="FF0000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5654142" y="3576088"/>
            <a:ext cx="720080" cy="1800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rgbClr val="FF0000"/>
                </a:solidFill>
              </a:rPr>
              <a:t>20.2.12</a:t>
            </a:r>
            <a:endParaRPr lang="cs-CZ" sz="1000" dirty="0">
              <a:solidFill>
                <a:srgbClr val="FF0000"/>
              </a:solidFill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3757447" y="3261670"/>
            <a:ext cx="371936" cy="18002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bdélník 34"/>
          <p:cNvSpPr/>
          <p:nvPr/>
        </p:nvSpPr>
        <p:spPr>
          <a:xfrm>
            <a:off x="3784885" y="3576088"/>
            <a:ext cx="371936" cy="18002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délník 35"/>
          <p:cNvSpPr/>
          <p:nvPr/>
        </p:nvSpPr>
        <p:spPr>
          <a:xfrm>
            <a:off x="1340853" y="4147846"/>
            <a:ext cx="1152128" cy="5040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Item</a:t>
            </a:r>
            <a:r>
              <a:rPr lang="cs-CZ" dirty="0" smtClean="0"/>
              <a:t> 2</a:t>
            </a:r>
            <a:endParaRPr lang="cs-CZ" dirty="0"/>
          </a:p>
        </p:txBody>
      </p:sp>
      <p:cxnSp>
        <p:nvCxnSpPr>
          <p:cNvPr id="39" name="Pravoúhlá spojnice 38"/>
          <p:cNvCxnSpPr/>
          <p:nvPr/>
        </p:nvCxnSpPr>
        <p:spPr>
          <a:xfrm flipV="1">
            <a:off x="2399942" y="3351680"/>
            <a:ext cx="1163946" cy="794006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bdélník 39"/>
          <p:cNvSpPr/>
          <p:nvPr/>
        </p:nvSpPr>
        <p:spPr>
          <a:xfrm>
            <a:off x="2416671" y="4725144"/>
            <a:ext cx="2808312" cy="86409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bdélník 40"/>
          <p:cNvSpPr/>
          <p:nvPr/>
        </p:nvSpPr>
        <p:spPr>
          <a:xfrm>
            <a:off x="2416671" y="5697252"/>
            <a:ext cx="2808312" cy="1758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bdélník 41"/>
          <p:cNvSpPr/>
          <p:nvPr/>
        </p:nvSpPr>
        <p:spPr>
          <a:xfrm>
            <a:off x="2706544" y="5700011"/>
            <a:ext cx="394313" cy="1863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bdélník 42"/>
          <p:cNvSpPr/>
          <p:nvPr/>
        </p:nvSpPr>
        <p:spPr>
          <a:xfrm>
            <a:off x="4504903" y="5703167"/>
            <a:ext cx="720080" cy="1800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rgbClr val="FF0000"/>
                </a:solidFill>
              </a:rPr>
              <a:t>26.1.12</a:t>
            </a:r>
            <a:endParaRPr lang="cs-CZ" sz="1000" dirty="0">
              <a:solidFill>
                <a:srgbClr val="FF0000"/>
              </a:solidFill>
            </a:endParaRPr>
          </a:p>
        </p:txBody>
      </p:sp>
      <p:sp>
        <p:nvSpPr>
          <p:cNvPr id="44" name="Obdélník 43"/>
          <p:cNvSpPr/>
          <p:nvPr/>
        </p:nvSpPr>
        <p:spPr>
          <a:xfrm>
            <a:off x="5640071" y="4763101"/>
            <a:ext cx="2808312" cy="86409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bdélník 44"/>
          <p:cNvSpPr/>
          <p:nvPr/>
        </p:nvSpPr>
        <p:spPr>
          <a:xfrm>
            <a:off x="5611053" y="5697252"/>
            <a:ext cx="2808312" cy="1758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bdélník 45"/>
          <p:cNvSpPr/>
          <p:nvPr/>
        </p:nvSpPr>
        <p:spPr>
          <a:xfrm>
            <a:off x="7672885" y="5693080"/>
            <a:ext cx="720080" cy="1800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rgbClr val="FF0000"/>
                </a:solidFill>
              </a:rPr>
              <a:t>28.1.12</a:t>
            </a:r>
            <a:endParaRPr lang="cs-CZ" sz="1000" dirty="0">
              <a:solidFill>
                <a:srgbClr val="FF0000"/>
              </a:solidFill>
            </a:endParaRPr>
          </a:p>
        </p:txBody>
      </p:sp>
      <p:sp>
        <p:nvSpPr>
          <p:cNvPr id="47" name="Obdélník 46"/>
          <p:cNvSpPr/>
          <p:nvPr/>
        </p:nvSpPr>
        <p:spPr>
          <a:xfrm>
            <a:off x="5820861" y="5706324"/>
            <a:ext cx="371936" cy="18002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TextovéPole 47"/>
          <p:cNvSpPr txBox="1"/>
          <p:nvPr/>
        </p:nvSpPr>
        <p:spPr>
          <a:xfrm flipH="1">
            <a:off x="3146576" y="5013176"/>
            <a:ext cx="1569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Sales </a:t>
            </a:r>
            <a:r>
              <a:rPr lang="cs-CZ" dirty="0" err="1" smtClean="0"/>
              <a:t>Order</a:t>
            </a:r>
            <a:r>
              <a:rPr lang="cs-CZ" dirty="0" smtClean="0"/>
              <a:t> 1</a:t>
            </a:r>
            <a:endParaRPr lang="cs-CZ" dirty="0"/>
          </a:p>
        </p:txBody>
      </p:sp>
      <p:sp>
        <p:nvSpPr>
          <p:cNvPr id="49" name="TextovéPole 48"/>
          <p:cNvSpPr txBox="1"/>
          <p:nvPr/>
        </p:nvSpPr>
        <p:spPr>
          <a:xfrm flipH="1">
            <a:off x="6274354" y="5015502"/>
            <a:ext cx="1569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Sales </a:t>
            </a:r>
            <a:r>
              <a:rPr lang="cs-CZ" dirty="0" err="1" smtClean="0"/>
              <a:t>Order</a:t>
            </a:r>
            <a:r>
              <a:rPr lang="cs-CZ" dirty="0" smtClean="0"/>
              <a:t> 2</a:t>
            </a:r>
            <a:endParaRPr lang="cs-CZ" dirty="0"/>
          </a:p>
        </p:txBody>
      </p:sp>
      <p:cxnSp>
        <p:nvCxnSpPr>
          <p:cNvPr id="51" name="Přímá spojnice se šipkou 50"/>
          <p:cNvCxnSpPr/>
          <p:nvPr/>
        </p:nvCxnSpPr>
        <p:spPr>
          <a:xfrm>
            <a:off x="2492981" y="6309320"/>
            <a:ext cx="589998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bdélník 51"/>
          <p:cNvSpPr/>
          <p:nvPr/>
        </p:nvSpPr>
        <p:spPr>
          <a:xfrm>
            <a:off x="4888670" y="6248446"/>
            <a:ext cx="92365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Time</a:t>
            </a:r>
            <a:endParaRPr lang="cs-CZ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4" name="Obdélník 53"/>
          <p:cNvSpPr/>
          <p:nvPr/>
        </p:nvSpPr>
        <p:spPr>
          <a:xfrm>
            <a:off x="4566185" y="2613919"/>
            <a:ext cx="720080" cy="1800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bg1"/>
                </a:solidFill>
              </a:rPr>
              <a:t>4</a:t>
            </a:r>
            <a:endParaRPr lang="cs-CZ" sz="1000" b="1" dirty="0">
              <a:solidFill>
                <a:schemeClr val="bg1"/>
              </a:solidFill>
            </a:endParaRPr>
          </a:p>
        </p:txBody>
      </p:sp>
      <p:sp>
        <p:nvSpPr>
          <p:cNvPr id="55" name="Obdélník 54"/>
          <p:cNvSpPr/>
          <p:nvPr/>
        </p:nvSpPr>
        <p:spPr>
          <a:xfrm>
            <a:off x="4626143" y="2919632"/>
            <a:ext cx="720080" cy="1800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bg1"/>
                </a:solidFill>
              </a:rPr>
              <a:t>3</a:t>
            </a:r>
            <a:endParaRPr lang="cs-CZ" sz="1000" b="1" dirty="0">
              <a:solidFill>
                <a:schemeClr val="bg1"/>
              </a:solidFill>
            </a:endParaRPr>
          </a:p>
        </p:txBody>
      </p:sp>
      <p:sp>
        <p:nvSpPr>
          <p:cNvPr id="56" name="Obdélník 55"/>
          <p:cNvSpPr/>
          <p:nvPr/>
        </p:nvSpPr>
        <p:spPr>
          <a:xfrm>
            <a:off x="4639145" y="3248559"/>
            <a:ext cx="720080" cy="1800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bg1"/>
                </a:solidFill>
              </a:rPr>
              <a:t>2</a:t>
            </a:r>
            <a:endParaRPr lang="cs-CZ" sz="1000" b="1" dirty="0">
              <a:solidFill>
                <a:schemeClr val="bg1"/>
              </a:solidFill>
            </a:endParaRPr>
          </a:p>
        </p:txBody>
      </p:sp>
      <p:sp>
        <p:nvSpPr>
          <p:cNvPr id="57" name="Obdélník 56"/>
          <p:cNvSpPr/>
          <p:nvPr/>
        </p:nvSpPr>
        <p:spPr>
          <a:xfrm>
            <a:off x="4618891" y="3576088"/>
            <a:ext cx="720080" cy="1800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bg1"/>
                </a:solidFill>
              </a:rPr>
              <a:t>3</a:t>
            </a:r>
            <a:endParaRPr lang="cs-CZ" sz="1000" b="1" dirty="0">
              <a:solidFill>
                <a:schemeClr val="bg1"/>
              </a:solidFill>
            </a:endParaRPr>
          </a:p>
        </p:txBody>
      </p:sp>
      <p:sp>
        <p:nvSpPr>
          <p:cNvPr id="58" name="Obdélník 57"/>
          <p:cNvSpPr/>
          <p:nvPr/>
        </p:nvSpPr>
        <p:spPr>
          <a:xfrm>
            <a:off x="3409303" y="5693080"/>
            <a:ext cx="720080" cy="1800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bg1"/>
                </a:solidFill>
              </a:rPr>
              <a:t>2</a:t>
            </a:r>
            <a:endParaRPr lang="cs-CZ" sz="1000" b="1" dirty="0">
              <a:solidFill>
                <a:schemeClr val="bg1"/>
              </a:solidFill>
            </a:endParaRPr>
          </a:p>
        </p:txBody>
      </p:sp>
      <p:sp>
        <p:nvSpPr>
          <p:cNvPr id="59" name="Obdélník 58"/>
          <p:cNvSpPr/>
          <p:nvPr/>
        </p:nvSpPr>
        <p:spPr>
          <a:xfrm>
            <a:off x="6699034" y="5690128"/>
            <a:ext cx="720080" cy="18002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bg1"/>
                </a:solidFill>
              </a:rPr>
              <a:t>1</a:t>
            </a:r>
            <a:endParaRPr lang="cs-CZ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602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Partial</a:t>
            </a:r>
            <a:r>
              <a:rPr lang="cs-CZ" dirty="0"/>
              <a:t> Sales </a:t>
            </a:r>
            <a:r>
              <a:rPr lang="cs-CZ" dirty="0" err="1"/>
              <a:t>Order</a:t>
            </a:r>
            <a:r>
              <a:rPr lang="cs-CZ" dirty="0"/>
              <a:t> </a:t>
            </a:r>
            <a:r>
              <a:rPr lang="cs-CZ" dirty="0" err="1"/>
              <a:t>Creation</a:t>
            </a:r>
            <a:r>
              <a:rPr lang="cs-CZ" dirty="0"/>
              <a:t>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7372343" cy="1685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861048"/>
            <a:ext cx="2730426" cy="1133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6153237" y="3242519"/>
            <a:ext cx="290971" cy="6185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5229199"/>
            <a:ext cx="2730426" cy="112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Šipka dolů 7"/>
          <p:cNvSpPr/>
          <p:nvPr/>
        </p:nvSpPr>
        <p:spPr>
          <a:xfrm>
            <a:off x="6282952" y="4994812"/>
            <a:ext cx="290971" cy="6185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075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Partial</a:t>
            </a:r>
            <a:r>
              <a:rPr lang="cs-CZ" dirty="0"/>
              <a:t> Sales </a:t>
            </a:r>
            <a:r>
              <a:rPr lang="cs-CZ" dirty="0" err="1"/>
              <a:t>Order</a:t>
            </a:r>
            <a:r>
              <a:rPr lang="cs-CZ" dirty="0"/>
              <a:t> </a:t>
            </a:r>
            <a:r>
              <a:rPr lang="cs-CZ" dirty="0" err="1"/>
              <a:t>Creation</a:t>
            </a:r>
            <a:r>
              <a:rPr lang="cs-CZ" dirty="0"/>
              <a:t> </a:t>
            </a:r>
          </a:p>
        </p:txBody>
      </p:sp>
      <p:sp>
        <p:nvSpPr>
          <p:cNvPr id="4" name="Obdélník 3"/>
          <p:cNvSpPr/>
          <p:nvPr/>
        </p:nvSpPr>
        <p:spPr>
          <a:xfrm>
            <a:off x="1648177" y="1268760"/>
            <a:ext cx="502746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Blanket order is not modified</a:t>
            </a:r>
          </a:p>
          <a:p>
            <a:pPr algn="ctr"/>
            <a:r>
              <a:rPr lang="en-US" sz="2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far the time being !!</a:t>
            </a:r>
            <a:endParaRPr lang="en-US" sz="2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" y="2104372"/>
            <a:ext cx="273367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174742" y="241040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Filtered</a:t>
            </a:r>
            <a:r>
              <a:rPr lang="cs-CZ" dirty="0" smtClean="0"/>
              <a:t> Sales </a:t>
            </a:r>
            <a:r>
              <a:rPr lang="cs-CZ" dirty="0" err="1" smtClean="0"/>
              <a:t>Order</a:t>
            </a:r>
            <a:r>
              <a:rPr lang="cs-CZ" dirty="0" smtClean="0"/>
              <a:t> List (F7-&gt;</a:t>
            </a:r>
            <a:r>
              <a:rPr lang="cs-CZ" dirty="0" err="1" smtClean="0"/>
              <a:t>Customer</a:t>
            </a:r>
            <a:r>
              <a:rPr lang="cs-CZ" dirty="0" smtClean="0"/>
              <a:t>=10000)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491880" y="3068960"/>
            <a:ext cx="2808312" cy="86409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 flipH="1">
            <a:off x="4003466" y="3325943"/>
            <a:ext cx="1785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Sales </a:t>
            </a:r>
            <a:r>
              <a:rPr lang="cs-CZ" dirty="0" err="1" smtClean="0"/>
              <a:t>Order</a:t>
            </a:r>
            <a:r>
              <a:rPr lang="cs-CZ" dirty="0" smtClean="0"/>
              <a:t> 1001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454600" y="4110004"/>
            <a:ext cx="2808312" cy="1758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472739" y="4431884"/>
            <a:ext cx="2808312" cy="180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598616" y="4099519"/>
            <a:ext cx="394313" cy="1863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5537501" y="4102675"/>
            <a:ext cx="720080" cy="1800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rgbClr val="FF0000"/>
                </a:solidFill>
              </a:rPr>
              <a:t>26.1.12</a:t>
            </a:r>
            <a:endParaRPr lang="cs-CZ" sz="1000" dirty="0">
              <a:solidFill>
                <a:srgbClr val="FF000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5521190" y="4439921"/>
            <a:ext cx="720080" cy="1800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rgbClr val="FF0000"/>
                </a:solidFill>
              </a:rPr>
              <a:t>10.2.12</a:t>
            </a:r>
            <a:endParaRPr lang="cs-CZ" sz="1000" dirty="0">
              <a:solidFill>
                <a:srgbClr val="FF0000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3599445" y="4425571"/>
            <a:ext cx="394313" cy="1863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3485741" y="4770766"/>
            <a:ext cx="2808312" cy="180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3485741" y="5085184"/>
            <a:ext cx="2808312" cy="180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5544854" y="4770766"/>
            <a:ext cx="720080" cy="1800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rgbClr val="FF0000"/>
                </a:solidFill>
              </a:rPr>
              <a:t>28.1.12</a:t>
            </a:r>
            <a:endParaRPr lang="cs-CZ" sz="1000" dirty="0">
              <a:solidFill>
                <a:srgbClr val="FF0000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5544854" y="5085184"/>
            <a:ext cx="720080" cy="1800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rgbClr val="FF0000"/>
                </a:solidFill>
              </a:rPr>
              <a:t>20.2.12</a:t>
            </a:r>
            <a:endParaRPr lang="cs-CZ" sz="1000" dirty="0">
              <a:solidFill>
                <a:srgbClr val="FF0000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3648159" y="4770766"/>
            <a:ext cx="371936" cy="18002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3675597" y="5085184"/>
            <a:ext cx="371936" cy="18002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6884067" y="3223054"/>
            <a:ext cx="1843102" cy="19392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676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err="1" smtClean="0"/>
              <a:t>Created</a:t>
            </a:r>
            <a:r>
              <a:rPr lang="cs-CZ" dirty="0" smtClean="0"/>
              <a:t> Sales </a:t>
            </a:r>
            <a:r>
              <a:rPr lang="cs-CZ" dirty="0" err="1" smtClean="0"/>
              <a:t>Order</a:t>
            </a:r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99592" y="1196752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It has to be modified based on instant  Customer requirements by overwriting fields Quantity  –see next slide 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88840"/>
            <a:ext cx="8204101" cy="3585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6232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Created</a:t>
            </a:r>
            <a:r>
              <a:rPr lang="cs-CZ" dirty="0"/>
              <a:t> Sales </a:t>
            </a:r>
            <a:r>
              <a:rPr lang="cs-CZ" dirty="0" err="1"/>
              <a:t>Order</a:t>
            </a:r>
            <a:r>
              <a:rPr lang="cs-CZ" dirty="0"/>
              <a:t> 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 flipH="1" flipV="1">
            <a:off x="4716016" y="5121188"/>
            <a:ext cx="1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7428656" y="5430479"/>
            <a:ext cx="10050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err="1" smtClean="0"/>
              <a:t>Former</a:t>
            </a:r>
            <a:r>
              <a:rPr lang="cs-CZ" sz="2000" dirty="0" smtClean="0"/>
              <a:t> 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status</a:t>
            </a:r>
            <a:endParaRPr lang="cs-CZ" sz="2000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5454987"/>
            <a:ext cx="2994298" cy="941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42458"/>
            <a:ext cx="6653113" cy="3455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14747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275</Words>
  <Application>Microsoft Office PowerPoint</Application>
  <PresentationFormat>Předvádění na obrazovce (4:3)</PresentationFormat>
  <Paragraphs>65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Introduction to MS Dynamics NAV VI.</vt:lpstr>
      <vt:lpstr>Blanket Orders</vt:lpstr>
      <vt:lpstr>Blanket Orders</vt:lpstr>
      <vt:lpstr>Blanket Order-print (preview)</vt:lpstr>
      <vt:lpstr>Partial Sales Order Creation </vt:lpstr>
      <vt:lpstr>Partial Sales Order Creation </vt:lpstr>
      <vt:lpstr>Partial Sales Order Creation </vt:lpstr>
      <vt:lpstr>Created Sales Order  </vt:lpstr>
      <vt:lpstr>Created Sales Order </vt:lpstr>
      <vt:lpstr>Print of created Sales Order </vt:lpstr>
      <vt:lpstr>Sales Order - posting</vt:lpstr>
      <vt:lpstr>Blanket Order after SO was posted</vt:lpstr>
      <vt:lpstr>Item Ledger Entries</vt:lpstr>
      <vt:lpstr>Blanket Order next delivery</vt:lpstr>
      <vt:lpstr>Sales Order covering 2nd and 4th BO lines</vt:lpstr>
      <vt:lpstr>Last (next) possible steps</vt:lpstr>
      <vt:lpstr>Blanket Order lines after last SO is posted</vt:lpstr>
      <vt:lpstr>End of the section VI.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71</cp:revision>
  <dcterms:created xsi:type="dcterms:W3CDTF">2014-09-15T11:04:04Z</dcterms:created>
  <dcterms:modified xsi:type="dcterms:W3CDTF">2014-10-03T09:22:09Z</dcterms:modified>
</cp:coreProperties>
</file>