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3" r:id="rId3"/>
    <p:sldId id="333" r:id="rId4"/>
    <p:sldId id="295" r:id="rId5"/>
    <p:sldId id="332" r:id="rId6"/>
    <p:sldId id="331" r:id="rId7"/>
    <p:sldId id="330" r:id="rId8"/>
    <p:sldId id="329" r:id="rId9"/>
    <p:sldId id="328" r:id="rId10"/>
    <p:sldId id="327" r:id="rId11"/>
    <p:sldId id="342" r:id="rId12"/>
    <p:sldId id="343" r:id="rId13"/>
    <p:sldId id="341" r:id="rId14"/>
    <p:sldId id="340" r:id="rId15"/>
    <p:sldId id="339" r:id="rId16"/>
    <p:sldId id="338" r:id="rId17"/>
    <p:sldId id="337" r:id="rId18"/>
    <p:sldId id="336" r:id="rId19"/>
    <p:sldId id="335" r:id="rId20"/>
    <p:sldId id="334" r:id="rId21"/>
    <p:sldId id="326" r:id="rId22"/>
    <p:sldId id="29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1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dirty="0" smtClean="0"/>
              <a:t>XIV.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63065"/>
            <a:ext cx="8352928" cy="83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971453" y="2852936"/>
            <a:ext cx="11576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AND</a:t>
            </a:r>
            <a:endParaRPr lang="cs-CZ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3056"/>
            <a:ext cx="8208912" cy="72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09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PO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34042"/>
            <a:ext cx="6833700" cy="335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94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Charge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r>
              <a:rPr lang="cs-CZ" dirty="0" smtClean="0"/>
              <a:t> </a:t>
            </a:r>
            <a:r>
              <a:rPr lang="cs-CZ" dirty="0" err="1" smtClean="0"/>
              <a:t>parameters</a:t>
            </a:r>
            <a:r>
              <a:rPr lang="cs-CZ" dirty="0" smtClean="0"/>
              <a:t> (CZ data in database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)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12" y="1582331"/>
            <a:ext cx="1882105" cy="227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023130" y="3429000"/>
            <a:ext cx="194421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08" y="4005064"/>
            <a:ext cx="7344190" cy="19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4211960" y="3284984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0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– transport </a:t>
            </a:r>
            <a:r>
              <a:rPr lang="cs-CZ" dirty="0" err="1" smtClean="0"/>
              <a:t>costs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11641" cy="426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1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Charge Assignment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02" y="1887363"/>
            <a:ext cx="307734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1600" y="1491152"/>
            <a:ext cx="2954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Lower part of Purchase Order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4"/>
            <a:ext cx="3960440" cy="236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2448991" y="2947879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617456"/>
            <a:ext cx="1818506" cy="93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5517047" y="5733256"/>
            <a:ext cx="259228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954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Charge Assignment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912768" cy="52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644008" y="6237312"/>
            <a:ext cx="79208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66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Charge Assignment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425830" cy="3166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16899"/>
            <a:ext cx="21621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821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Charge Assignment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19145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1772816"/>
            <a:ext cx="4840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Weight KM option is not standard but customized</a:t>
            </a:r>
          </a:p>
          <a:p>
            <a:r>
              <a:rPr lang="en-GB" dirty="0" smtClean="0"/>
              <a:t>assignment rule !!!</a:t>
            </a:r>
            <a:endParaRPr lang="en-GB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043608" y="2947879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711875" y="3301287"/>
            <a:ext cx="6992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OK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435261" y="3593674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1891646" y="3307919"/>
            <a:ext cx="8122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ESC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2703855" y="3600306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3176298" y="3329071"/>
            <a:ext cx="28989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Purchase</a:t>
            </a:r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Order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437112"/>
            <a:ext cx="2133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Přímá spojnice se šipkou 13"/>
          <p:cNvCxnSpPr/>
          <p:nvPr/>
        </p:nvCxnSpPr>
        <p:spPr>
          <a:xfrm>
            <a:off x="4788024" y="3913846"/>
            <a:ext cx="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156176" y="5243613"/>
            <a:ext cx="47244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6732240" y="4951225"/>
            <a:ext cx="6992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OK</a:t>
            </a:r>
            <a:endParaRPr lang="cs-CZ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1165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Item  Card after PO for transport  was posted</a:t>
            </a:r>
            <a:endParaRPr lang="en-GB" sz="32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5976664" cy="341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347864" y="2852936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2852936"/>
            <a:ext cx="0" cy="20882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28" y="4971994"/>
            <a:ext cx="68849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341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Valuation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1122"/>
            <a:ext cx="846738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06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Charges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enables to post and apply additional costs of various types to :</a:t>
            </a:r>
          </a:p>
          <a:p>
            <a:pPr lvl="1"/>
            <a:r>
              <a:rPr lang="en-GB" dirty="0" smtClean="0"/>
              <a:t>stored away items</a:t>
            </a:r>
          </a:p>
          <a:p>
            <a:pPr lvl="1"/>
            <a:r>
              <a:rPr lang="en-GB" dirty="0" smtClean="0"/>
              <a:t>items which were already sold </a:t>
            </a:r>
          </a:p>
          <a:p>
            <a:pPr lvl="1"/>
            <a:r>
              <a:rPr lang="en-GB" dirty="0" smtClean="0"/>
              <a:t>item which were used as a components (part of BOM) of produced products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Item Ledger Entries and Value Entries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99288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64018" y="1762943"/>
            <a:ext cx="148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>
                <a:solidFill>
                  <a:srgbClr val="0070C0"/>
                </a:solidFill>
              </a:rPr>
              <a:t>Item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Ledger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Entry</a:t>
            </a:r>
            <a:endParaRPr lang="cs-CZ" sz="1400" dirty="0">
              <a:solidFill>
                <a:srgbClr val="0070C0"/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4" y="3284984"/>
            <a:ext cx="82565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2" y="4725144"/>
            <a:ext cx="8280266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8"/>
          <p:cNvCxnSpPr/>
          <p:nvPr/>
        </p:nvCxnSpPr>
        <p:spPr>
          <a:xfrm flipV="1">
            <a:off x="8241149" y="3573016"/>
            <a:ext cx="64049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8887557" y="3573016"/>
            <a:ext cx="0" cy="125296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107504" y="4825980"/>
            <a:ext cx="8784976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7504" y="4825980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167015" y="5259382"/>
            <a:ext cx="236094" cy="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742062" y="3303495"/>
            <a:ext cx="1017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>
                <a:solidFill>
                  <a:srgbClr val="0070C0"/>
                </a:solidFill>
              </a:rPr>
              <a:t>Value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Entry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46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General L</a:t>
            </a:r>
            <a:r>
              <a:rPr lang="en-GB" dirty="0" smtClean="0"/>
              <a:t>edger </a:t>
            </a:r>
            <a:r>
              <a:rPr lang="en-GB" dirty="0"/>
              <a:t>Entries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17868"/>
            <a:ext cx="8594948" cy="98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8616082" cy="99616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80112" y="3473199"/>
            <a:ext cx="1150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PO-Transport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04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XIV.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30963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59817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24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en-GB" dirty="0" smtClean="0"/>
              <a:t>Item Card used in this model 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Find  in demo</a:t>
            </a:r>
            <a:r>
              <a:rPr lang="cs-CZ" sz="2000" dirty="0" smtClean="0"/>
              <a:t>-</a:t>
            </a:r>
            <a:r>
              <a:rPr lang="en-GB" sz="2000" dirty="0" smtClean="0"/>
              <a:t>database Item card with no one </a:t>
            </a:r>
          </a:p>
          <a:p>
            <a:pPr marL="0" indent="0">
              <a:buNone/>
            </a:pPr>
            <a:r>
              <a:rPr lang="en-GB" sz="2000" dirty="0" smtClean="0"/>
              <a:t>      entry !!</a:t>
            </a:r>
          </a:p>
          <a:p>
            <a:r>
              <a:rPr lang="en-GB" sz="2000" dirty="0" smtClean="0"/>
              <a:t>Found card must have ZERO in all calculated field such as :</a:t>
            </a:r>
          </a:p>
          <a:p>
            <a:pPr lvl="1"/>
            <a:r>
              <a:rPr lang="en-GB" sz="1600" dirty="0" smtClean="0"/>
              <a:t>Inventory</a:t>
            </a:r>
          </a:p>
          <a:p>
            <a:pPr lvl="1"/>
            <a:r>
              <a:rPr lang="en-GB" sz="1600" dirty="0" smtClean="0"/>
              <a:t>Quantity on Purchase Order</a:t>
            </a:r>
          </a:p>
          <a:p>
            <a:pPr lvl="1"/>
            <a:r>
              <a:rPr lang="en-GB" sz="1600" dirty="0" smtClean="0"/>
              <a:t>Q</a:t>
            </a:r>
            <a:r>
              <a:rPr lang="en-GB" sz="1600" dirty="0" smtClean="0"/>
              <a:t>uantity </a:t>
            </a:r>
            <a:r>
              <a:rPr lang="en-GB" sz="1600" dirty="0" smtClean="0"/>
              <a:t>on Sales Order</a:t>
            </a:r>
          </a:p>
          <a:p>
            <a:pPr lvl="1"/>
            <a:r>
              <a:rPr lang="en-GB" sz="1600" dirty="0" smtClean="0"/>
              <a:t>Quantity on component lines</a:t>
            </a:r>
          </a:p>
          <a:p>
            <a:r>
              <a:rPr lang="en-GB" sz="2000" dirty="0" smtClean="0"/>
              <a:t>You have to erase exiting costs and unit price on Tab </a:t>
            </a:r>
            <a:r>
              <a:rPr lang="en-GB" sz="2000" dirty="0" err="1" smtClean="0"/>
              <a:t>Invo</a:t>
            </a:r>
            <a:r>
              <a:rPr lang="cs-CZ" sz="2000" dirty="0" smtClean="0"/>
              <a:t>i</a:t>
            </a:r>
            <a:r>
              <a:rPr lang="en-GB" sz="2000" dirty="0" err="1" smtClean="0"/>
              <a:t>cing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5929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Item Card used in this model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3533464" cy="224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4784"/>
            <a:ext cx="3486000" cy="2202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073179" y="4221088"/>
            <a:ext cx="4799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NEXT Step is  Purchase Order creation-&gt;10 Pcs of </a:t>
            </a:r>
          </a:p>
          <a:p>
            <a:r>
              <a:rPr lang="en-GB" dirty="0" smtClean="0"/>
              <a:t>above specified item. Purchase price=10,0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77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268760"/>
            <a:ext cx="7264898" cy="427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98731" y="5661248"/>
            <a:ext cx="521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NEXT Step is  Purchase Order </a:t>
            </a:r>
            <a:r>
              <a:rPr lang="cs-CZ" dirty="0" err="1" smtClean="0"/>
              <a:t>Posting</a:t>
            </a:r>
            <a:r>
              <a:rPr lang="cs-CZ" dirty="0" smtClean="0"/>
              <a:t> by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/>
              <a:t>F11 !!!</a:t>
            </a:r>
            <a:endParaRPr lang="cs-CZ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104" y="5661247"/>
            <a:ext cx="1455470" cy="1078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04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Item </a:t>
            </a:r>
            <a:r>
              <a:rPr lang="cs-CZ" dirty="0" smtClean="0"/>
              <a:t>and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en-GB" dirty="0" smtClean="0"/>
              <a:t>entries after PO was posted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0" y="2938541"/>
            <a:ext cx="8122221" cy="90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2217459" cy="140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lů 6"/>
          <p:cNvSpPr/>
          <p:nvPr/>
        </p:nvSpPr>
        <p:spPr>
          <a:xfrm>
            <a:off x="3203848" y="3417586"/>
            <a:ext cx="1728192" cy="855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23728" y="2538431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Ctrl-F5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7" y="4273298"/>
            <a:ext cx="5832648" cy="73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5" y="5229199"/>
            <a:ext cx="8122221" cy="79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Šipka dolů 10"/>
          <p:cNvSpPr/>
          <p:nvPr/>
        </p:nvSpPr>
        <p:spPr>
          <a:xfrm>
            <a:off x="1382927" y="2138192"/>
            <a:ext cx="547455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9" name="Přímá spojnice 8"/>
          <p:cNvCxnSpPr>
            <a:stCxn id="4099" idx="3"/>
          </p:cNvCxnSpPr>
          <p:nvPr/>
        </p:nvCxnSpPr>
        <p:spPr>
          <a:xfrm flipV="1">
            <a:off x="6379775" y="4641236"/>
            <a:ext cx="640497" cy="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020272" y="4641239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251520" y="5069221"/>
            <a:ext cx="6768752" cy="1596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51520" y="5085184"/>
            <a:ext cx="0" cy="4439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11031" y="5518586"/>
            <a:ext cx="236094" cy="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13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Entry</a:t>
            </a:r>
            <a:r>
              <a:rPr lang="cs-CZ" dirty="0" smtClean="0"/>
              <a:t> </a:t>
            </a:r>
            <a:r>
              <a:rPr lang="cs-CZ" dirty="0" err="1" smtClean="0"/>
              <a:t>explanantion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This window shows all amounts relating to an </a:t>
            </a:r>
            <a:r>
              <a:rPr lang="en-US" sz="2000" dirty="0" smtClean="0"/>
              <a:t>item</a:t>
            </a:r>
            <a:r>
              <a:rPr lang="cs-CZ" sz="2000" dirty="0" smtClean="0"/>
              <a:t> </a:t>
            </a:r>
          </a:p>
          <a:p>
            <a:r>
              <a:rPr lang="en-US" sz="2000" dirty="0"/>
              <a:t>Every time you post an order, invoice or credit memo as invoiced, revalue an item or do anything else that means a change in value for items in your inventory, the program creates one or more value entries.</a:t>
            </a:r>
          </a:p>
          <a:p>
            <a:r>
              <a:rPr lang="en-US" sz="2000" dirty="0"/>
              <a:t>Changes in quantity on inventory are stored as quantity postings in </a:t>
            </a:r>
            <a:r>
              <a:rPr lang="en-US" sz="2000" dirty="0" smtClean="0"/>
              <a:t>the</a:t>
            </a:r>
            <a:r>
              <a:rPr lang="cs-CZ" sz="2000" dirty="0" smtClean="0"/>
              <a:t> </a:t>
            </a:r>
            <a:r>
              <a:rPr lang="cs-CZ" sz="2000" b="1" dirty="0" err="1" smtClean="0"/>
              <a:t>Item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Ledger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Entry</a:t>
            </a:r>
            <a:r>
              <a:rPr lang="cs-CZ" sz="2000" b="1" dirty="0" smtClean="0"/>
              <a:t> </a:t>
            </a:r>
            <a:r>
              <a:rPr lang="cs-CZ" sz="2000" dirty="0" smtClean="0"/>
              <a:t>table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r>
              <a:rPr lang="en-US" sz="2000" dirty="0"/>
              <a:t>When the inventory is reconciled with the general ledger, G/L entries are created on the basis of </a:t>
            </a:r>
            <a:r>
              <a:rPr lang="cs-CZ" sz="2000" b="1" dirty="0" smtClean="0"/>
              <a:t>V</a:t>
            </a:r>
            <a:r>
              <a:rPr lang="en-US" sz="2000" b="1" dirty="0" err="1" smtClean="0"/>
              <a:t>alue</a:t>
            </a:r>
            <a:r>
              <a:rPr lang="en-US" sz="2000" b="1" dirty="0" smtClean="0"/>
              <a:t> </a:t>
            </a:r>
            <a:r>
              <a:rPr lang="en-US" sz="2000" b="1" dirty="0"/>
              <a:t>entries</a:t>
            </a:r>
            <a:r>
              <a:rPr lang="en-US" sz="2000" dirty="0"/>
              <a:t>. The amount to be posted to general ledger is calculated from the value entry as: </a:t>
            </a:r>
          </a:p>
          <a:p>
            <a:pPr marL="0" indent="0">
              <a:buNone/>
            </a:pPr>
            <a:r>
              <a:rPr lang="cs-CZ" sz="2000" dirty="0" smtClean="0"/>
              <a:t>     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</a:t>
            </a:r>
            <a:r>
              <a:rPr lang="en-US" sz="2000" b="1" dirty="0" smtClean="0"/>
              <a:t>Cost </a:t>
            </a:r>
            <a:r>
              <a:rPr lang="en-US" sz="2000" b="1" dirty="0"/>
              <a:t>Amount (Actual)- Cost Posted to G/L.</a:t>
            </a:r>
          </a:p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801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Valuation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9" y="1314450"/>
            <a:ext cx="2427130" cy="1826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52" y="3356992"/>
            <a:ext cx="87422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699792" y="2924944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1112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386</Words>
  <Application>Microsoft Office PowerPoint</Application>
  <PresentationFormat>Předvádění na obrazovce (4:3)</PresentationFormat>
  <Paragraphs>63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Introduction to MS Dynamics NAV XIV.</vt:lpstr>
      <vt:lpstr>Item Charges</vt:lpstr>
      <vt:lpstr>Inventory setup</vt:lpstr>
      <vt:lpstr> Item Card used in this model  </vt:lpstr>
      <vt:lpstr>Item Card used in this model</vt:lpstr>
      <vt:lpstr>Purchase Order</vt:lpstr>
      <vt:lpstr>Item and Value entries after PO was posted</vt:lpstr>
      <vt:lpstr>Value Entry explanantion</vt:lpstr>
      <vt:lpstr>Inventory Valuation</vt:lpstr>
      <vt:lpstr>General Ledger Entries </vt:lpstr>
      <vt:lpstr>Item card after PO was posted</vt:lpstr>
      <vt:lpstr>Charge Items parameters (CZ data in database were used) </vt:lpstr>
      <vt:lpstr>Purchase Order – transport costs</vt:lpstr>
      <vt:lpstr>Item Charge Assignment</vt:lpstr>
      <vt:lpstr>Item Charge Assignment</vt:lpstr>
      <vt:lpstr>Item Charge Assignment</vt:lpstr>
      <vt:lpstr>Item Charge Assignment</vt:lpstr>
      <vt:lpstr>Item  Card after PO for transport  was posted</vt:lpstr>
      <vt:lpstr>Inventory Valuation</vt:lpstr>
      <vt:lpstr>Item Ledger Entries and Value Entries</vt:lpstr>
      <vt:lpstr>General Ledger Entries </vt:lpstr>
      <vt:lpstr>End of the section XIV.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135</cp:revision>
  <dcterms:created xsi:type="dcterms:W3CDTF">2014-09-15T11:04:04Z</dcterms:created>
  <dcterms:modified xsi:type="dcterms:W3CDTF">2014-10-16T13:13:53Z</dcterms:modified>
</cp:coreProperties>
</file>