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93" r:id="rId3"/>
    <p:sldId id="294" r:id="rId4"/>
    <p:sldId id="302" r:id="rId5"/>
    <p:sldId id="301" r:id="rId6"/>
    <p:sldId id="300" r:id="rId7"/>
    <p:sldId id="299" r:id="rId8"/>
    <p:sldId id="298" r:id="rId9"/>
    <p:sldId id="297" r:id="rId10"/>
    <p:sldId id="296" r:id="rId11"/>
    <p:sldId id="311" r:id="rId12"/>
    <p:sldId id="310" r:id="rId13"/>
    <p:sldId id="309" r:id="rId14"/>
    <p:sldId id="308" r:id="rId15"/>
    <p:sldId id="307" r:id="rId16"/>
    <p:sldId id="306" r:id="rId17"/>
    <p:sldId id="305" r:id="rId18"/>
    <p:sldId id="304" r:id="rId19"/>
    <p:sldId id="314" r:id="rId20"/>
    <p:sldId id="313" r:id="rId21"/>
    <p:sldId id="312" r:id="rId22"/>
    <p:sldId id="303" r:id="rId23"/>
    <p:sldId id="292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-295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92007-5756-40BE-A319-FC73D6D39E74}" type="datetimeFigureOut">
              <a:rPr lang="cs-CZ" smtClean="0"/>
              <a:t>31.10.2014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CF965-D2DE-4C4C-AD1D-A421956778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7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F965-D2DE-4C4C-AD1D-A421956778C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6325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F965-D2DE-4C4C-AD1D-A421956778C9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7428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31.10.2014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8279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31.10.2014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0046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31.10.2014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6152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31.10.2014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6561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31.10.2014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111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31.10.2014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008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31.10.2014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397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31.10.2014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183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31.10.2014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7069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31.10.2014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218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31.10.2014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753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74A0C-3999-4A34-B7B3-0F835A0A5B6E}" type="datetimeFigureOut">
              <a:rPr lang="cs-CZ" smtClean="0"/>
              <a:t>31.10.2014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700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Introduction</a:t>
            </a:r>
            <a:r>
              <a:rPr lang="cs-CZ" dirty="0" smtClean="0"/>
              <a:t> to MS Dynamics NAV </a:t>
            </a:r>
            <a:r>
              <a:rPr lang="cs-CZ" dirty="0" smtClean="0"/>
              <a:t>XIX.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1800" dirty="0" err="1" smtClean="0"/>
              <a:t>Ing.J.Skorkovský,CSc</a:t>
            </a:r>
            <a:r>
              <a:rPr lang="cs-CZ" sz="1800" dirty="0" smtClean="0"/>
              <a:t>.</a:t>
            </a:r>
            <a:r>
              <a:rPr lang="cs-CZ" dirty="0" smtClean="0"/>
              <a:t> </a:t>
            </a:r>
          </a:p>
          <a:p>
            <a:r>
              <a:rPr lang="en-US" sz="1800" dirty="0" smtClean="0"/>
              <a:t>MASARYK UNIVERSITY BRNO,</a:t>
            </a:r>
            <a:r>
              <a:rPr lang="cs-CZ" sz="1800" dirty="0" smtClean="0"/>
              <a:t> </a:t>
            </a:r>
            <a:r>
              <a:rPr lang="en-US" sz="1800" dirty="0" smtClean="0"/>
              <a:t>Czech Republic </a:t>
            </a:r>
          </a:p>
          <a:p>
            <a:r>
              <a:rPr lang="en-US" sz="1800" dirty="0" smtClean="0"/>
              <a:t>Faculty of economics and business administration </a:t>
            </a:r>
          </a:p>
          <a:p>
            <a:r>
              <a:rPr lang="en-US" sz="1800" dirty="0" smtClean="0"/>
              <a:t>Department of corporate economy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720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Return </a:t>
            </a:r>
            <a:r>
              <a:rPr lang="cs-CZ" dirty="0" err="1"/>
              <a:t>Order</a:t>
            </a:r>
            <a:r>
              <a:rPr lang="cs-CZ" dirty="0"/>
              <a:t> </a:t>
            </a:r>
            <a:r>
              <a:rPr lang="cs-CZ" dirty="0" err="1"/>
              <a:t>creation</a:t>
            </a:r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7553747" cy="460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8668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Return </a:t>
            </a:r>
            <a:r>
              <a:rPr lang="cs-CZ" dirty="0" err="1"/>
              <a:t>Order</a:t>
            </a:r>
            <a:r>
              <a:rPr lang="cs-CZ" dirty="0"/>
              <a:t> </a:t>
            </a:r>
            <a:r>
              <a:rPr lang="cs-CZ" dirty="0" err="1"/>
              <a:t>creation</a:t>
            </a:r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1357313"/>
            <a:ext cx="7656513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203848" y="5661248"/>
            <a:ext cx="2454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And </a:t>
            </a:r>
            <a:r>
              <a:rPr lang="cs-CZ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Esc</a:t>
            </a:r>
            <a:endParaRPr lang="cs-CZ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0152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Return </a:t>
            </a:r>
            <a:r>
              <a:rPr lang="cs-CZ" dirty="0" err="1"/>
              <a:t>Order</a:t>
            </a:r>
            <a:r>
              <a:rPr lang="cs-CZ" dirty="0"/>
              <a:t> </a:t>
            </a:r>
            <a:r>
              <a:rPr lang="cs-CZ" dirty="0" err="1"/>
              <a:t>creation</a:t>
            </a:r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7960214" cy="416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4975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Return </a:t>
            </a:r>
            <a:r>
              <a:rPr lang="cs-CZ" dirty="0" err="1"/>
              <a:t>Order</a:t>
            </a:r>
            <a:r>
              <a:rPr lang="cs-CZ" dirty="0"/>
              <a:t> </a:t>
            </a:r>
            <a:r>
              <a:rPr lang="cs-CZ" dirty="0" err="1"/>
              <a:t>creation</a:t>
            </a:r>
            <a:endParaRPr lang="cs-CZ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8106569" cy="4249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6954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Return </a:t>
            </a:r>
            <a:r>
              <a:rPr lang="cs-CZ" dirty="0" err="1"/>
              <a:t>Order</a:t>
            </a:r>
            <a:r>
              <a:rPr lang="cs-CZ" dirty="0"/>
              <a:t> </a:t>
            </a:r>
            <a:r>
              <a:rPr lang="cs-CZ" dirty="0" err="1"/>
              <a:t>creation</a:t>
            </a:r>
            <a:endParaRPr lang="cs-CZ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6430902" cy="3341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465776"/>
            <a:ext cx="1825748" cy="2409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080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Return </a:t>
            </a:r>
            <a:r>
              <a:rPr lang="cs-CZ" dirty="0" err="1"/>
              <a:t>Order</a:t>
            </a:r>
            <a:r>
              <a:rPr lang="cs-CZ" dirty="0"/>
              <a:t> </a:t>
            </a:r>
            <a:r>
              <a:rPr lang="cs-CZ" dirty="0" err="1"/>
              <a:t>creation</a:t>
            </a:r>
            <a:endParaRPr lang="cs-CZ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9"/>
            <a:ext cx="3096344" cy="2094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359690"/>
            <a:ext cx="413385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0297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Return </a:t>
            </a:r>
            <a:r>
              <a:rPr lang="cs-CZ" dirty="0" err="1"/>
              <a:t>Order</a:t>
            </a:r>
            <a:r>
              <a:rPr lang="cs-CZ" dirty="0"/>
              <a:t> </a:t>
            </a:r>
            <a:r>
              <a:rPr lang="cs-CZ" dirty="0" err="1"/>
              <a:t>creation</a:t>
            </a:r>
            <a:endParaRPr lang="cs-CZ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7116814" cy="417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03387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Created</a:t>
            </a:r>
            <a:r>
              <a:rPr lang="cs-CZ" dirty="0" smtClean="0"/>
              <a:t> </a:t>
            </a:r>
            <a:r>
              <a:rPr lang="cs-CZ" dirty="0" err="1" smtClean="0"/>
              <a:t>order</a:t>
            </a:r>
            <a:endParaRPr lang="cs-CZ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97248"/>
            <a:ext cx="7588669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8858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Created</a:t>
            </a:r>
            <a:r>
              <a:rPr lang="cs-CZ" dirty="0" smtClean="0"/>
              <a:t> </a:t>
            </a:r>
            <a:r>
              <a:rPr lang="cs-CZ" dirty="0" err="1" smtClean="0"/>
              <a:t>Retrun</a:t>
            </a:r>
            <a:r>
              <a:rPr lang="cs-CZ" dirty="0" smtClean="0"/>
              <a:t> </a:t>
            </a:r>
            <a:r>
              <a:rPr lang="cs-CZ" dirty="0" err="1" smtClean="0"/>
              <a:t>order</a:t>
            </a:r>
            <a:r>
              <a:rPr lang="cs-CZ" dirty="0" smtClean="0"/>
              <a:t> </a:t>
            </a:r>
            <a:r>
              <a:rPr lang="cs-CZ" dirty="0" err="1" smtClean="0"/>
              <a:t>before</a:t>
            </a:r>
            <a:r>
              <a:rPr lang="cs-CZ" dirty="0" smtClean="0"/>
              <a:t> </a:t>
            </a:r>
            <a:r>
              <a:rPr lang="cs-CZ" dirty="0" err="1" smtClean="0"/>
              <a:t>assigning</a:t>
            </a:r>
            <a:r>
              <a:rPr lang="cs-CZ" dirty="0" smtClean="0"/>
              <a:t> sales </a:t>
            </a:r>
            <a:r>
              <a:rPr lang="cs-CZ" dirty="0" err="1" smtClean="0"/>
              <a:t>allowance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7116814" cy="417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4361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Assign</a:t>
            </a:r>
            <a:r>
              <a:rPr lang="cs-CZ" dirty="0" smtClean="0"/>
              <a:t> sales </a:t>
            </a:r>
            <a:r>
              <a:rPr lang="cs-CZ" dirty="0" err="1" smtClean="0"/>
              <a:t>allowance</a:t>
            </a:r>
            <a:endParaRPr lang="cs-CZ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1352550"/>
            <a:ext cx="7656513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3639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Return Management</a:t>
            </a:r>
            <a:endParaRPr lang="en-ZA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11200" b="1" dirty="0" smtClean="0"/>
              <a:t>Return Management – better control over claims </a:t>
            </a:r>
          </a:p>
          <a:p>
            <a:r>
              <a:rPr lang="en-US" sz="11200" b="1" dirty="0" smtClean="0"/>
              <a:t>Claims – external reaction from Customer</a:t>
            </a:r>
          </a:p>
          <a:p>
            <a:r>
              <a:rPr lang="en-US" sz="11200" b="1" dirty="0" smtClean="0"/>
              <a:t>Claims  -  our reaction to bad quality of delivered items from Vendors   </a:t>
            </a:r>
            <a:r>
              <a:rPr lang="en-US" sz="11200" b="1" dirty="0" smtClean="0"/>
              <a:t> </a:t>
            </a:r>
          </a:p>
          <a:p>
            <a:pPr marL="0" indent="0">
              <a:buNone/>
            </a:pPr>
            <a:r>
              <a:rPr lang="cs-CZ" sz="3400" b="1" dirty="0" smtClean="0"/>
              <a:t> </a:t>
            </a:r>
            <a:endParaRPr lang="en-ZA" sz="3400" b="1" dirty="0" smtClean="0"/>
          </a:p>
          <a:p>
            <a:pPr lvl="1"/>
            <a:r>
              <a:rPr lang="en-US" sz="7200" dirty="0"/>
              <a:t>You typically create a sales return order to compensate a customer who is dissatisfied with an item that you have sold them. This could be due to a quality issue or delivery of a wrong item, for </a:t>
            </a:r>
            <a:r>
              <a:rPr lang="en-US" sz="7200" dirty="0" smtClean="0"/>
              <a:t>example</a:t>
            </a:r>
            <a:r>
              <a:rPr lang="cs-CZ" sz="7200" dirty="0" smtClean="0"/>
              <a:t> </a:t>
            </a:r>
            <a:endParaRPr lang="en-US" sz="7200" dirty="0"/>
          </a:p>
          <a:p>
            <a:pPr marL="457200" lvl="1" indent="0">
              <a:buNone/>
            </a:pPr>
            <a:r>
              <a:rPr lang="cs-CZ" sz="7200" dirty="0" smtClean="0"/>
              <a:t> </a:t>
            </a:r>
            <a:endParaRPr lang="cs-CZ" sz="7200" dirty="0"/>
          </a:p>
          <a:p>
            <a:pPr marL="457200" lvl="1" indent="0">
              <a:buNone/>
            </a:pPr>
            <a:r>
              <a:rPr lang="cs-CZ" sz="7200" dirty="0" smtClean="0"/>
              <a:t> </a:t>
            </a:r>
            <a:endParaRPr lang="en-US" sz="7200" dirty="0"/>
          </a:p>
          <a:p>
            <a:pPr lvl="1"/>
            <a:r>
              <a:rPr lang="cs-CZ" sz="11200" dirty="0"/>
              <a:t> </a:t>
            </a:r>
            <a:r>
              <a:rPr lang="cs-CZ" sz="11200" dirty="0" smtClean="0"/>
              <a:t>    </a:t>
            </a:r>
            <a:r>
              <a:rPr lang="cs-CZ" sz="11200" b="1" dirty="0" err="1"/>
              <a:t>Assigning</a:t>
            </a:r>
            <a:r>
              <a:rPr lang="cs-CZ" sz="11200" b="1" dirty="0"/>
              <a:t> </a:t>
            </a:r>
            <a:r>
              <a:rPr lang="cs-CZ" sz="11200" b="1" dirty="0" err="1"/>
              <a:t>Exact</a:t>
            </a:r>
            <a:r>
              <a:rPr lang="cs-CZ" sz="11200" b="1" dirty="0"/>
              <a:t> </a:t>
            </a:r>
            <a:r>
              <a:rPr lang="cs-CZ" sz="11200" b="1" dirty="0" err="1"/>
              <a:t>Cost</a:t>
            </a:r>
            <a:r>
              <a:rPr lang="cs-CZ" sz="11200" b="1" dirty="0"/>
              <a:t> </a:t>
            </a:r>
            <a:r>
              <a:rPr lang="cs-CZ" sz="11200" b="1" dirty="0" err="1" smtClean="0"/>
              <a:t>Reversing</a:t>
            </a:r>
            <a:endParaRPr lang="cs-CZ" sz="11200" b="1" dirty="0" smtClean="0"/>
          </a:p>
          <a:p>
            <a:pPr lvl="1"/>
            <a:endParaRPr lang="cs-CZ" sz="7200" b="1" dirty="0"/>
          </a:p>
          <a:p>
            <a:pPr marL="457200" lvl="1" indent="0">
              <a:buNone/>
            </a:pPr>
            <a:r>
              <a:rPr lang="en-US" sz="7200" dirty="0"/>
              <a:t>You may agree to compensate a customer by allowing them to return a sold item against a sales return order. When you invoice the sales return order, you may then want to revalue the item at the unit cost that is connected to the original sales entry.</a:t>
            </a:r>
            <a:endParaRPr lang="en-US" sz="7200" dirty="0"/>
          </a:p>
          <a:p>
            <a:pPr lvl="1"/>
            <a:endParaRPr lang="en-US" sz="7200" dirty="0"/>
          </a:p>
          <a:p>
            <a:pPr marL="457200" lvl="1" indent="0">
              <a:buNone/>
            </a:pPr>
            <a:r>
              <a:rPr lang="cs-CZ" sz="7200" dirty="0" smtClean="0"/>
              <a:t> </a:t>
            </a:r>
            <a:endParaRPr lang="en-US" sz="7200" dirty="0"/>
          </a:p>
          <a:p>
            <a:pPr lvl="1"/>
            <a:endParaRPr lang="en-ZA" sz="7200" dirty="0"/>
          </a:p>
          <a:p>
            <a:pPr lvl="1"/>
            <a:endParaRPr lang="en-ZA" sz="7200" dirty="0"/>
          </a:p>
        </p:txBody>
      </p:sp>
    </p:spTree>
    <p:extLst>
      <p:ext uri="{BB962C8B-B14F-4D97-AF65-F5344CB8AC3E}">
        <p14:creationId xmlns:p14="http://schemas.microsoft.com/office/powerpoint/2010/main" val="4894326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 RO and </a:t>
            </a:r>
            <a:r>
              <a:rPr lang="cs-CZ" dirty="0" err="1" smtClean="0"/>
              <a:t>new</a:t>
            </a:r>
            <a:r>
              <a:rPr lang="cs-CZ" dirty="0" smtClean="0"/>
              <a:t> </a:t>
            </a:r>
            <a:r>
              <a:rPr lang="cs-CZ" dirty="0" err="1" smtClean="0"/>
              <a:t>created</a:t>
            </a:r>
            <a:r>
              <a:rPr lang="cs-CZ" dirty="0" smtClean="0"/>
              <a:t> SO </a:t>
            </a:r>
            <a:endParaRPr lang="cs-CZ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484784"/>
            <a:ext cx="19621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84984"/>
            <a:ext cx="7483244" cy="167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52873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Created</a:t>
            </a:r>
            <a:r>
              <a:rPr lang="cs-CZ" dirty="0" smtClean="0"/>
              <a:t> </a:t>
            </a:r>
            <a:r>
              <a:rPr lang="cs-CZ" dirty="0" err="1" smtClean="0"/>
              <a:t>Credit</a:t>
            </a:r>
            <a:r>
              <a:rPr lang="cs-CZ" dirty="0" smtClean="0"/>
              <a:t> </a:t>
            </a:r>
            <a:r>
              <a:rPr lang="cs-CZ" dirty="0" err="1" smtClean="0"/>
              <a:t>Memo</a:t>
            </a:r>
            <a:endParaRPr lang="cs-CZ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268760"/>
            <a:ext cx="4320480" cy="5245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39676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Item</a:t>
            </a:r>
            <a:r>
              <a:rPr lang="cs-CZ" dirty="0" smtClean="0"/>
              <a:t> </a:t>
            </a:r>
            <a:r>
              <a:rPr lang="cs-CZ" dirty="0" err="1" smtClean="0"/>
              <a:t>Ledger</a:t>
            </a:r>
            <a:r>
              <a:rPr lang="cs-CZ" dirty="0" smtClean="0"/>
              <a:t> </a:t>
            </a:r>
            <a:r>
              <a:rPr lang="cs-CZ" dirty="0" err="1" smtClean="0"/>
              <a:t>Entries</a:t>
            </a:r>
            <a:endParaRPr lang="cs-CZ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208912" cy="24482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6720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End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section</a:t>
            </a:r>
            <a:r>
              <a:rPr lang="cs-CZ" dirty="0" smtClean="0"/>
              <a:t> </a:t>
            </a:r>
            <a:r>
              <a:rPr lang="cs-CZ" dirty="0" smtClean="0"/>
              <a:t>XIX. 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2286000" y="-373751177"/>
            <a:ext cx="4572000" cy="75436035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Přihlásit se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 Používáte-li nástroj pro čtení obrazovky, vypněte Dynamické vyhledávání Google kliknutím sem.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Internet</a:t>
            </a:r>
          </a:p>
          <a:p>
            <a:endParaRPr lang="cs-CZ" dirty="0"/>
          </a:p>
          <a:p>
            <a:r>
              <a:rPr lang="cs-CZ" dirty="0"/>
              <a:t>Obrázky</a:t>
            </a:r>
          </a:p>
          <a:p>
            <a:endParaRPr lang="cs-CZ" dirty="0"/>
          </a:p>
          <a:p>
            <a:r>
              <a:rPr lang="cs-CZ" dirty="0"/>
              <a:t>Videa</a:t>
            </a:r>
          </a:p>
          <a:p>
            <a:endParaRPr lang="cs-CZ" dirty="0"/>
          </a:p>
          <a:p>
            <a:r>
              <a:rPr lang="cs-CZ" dirty="0"/>
              <a:t>Zprávy</a:t>
            </a:r>
          </a:p>
          <a:p>
            <a:endParaRPr lang="cs-CZ" dirty="0"/>
          </a:p>
          <a:p>
            <a:r>
              <a:rPr lang="cs-CZ" dirty="0"/>
              <a:t>Nákupy</a:t>
            </a:r>
          </a:p>
          <a:p>
            <a:r>
              <a:rPr lang="cs-CZ" dirty="0"/>
              <a:t>Více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Vyhledávací nástroje</a:t>
            </a:r>
          </a:p>
          <a:p>
            <a:r>
              <a:rPr lang="cs-CZ" dirty="0"/>
              <a:t>Bezpečné vyhledávání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Výsledky hledání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 smtClean="0"/>
              <a:t>I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  </a:t>
            </a:r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 err="1"/>
              <a:t>RemixYourHealth</a:t>
            </a:r>
            <a:r>
              <a:rPr lang="cs-CZ" dirty="0"/>
              <a:t> </a:t>
            </a:r>
            <a:r>
              <a:rPr lang="cs-CZ" dirty="0" err="1"/>
              <a:t>Workout</a:t>
            </a:r>
            <a:r>
              <a:rPr lang="cs-CZ" dirty="0"/>
              <a:t> </a:t>
            </a:r>
            <a:r>
              <a:rPr lang="cs-CZ" dirty="0" err="1"/>
              <a:t>Series</a:t>
            </a:r>
            <a:r>
              <a:rPr lang="cs-CZ" dirty="0"/>
              <a:t>: </a:t>
            </a:r>
            <a:r>
              <a:rPr lang="cs-CZ" dirty="0" err="1"/>
              <a:t>The</a:t>
            </a:r>
            <a:r>
              <a:rPr lang="cs-CZ" dirty="0"/>
              <a:t> Show </a:t>
            </a:r>
            <a:r>
              <a:rPr lang="cs-CZ" dirty="0" err="1"/>
              <a:t>Stopper</a:t>
            </a:r>
            <a:r>
              <a:rPr lang="cs-CZ" dirty="0"/>
              <a:t> | </a:t>
            </a:r>
            <a:r>
              <a:rPr lang="cs-CZ" dirty="0" err="1"/>
              <a:t>RemixYourHealth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remixyourhealth.com-940 × 400-Vyhledávání pomocí obrázku</a:t>
            </a:r>
          </a:p>
          <a:p>
            <a:r>
              <a:rPr lang="cs-CZ" dirty="0"/>
              <a:t>So </a:t>
            </a:r>
            <a:r>
              <a:rPr lang="cs-CZ" dirty="0" err="1"/>
              <a:t>two</a:t>
            </a:r>
            <a:r>
              <a:rPr lang="cs-CZ" dirty="0"/>
              <a:t> </a:t>
            </a:r>
            <a:r>
              <a:rPr lang="cs-CZ" dirty="0" err="1"/>
              <a:t>weeks</a:t>
            </a:r>
            <a:r>
              <a:rPr lang="cs-CZ" dirty="0"/>
              <a:t> ago I </a:t>
            </a:r>
            <a:r>
              <a:rPr lang="cs-CZ" dirty="0" err="1"/>
              <a:t>introduced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ridiculousness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“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Shredder</a:t>
            </a:r>
            <a:r>
              <a:rPr lang="cs-CZ" dirty="0"/>
              <a:t>” </a:t>
            </a:r>
            <a:r>
              <a:rPr lang="cs-CZ" dirty="0" err="1"/>
              <a:t>workout</a:t>
            </a:r>
            <a:r>
              <a:rPr lang="cs-CZ" dirty="0"/>
              <a:t>. </a:t>
            </a:r>
            <a:r>
              <a:rPr lang="cs-CZ" dirty="0" err="1"/>
              <a:t>Did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try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? </a:t>
            </a:r>
            <a:r>
              <a:rPr lang="cs-CZ" dirty="0" err="1"/>
              <a:t>How'd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go? </a:t>
            </a:r>
            <a:r>
              <a:rPr lang="cs-CZ" dirty="0" err="1"/>
              <a:t>If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made </a:t>
            </a:r>
            <a:r>
              <a:rPr lang="cs-CZ" dirty="0" err="1"/>
              <a:t>it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end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...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Navštívit stránku Zobrazit obrázek </a:t>
            </a:r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Související obrázky:</a:t>
            </a:r>
          </a:p>
          <a:p>
            <a:endParaRPr lang="cs-CZ" dirty="0"/>
          </a:p>
          <a:p>
            <a:r>
              <a:rPr lang="cs-CZ" dirty="0"/>
              <a:t>Zobrazit další</a:t>
            </a:r>
          </a:p>
          <a:p>
            <a:r>
              <a:rPr lang="cs-CZ" dirty="0"/>
              <a:t>Na obrázky se mohou vztahovat autorská práva.-Odeslat zpětnou vazbu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Not </a:t>
            </a:r>
            <a:r>
              <a:rPr lang="cs-CZ" dirty="0" err="1"/>
              <a:t>Dead</a:t>
            </a:r>
            <a:r>
              <a:rPr lang="cs-CZ" dirty="0"/>
              <a:t> </a:t>
            </a:r>
            <a:r>
              <a:rPr lang="cs-CZ" dirty="0" err="1"/>
              <a:t>Yet</a:t>
            </a:r>
            <a:r>
              <a:rPr lang="cs-CZ" dirty="0"/>
              <a:t> </a:t>
            </a:r>
            <a:r>
              <a:rPr lang="cs-CZ" dirty="0" err="1"/>
              <a:t>Radio</a:t>
            </a:r>
            <a:r>
              <a:rPr lang="cs-CZ" dirty="0"/>
              <a:t> | </a:t>
            </a:r>
            <a:r>
              <a:rPr lang="cs-CZ" dirty="0" err="1"/>
              <a:t>Podcast</a:t>
            </a:r>
            <a:r>
              <a:rPr lang="cs-CZ" dirty="0"/>
              <a:t> </a:t>
            </a:r>
            <a:r>
              <a:rPr lang="cs-CZ" dirty="0" err="1"/>
              <a:t>featuring</a:t>
            </a:r>
            <a:r>
              <a:rPr lang="cs-CZ" dirty="0"/>
              <a:t> </a:t>
            </a:r>
            <a:r>
              <a:rPr lang="cs-CZ" dirty="0" err="1"/>
              <a:t>Tommy</a:t>
            </a:r>
            <a:r>
              <a:rPr lang="cs-CZ" dirty="0"/>
              <a:t> </a:t>
            </a:r>
            <a:r>
              <a:rPr lang="cs-CZ" dirty="0" err="1"/>
              <a:t>Bateman</a:t>
            </a:r>
            <a:r>
              <a:rPr lang="cs-CZ" dirty="0"/>
              <a:t> &amp; Alex </a:t>
            </a:r>
            <a:r>
              <a:rPr lang="cs-CZ" dirty="0" err="1"/>
              <a:t>Corolla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www.notdeadyetradio.com-447 × 280-Vyhledávání pomocí obrázku</a:t>
            </a:r>
          </a:p>
          <a:p>
            <a:r>
              <a:rPr lang="cs-CZ" dirty="0" err="1"/>
              <a:t>Tommy</a:t>
            </a:r>
            <a:r>
              <a:rPr lang="cs-CZ" dirty="0"/>
              <a:t> </a:t>
            </a:r>
            <a:r>
              <a:rPr lang="cs-CZ" dirty="0" err="1"/>
              <a:t>starts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show </a:t>
            </a:r>
            <a:r>
              <a:rPr lang="cs-CZ" dirty="0" err="1"/>
              <a:t>off</a:t>
            </a:r>
            <a:r>
              <a:rPr lang="cs-CZ" dirty="0"/>
              <a:t> in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unusual</a:t>
            </a:r>
            <a:r>
              <a:rPr lang="cs-CZ" dirty="0"/>
              <a:t> </a:t>
            </a:r>
            <a:r>
              <a:rPr lang="cs-CZ" dirty="0" err="1"/>
              <a:t>fashion</a:t>
            </a:r>
            <a:r>
              <a:rPr lang="cs-CZ" dirty="0"/>
              <a:t>. He </a:t>
            </a:r>
            <a:r>
              <a:rPr lang="cs-CZ" dirty="0" err="1"/>
              <a:t>announces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show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ending</a:t>
            </a:r>
            <a:r>
              <a:rPr lang="cs-CZ" dirty="0"/>
              <a:t>.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 he </a:t>
            </a:r>
            <a:r>
              <a:rPr lang="cs-CZ" dirty="0" err="1"/>
              <a:t>puts</a:t>
            </a:r>
            <a:r>
              <a:rPr lang="cs-CZ" dirty="0"/>
              <a:t> in </a:t>
            </a:r>
            <a:r>
              <a:rPr lang="cs-CZ" dirty="0" err="1"/>
              <a:t>isn't</a:t>
            </a:r>
            <a:r>
              <a:rPr lang="cs-CZ" dirty="0"/>
              <a:t> </a:t>
            </a:r>
            <a:r>
              <a:rPr lang="cs-CZ" dirty="0" err="1"/>
              <a:t>worth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“</a:t>
            </a:r>
            <a:r>
              <a:rPr lang="cs-CZ" dirty="0" err="1"/>
              <a:t>rewards</a:t>
            </a:r>
            <a:r>
              <a:rPr lang="cs-CZ" dirty="0"/>
              <a:t>” </a:t>
            </a:r>
            <a:r>
              <a:rPr lang="cs-CZ" dirty="0" err="1"/>
              <a:t>he's</a:t>
            </a:r>
            <a:r>
              <a:rPr lang="cs-CZ" dirty="0"/>
              <a:t> </a:t>
            </a:r>
            <a:r>
              <a:rPr lang="cs-CZ" dirty="0" err="1"/>
              <a:t>getting</a:t>
            </a:r>
            <a:r>
              <a:rPr lang="cs-CZ" dirty="0"/>
              <a:t>.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Navštívit stránku Zobrazit obrázek </a:t>
            </a:r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Související obrázky: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Zobrazit další</a:t>
            </a:r>
          </a:p>
          <a:p>
            <a:r>
              <a:rPr lang="cs-CZ" dirty="0"/>
              <a:t>Na obrázky se mohou vztahovat autorská práva.-Odeslat zpětnou vazbu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G4 </a:t>
            </a:r>
            <a:r>
              <a:rPr lang="cs-CZ" dirty="0" err="1"/>
              <a:t>Cancels</a:t>
            </a:r>
            <a:r>
              <a:rPr lang="cs-CZ" dirty="0"/>
              <a:t> '</a:t>
            </a:r>
            <a:r>
              <a:rPr lang="cs-CZ" dirty="0" err="1"/>
              <a:t>Attack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Show,' 'X-Play' - Hollywood </a:t>
            </a:r>
            <a:r>
              <a:rPr lang="cs-CZ" dirty="0" err="1"/>
              <a:t>Reporter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www.hollywoodreporter.com-565 × 318-Vyhledávání pomocí obrázku</a:t>
            </a:r>
          </a:p>
          <a:p>
            <a:r>
              <a:rPr lang="cs-CZ" dirty="0" err="1"/>
              <a:t>Attack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Show Logo (2) - H 2012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Navštívit stránku Zobrazit obrázek </a:t>
            </a:r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Související obrázky:</a:t>
            </a:r>
          </a:p>
          <a:p>
            <a:endParaRPr lang="cs-CZ" dirty="0"/>
          </a:p>
          <a:p>
            <a:r>
              <a:rPr lang="cs-CZ" dirty="0"/>
              <a:t>Zobrazit další</a:t>
            </a:r>
          </a:p>
          <a:p>
            <a:r>
              <a:rPr lang="cs-CZ" dirty="0"/>
              <a:t>Na obrázky se mohou vztahovat autorská práva.-Odeslat zpětnou vazbu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132856"/>
            <a:ext cx="4572000" cy="2865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97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Task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560263" y="1268760"/>
            <a:ext cx="784887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A representative from customer 10000 calls a salesperson at Cronus and says that</a:t>
            </a:r>
            <a:endParaRPr lang="cs-CZ" dirty="0"/>
          </a:p>
          <a:p>
            <a:r>
              <a:rPr lang="en-US" i="1" dirty="0"/>
              <a:t>he received five units of item </a:t>
            </a:r>
            <a:r>
              <a:rPr lang="en-US" b="1" i="1" dirty="0">
                <a:solidFill>
                  <a:srgbClr val="FF0000"/>
                </a:solidFill>
              </a:rPr>
              <a:t>70011</a:t>
            </a:r>
            <a:r>
              <a:rPr lang="en-US" i="1" dirty="0"/>
              <a:t> instead of item </a:t>
            </a:r>
            <a:r>
              <a:rPr lang="en-US" b="1" i="1" dirty="0">
                <a:solidFill>
                  <a:srgbClr val="0070C0"/>
                </a:solidFill>
              </a:rPr>
              <a:t>70010</a:t>
            </a:r>
            <a:r>
              <a:rPr lang="en-US" i="1" dirty="0"/>
              <a:t> and that two units of</a:t>
            </a:r>
            <a:endParaRPr lang="cs-CZ" dirty="0"/>
          </a:p>
          <a:p>
            <a:r>
              <a:rPr lang="en-US" i="1" dirty="0"/>
              <a:t>item </a:t>
            </a:r>
            <a:r>
              <a:rPr lang="en-US" b="1" i="1" dirty="0">
                <a:solidFill>
                  <a:srgbClr val="00B050"/>
                </a:solidFill>
              </a:rPr>
              <a:t>1964-W</a:t>
            </a:r>
            <a:r>
              <a:rPr lang="en-US" i="1" dirty="0"/>
              <a:t> were delivered damaged</a:t>
            </a:r>
            <a:r>
              <a:rPr lang="en-US" i="1" dirty="0" smtClean="0"/>
              <a:t>.</a:t>
            </a:r>
            <a:endParaRPr lang="cs-CZ" i="1" dirty="0" smtClean="0"/>
          </a:p>
          <a:p>
            <a:endParaRPr lang="cs-CZ" i="1" dirty="0" smtClean="0"/>
          </a:p>
          <a:p>
            <a:r>
              <a:rPr lang="en-US" i="1" dirty="0" smtClean="0"/>
              <a:t>The </a:t>
            </a:r>
            <a:r>
              <a:rPr lang="en-US" i="1" dirty="0"/>
              <a:t>customer explains that the </a:t>
            </a:r>
            <a:r>
              <a:rPr lang="en-US" i="1" dirty="0" smtClean="0"/>
              <a:t>wrong</a:t>
            </a:r>
            <a:r>
              <a:rPr lang="cs-CZ" i="1" dirty="0" smtClean="0"/>
              <a:t> </a:t>
            </a:r>
            <a:r>
              <a:rPr lang="en-US" i="1" dirty="0" smtClean="0"/>
              <a:t>delivery </a:t>
            </a:r>
            <a:r>
              <a:rPr lang="en-US" i="1" dirty="0"/>
              <a:t>of item 70010 was his own fault, while item 1964-W appeared to </a:t>
            </a:r>
            <a:r>
              <a:rPr lang="en-US" i="1" dirty="0" smtClean="0"/>
              <a:t>have</a:t>
            </a:r>
            <a:r>
              <a:rPr lang="cs-CZ" i="1" dirty="0" smtClean="0"/>
              <a:t> </a:t>
            </a:r>
            <a:r>
              <a:rPr lang="en-US" i="1" dirty="0" smtClean="0"/>
              <a:t>been </a:t>
            </a:r>
            <a:r>
              <a:rPr lang="en-US" i="1" dirty="0"/>
              <a:t>damaged during shipment</a:t>
            </a:r>
            <a:r>
              <a:rPr lang="en-US" i="1" dirty="0" smtClean="0"/>
              <a:t>.</a:t>
            </a:r>
            <a:endParaRPr lang="cs-CZ" i="1" dirty="0" smtClean="0"/>
          </a:p>
          <a:p>
            <a:endParaRPr lang="cs-CZ" i="1" dirty="0" smtClean="0"/>
          </a:p>
          <a:p>
            <a:r>
              <a:rPr lang="en-US" i="1" dirty="0" smtClean="0"/>
              <a:t>The </a:t>
            </a:r>
            <a:r>
              <a:rPr lang="en-US" i="1" dirty="0"/>
              <a:t>salesperson and the customer agree that item 70011 must be returned to</a:t>
            </a:r>
            <a:endParaRPr lang="cs-CZ" dirty="0"/>
          </a:p>
          <a:p>
            <a:r>
              <a:rPr lang="en-US" i="1" dirty="0"/>
              <a:t>Cronus and a replacement of the same quantity of item 70010 will be shipped to</a:t>
            </a:r>
            <a:endParaRPr lang="cs-CZ" dirty="0"/>
          </a:p>
          <a:p>
            <a:r>
              <a:rPr lang="en-US" i="1" dirty="0"/>
              <a:t>the customer. </a:t>
            </a:r>
            <a:endParaRPr lang="cs-CZ" i="1" dirty="0" smtClean="0"/>
          </a:p>
          <a:p>
            <a:endParaRPr lang="cs-CZ" i="1" dirty="0" smtClean="0"/>
          </a:p>
          <a:p>
            <a:r>
              <a:rPr lang="en-US" i="1" dirty="0" smtClean="0"/>
              <a:t>Regarding </a:t>
            </a:r>
            <a:r>
              <a:rPr lang="en-US" i="1" dirty="0"/>
              <a:t>this replacement, Cronus will charge the customer </a:t>
            </a:r>
            <a:r>
              <a:rPr lang="en-US" i="1" dirty="0" smtClean="0"/>
              <a:t>a</a:t>
            </a:r>
            <a:r>
              <a:rPr lang="cs-CZ" i="1" dirty="0" smtClean="0"/>
              <a:t> </a:t>
            </a:r>
            <a:r>
              <a:rPr lang="en-US" i="1" dirty="0" smtClean="0"/>
              <a:t>restock </a:t>
            </a:r>
            <a:r>
              <a:rPr lang="en-US" i="1" dirty="0"/>
              <a:t>fee of 5% of the original order amount. </a:t>
            </a:r>
            <a:endParaRPr lang="cs-CZ" i="1" dirty="0" smtClean="0"/>
          </a:p>
          <a:p>
            <a:endParaRPr lang="cs-CZ" i="1" dirty="0"/>
          </a:p>
          <a:p>
            <a:r>
              <a:rPr lang="en-US" i="1" dirty="0" smtClean="0"/>
              <a:t>Meanwhile</a:t>
            </a:r>
            <a:r>
              <a:rPr lang="en-US" i="1" dirty="0"/>
              <a:t>, item 1964-W should not be returned, and the parties agree to settle the case by Cronus providing the customer with a sales allowance of 15% off the</a:t>
            </a:r>
            <a:endParaRPr lang="cs-CZ" dirty="0"/>
          </a:p>
          <a:p>
            <a:r>
              <a:rPr lang="en-US" i="1" dirty="0"/>
              <a:t>price of the item.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5349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Selling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807102" cy="3866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144912" y="5589240"/>
            <a:ext cx="48844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And post by F11</a:t>
            </a:r>
            <a:endParaRPr lang="cs-CZ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662044"/>
            <a:ext cx="937131" cy="77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9224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Return </a:t>
            </a:r>
            <a:r>
              <a:rPr lang="cs-CZ" dirty="0" err="1" smtClean="0"/>
              <a:t>Order</a:t>
            </a:r>
            <a:r>
              <a:rPr lang="cs-CZ" dirty="0" smtClean="0"/>
              <a:t> </a:t>
            </a:r>
            <a:r>
              <a:rPr lang="cs-CZ" dirty="0" err="1" smtClean="0"/>
              <a:t>creation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15525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506422"/>
            <a:ext cx="600075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611560" y="5949280"/>
            <a:ext cx="378546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F3 and </a:t>
            </a:r>
            <a:r>
              <a:rPr lang="cs-CZ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customer</a:t>
            </a:r>
            <a:r>
              <a:rPr lang="cs-CZ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10000</a:t>
            </a:r>
            <a:endParaRPr lang="cs-CZ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9932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Return </a:t>
            </a:r>
            <a:r>
              <a:rPr lang="cs-CZ" dirty="0" err="1"/>
              <a:t>Order</a:t>
            </a:r>
            <a:r>
              <a:rPr lang="cs-CZ" dirty="0"/>
              <a:t> </a:t>
            </a:r>
            <a:r>
              <a:rPr lang="cs-CZ" dirty="0" err="1"/>
              <a:t>creation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72816"/>
            <a:ext cx="6142858" cy="46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Šipka dolů 4"/>
          <p:cNvSpPr/>
          <p:nvPr/>
        </p:nvSpPr>
        <p:spPr>
          <a:xfrm>
            <a:off x="3942047" y="2239482"/>
            <a:ext cx="263117" cy="6854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644" y="2924942"/>
            <a:ext cx="2728476" cy="3568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Šipka doprava 5"/>
          <p:cNvSpPr/>
          <p:nvPr/>
        </p:nvSpPr>
        <p:spPr>
          <a:xfrm>
            <a:off x="4073605" y="4293096"/>
            <a:ext cx="3666747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4552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Return </a:t>
            </a:r>
            <a:r>
              <a:rPr lang="cs-CZ" dirty="0" err="1"/>
              <a:t>Order</a:t>
            </a:r>
            <a:r>
              <a:rPr lang="cs-CZ" dirty="0"/>
              <a:t> </a:t>
            </a:r>
            <a:r>
              <a:rPr lang="cs-CZ" dirty="0" err="1"/>
              <a:t>creation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91972"/>
            <a:ext cx="2633980" cy="180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291972"/>
            <a:ext cx="5024983" cy="218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 flipH="1" flipV="1">
            <a:off x="1979712" y="1988840"/>
            <a:ext cx="1800200" cy="93610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199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Return </a:t>
            </a:r>
            <a:r>
              <a:rPr lang="cs-CZ" dirty="0" err="1"/>
              <a:t>Order</a:t>
            </a:r>
            <a:r>
              <a:rPr lang="cs-CZ" dirty="0"/>
              <a:t> </a:t>
            </a:r>
            <a:r>
              <a:rPr lang="cs-CZ" dirty="0" err="1"/>
              <a:t>creation</a:t>
            </a:r>
            <a:endParaRPr lang="cs-CZ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8911"/>
            <a:ext cx="8424936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4998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Return </a:t>
            </a:r>
            <a:r>
              <a:rPr lang="cs-CZ" dirty="0" err="1"/>
              <a:t>Order</a:t>
            </a:r>
            <a:r>
              <a:rPr lang="cs-CZ" dirty="0"/>
              <a:t> </a:t>
            </a:r>
            <a:r>
              <a:rPr lang="cs-CZ" dirty="0" err="1"/>
              <a:t>creation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7874514" cy="4112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176128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1008</TotalTime>
  <Words>607</Words>
  <Application>Microsoft Office PowerPoint</Application>
  <PresentationFormat>Předvádění na obrazovce (4:3)</PresentationFormat>
  <Paragraphs>2762</Paragraphs>
  <Slides>23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Motiv systému Office</vt:lpstr>
      <vt:lpstr>Introduction to MS Dynamics NAV XIX.</vt:lpstr>
      <vt:lpstr>Return Management</vt:lpstr>
      <vt:lpstr>Task</vt:lpstr>
      <vt:lpstr>Selling</vt:lpstr>
      <vt:lpstr>Return Order creation</vt:lpstr>
      <vt:lpstr>Return Order creation</vt:lpstr>
      <vt:lpstr>Return Order creation</vt:lpstr>
      <vt:lpstr>Return Order creation</vt:lpstr>
      <vt:lpstr>Return Order creation</vt:lpstr>
      <vt:lpstr>Return Order creation</vt:lpstr>
      <vt:lpstr>Return Order creation</vt:lpstr>
      <vt:lpstr>Return Order creation</vt:lpstr>
      <vt:lpstr>Return Order creation</vt:lpstr>
      <vt:lpstr>Return Order creation</vt:lpstr>
      <vt:lpstr>Return Order creation</vt:lpstr>
      <vt:lpstr>Return Order creation</vt:lpstr>
      <vt:lpstr>Created order</vt:lpstr>
      <vt:lpstr>Created Retrun order before assigning sales allowance</vt:lpstr>
      <vt:lpstr>Assign sales allowance</vt:lpstr>
      <vt:lpstr>Post RO and new created SO </vt:lpstr>
      <vt:lpstr>Created Credit Memo</vt:lpstr>
      <vt:lpstr>Item Ledger Entries</vt:lpstr>
      <vt:lpstr>End of the section XIX.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Inroduction MS Dynamics NAV</dc:title>
  <dc:creator>Skorkovsky Jaromir</dc:creator>
  <cp:lastModifiedBy>Skorkovsky Jaromir</cp:lastModifiedBy>
  <cp:revision>187</cp:revision>
  <dcterms:created xsi:type="dcterms:W3CDTF">2014-09-15T11:04:04Z</dcterms:created>
  <dcterms:modified xsi:type="dcterms:W3CDTF">2014-10-31T11:18:38Z</dcterms:modified>
</cp:coreProperties>
</file>