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93" r:id="rId3"/>
    <p:sldId id="298" r:id="rId4"/>
    <p:sldId id="296" r:id="rId5"/>
    <p:sldId id="295" r:id="rId6"/>
    <p:sldId id="302" r:id="rId7"/>
    <p:sldId id="303" r:id="rId8"/>
    <p:sldId id="304" r:id="rId9"/>
    <p:sldId id="306" r:id="rId10"/>
    <p:sldId id="301" r:id="rId11"/>
    <p:sldId id="300" r:id="rId12"/>
    <p:sldId id="294" r:id="rId13"/>
    <p:sldId id="299" r:id="rId14"/>
    <p:sldId id="311" r:id="rId15"/>
    <p:sldId id="310" r:id="rId16"/>
    <p:sldId id="309" r:id="rId17"/>
    <p:sldId id="308" r:id="rId18"/>
    <p:sldId id="307" r:id="rId19"/>
    <p:sldId id="292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014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428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XXVII.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Results</a:t>
            </a:r>
            <a:r>
              <a:rPr lang="cs-CZ" dirty="0"/>
              <a:t> </a:t>
            </a:r>
            <a:r>
              <a:rPr lang="cs-CZ" dirty="0" smtClean="0"/>
              <a:t>2- </a:t>
            </a:r>
            <a:r>
              <a:rPr lang="cs-CZ" dirty="0" err="1" smtClean="0"/>
              <a:t>Tab</a:t>
            </a:r>
            <a:r>
              <a:rPr lang="cs-CZ" dirty="0" smtClean="0"/>
              <a:t> </a:t>
            </a:r>
            <a:r>
              <a:rPr lang="cs-CZ" dirty="0" err="1" smtClean="0"/>
              <a:t>Replenishment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588" y="1766888"/>
            <a:ext cx="5838825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0113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Created</a:t>
            </a:r>
            <a:r>
              <a:rPr lang="cs-CZ" dirty="0" smtClean="0"/>
              <a:t> Sales </a:t>
            </a:r>
            <a:r>
              <a:rPr lang="cs-CZ" dirty="0" err="1" smtClean="0"/>
              <a:t>Order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8361363" cy="498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4496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Created</a:t>
            </a:r>
            <a:r>
              <a:rPr lang="cs-CZ" dirty="0" smtClean="0"/>
              <a:t> </a:t>
            </a:r>
            <a:r>
              <a:rPr lang="cs-CZ" dirty="0" err="1" smtClean="0"/>
              <a:t>Purchase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8274981" cy="4803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5017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Availability</a:t>
            </a:r>
            <a:r>
              <a:rPr lang="cs-CZ" dirty="0" smtClean="0"/>
              <a:t> 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12776"/>
            <a:ext cx="7019096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3330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RQWS window and how to start batch job</a:t>
            </a:r>
            <a:endParaRPr lang="en-GB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71588"/>
            <a:ext cx="223837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939986"/>
            <a:ext cx="6783903" cy="3261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5"/>
          <p:cNvCxnSpPr/>
          <p:nvPr/>
        </p:nvCxnSpPr>
        <p:spPr>
          <a:xfrm>
            <a:off x="2411760" y="2132856"/>
            <a:ext cx="13757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3787487" y="2132856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055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RQWS window and how to start batch job</a:t>
            </a:r>
            <a:endParaRPr lang="cs-CZ" sz="36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60848"/>
            <a:ext cx="3609975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051323"/>
            <a:ext cx="36385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5437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RQWS window and how to start batch job</a:t>
            </a:r>
            <a:endParaRPr lang="cs-CZ" sz="36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84784"/>
            <a:ext cx="8661301" cy="136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23528" y="2895327"/>
            <a:ext cx="81985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System suggests to cancel existing Purchase Order (second line) in order to get 100 % </a:t>
            </a:r>
          </a:p>
          <a:p>
            <a:r>
              <a:rPr lang="en-GB" dirty="0" smtClean="0"/>
              <a:t>balance . First line will serve as a resource line for second Purchase Order creation. </a:t>
            </a:r>
          </a:p>
          <a:p>
            <a:r>
              <a:rPr lang="en-GB" dirty="0" smtClean="0"/>
              <a:t>Availability looks  like this (Planned Order  Releases represents first line of RQWS) :</a:t>
            </a:r>
            <a:endParaRPr lang="en-GB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61048"/>
            <a:ext cx="6694620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4463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Carry </a:t>
            </a:r>
            <a:r>
              <a:rPr lang="cs-CZ" dirty="0" err="1" smtClean="0"/>
              <a:t>Out</a:t>
            </a:r>
            <a:r>
              <a:rPr lang="cs-CZ" dirty="0" smtClean="0"/>
              <a:t> </a:t>
            </a:r>
            <a:r>
              <a:rPr lang="cs-CZ" dirty="0" err="1" smtClean="0"/>
              <a:t>Action</a:t>
            </a:r>
            <a:r>
              <a:rPr lang="cs-CZ" dirty="0" smtClean="0"/>
              <a:t> </a:t>
            </a:r>
            <a:r>
              <a:rPr lang="cs-CZ" dirty="0" err="1" smtClean="0"/>
              <a:t>Messages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After Carry Out Action Messages you will get </a:t>
            </a:r>
            <a:endParaRPr lang="en-GB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8"/>
            <a:ext cx="7827963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55576" y="5085184"/>
            <a:ext cx="6673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First manually created Purchase Order has been deleted and new PO </a:t>
            </a:r>
          </a:p>
          <a:p>
            <a:r>
              <a:rPr lang="en-GB" dirty="0" smtClean="0"/>
              <a:t>for 100 pcs of XX1 was created !!!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1366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Modification</a:t>
            </a:r>
            <a:r>
              <a:rPr lang="cs-CZ" dirty="0" smtClean="0"/>
              <a:t> modelu RQWST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Change policy to Lot-for-Lot</a:t>
            </a:r>
          </a:p>
          <a:p>
            <a:r>
              <a:rPr lang="en-GB" dirty="0" smtClean="0"/>
              <a:t>Enter in Tab Planning Reorder cycle 1M</a:t>
            </a:r>
          </a:p>
          <a:p>
            <a:r>
              <a:rPr lang="en-GB" dirty="0" smtClean="0"/>
              <a:t>Create another two Sales Order in different dates (+1 week and + 2 weeks)</a:t>
            </a:r>
          </a:p>
          <a:p>
            <a:r>
              <a:rPr lang="en-GB" dirty="0" smtClean="0"/>
              <a:t>Start RQWST again </a:t>
            </a:r>
          </a:p>
          <a:p>
            <a:r>
              <a:rPr lang="en-GB" dirty="0" smtClean="0"/>
              <a:t>…….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168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XXVII.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286000" y="-373751177"/>
            <a:ext cx="4572000" cy="75436035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Přihlásit se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Používáte-li nástroj pro čtení obrazovky, vypněte Dynamické vyhledávání Google kliknutím sem.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Internet</a:t>
            </a:r>
          </a:p>
          <a:p>
            <a:endParaRPr lang="cs-CZ" dirty="0"/>
          </a:p>
          <a:p>
            <a:r>
              <a:rPr lang="cs-CZ" dirty="0"/>
              <a:t>Obrázky</a:t>
            </a:r>
          </a:p>
          <a:p>
            <a:endParaRPr lang="cs-CZ" dirty="0"/>
          </a:p>
          <a:p>
            <a:r>
              <a:rPr lang="cs-CZ" dirty="0"/>
              <a:t>Videa</a:t>
            </a:r>
          </a:p>
          <a:p>
            <a:endParaRPr lang="cs-CZ" dirty="0"/>
          </a:p>
          <a:p>
            <a:r>
              <a:rPr lang="cs-CZ" dirty="0"/>
              <a:t>Zprávy</a:t>
            </a:r>
          </a:p>
          <a:p>
            <a:endParaRPr lang="cs-CZ" dirty="0"/>
          </a:p>
          <a:p>
            <a:r>
              <a:rPr lang="cs-CZ" dirty="0"/>
              <a:t>Nákupy</a:t>
            </a:r>
          </a:p>
          <a:p>
            <a:r>
              <a:rPr lang="cs-CZ" dirty="0"/>
              <a:t>Více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Vyhledávací nástroje</a:t>
            </a:r>
          </a:p>
          <a:p>
            <a:r>
              <a:rPr lang="cs-CZ" dirty="0"/>
              <a:t>Bezpečné vyhledávání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Výsledky hledání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I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RemixYourHealth</a:t>
            </a:r>
            <a:r>
              <a:rPr lang="cs-CZ" dirty="0"/>
              <a:t> </a:t>
            </a:r>
            <a:r>
              <a:rPr lang="cs-CZ" dirty="0" err="1"/>
              <a:t>Workout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Stopper</a:t>
            </a:r>
            <a:r>
              <a:rPr lang="cs-CZ" dirty="0"/>
              <a:t> | </a:t>
            </a:r>
            <a:r>
              <a:rPr lang="cs-CZ" dirty="0" err="1"/>
              <a:t>RemixYourHealth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remixyourhealth.com-940 × 400-Vyhledávání pomocí obrázku</a:t>
            </a:r>
          </a:p>
          <a:p>
            <a:r>
              <a:rPr lang="cs-CZ" dirty="0"/>
              <a:t>So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weeks</a:t>
            </a:r>
            <a:r>
              <a:rPr lang="cs-CZ" dirty="0"/>
              <a:t> ago I </a:t>
            </a:r>
            <a:r>
              <a:rPr lang="cs-CZ" dirty="0" err="1"/>
              <a:t>introduced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ridiculousness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“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Shredder</a:t>
            </a:r>
            <a:r>
              <a:rPr lang="cs-CZ" dirty="0"/>
              <a:t>” </a:t>
            </a:r>
            <a:r>
              <a:rPr lang="cs-CZ" dirty="0" err="1"/>
              <a:t>workout</a:t>
            </a:r>
            <a:r>
              <a:rPr lang="cs-CZ" dirty="0"/>
              <a:t>. </a:t>
            </a:r>
            <a:r>
              <a:rPr lang="cs-CZ" dirty="0" err="1"/>
              <a:t>Did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? </a:t>
            </a:r>
            <a:r>
              <a:rPr lang="cs-CZ" dirty="0" err="1"/>
              <a:t>How'd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go?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made </a:t>
            </a:r>
            <a:r>
              <a:rPr lang="cs-CZ" dirty="0" err="1"/>
              <a:t>it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...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Not </a:t>
            </a:r>
            <a:r>
              <a:rPr lang="cs-CZ" dirty="0" err="1"/>
              <a:t>Dead</a:t>
            </a:r>
            <a:r>
              <a:rPr lang="cs-CZ" dirty="0"/>
              <a:t> </a:t>
            </a:r>
            <a:r>
              <a:rPr lang="cs-CZ" dirty="0" err="1"/>
              <a:t>Yet</a:t>
            </a:r>
            <a:r>
              <a:rPr lang="cs-CZ" dirty="0"/>
              <a:t> </a:t>
            </a:r>
            <a:r>
              <a:rPr lang="cs-CZ" dirty="0" err="1"/>
              <a:t>Radio</a:t>
            </a:r>
            <a:r>
              <a:rPr lang="cs-CZ" dirty="0"/>
              <a:t> | </a:t>
            </a:r>
            <a:r>
              <a:rPr lang="cs-CZ" dirty="0" err="1"/>
              <a:t>Podcast</a:t>
            </a:r>
            <a:r>
              <a:rPr lang="cs-CZ" dirty="0"/>
              <a:t> </a:t>
            </a:r>
            <a:r>
              <a:rPr lang="cs-CZ" dirty="0" err="1"/>
              <a:t>featuring</a:t>
            </a:r>
            <a:r>
              <a:rPr lang="cs-CZ" dirty="0"/>
              <a:t> </a:t>
            </a:r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Bateman</a:t>
            </a:r>
            <a:r>
              <a:rPr lang="cs-CZ" dirty="0"/>
              <a:t> &amp; Alex </a:t>
            </a:r>
            <a:r>
              <a:rPr lang="cs-CZ" dirty="0" err="1"/>
              <a:t>Corolla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www.notdeadyetradio.com-447 × 280-Vyhledávání pomocí obrázku</a:t>
            </a:r>
          </a:p>
          <a:p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starts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off</a:t>
            </a:r>
            <a:r>
              <a:rPr lang="cs-CZ" dirty="0"/>
              <a:t> in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unusual</a:t>
            </a:r>
            <a:r>
              <a:rPr lang="cs-CZ" dirty="0"/>
              <a:t> </a:t>
            </a:r>
            <a:r>
              <a:rPr lang="cs-CZ" dirty="0" err="1"/>
              <a:t>fashion</a:t>
            </a:r>
            <a:r>
              <a:rPr lang="cs-CZ" dirty="0"/>
              <a:t>. He </a:t>
            </a:r>
            <a:r>
              <a:rPr lang="cs-CZ" dirty="0" err="1"/>
              <a:t>announces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ending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he </a:t>
            </a:r>
            <a:r>
              <a:rPr lang="cs-CZ" dirty="0" err="1"/>
              <a:t>puts</a:t>
            </a:r>
            <a:r>
              <a:rPr lang="cs-CZ" dirty="0"/>
              <a:t> in </a:t>
            </a:r>
            <a:r>
              <a:rPr lang="cs-CZ" dirty="0" err="1"/>
              <a:t>isn't</a:t>
            </a:r>
            <a:r>
              <a:rPr lang="cs-CZ" dirty="0"/>
              <a:t> </a:t>
            </a:r>
            <a:r>
              <a:rPr lang="cs-CZ" dirty="0" err="1"/>
              <a:t>worth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“</a:t>
            </a:r>
            <a:r>
              <a:rPr lang="cs-CZ" dirty="0" err="1"/>
              <a:t>rewards</a:t>
            </a:r>
            <a:r>
              <a:rPr lang="cs-CZ" dirty="0"/>
              <a:t>” </a:t>
            </a:r>
            <a:r>
              <a:rPr lang="cs-CZ" dirty="0" err="1"/>
              <a:t>he's</a:t>
            </a:r>
            <a:r>
              <a:rPr lang="cs-CZ" dirty="0"/>
              <a:t> </a:t>
            </a:r>
            <a:r>
              <a:rPr lang="cs-CZ" dirty="0" err="1"/>
              <a:t>getting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G4 </a:t>
            </a:r>
            <a:r>
              <a:rPr lang="cs-CZ" dirty="0" err="1"/>
              <a:t>Cancels</a:t>
            </a:r>
            <a:r>
              <a:rPr lang="cs-CZ" dirty="0"/>
              <a:t> '</a:t>
            </a:r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Show,' 'X-Play' - Hollywood </a:t>
            </a:r>
            <a:r>
              <a:rPr lang="cs-CZ" dirty="0" err="1"/>
              <a:t>Reporter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www.hollywoodreporter.com-565 × 318-Vyhledávání pomocí obrázku</a:t>
            </a:r>
          </a:p>
          <a:p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Logo (2) - H 2012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32856"/>
            <a:ext cx="4572000" cy="2865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Requisition worksheet</a:t>
            </a:r>
            <a:br>
              <a:rPr lang="en-ZA" dirty="0" smtClean="0"/>
            </a:br>
            <a:r>
              <a:rPr lang="en-US" sz="2000" dirty="0" smtClean="0">
                <a:solidFill>
                  <a:srgbClr val="0070C0"/>
                </a:solidFill>
              </a:rPr>
              <a:t>(tool for automatic replenishment suggestion) 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ZA" sz="11200" b="1" dirty="0" smtClean="0"/>
              <a:t>Impacts of using RW tool</a:t>
            </a:r>
          </a:p>
          <a:p>
            <a:endParaRPr lang="en-ZA" sz="3400" b="1" dirty="0" smtClean="0"/>
          </a:p>
          <a:p>
            <a:pPr lvl="1"/>
            <a:r>
              <a:rPr lang="en-ZA" sz="9600" dirty="0" smtClean="0"/>
              <a:t>Lower inventory level</a:t>
            </a:r>
          </a:p>
          <a:p>
            <a:pPr lvl="1"/>
            <a:r>
              <a:rPr lang="en-ZA" sz="9600" dirty="0" smtClean="0"/>
              <a:t>It balances supply and demand across locations</a:t>
            </a:r>
          </a:p>
          <a:p>
            <a:pPr lvl="1"/>
            <a:r>
              <a:rPr lang="en-ZA" sz="9600" dirty="0" smtClean="0"/>
              <a:t>Lower inventory and handling cost</a:t>
            </a:r>
          </a:p>
          <a:p>
            <a:pPr lvl="1"/>
            <a:r>
              <a:rPr lang="en-ZA" sz="9600" dirty="0" smtClean="0"/>
              <a:t>Higher liquidity </a:t>
            </a:r>
          </a:p>
          <a:p>
            <a:pPr lvl="1"/>
            <a:r>
              <a:rPr lang="en-ZA" sz="9600" dirty="0" smtClean="0"/>
              <a:t>Sufficient service level is maintained-Service level  represents the expected probability of not hitting a stock-out. This percentage is required to compute the Safety Stock. Intuitively, the service level represents a trade-off between the cost of inventory and the cost of stock-outs (which incur missed sales, lost opportunities and client frustration among others).   </a:t>
            </a:r>
          </a:p>
          <a:p>
            <a:pPr marL="457200" lvl="1" indent="0">
              <a:buNone/>
            </a:pPr>
            <a:r>
              <a:rPr lang="cs-CZ" sz="7200" dirty="0" smtClean="0"/>
              <a:t> </a:t>
            </a:r>
            <a:endParaRPr lang="en-US" sz="7200" dirty="0"/>
          </a:p>
          <a:p>
            <a:pPr marL="457200" lvl="1" indent="0">
              <a:buNone/>
            </a:pPr>
            <a:r>
              <a:rPr lang="cs-CZ" sz="7200" dirty="0"/>
              <a:t> </a:t>
            </a:r>
            <a:r>
              <a:rPr lang="cs-CZ" sz="7200" dirty="0" smtClean="0"/>
              <a:t>    </a:t>
            </a:r>
            <a:endParaRPr lang="en-US" sz="7200" dirty="0"/>
          </a:p>
          <a:p>
            <a:pPr lvl="1"/>
            <a:endParaRPr lang="en-US" sz="7200" dirty="0"/>
          </a:p>
          <a:p>
            <a:pPr marL="457200" lvl="1" indent="0">
              <a:buNone/>
            </a:pPr>
            <a:r>
              <a:rPr lang="cs-CZ" sz="7200" dirty="0" smtClean="0"/>
              <a:t> </a:t>
            </a:r>
            <a:endParaRPr lang="en-US" sz="7200" dirty="0"/>
          </a:p>
          <a:p>
            <a:pPr lvl="1"/>
            <a:endParaRPr lang="en-ZA" sz="7200" dirty="0"/>
          </a:p>
          <a:p>
            <a:pPr lvl="1"/>
            <a:endParaRPr lang="en-ZA" sz="7200" dirty="0"/>
          </a:p>
        </p:txBody>
      </p:sp>
    </p:spTree>
    <p:extLst>
      <p:ext uri="{BB962C8B-B14F-4D97-AF65-F5344CB8AC3E}">
        <p14:creationId xmlns:p14="http://schemas.microsoft.com/office/powerpoint/2010/main" val="48943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Parameters</a:t>
            </a:r>
            <a:r>
              <a:rPr lang="cs-CZ" dirty="0" smtClean="0"/>
              <a:t> controlling RW </a:t>
            </a:r>
            <a:r>
              <a:rPr lang="cs-CZ" dirty="0" err="1" smtClean="0"/>
              <a:t>functions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GB" sz="1600" dirty="0" smtClean="0">
                <a:solidFill>
                  <a:srgbClr val="0070C0"/>
                </a:solidFill>
              </a:rPr>
              <a:t>(you can find them on the Item card, Tab =Planning)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Reorder Policy </a:t>
            </a:r>
            <a:r>
              <a:rPr lang="en-GB" sz="1400" dirty="0" smtClean="0"/>
              <a:t>– It uses the reordering policy to calculate the lot size per planning period, which you define in the Reorder Cycle field</a:t>
            </a:r>
          </a:p>
          <a:p>
            <a:r>
              <a:rPr lang="en-GB" dirty="0" smtClean="0"/>
              <a:t>Reorder Cycle </a:t>
            </a:r>
            <a:r>
              <a:rPr lang="en-GB" sz="1400" dirty="0" smtClean="0"/>
              <a:t>- In this field, you enter a date formula that sets the planning time frame for the item.</a:t>
            </a:r>
          </a:p>
          <a:p>
            <a:r>
              <a:rPr lang="en-GB" dirty="0" smtClean="0"/>
              <a:t>Safety Stock </a:t>
            </a:r>
          </a:p>
          <a:p>
            <a:r>
              <a:rPr lang="en-GB" dirty="0" smtClean="0"/>
              <a:t>Reorder Point  </a:t>
            </a:r>
            <a:r>
              <a:rPr lang="en-GB" sz="1400" dirty="0" smtClean="0"/>
              <a:t>-  Replenishment is typically triggered when the inventory level hits the Reorder Point, which is also called  Reorder Trigger Level.</a:t>
            </a:r>
            <a:br>
              <a:rPr lang="en-GB" sz="1400" dirty="0" smtClean="0"/>
            </a:br>
            <a:endParaRPr lang="en-GB" sz="1400" dirty="0" smtClean="0"/>
          </a:p>
          <a:p>
            <a:r>
              <a:rPr lang="en-GB" dirty="0" smtClean="0"/>
              <a:t>Reorder Quantity </a:t>
            </a:r>
            <a:r>
              <a:rPr lang="en-GB" sz="1400" dirty="0" smtClean="0"/>
              <a:t>- See Excel file example (resource mentioned there)</a:t>
            </a:r>
          </a:p>
          <a:p>
            <a:r>
              <a:rPr lang="en-GB" dirty="0" smtClean="0"/>
              <a:t>Min and Max Order Quantity</a:t>
            </a:r>
          </a:p>
          <a:p>
            <a:r>
              <a:rPr lang="en-GB" dirty="0" smtClean="0"/>
              <a:t>Order Multiple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121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Reorder</a:t>
            </a:r>
            <a:r>
              <a:rPr lang="cs-CZ" dirty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sz="1600" dirty="0" smtClean="0">
                <a:solidFill>
                  <a:srgbClr val="0070C0"/>
                </a:solidFill>
              </a:rPr>
              <a:t>(</a:t>
            </a:r>
            <a:r>
              <a:rPr lang="en-GB" sz="1600" dirty="0" smtClean="0">
                <a:solidFill>
                  <a:srgbClr val="0070C0"/>
                </a:solidFill>
              </a:rPr>
              <a:t>see F1 to get detailed Help concerning Reorder Policy</a:t>
            </a:r>
            <a:r>
              <a:rPr lang="cs-CZ" sz="1600" dirty="0" smtClean="0">
                <a:solidFill>
                  <a:srgbClr val="0070C0"/>
                </a:solidFill>
              </a:rPr>
              <a:t>)</a:t>
            </a:r>
            <a:endParaRPr lang="cs-CZ" sz="16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Fixed</a:t>
            </a:r>
            <a:r>
              <a:rPr lang="cs-CZ" dirty="0"/>
              <a:t> </a:t>
            </a:r>
            <a:r>
              <a:rPr lang="cs-CZ" dirty="0" err="1"/>
              <a:t>Reorder</a:t>
            </a:r>
            <a:r>
              <a:rPr lang="cs-CZ" dirty="0"/>
              <a:t> </a:t>
            </a:r>
            <a:r>
              <a:rPr lang="cs-CZ" dirty="0" err="1" smtClean="0"/>
              <a:t>Qty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Maxium</a:t>
            </a:r>
            <a:r>
              <a:rPr lang="cs-CZ" dirty="0" smtClean="0"/>
              <a:t> </a:t>
            </a:r>
            <a:r>
              <a:rPr lang="cs-CZ" dirty="0" err="1" smtClean="0"/>
              <a:t>Quantity</a:t>
            </a:r>
            <a:endParaRPr lang="cs-CZ" dirty="0" smtClean="0"/>
          </a:p>
          <a:p>
            <a:r>
              <a:rPr lang="cs-CZ" dirty="0" err="1" smtClean="0"/>
              <a:t>Order</a:t>
            </a:r>
            <a:endParaRPr lang="cs-CZ" dirty="0" smtClean="0"/>
          </a:p>
          <a:p>
            <a:r>
              <a:rPr lang="cs-CZ" dirty="0" smtClean="0"/>
              <a:t>Lot-</a:t>
            </a:r>
            <a:r>
              <a:rPr lang="cs-CZ" dirty="0" err="1" smtClean="0"/>
              <a:t>for</a:t>
            </a:r>
            <a:r>
              <a:rPr lang="cs-CZ" dirty="0" smtClean="0"/>
              <a:t>-Lot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6107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Examples for different setups</a:t>
            </a:r>
            <a:endParaRPr lang="en-ZA" dirty="0"/>
          </a:p>
        </p:txBody>
      </p:sp>
      <p:sp>
        <p:nvSpPr>
          <p:cNvPr id="4" name="Obdélník 3"/>
          <p:cNvSpPr/>
          <p:nvPr/>
        </p:nvSpPr>
        <p:spPr>
          <a:xfrm>
            <a:off x="1979712" y="1124744"/>
            <a:ext cx="53285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(</a:t>
            </a:r>
            <a:r>
              <a:rPr lang="cs-CZ" dirty="0" err="1">
                <a:solidFill>
                  <a:srgbClr val="0070C0"/>
                </a:solidFill>
              </a:rPr>
              <a:t>see</a:t>
            </a:r>
            <a:r>
              <a:rPr lang="cs-CZ" dirty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related</a:t>
            </a:r>
            <a:r>
              <a:rPr lang="cs-CZ" dirty="0" smtClean="0">
                <a:solidFill>
                  <a:srgbClr val="0070C0"/>
                </a:solidFill>
              </a:rPr>
              <a:t> Excel </a:t>
            </a:r>
            <a:r>
              <a:rPr lang="cs-CZ" dirty="0" err="1" smtClean="0">
                <a:solidFill>
                  <a:srgbClr val="0070C0"/>
                </a:solidFill>
              </a:rPr>
              <a:t>file</a:t>
            </a:r>
            <a:r>
              <a:rPr lang="cs-CZ" dirty="0" smtClean="0">
                <a:solidFill>
                  <a:srgbClr val="0070C0"/>
                </a:solidFill>
              </a:rPr>
              <a:t> Analýzy sešitu požadavků)</a:t>
            </a:r>
            <a:endParaRPr lang="cs-CZ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26" y="1781175"/>
            <a:ext cx="7751763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768126" y="5307795"/>
            <a:ext cx="30963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Only</a:t>
            </a:r>
            <a:r>
              <a:rPr lang="cs-CZ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for</a:t>
            </a:r>
            <a:r>
              <a:rPr lang="cs-CZ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Czech </a:t>
            </a:r>
            <a:r>
              <a:rPr lang="cs-CZ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students</a:t>
            </a:r>
            <a:r>
              <a:rPr lang="cs-CZ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!!!</a:t>
            </a:r>
            <a:endParaRPr lang="cs-CZ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2932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Model-test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Creation of the new item card XX1</a:t>
            </a:r>
          </a:p>
          <a:p>
            <a:pPr lvl="1"/>
            <a:r>
              <a:rPr lang="en-GB" dirty="0" smtClean="0"/>
              <a:t>Use presented principles from TS 4 (slides 3-5)</a:t>
            </a:r>
          </a:p>
          <a:p>
            <a:pPr lvl="1"/>
            <a:r>
              <a:rPr lang="en-GB" dirty="0" smtClean="0"/>
              <a:t>The method and some tiny mod</a:t>
            </a:r>
            <a:r>
              <a:rPr lang="cs-CZ" dirty="0" smtClean="0"/>
              <a:t>i</a:t>
            </a:r>
            <a:r>
              <a:rPr lang="en-GB" dirty="0" smtClean="0"/>
              <a:t>fiction of the this procedure is presented in the next few slides</a:t>
            </a:r>
          </a:p>
          <a:p>
            <a:r>
              <a:rPr lang="en-GB" dirty="0" smtClean="0"/>
              <a:t>Create new Sales Order with </a:t>
            </a:r>
            <a:r>
              <a:rPr lang="en-GB" b="1" dirty="0" smtClean="0">
                <a:solidFill>
                  <a:srgbClr val="FF0000"/>
                </a:solidFill>
              </a:rPr>
              <a:t>100</a:t>
            </a:r>
            <a:r>
              <a:rPr lang="en-GB" dirty="0" smtClean="0"/>
              <a:t> pcs of XX1</a:t>
            </a:r>
          </a:p>
          <a:p>
            <a:pPr lvl="1"/>
            <a:r>
              <a:rPr lang="en-GB" dirty="0" smtClean="0"/>
              <a:t>Do not post it !!</a:t>
            </a:r>
          </a:p>
          <a:p>
            <a:r>
              <a:rPr lang="en-GB" dirty="0" smtClean="0"/>
              <a:t>Create new Purchase Order with </a:t>
            </a:r>
            <a:r>
              <a:rPr lang="en-GB" b="1" dirty="0" smtClean="0">
                <a:solidFill>
                  <a:srgbClr val="FF0000"/>
                </a:solidFill>
              </a:rPr>
              <a:t>30</a:t>
            </a:r>
            <a:r>
              <a:rPr lang="en-GB" dirty="0" smtClean="0"/>
              <a:t> pcs of XX1</a:t>
            </a:r>
          </a:p>
          <a:p>
            <a:pPr lvl="1"/>
            <a:r>
              <a:rPr lang="en-GB" dirty="0" smtClean="0"/>
              <a:t>Do not post it !!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7435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How</a:t>
            </a:r>
            <a:r>
              <a:rPr lang="cs-CZ" dirty="0"/>
              <a:t> to </a:t>
            </a:r>
            <a:r>
              <a:rPr lang="cs-CZ" dirty="0" err="1"/>
              <a:t>create</a:t>
            </a:r>
            <a:r>
              <a:rPr lang="cs-CZ" dirty="0"/>
              <a:t> </a:t>
            </a:r>
            <a:r>
              <a:rPr lang="cs-CZ" dirty="0" smtClean="0"/>
              <a:t> a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/>
              <a:t>Item</a:t>
            </a:r>
            <a:r>
              <a:rPr lang="cs-CZ" dirty="0"/>
              <a:t> </a:t>
            </a:r>
            <a:r>
              <a:rPr lang="cs-CZ" dirty="0" err="1"/>
              <a:t>card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Open chosen card (e.g. 1964-W) by use of keyboard shortcut </a:t>
            </a:r>
            <a:r>
              <a:rPr lang="en-US" sz="2000" b="1" dirty="0" smtClean="0">
                <a:solidFill>
                  <a:srgbClr val="FF0000"/>
                </a:solidFill>
              </a:rPr>
              <a:t>Shift-F5 </a:t>
            </a:r>
            <a:r>
              <a:rPr lang="en-US" sz="2000" dirty="0" smtClean="0"/>
              <a:t>and from the menu Edit use Select function and you will get  </a:t>
            </a: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924944"/>
            <a:ext cx="6078835" cy="342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H="1">
            <a:off x="6474371" y="2348880"/>
            <a:ext cx="1" cy="57606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245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a new Item car</a:t>
            </a:r>
            <a:r>
              <a:rPr lang="cs-CZ" dirty="0" smtClean="0"/>
              <a:t>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Ctrl-C </a:t>
            </a:r>
            <a:r>
              <a:rPr lang="en-US" sz="2400" dirty="0" smtClean="0"/>
              <a:t>(Item card picture is cut into clipboard)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F3</a:t>
            </a:r>
            <a:r>
              <a:rPr lang="en-US" dirty="0" smtClean="0"/>
              <a:t>  in order to create  new card </a:t>
            </a:r>
          </a:p>
          <a:p>
            <a:r>
              <a:rPr lang="en-US" dirty="0" smtClean="0"/>
              <a:t>Ctrl-V </a:t>
            </a:r>
            <a:r>
              <a:rPr lang="en-US" sz="2400" dirty="0" smtClean="0"/>
              <a:t>(Item picture is pasted from  clipboard into new Item card) </a:t>
            </a:r>
          </a:p>
          <a:p>
            <a:r>
              <a:rPr lang="en-US" sz="2400" dirty="0" smtClean="0"/>
              <a:t>You will get message Item card 1964-W already exists</a:t>
            </a:r>
          </a:p>
          <a:p>
            <a:r>
              <a:rPr lang="en-US" sz="2400" dirty="0" smtClean="0"/>
              <a:t>You push OK </a:t>
            </a:r>
          </a:p>
          <a:p>
            <a:r>
              <a:rPr lang="en-US" sz="2400" dirty="0" smtClean="0"/>
              <a:t>You will get another error message Item card could not be pasted . Do not care and make Ok again</a:t>
            </a:r>
          </a:p>
          <a:p>
            <a:r>
              <a:rPr lang="en-US" sz="2400" dirty="0" smtClean="0"/>
              <a:t>Change original number 1964-W to </a:t>
            </a:r>
            <a:r>
              <a:rPr lang="en-US" sz="2400" dirty="0" smtClean="0"/>
              <a:t>X</a:t>
            </a:r>
            <a:r>
              <a:rPr lang="cs-CZ" sz="2400" dirty="0" smtClean="0"/>
              <a:t>X</a:t>
            </a:r>
            <a:r>
              <a:rPr lang="en-US" sz="2400" dirty="0" smtClean="0"/>
              <a:t>1 </a:t>
            </a:r>
            <a:r>
              <a:rPr lang="en-US" sz="2400" i="1" dirty="0" smtClean="0"/>
              <a:t>(for instance)</a:t>
            </a:r>
          </a:p>
          <a:p>
            <a:r>
              <a:rPr lang="en-US" sz="2400" dirty="0" smtClean="0"/>
              <a:t>Change name to Component 1 </a:t>
            </a:r>
            <a:r>
              <a:rPr lang="en-US" sz="2400" i="1" dirty="0" smtClean="0"/>
              <a:t>(for instance)</a:t>
            </a:r>
          </a:p>
          <a:p>
            <a:r>
              <a:rPr lang="en-US" sz="2400" dirty="0" smtClean="0"/>
              <a:t>In Unit of Measure field make a choice by use of </a:t>
            </a:r>
            <a:r>
              <a:rPr lang="en-US" sz="2400" b="1" dirty="0" smtClean="0">
                <a:solidFill>
                  <a:srgbClr val="FF0000"/>
                </a:solidFill>
              </a:rPr>
              <a:t>F6 </a:t>
            </a:r>
            <a:r>
              <a:rPr lang="en-US" sz="2400" dirty="0" smtClean="0"/>
              <a:t>to Pcs and OK and then ENTER to confirm your choice</a:t>
            </a:r>
          </a:p>
          <a:p>
            <a:r>
              <a:rPr lang="en-US" sz="2400" b="1" dirty="0" smtClean="0"/>
              <a:t>Tab</a:t>
            </a:r>
            <a:r>
              <a:rPr lang="en-US" sz="2400" dirty="0" smtClean="0"/>
              <a:t> Invoice-&gt;and change by </a:t>
            </a:r>
            <a:r>
              <a:rPr lang="en-US" sz="2400" b="1" dirty="0" smtClean="0">
                <a:solidFill>
                  <a:srgbClr val="FF0000"/>
                </a:solidFill>
              </a:rPr>
              <a:t>F6 </a:t>
            </a:r>
            <a:r>
              <a:rPr lang="en-US" sz="2400" dirty="0" smtClean="0"/>
              <a:t>to Costing method FIFO and confirm by ENTER </a:t>
            </a:r>
          </a:p>
          <a:p>
            <a:r>
              <a:rPr lang="en-US" sz="2400" b="1" dirty="0" smtClean="0"/>
              <a:t>Tab</a:t>
            </a:r>
            <a:r>
              <a:rPr lang="en-US" sz="2400" dirty="0" smtClean="0"/>
              <a:t> Replenishment -&gt;make a choice of you principal Vendor (by use of </a:t>
            </a:r>
            <a:r>
              <a:rPr lang="en-US" sz="2400" b="1" dirty="0" smtClean="0">
                <a:solidFill>
                  <a:srgbClr val="FF0000"/>
                </a:solidFill>
              </a:rPr>
              <a:t>F6</a:t>
            </a:r>
            <a:r>
              <a:rPr lang="en-US" sz="2400" dirty="0" smtClean="0"/>
              <a:t>)</a:t>
            </a:r>
            <a:endParaRPr lang="cs-CZ" sz="2400" dirty="0" smtClean="0"/>
          </a:p>
          <a:p>
            <a:r>
              <a:rPr lang="cs-CZ" sz="2400" b="1" dirty="0" err="1" smtClean="0"/>
              <a:t>Tab</a:t>
            </a:r>
            <a:r>
              <a:rPr lang="cs-CZ" sz="2400" b="1" dirty="0" smtClean="0"/>
              <a:t> </a:t>
            </a:r>
            <a:r>
              <a:rPr lang="cs-CZ" sz="2400" dirty="0" err="1" smtClean="0"/>
              <a:t>Planning</a:t>
            </a:r>
            <a:r>
              <a:rPr lang="cs-CZ" sz="2400" b="1" dirty="0" smtClean="0"/>
              <a:t> -&gt;</a:t>
            </a:r>
            <a:r>
              <a:rPr lang="cs-CZ" sz="2400" b="1" dirty="0" err="1" smtClean="0"/>
              <a:t>Reorded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Policy</a:t>
            </a:r>
            <a:r>
              <a:rPr lang="cs-CZ" sz="2400" dirty="0" smtClean="0"/>
              <a:t>= </a:t>
            </a:r>
            <a:r>
              <a:rPr lang="cs-CZ" sz="2400" dirty="0" err="1" smtClean="0"/>
              <a:t>Fixed</a:t>
            </a:r>
            <a:r>
              <a:rPr lang="cs-CZ" sz="2400" dirty="0" smtClean="0"/>
              <a:t> </a:t>
            </a:r>
            <a:r>
              <a:rPr lang="cs-CZ" sz="2400" dirty="0" err="1" smtClean="0"/>
              <a:t>Order</a:t>
            </a:r>
            <a:r>
              <a:rPr lang="cs-CZ" sz="2400" dirty="0" smtClean="0"/>
              <a:t> </a:t>
            </a:r>
            <a:r>
              <a:rPr lang="cs-CZ" sz="2400" dirty="0" err="1" smtClean="0"/>
              <a:t>Quantity</a:t>
            </a:r>
            <a:endParaRPr lang="cs-CZ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89741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Results</a:t>
            </a:r>
            <a:r>
              <a:rPr lang="cs-CZ" dirty="0" smtClean="0"/>
              <a:t> 1</a:t>
            </a:r>
            <a:endParaRPr lang="cs-CZ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685" y="4005064"/>
            <a:ext cx="209550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5329554" y="4005064"/>
            <a:ext cx="14189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And </a:t>
            </a:r>
            <a:r>
              <a:rPr lang="cs-CZ" dirty="0" err="1"/>
              <a:t>it's</a:t>
            </a:r>
            <a:r>
              <a:rPr lang="cs-CZ" dirty="0"/>
              <a:t> done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738" y="1268760"/>
            <a:ext cx="3577010" cy="2035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250751"/>
            <a:ext cx="3586918" cy="205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088" y="3553496"/>
            <a:ext cx="3586660" cy="197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8365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</TotalTime>
  <Words>854</Words>
  <Application>Microsoft Office PowerPoint</Application>
  <PresentationFormat>Předvádění na obrazovce (4:3)</PresentationFormat>
  <Paragraphs>2786</Paragraphs>
  <Slides>19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Introduction to MS Dynamics NAV XXVII.</vt:lpstr>
      <vt:lpstr>Requisition worksheet (tool for automatic replenishment suggestion) </vt:lpstr>
      <vt:lpstr>Parameters controlling RW functions (you can find them on the Item card, Tab =Planning)  </vt:lpstr>
      <vt:lpstr>Reorder Policy  (see F1 to get detailed Help concerning Reorder Policy)</vt:lpstr>
      <vt:lpstr>Examples for different setups</vt:lpstr>
      <vt:lpstr>Model-test</vt:lpstr>
      <vt:lpstr>How to create  a new Item card </vt:lpstr>
      <vt:lpstr>How to create a new Item card </vt:lpstr>
      <vt:lpstr>Results 1</vt:lpstr>
      <vt:lpstr>Results 2- Tab Replenishment</vt:lpstr>
      <vt:lpstr>Created Sales Order</vt:lpstr>
      <vt:lpstr>Created Purchase Order</vt:lpstr>
      <vt:lpstr>Availability  </vt:lpstr>
      <vt:lpstr>RQWS window and how to start batch job</vt:lpstr>
      <vt:lpstr>RQWS window and how to start batch job</vt:lpstr>
      <vt:lpstr>RQWS window and how to start batch job</vt:lpstr>
      <vt:lpstr>Carry Out Action Messages</vt:lpstr>
      <vt:lpstr>Modification modelu RQWST</vt:lpstr>
      <vt:lpstr>End of the section XXVII.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Jaromir Skorkovsky</cp:lastModifiedBy>
  <cp:revision>204</cp:revision>
  <dcterms:created xsi:type="dcterms:W3CDTF">2014-09-15T11:04:04Z</dcterms:created>
  <dcterms:modified xsi:type="dcterms:W3CDTF">2014-11-06T12:19:20Z</dcterms:modified>
</cp:coreProperties>
</file>