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97" r:id="rId3"/>
    <p:sldId id="296" r:id="rId4"/>
    <p:sldId id="298" r:id="rId5"/>
    <p:sldId id="306" r:id="rId6"/>
    <p:sldId id="300" r:id="rId7"/>
    <p:sldId id="301" r:id="rId8"/>
    <p:sldId id="299" r:id="rId9"/>
    <p:sldId id="302" r:id="rId10"/>
    <p:sldId id="303" r:id="rId11"/>
    <p:sldId id="305" r:id="rId12"/>
    <p:sldId id="304" r:id="rId13"/>
    <p:sldId id="309" r:id="rId14"/>
    <p:sldId id="308" r:id="rId15"/>
    <p:sldId id="307" r:id="rId16"/>
    <p:sldId id="310" r:id="rId17"/>
    <p:sldId id="311" r:id="rId18"/>
    <p:sldId id="292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E92007-5756-40BE-A319-FC73D6D39E74}" type="datetimeFigureOut">
              <a:rPr lang="cs-CZ" smtClean="0"/>
              <a:t>4.12.2014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CCF965-D2DE-4C4C-AD1D-A421956778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5740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CF965-D2DE-4C4C-AD1D-A421956778C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63252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CF965-D2DE-4C4C-AD1D-A421956778C9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31755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CF965-D2DE-4C4C-AD1D-A421956778C9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7428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4.12.2014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279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4.12.2014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0046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4.12.2014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6152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4.12.2014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6561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4.12.2014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1111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4.12.2014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0087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4.12.2014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3971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4.12.2014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5183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4.12.2014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7069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4.12.2014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8218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4.12.2014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7538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74A0C-3999-4A34-B7B3-0F835A0A5B6E}" type="datetimeFigureOut">
              <a:rPr lang="cs-CZ" smtClean="0"/>
              <a:t>4.12.2014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7008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Introduction</a:t>
            </a:r>
            <a:r>
              <a:rPr lang="cs-CZ" dirty="0" smtClean="0"/>
              <a:t> to MS Dynamics NAV XXVIII.</a:t>
            </a:r>
            <a:r>
              <a:rPr lang="cs-CZ" sz="1600" b="1" dirty="0" smtClean="0">
                <a:solidFill>
                  <a:srgbClr val="0070C0"/>
                </a:solidFill>
                <a:latin typeface="+mn-lt"/>
              </a:rPr>
              <a:t>(</a:t>
            </a:r>
            <a:r>
              <a:rPr lang="cs-CZ" sz="1600" b="1" dirty="0" err="1" smtClean="0">
                <a:solidFill>
                  <a:srgbClr val="0070C0"/>
                </a:solidFill>
                <a:latin typeface="+mn-lt"/>
              </a:rPr>
              <a:t>Reservastions-basics</a:t>
            </a:r>
            <a:r>
              <a:rPr lang="cs-CZ" sz="1600" b="1" dirty="0" smtClean="0">
                <a:solidFill>
                  <a:srgbClr val="0070C0"/>
                </a:solidFill>
                <a:latin typeface="+mn-lt"/>
              </a:rPr>
              <a:t>)</a:t>
            </a:r>
            <a:endParaRPr lang="cs-CZ" sz="16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1800" dirty="0" err="1" smtClean="0"/>
              <a:t>Ing.J.Skorkovský,CSc</a:t>
            </a:r>
            <a:r>
              <a:rPr lang="cs-CZ" sz="1800" dirty="0" smtClean="0"/>
              <a:t>.</a:t>
            </a:r>
            <a:r>
              <a:rPr lang="cs-CZ" dirty="0" smtClean="0"/>
              <a:t> </a:t>
            </a:r>
          </a:p>
          <a:p>
            <a:r>
              <a:rPr lang="en-US" sz="1800" dirty="0" smtClean="0"/>
              <a:t>MASARYK UNIVERSITY BRNO,</a:t>
            </a:r>
            <a:r>
              <a:rPr lang="cs-CZ" sz="1800" dirty="0" smtClean="0"/>
              <a:t> </a:t>
            </a:r>
            <a:r>
              <a:rPr lang="en-US" sz="1800" dirty="0" smtClean="0"/>
              <a:t>Czech Republic </a:t>
            </a:r>
          </a:p>
          <a:p>
            <a:r>
              <a:rPr lang="en-US" sz="1800" dirty="0" smtClean="0"/>
              <a:t>Faculty of economics and business administration </a:t>
            </a:r>
          </a:p>
          <a:p>
            <a:r>
              <a:rPr lang="en-US" sz="1800" dirty="0" smtClean="0"/>
              <a:t>Department of corporate economy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720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Cancel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reservation</a:t>
            </a:r>
            <a:endParaRPr lang="cs-CZ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556792"/>
            <a:ext cx="4578775" cy="2170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élník 4"/>
          <p:cNvSpPr/>
          <p:nvPr/>
        </p:nvSpPr>
        <p:spPr>
          <a:xfrm>
            <a:off x="683568" y="5373216"/>
            <a:ext cx="718882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2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You</a:t>
            </a:r>
            <a:r>
              <a:rPr lang="cs-CZ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cs-CZ" sz="2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can</a:t>
            </a:r>
            <a:r>
              <a:rPr lang="cs-CZ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cs-CZ" sz="2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cancel</a:t>
            </a:r>
            <a:r>
              <a:rPr lang="cs-CZ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cs-CZ" sz="2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reservation</a:t>
            </a:r>
            <a:r>
              <a:rPr lang="cs-CZ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cs-CZ" sz="2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from</a:t>
            </a:r>
            <a:r>
              <a:rPr lang="cs-CZ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cs-CZ" sz="2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reservation</a:t>
            </a:r>
            <a:r>
              <a:rPr lang="cs-CZ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cs-CZ" sz="2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window</a:t>
            </a:r>
            <a:endParaRPr lang="cs-CZ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0670" y="3716101"/>
            <a:ext cx="2524125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Přímá spojnice se šipkou 6"/>
          <p:cNvCxnSpPr/>
          <p:nvPr/>
        </p:nvCxnSpPr>
        <p:spPr>
          <a:xfrm>
            <a:off x="5436096" y="3536431"/>
            <a:ext cx="0" cy="38251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21524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Reservation-Requisition worksheet</a:t>
            </a:r>
            <a:endParaRPr lang="en-ZA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00808"/>
            <a:ext cx="7718041" cy="3962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/>
          <p:cNvSpPr/>
          <p:nvPr/>
        </p:nvSpPr>
        <p:spPr>
          <a:xfrm>
            <a:off x="6804248" y="4941168"/>
            <a:ext cx="1080120" cy="1440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81359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RQ </a:t>
            </a:r>
            <a:r>
              <a:rPr lang="cs-CZ" dirty="0" err="1" smtClean="0"/>
              <a:t>Worksheet</a:t>
            </a:r>
            <a:endParaRPr lang="cs-CZ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484784"/>
            <a:ext cx="2321322" cy="1647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1491379"/>
            <a:ext cx="2301800" cy="1641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130" y="3271837"/>
            <a:ext cx="2160240" cy="250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268307"/>
            <a:ext cx="2160240" cy="250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3645024"/>
            <a:ext cx="8461244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899592" y="5301208"/>
            <a:ext cx="74639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 smtClean="0"/>
              <a:t>Inventory=10, Sales Order total = 48=15 (SO1) + 33 (SO2), Purchase Order =12</a:t>
            </a:r>
          </a:p>
          <a:p>
            <a:r>
              <a:rPr lang="en-ZA" dirty="0" smtClean="0"/>
              <a:t>Suggested quantity = 48 – 10=38</a:t>
            </a:r>
            <a:endParaRPr lang="en-ZA" dirty="0"/>
          </a:p>
        </p:txBody>
      </p:sp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8635" y="5665849"/>
            <a:ext cx="1614860" cy="1073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Šipka doprava 4"/>
          <p:cNvSpPr/>
          <p:nvPr/>
        </p:nvSpPr>
        <p:spPr>
          <a:xfrm>
            <a:off x="8028384" y="5805264"/>
            <a:ext cx="756387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84081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Calculations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sz="2400" dirty="0" smtClean="0"/>
              <a:t>System rewrite</a:t>
            </a:r>
            <a:r>
              <a:rPr lang="cs-CZ" sz="2400" dirty="0" smtClean="0"/>
              <a:t>n</a:t>
            </a:r>
            <a:r>
              <a:rPr lang="en-ZA" sz="2400" dirty="0" smtClean="0"/>
              <a:t> current Purchase Order from Current </a:t>
            </a:r>
            <a:r>
              <a:rPr lang="en-ZA" sz="2400" dirty="0" err="1" smtClean="0"/>
              <a:t>Qty</a:t>
            </a:r>
            <a:r>
              <a:rPr lang="en-ZA" sz="2400" dirty="0" smtClean="0"/>
              <a:t>=12 and  Reservation Quantity=5 to the new document where </a:t>
            </a:r>
            <a:r>
              <a:rPr lang="en-ZA" sz="2400" dirty="0" err="1" smtClean="0"/>
              <a:t>Qty</a:t>
            </a:r>
            <a:r>
              <a:rPr lang="en-ZA" sz="2400" dirty="0" smtClean="0"/>
              <a:t>=38 and Reservation Quantity=5 in order to block (reserve) items for SO1 as it was created before.</a:t>
            </a:r>
            <a:r>
              <a:rPr lang="en-ZA" dirty="0" smtClean="0"/>
              <a:t>  </a:t>
            </a:r>
          </a:p>
          <a:p>
            <a:r>
              <a:rPr lang="en-ZA" sz="2400" dirty="0" smtClean="0"/>
              <a:t>38 on a new PO + 10 (inventory) – 15 (SO1) = 33, which was suggested in order to cover fully SO2 (33 items ordered)</a:t>
            </a:r>
            <a:endParaRPr lang="en-ZA" sz="2400" dirty="0"/>
          </a:p>
        </p:txBody>
      </p:sp>
      <p:sp>
        <p:nvSpPr>
          <p:cNvPr id="4" name="Zahnutá šipka doprava 3"/>
          <p:cNvSpPr/>
          <p:nvPr/>
        </p:nvSpPr>
        <p:spPr>
          <a:xfrm>
            <a:off x="2699792" y="4293096"/>
            <a:ext cx="3960440" cy="1512168"/>
          </a:xfrm>
          <a:prstGeom prst="curved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907704" y="5558967"/>
            <a:ext cx="41236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cs-CZ" sz="5400" b="1" cap="none" spc="0" dirty="0" err="1" smtClean="0">
                <a:ln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See</a:t>
            </a:r>
            <a:r>
              <a:rPr lang="cs-CZ" sz="5400" b="1" cap="none" spc="0" dirty="0" smtClean="0">
                <a:ln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cs-CZ" sz="5400" b="1" cap="none" spc="0" dirty="0" err="1" smtClean="0">
                <a:ln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next</a:t>
            </a:r>
            <a:r>
              <a:rPr lang="cs-CZ" sz="5400" b="1" cap="none" spc="0" dirty="0" smtClean="0">
                <a:ln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cs-CZ" sz="5400" b="1" cap="none" spc="0" dirty="0" err="1" smtClean="0">
                <a:ln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slide</a:t>
            </a:r>
            <a:endParaRPr lang="cs-CZ" sz="5400" b="1" cap="none" spc="0" dirty="0">
              <a:ln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585280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New </a:t>
            </a:r>
            <a:r>
              <a:rPr lang="cs-CZ" dirty="0" err="1" smtClean="0"/>
              <a:t>Purchase</a:t>
            </a:r>
            <a:r>
              <a:rPr lang="cs-CZ" dirty="0" smtClean="0"/>
              <a:t> </a:t>
            </a:r>
            <a:r>
              <a:rPr lang="cs-CZ" dirty="0" err="1" smtClean="0"/>
              <a:t>Order</a:t>
            </a:r>
            <a:endParaRPr lang="cs-CZ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1485900"/>
            <a:ext cx="8113713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35851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Order tracking</a:t>
            </a:r>
            <a:endParaRPr lang="en-ZA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From PO-&gt;button function you will get to Order tracking functionality  and…</a:t>
            </a:r>
            <a:endParaRPr lang="en-ZA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2908019"/>
            <a:ext cx="1595288" cy="1529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908019"/>
            <a:ext cx="6458000" cy="1097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Šipka dolů 3"/>
          <p:cNvSpPr/>
          <p:nvPr/>
        </p:nvSpPr>
        <p:spPr>
          <a:xfrm>
            <a:off x="6732240" y="2348880"/>
            <a:ext cx="432048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571109" y="4725144"/>
            <a:ext cx="1451273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Purchase</a:t>
            </a:r>
            <a:endParaRPr lang="cs-CZ" dirty="0" smtClean="0"/>
          </a:p>
          <a:p>
            <a:pPr algn="ctr"/>
            <a:r>
              <a:rPr lang="cs-CZ" dirty="0" err="1" smtClean="0"/>
              <a:t>Order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583921" y="5525616"/>
            <a:ext cx="1451273" cy="24783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 </a:t>
            </a:r>
            <a:r>
              <a:rPr lang="cs-CZ" sz="1200" dirty="0" smtClean="0"/>
              <a:t>S1    38  5</a:t>
            </a:r>
            <a:endParaRPr lang="cs-CZ" sz="1200" dirty="0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5633" y="4997164"/>
            <a:ext cx="1971675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032" y="5877272"/>
            <a:ext cx="89535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Přímá spojnice se šipkou 10"/>
          <p:cNvCxnSpPr/>
          <p:nvPr/>
        </p:nvCxnSpPr>
        <p:spPr>
          <a:xfrm>
            <a:off x="1950121" y="6034434"/>
            <a:ext cx="432048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>
            <a:off x="3261470" y="6199573"/>
            <a:ext cx="131053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ahnutá šipka doprava 15"/>
          <p:cNvSpPr/>
          <p:nvPr/>
        </p:nvSpPr>
        <p:spPr>
          <a:xfrm>
            <a:off x="5496744" y="4365104"/>
            <a:ext cx="1728192" cy="1008112"/>
          </a:xfrm>
          <a:prstGeom prst="curved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7" name="Obdélník 16"/>
          <p:cNvSpPr/>
          <p:nvPr/>
        </p:nvSpPr>
        <p:spPr>
          <a:xfrm>
            <a:off x="4796634" y="5434695"/>
            <a:ext cx="3375765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cs-CZ" sz="3600" b="1" cap="none" spc="0" dirty="0" err="1" smtClean="0">
                <a:ln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See</a:t>
            </a:r>
            <a:r>
              <a:rPr lang="cs-CZ" sz="3600" b="1" cap="none" spc="0" dirty="0" smtClean="0">
                <a:ln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cs-CZ" sz="3600" b="1" cap="none" spc="0" dirty="0" err="1" smtClean="0">
                <a:ln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next</a:t>
            </a:r>
            <a:r>
              <a:rPr lang="cs-CZ" sz="3600" b="1" cap="none" spc="0" dirty="0" smtClean="0">
                <a:ln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cs-CZ" sz="3600" b="1" cap="none" spc="0" dirty="0" err="1" smtClean="0">
                <a:ln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slide</a:t>
            </a:r>
            <a:endParaRPr lang="cs-CZ" sz="3600" b="1" cap="none" spc="0" dirty="0">
              <a:ln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573914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Reservation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PO</a:t>
            </a:r>
            <a:endParaRPr lang="cs-CZ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268760"/>
            <a:ext cx="6999287" cy="314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725144"/>
            <a:ext cx="2077381" cy="595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Přímá spojnice se šipkou 7"/>
          <p:cNvCxnSpPr/>
          <p:nvPr/>
        </p:nvCxnSpPr>
        <p:spPr>
          <a:xfrm>
            <a:off x="6228184" y="4342631"/>
            <a:ext cx="0" cy="38251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32951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Reservation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PO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84784"/>
            <a:ext cx="5209579" cy="2409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541517" y="4149080"/>
            <a:ext cx="8208912" cy="5873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cs-CZ" altLang="cs-CZ" sz="1400" b="1" dirty="0" smtClean="0">
                <a:latin typeface="Calibri" pitchFamily="34" charset="0"/>
              </a:rPr>
              <a:t>Sales </a:t>
            </a:r>
            <a:r>
              <a:rPr lang="cs-CZ" altLang="cs-CZ" sz="1400" b="1" dirty="0" err="1" smtClean="0">
                <a:latin typeface="Calibri" pitchFamily="34" charset="0"/>
              </a:rPr>
              <a:t>Order</a:t>
            </a:r>
            <a:r>
              <a:rPr lang="cs-CZ" altLang="cs-CZ" sz="1400" b="1" dirty="0" smtClean="0">
                <a:latin typeface="Calibri" pitchFamily="34" charset="0"/>
              </a:rPr>
              <a:t> 2  </a:t>
            </a:r>
            <a:r>
              <a:rPr lang="cs-CZ" altLang="cs-CZ" sz="1400" b="1" dirty="0" err="1" smtClean="0">
                <a:latin typeface="Calibri" pitchFamily="34" charset="0"/>
              </a:rPr>
              <a:t>header</a:t>
            </a:r>
            <a:r>
              <a:rPr lang="cs-CZ" altLang="cs-CZ" sz="1400" b="1" dirty="0" smtClean="0">
                <a:latin typeface="Calibri" pitchFamily="34" charset="0"/>
              </a:rPr>
              <a:t> </a:t>
            </a:r>
            <a:r>
              <a:rPr lang="cs-CZ" altLang="cs-CZ" sz="1400" b="1" dirty="0" smtClean="0">
                <a:latin typeface="Calibri" pitchFamily="34" charset="0"/>
              </a:rPr>
              <a:t> </a:t>
            </a:r>
            <a:endParaRPr lang="en-US" altLang="cs-CZ" sz="1400" b="1" dirty="0">
              <a:latin typeface="Calibri" pitchFamily="34" charset="0"/>
            </a:endParaRP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844" y="4941169"/>
            <a:ext cx="8162585" cy="628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35466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End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section</a:t>
            </a:r>
            <a:r>
              <a:rPr lang="cs-CZ" dirty="0" smtClean="0"/>
              <a:t> XXVIII. 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2286000" y="-373751177"/>
            <a:ext cx="4572000" cy="754360355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Přihlásit se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 Používáte-li nástroj pro čtení obrazovky, vypněte Dynamické vyhledávání Google kliknutím sem.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Internet</a:t>
            </a:r>
          </a:p>
          <a:p>
            <a:endParaRPr lang="cs-CZ" dirty="0"/>
          </a:p>
          <a:p>
            <a:r>
              <a:rPr lang="cs-CZ" dirty="0"/>
              <a:t>Obrázky</a:t>
            </a:r>
          </a:p>
          <a:p>
            <a:endParaRPr lang="cs-CZ" dirty="0"/>
          </a:p>
          <a:p>
            <a:r>
              <a:rPr lang="cs-CZ" dirty="0"/>
              <a:t>Videa</a:t>
            </a:r>
          </a:p>
          <a:p>
            <a:endParaRPr lang="cs-CZ" dirty="0"/>
          </a:p>
          <a:p>
            <a:r>
              <a:rPr lang="cs-CZ" dirty="0"/>
              <a:t>Zprávy</a:t>
            </a:r>
          </a:p>
          <a:p>
            <a:endParaRPr lang="cs-CZ" dirty="0"/>
          </a:p>
          <a:p>
            <a:r>
              <a:rPr lang="cs-CZ" dirty="0"/>
              <a:t>Nákupy</a:t>
            </a:r>
          </a:p>
          <a:p>
            <a:r>
              <a:rPr lang="cs-CZ" dirty="0"/>
              <a:t>Více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Vyhledávací nástroje</a:t>
            </a:r>
          </a:p>
          <a:p>
            <a:r>
              <a:rPr lang="cs-CZ" dirty="0"/>
              <a:t>Bezpečné vyhledávání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Výsledky hledání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 smtClean="0"/>
              <a:t>I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  </a:t>
            </a:r>
          </a:p>
          <a:p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 err="1"/>
              <a:t>RemixYourHealth</a:t>
            </a:r>
            <a:r>
              <a:rPr lang="cs-CZ" dirty="0"/>
              <a:t> </a:t>
            </a:r>
            <a:r>
              <a:rPr lang="cs-CZ" dirty="0" err="1"/>
              <a:t>Workout</a:t>
            </a:r>
            <a:r>
              <a:rPr lang="cs-CZ" dirty="0"/>
              <a:t> </a:t>
            </a:r>
            <a:r>
              <a:rPr lang="cs-CZ" dirty="0" err="1"/>
              <a:t>Series</a:t>
            </a:r>
            <a:r>
              <a:rPr lang="cs-CZ" dirty="0"/>
              <a:t>: </a:t>
            </a:r>
            <a:r>
              <a:rPr lang="cs-CZ" dirty="0" err="1"/>
              <a:t>The</a:t>
            </a:r>
            <a:r>
              <a:rPr lang="cs-CZ" dirty="0"/>
              <a:t> Show </a:t>
            </a:r>
            <a:r>
              <a:rPr lang="cs-CZ" dirty="0" err="1"/>
              <a:t>Stopper</a:t>
            </a:r>
            <a:r>
              <a:rPr lang="cs-CZ" dirty="0"/>
              <a:t> | </a:t>
            </a:r>
            <a:r>
              <a:rPr lang="cs-CZ" dirty="0" err="1"/>
              <a:t>RemixYourHealth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remixyourhealth.com-940 × 400-Vyhledávání pomocí obrázku</a:t>
            </a:r>
          </a:p>
          <a:p>
            <a:r>
              <a:rPr lang="cs-CZ" dirty="0"/>
              <a:t>So </a:t>
            </a:r>
            <a:r>
              <a:rPr lang="cs-CZ" dirty="0" err="1"/>
              <a:t>two</a:t>
            </a:r>
            <a:r>
              <a:rPr lang="cs-CZ" dirty="0"/>
              <a:t> </a:t>
            </a:r>
            <a:r>
              <a:rPr lang="cs-CZ" dirty="0" err="1"/>
              <a:t>weeks</a:t>
            </a:r>
            <a:r>
              <a:rPr lang="cs-CZ" dirty="0"/>
              <a:t> ago I </a:t>
            </a:r>
            <a:r>
              <a:rPr lang="cs-CZ" dirty="0" err="1"/>
              <a:t>introduced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ridiculousness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was</a:t>
            </a:r>
            <a:r>
              <a:rPr lang="cs-CZ" dirty="0"/>
              <a:t> “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Shredder</a:t>
            </a:r>
            <a:r>
              <a:rPr lang="cs-CZ" dirty="0"/>
              <a:t>” </a:t>
            </a:r>
            <a:r>
              <a:rPr lang="cs-CZ" dirty="0" err="1"/>
              <a:t>workout</a:t>
            </a:r>
            <a:r>
              <a:rPr lang="cs-CZ" dirty="0"/>
              <a:t>. </a:t>
            </a:r>
            <a:r>
              <a:rPr lang="cs-CZ" dirty="0" err="1"/>
              <a:t>Did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try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? </a:t>
            </a:r>
            <a:r>
              <a:rPr lang="cs-CZ" dirty="0" err="1"/>
              <a:t>How'd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 go? </a:t>
            </a:r>
            <a:r>
              <a:rPr lang="cs-CZ" dirty="0" err="1"/>
              <a:t>If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made </a:t>
            </a:r>
            <a:r>
              <a:rPr lang="cs-CZ" dirty="0" err="1"/>
              <a:t>it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end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...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Navštívit stránku Zobrazit obrázek </a:t>
            </a:r>
          </a:p>
          <a:p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Související obrázky:</a:t>
            </a:r>
          </a:p>
          <a:p>
            <a:endParaRPr lang="cs-CZ" dirty="0"/>
          </a:p>
          <a:p>
            <a:r>
              <a:rPr lang="cs-CZ" dirty="0"/>
              <a:t>Zobrazit další</a:t>
            </a:r>
          </a:p>
          <a:p>
            <a:r>
              <a:rPr lang="cs-CZ" dirty="0"/>
              <a:t>Na obrázky se mohou vztahovat autorská práva.-Odeslat zpětnou vazbu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Not </a:t>
            </a:r>
            <a:r>
              <a:rPr lang="cs-CZ" dirty="0" err="1"/>
              <a:t>Dead</a:t>
            </a:r>
            <a:r>
              <a:rPr lang="cs-CZ" dirty="0"/>
              <a:t> </a:t>
            </a:r>
            <a:r>
              <a:rPr lang="cs-CZ" dirty="0" err="1"/>
              <a:t>Yet</a:t>
            </a:r>
            <a:r>
              <a:rPr lang="cs-CZ" dirty="0"/>
              <a:t> </a:t>
            </a:r>
            <a:r>
              <a:rPr lang="cs-CZ" dirty="0" err="1"/>
              <a:t>Radio</a:t>
            </a:r>
            <a:r>
              <a:rPr lang="cs-CZ" dirty="0"/>
              <a:t> | </a:t>
            </a:r>
            <a:r>
              <a:rPr lang="cs-CZ" dirty="0" err="1"/>
              <a:t>Podcast</a:t>
            </a:r>
            <a:r>
              <a:rPr lang="cs-CZ" dirty="0"/>
              <a:t> </a:t>
            </a:r>
            <a:r>
              <a:rPr lang="cs-CZ" dirty="0" err="1"/>
              <a:t>featuring</a:t>
            </a:r>
            <a:r>
              <a:rPr lang="cs-CZ" dirty="0"/>
              <a:t> </a:t>
            </a:r>
            <a:r>
              <a:rPr lang="cs-CZ" dirty="0" err="1"/>
              <a:t>Tommy</a:t>
            </a:r>
            <a:r>
              <a:rPr lang="cs-CZ" dirty="0"/>
              <a:t> </a:t>
            </a:r>
            <a:r>
              <a:rPr lang="cs-CZ" dirty="0" err="1"/>
              <a:t>Bateman</a:t>
            </a:r>
            <a:r>
              <a:rPr lang="cs-CZ" dirty="0"/>
              <a:t> &amp; Alex </a:t>
            </a:r>
            <a:r>
              <a:rPr lang="cs-CZ" dirty="0" err="1"/>
              <a:t>Corolla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www.notdeadyetradio.com-447 × 280-Vyhledávání pomocí obrázku</a:t>
            </a:r>
          </a:p>
          <a:p>
            <a:r>
              <a:rPr lang="cs-CZ" dirty="0" err="1"/>
              <a:t>Tommy</a:t>
            </a:r>
            <a:r>
              <a:rPr lang="cs-CZ" dirty="0"/>
              <a:t> </a:t>
            </a:r>
            <a:r>
              <a:rPr lang="cs-CZ" dirty="0" err="1"/>
              <a:t>starts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show </a:t>
            </a:r>
            <a:r>
              <a:rPr lang="cs-CZ" dirty="0" err="1"/>
              <a:t>off</a:t>
            </a:r>
            <a:r>
              <a:rPr lang="cs-CZ" dirty="0"/>
              <a:t> in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unusual</a:t>
            </a:r>
            <a:r>
              <a:rPr lang="cs-CZ" dirty="0"/>
              <a:t> </a:t>
            </a:r>
            <a:r>
              <a:rPr lang="cs-CZ" dirty="0" err="1"/>
              <a:t>fashion</a:t>
            </a:r>
            <a:r>
              <a:rPr lang="cs-CZ" dirty="0"/>
              <a:t>. He </a:t>
            </a:r>
            <a:r>
              <a:rPr lang="cs-CZ" dirty="0" err="1"/>
              <a:t>announces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show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ending</a:t>
            </a:r>
            <a:r>
              <a:rPr lang="cs-CZ" dirty="0"/>
              <a:t>.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time</a:t>
            </a:r>
            <a:r>
              <a:rPr lang="cs-CZ" dirty="0"/>
              <a:t> he </a:t>
            </a:r>
            <a:r>
              <a:rPr lang="cs-CZ" dirty="0" err="1"/>
              <a:t>puts</a:t>
            </a:r>
            <a:r>
              <a:rPr lang="cs-CZ" dirty="0"/>
              <a:t> in </a:t>
            </a:r>
            <a:r>
              <a:rPr lang="cs-CZ" dirty="0" err="1"/>
              <a:t>isn't</a:t>
            </a:r>
            <a:r>
              <a:rPr lang="cs-CZ" dirty="0"/>
              <a:t> </a:t>
            </a:r>
            <a:r>
              <a:rPr lang="cs-CZ" dirty="0" err="1"/>
              <a:t>worth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“</a:t>
            </a:r>
            <a:r>
              <a:rPr lang="cs-CZ" dirty="0" err="1"/>
              <a:t>rewards</a:t>
            </a:r>
            <a:r>
              <a:rPr lang="cs-CZ" dirty="0"/>
              <a:t>” </a:t>
            </a:r>
            <a:r>
              <a:rPr lang="cs-CZ" dirty="0" err="1"/>
              <a:t>he's</a:t>
            </a:r>
            <a:r>
              <a:rPr lang="cs-CZ" dirty="0"/>
              <a:t> </a:t>
            </a:r>
            <a:r>
              <a:rPr lang="cs-CZ" dirty="0" err="1"/>
              <a:t>getting</a:t>
            </a:r>
            <a:r>
              <a:rPr lang="cs-CZ" dirty="0"/>
              <a:t>.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Navštívit stránku Zobrazit obrázek </a:t>
            </a:r>
          </a:p>
          <a:p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Související obrázky: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Zobrazit další</a:t>
            </a:r>
          </a:p>
          <a:p>
            <a:r>
              <a:rPr lang="cs-CZ" dirty="0"/>
              <a:t>Na obrázky se mohou vztahovat autorská práva.-Odeslat zpětnou vazbu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G4 </a:t>
            </a:r>
            <a:r>
              <a:rPr lang="cs-CZ" dirty="0" err="1"/>
              <a:t>Cancels</a:t>
            </a:r>
            <a:r>
              <a:rPr lang="cs-CZ" dirty="0"/>
              <a:t> '</a:t>
            </a:r>
            <a:r>
              <a:rPr lang="cs-CZ" dirty="0" err="1"/>
              <a:t>Attack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Show,' 'X-Play' - Hollywood </a:t>
            </a:r>
            <a:r>
              <a:rPr lang="cs-CZ" dirty="0" err="1"/>
              <a:t>Reporter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www.hollywoodreporter.com-565 × 318-Vyhledávání pomocí obrázku</a:t>
            </a:r>
          </a:p>
          <a:p>
            <a:r>
              <a:rPr lang="cs-CZ" dirty="0" err="1"/>
              <a:t>Attack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Show Logo (2) - H 2012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Navštívit stránku Zobrazit obrázek </a:t>
            </a:r>
          </a:p>
          <a:p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Související obrázky:</a:t>
            </a:r>
          </a:p>
          <a:p>
            <a:endParaRPr lang="cs-CZ" dirty="0"/>
          </a:p>
          <a:p>
            <a:r>
              <a:rPr lang="cs-CZ" dirty="0"/>
              <a:t>Zobrazit další</a:t>
            </a:r>
          </a:p>
          <a:p>
            <a:r>
              <a:rPr lang="cs-CZ" dirty="0"/>
              <a:t>Na obrázky se mohou vztahovat autorská práva.-Odeslat zpětnou vazbu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132856"/>
            <a:ext cx="4572000" cy="2865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497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Reservation-benefits</a:t>
            </a:r>
            <a:endParaRPr lang="en-ZA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Required items are not used for different operations (unexpected sales or consumption in production)</a:t>
            </a:r>
          </a:p>
          <a:p>
            <a:r>
              <a:rPr lang="en-US" dirty="0" smtClean="0"/>
              <a:t>Due date performance is higher because either production managers of sale</a:t>
            </a:r>
            <a:r>
              <a:rPr lang="cs-CZ" dirty="0" smtClean="0"/>
              <a:t>s</a:t>
            </a:r>
            <a:r>
              <a:rPr lang="en-US" dirty="0" smtClean="0"/>
              <a:t>person have in the right time exactly what they need.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573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Reservations</a:t>
            </a:r>
            <a:endParaRPr lang="cs-CZ" dirty="0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948378" y="2193743"/>
            <a:ext cx="1727200" cy="5873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cs-CZ" altLang="cs-CZ" sz="1400" dirty="0" smtClean="0">
                <a:latin typeface="Calibri" pitchFamily="34" charset="0"/>
              </a:rPr>
              <a:t>Sales </a:t>
            </a:r>
            <a:r>
              <a:rPr lang="cs-CZ" altLang="cs-CZ" sz="1400" dirty="0" err="1" smtClean="0">
                <a:latin typeface="Calibri" pitchFamily="34" charset="0"/>
              </a:rPr>
              <a:t>Order</a:t>
            </a:r>
            <a:r>
              <a:rPr lang="cs-CZ" altLang="cs-CZ" sz="1400" dirty="0" smtClean="0">
                <a:latin typeface="Calibri" pitchFamily="34" charset="0"/>
              </a:rPr>
              <a:t>.</a:t>
            </a:r>
            <a:endParaRPr lang="en-US" altLang="cs-CZ" sz="1400" dirty="0">
              <a:latin typeface="Calibri" pitchFamily="34" charset="0"/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900113" y="2930679"/>
            <a:ext cx="1798637" cy="14605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en-GB" altLang="cs-CZ"/>
          </a:p>
        </p:txBody>
      </p:sp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579966"/>
            <a:ext cx="50863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Line 9"/>
          <p:cNvSpPr>
            <a:spLocks noChangeShapeType="1"/>
          </p:cNvSpPr>
          <p:nvPr/>
        </p:nvSpPr>
        <p:spPr bwMode="auto">
          <a:xfrm>
            <a:off x="1403350" y="30686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" name="Line 10"/>
          <p:cNvSpPr>
            <a:spLocks noChangeShapeType="1"/>
          </p:cNvSpPr>
          <p:nvPr/>
        </p:nvSpPr>
        <p:spPr bwMode="auto">
          <a:xfrm>
            <a:off x="4067175" y="4437063"/>
            <a:ext cx="0" cy="4318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pic>
        <p:nvPicPr>
          <p:cNvPr id="9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75" y="4941888"/>
            <a:ext cx="86201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4284663" y="4868863"/>
            <a:ext cx="179517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cs-CZ" altLang="cs-CZ" sz="1600" dirty="0" err="1" smtClean="0">
                <a:solidFill>
                  <a:schemeClr val="hlink"/>
                </a:solidFill>
                <a:latin typeface="Calibri" pitchFamily="34" charset="0"/>
              </a:rPr>
              <a:t>Reservation</a:t>
            </a:r>
            <a:r>
              <a:rPr lang="cs-CZ" altLang="cs-CZ" sz="1600" dirty="0" smtClean="0">
                <a:solidFill>
                  <a:schemeClr val="hlink"/>
                </a:solidFill>
                <a:latin typeface="Calibri" pitchFamily="34" charset="0"/>
              </a:rPr>
              <a:t> </a:t>
            </a:r>
            <a:r>
              <a:rPr lang="cs-CZ" altLang="cs-CZ" sz="1600" dirty="0" err="1" smtClean="0">
                <a:solidFill>
                  <a:schemeClr val="hlink"/>
                </a:solidFill>
                <a:latin typeface="Calibri" pitchFamily="34" charset="0"/>
              </a:rPr>
              <a:t>entries</a:t>
            </a:r>
            <a:endParaRPr lang="en-US" altLang="cs-CZ" sz="1600" dirty="0">
              <a:solidFill>
                <a:schemeClr val="hlin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1926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Item</a:t>
            </a:r>
            <a:r>
              <a:rPr lang="cs-CZ" dirty="0" smtClean="0"/>
              <a:t> </a:t>
            </a:r>
            <a:r>
              <a:rPr lang="cs-CZ" dirty="0" err="1" smtClean="0"/>
              <a:t>card</a:t>
            </a:r>
            <a:endParaRPr lang="cs-CZ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556792"/>
            <a:ext cx="5885715" cy="3409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2849" y="5229200"/>
            <a:ext cx="2667000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186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Item</a:t>
            </a:r>
            <a:r>
              <a:rPr lang="cs-CZ" dirty="0"/>
              <a:t> </a:t>
            </a:r>
            <a:r>
              <a:rPr lang="cs-CZ" dirty="0" err="1" smtClean="0"/>
              <a:t>card-Planning</a:t>
            </a:r>
            <a:r>
              <a:rPr lang="cs-CZ" dirty="0" smtClean="0"/>
              <a:t> </a:t>
            </a:r>
            <a:r>
              <a:rPr lang="cs-CZ" dirty="0" err="1" smtClean="0"/>
              <a:t>tab</a:t>
            </a:r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628800"/>
            <a:ext cx="5905500" cy="334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7023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Purchase</a:t>
            </a:r>
            <a:r>
              <a:rPr lang="cs-CZ" dirty="0" smtClean="0"/>
              <a:t> </a:t>
            </a:r>
            <a:r>
              <a:rPr lang="cs-CZ" dirty="0" err="1" smtClean="0"/>
              <a:t>Order</a:t>
            </a:r>
            <a:r>
              <a:rPr lang="cs-CZ" dirty="0" smtClean="0"/>
              <a:t> 1 and 2</a:t>
            </a:r>
            <a:endParaRPr lang="cs-CZ" dirty="0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266811" y="1412776"/>
            <a:ext cx="7920038" cy="5873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cs-CZ" altLang="cs-CZ" sz="1400" b="1" dirty="0" err="1" smtClean="0">
                <a:latin typeface="Calibri" pitchFamily="34" charset="0"/>
              </a:rPr>
              <a:t>Purchase</a:t>
            </a:r>
            <a:r>
              <a:rPr lang="cs-CZ" altLang="cs-CZ" sz="1400" b="1" dirty="0" smtClean="0">
                <a:latin typeface="Calibri" pitchFamily="34" charset="0"/>
              </a:rPr>
              <a:t> </a:t>
            </a:r>
            <a:r>
              <a:rPr lang="cs-CZ" altLang="cs-CZ" sz="1400" b="1" dirty="0" err="1" smtClean="0">
                <a:latin typeface="Calibri" pitchFamily="34" charset="0"/>
              </a:rPr>
              <a:t>Order</a:t>
            </a:r>
            <a:r>
              <a:rPr lang="cs-CZ" altLang="cs-CZ" sz="1400" b="1" dirty="0" smtClean="0">
                <a:latin typeface="Calibri" pitchFamily="34" charset="0"/>
              </a:rPr>
              <a:t> </a:t>
            </a:r>
            <a:r>
              <a:rPr lang="cs-CZ" altLang="cs-CZ" sz="1400" b="1" dirty="0" err="1" smtClean="0">
                <a:latin typeface="Calibri" pitchFamily="34" charset="0"/>
              </a:rPr>
              <a:t>header</a:t>
            </a:r>
            <a:r>
              <a:rPr lang="cs-CZ" altLang="cs-CZ" sz="1400" b="1" dirty="0" smtClean="0">
                <a:latin typeface="Calibri" pitchFamily="34" charset="0"/>
              </a:rPr>
              <a:t> 1 (</a:t>
            </a:r>
            <a:r>
              <a:rPr lang="cs-CZ" altLang="cs-CZ" sz="1400" b="1" dirty="0" err="1" smtClean="0">
                <a:solidFill>
                  <a:srgbClr val="FF0000"/>
                </a:solidFill>
                <a:latin typeface="Calibri" pitchFamily="34" charset="0"/>
              </a:rPr>
              <a:t>was</a:t>
            </a:r>
            <a:r>
              <a:rPr lang="cs-CZ" altLang="cs-CZ" sz="1400" b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cs-CZ" altLang="cs-CZ" sz="1400" b="1" dirty="0" err="1" smtClean="0">
                <a:solidFill>
                  <a:srgbClr val="FF0000"/>
                </a:solidFill>
                <a:latin typeface="Calibri" pitchFamily="34" charset="0"/>
              </a:rPr>
              <a:t>delivered</a:t>
            </a:r>
            <a:r>
              <a:rPr lang="cs-CZ" altLang="cs-CZ" sz="1400" b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cs-CZ" altLang="cs-CZ" sz="1400" b="1" dirty="0" smtClean="0">
                <a:latin typeface="Calibri" pitchFamily="34" charset="0"/>
              </a:rPr>
              <a:t>3.12.2014)</a:t>
            </a:r>
            <a:endParaRPr lang="en-US" altLang="cs-CZ" sz="1400" b="1" dirty="0">
              <a:latin typeface="Calibri" pitchFamily="34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812" y="2204865"/>
            <a:ext cx="7920038" cy="720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Šipka dolů 3"/>
          <p:cNvSpPr/>
          <p:nvPr/>
        </p:nvSpPr>
        <p:spPr>
          <a:xfrm>
            <a:off x="2195736" y="1792986"/>
            <a:ext cx="720080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2340012" y="2240582"/>
            <a:ext cx="431528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1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F11</a:t>
            </a:r>
            <a:endParaRPr lang="cs-CZ" sz="1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629" y="4149080"/>
            <a:ext cx="7904263" cy="904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266811" y="3417689"/>
            <a:ext cx="7920038" cy="5873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cs-CZ" altLang="cs-CZ" sz="1400" b="1" dirty="0" err="1" smtClean="0">
                <a:latin typeface="Calibri" pitchFamily="34" charset="0"/>
              </a:rPr>
              <a:t>Purchase</a:t>
            </a:r>
            <a:r>
              <a:rPr lang="cs-CZ" altLang="cs-CZ" sz="1400" b="1" dirty="0" smtClean="0">
                <a:latin typeface="Calibri" pitchFamily="34" charset="0"/>
              </a:rPr>
              <a:t> </a:t>
            </a:r>
            <a:r>
              <a:rPr lang="cs-CZ" altLang="cs-CZ" sz="1400" b="1" dirty="0" err="1" smtClean="0">
                <a:latin typeface="Calibri" pitchFamily="34" charset="0"/>
              </a:rPr>
              <a:t>Order</a:t>
            </a:r>
            <a:r>
              <a:rPr lang="cs-CZ" altLang="cs-CZ" sz="1400" b="1" dirty="0" smtClean="0">
                <a:latin typeface="Calibri" pitchFamily="34" charset="0"/>
              </a:rPr>
              <a:t> </a:t>
            </a:r>
            <a:r>
              <a:rPr lang="cs-CZ" altLang="cs-CZ" sz="1400" b="1" dirty="0" err="1" smtClean="0">
                <a:latin typeface="Calibri" pitchFamily="34" charset="0"/>
              </a:rPr>
              <a:t>header</a:t>
            </a:r>
            <a:r>
              <a:rPr lang="cs-CZ" altLang="cs-CZ" sz="1400" b="1" dirty="0" smtClean="0">
                <a:latin typeface="Calibri" pitchFamily="34" charset="0"/>
              </a:rPr>
              <a:t> 2 (</a:t>
            </a:r>
            <a:r>
              <a:rPr lang="cs-CZ" altLang="cs-CZ" sz="1400" b="1" dirty="0" err="1" smtClean="0">
                <a:solidFill>
                  <a:srgbClr val="FF0000"/>
                </a:solidFill>
                <a:latin typeface="Calibri" pitchFamily="34" charset="0"/>
              </a:rPr>
              <a:t>will</a:t>
            </a:r>
            <a:r>
              <a:rPr lang="cs-CZ" altLang="cs-CZ" sz="1400" b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cs-CZ" altLang="cs-CZ" sz="1400" b="1" dirty="0" err="1" smtClean="0">
                <a:solidFill>
                  <a:srgbClr val="FF0000"/>
                </a:solidFill>
                <a:latin typeface="Calibri" pitchFamily="34" charset="0"/>
              </a:rPr>
              <a:t>be</a:t>
            </a:r>
            <a:r>
              <a:rPr lang="cs-CZ" altLang="cs-CZ" sz="1400" b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cs-CZ" altLang="cs-CZ" sz="1400" b="1" dirty="0" err="1" smtClean="0">
                <a:solidFill>
                  <a:srgbClr val="FF0000"/>
                </a:solidFill>
                <a:latin typeface="Calibri" pitchFamily="34" charset="0"/>
              </a:rPr>
              <a:t>delivered</a:t>
            </a:r>
            <a:r>
              <a:rPr lang="cs-CZ" altLang="cs-CZ" sz="1400" b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cs-CZ" altLang="cs-CZ" sz="1400" b="1" dirty="0" smtClean="0">
                <a:latin typeface="Calibri" pitchFamily="34" charset="0"/>
              </a:rPr>
              <a:t>5.12.2014)</a:t>
            </a:r>
            <a:endParaRPr lang="en-US" altLang="cs-CZ" sz="1400" b="1" dirty="0">
              <a:latin typeface="Calibri" pitchFamily="34" charset="0"/>
            </a:endParaRPr>
          </a:p>
        </p:txBody>
      </p:sp>
      <p:cxnSp>
        <p:nvCxnSpPr>
          <p:cNvPr id="7" name="Přímá spojnice se šipkou 6"/>
          <p:cNvCxnSpPr/>
          <p:nvPr/>
        </p:nvCxnSpPr>
        <p:spPr>
          <a:xfrm>
            <a:off x="755576" y="5733256"/>
            <a:ext cx="504056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>
            <a:off x="1259632" y="5589240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2297762" y="5589240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>
            <a:off x="3563888" y="5589240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Pole 10"/>
          <p:cNvSpPr txBox="1"/>
          <p:nvPr/>
        </p:nvSpPr>
        <p:spPr>
          <a:xfrm>
            <a:off x="1043608" y="6093296"/>
            <a:ext cx="651140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00" b="1" dirty="0" smtClean="0">
                <a:solidFill>
                  <a:srgbClr val="FF0000"/>
                </a:solidFill>
              </a:rPr>
              <a:t>   3.12.</a:t>
            </a:r>
          </a:p>
          <a:p>
            <a:r>
              <a:rPr lang="cs-CZ" sz="900" b="1" dirty="0" err="1" smtClean="0">
                <a:solidFill>
                  <a:srgbClr val="0070C0"/>
                </a:solidFill>
              </a:rPr>
              <a:t>Inventory</a:t>
            </a:r>
            <a:endParaRPr lang="cs-CZ" sz="900" b="1" dirty="0">
              <a:solidFill>
                <a:srgbClr val="0070C0"/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1793523" y="6113533"/>
            <a:ext cx="114990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b="1" dirty="0" smtClean="0">
                <a:solidFill>
                  <a:srgbClr val="FF0000"/>
                </a:solidFill>
              </a:rPr>
              <a:t>          5.12. </a:t>
            </a:r>
          </a:p>
          <a:p>
            <a:r>
              <a:rPr lang="cs-CZ" sz="900" b="1" dirty="0" smtClean="0">
                <a:solidFill>
                  <a:srgbClr val="0070C0"/>
                </a:solidFill>
              </a:rPr>
              <a:t>PO </a:t>
            </a:r>
            <a:r>
              <a:rPr lang="cs-CZ" sz="900" b="1" dirty="0" err="1" smtClean="0">
                <a:solidFill>
                  <a:srgbClr val="0070C0"/>
                </a:solidFill>
              </a:rPr>
              <a:t>Planned</a:t>
            </a:r>
            <a:r>
              <a:rPr lang="cs-CZ" sz="900" b="1" dirty="0" smtClean="0">
                <a:solidFill>
                  <a:srgbClr val="0070C0"/>
                </a:solidFill>
              </a:rPr>
              <a:t> </a:t>
            </a:r>
            <a:r>
              <a:rPr lang="cs-CZ" sz="900" b="1" dirty="0" err="1" smtClean="0">
                <a:solidFill>
                  <a:srgbClr val="0070C0"/>
                </a:solidFill>
              </a:rPr>
              <a:t>Receipt</a:t>
            </a:r>
            <a:endParaRPr lang="cs-CZ" sz="900" b="1" dirty="0">
              <a:solidFill>
                <a:srgbClr val="0070C0"/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3166924" y="6093792"/>
            <a:ext cx="984565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00" b="1" dirty="0" smtClean="0">
                <a:solidFill>
                  <a:srgbClr val="FF0000"/>
                </a:solidFill>
              </a:rPr>
              <a:t>    10.12. SO </a:t>
            </a:r>
          </a:p>
          <a:p>
            <a:r>
              <a:rPr lang="cs-CZ" sz="900" b="1" dirty="0" err="1" smtClean="0">
                <a:solidFill>
                  <a:srgbClr val="0070C0"/>
                </a:solidFill>
              </a:rPr>
              <a:t>Date</a:t>
            </a:r>
            <a:r>
              <a:rPr lang="cs-CZ" sz="900" b="1" dirty="0" smtClean="0">
                <a:solidFill>
                  <a:srgbClr val="0070C0"/>
                </a:solidFill>
              </a:rPr>
              <a:t> </a:t>
            </a:r>
            <a:r>
              <a:rPr lang="cs-CZ" sz="900" b="1" dirty="0" err="1" smtClean="0">
                <a:solidFill>
                  <a:srgbClr val="0070C0"/>
                </a:solidFill>
              </a:rPr>
              <a:t>of</a:t>
            </a:r>
            <a:r>
              <a:rPr lang="cs-CZ" sz="900" b="1" dirty="0" smtClean="0">
                <a:solidFill>
                  <a:srgbClr val="0070C0"/>
                </a:solidFill>
              </a:rPr>
              <a:t> </a:t>
            </a:r>
            <a:r>
              <a:rPr lang="cs-CZ" sz="900" b="1" dirty="0" err="1" smtClean="0">
                <a:solidFill>
                  <a:srgbClr val="0070C0"/>
                </a:solidFill>
              </a:rPr>
              <a:t>Delivery</a:t>
            </a:r>
            <a:r>
              <a:rPr lang="cs-CZ" sz="900" b="1" dirty="0" smtClean="0">
                <a:solidFill>
                  <a:srgbClr val="0070C0"/>
                </a:solidFill>
              </a:rPr>
              <a:t> </a:t>
            </a:r>
            <a:endParaRPr lang="cs-CZ" sz="900" b="1" dirty="0">
              <a:solidFill>
                <a:srgbClr val="0070C0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5321326" y="5850493"/>
            <a:ext cx="4780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dirty="0" err="1" smtClean="0">
                <a:solidFill>
                  <a:srgbClr val="0070C0"/>
                </a:solidFill>
              </a:rPr>
              <a:t>time</a:t>
            </a:r>
            <a:endParaRPr lang="cs-CZ" sz="1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3232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Reservations</a:t>
            </a:r>
            <a:r>
              <a:rPr lang="cs-CZ" dirty="0" smtClean="0"/>
              <a:t> (SO-PO)</a:t>
            </a:r>
            <a:endParaRPr lang="cs-CZ" dirty="0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395536" y="1700808"/>
            <a:ext cx="7920038" cy="5873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cs-CZ" altLang="cs-CZ" sz="1400" b="1" dirty="0" smtClean="0">
                <a:latin typeface="Calibri" pitchFamily="34" charset="0"/>
              </a:rPr>
              <a:t>Sales </a:t>
            </a:r>
            <a:r>
              <a:rPr lang="cs-CZ" altLang="cs-CZ" sz="1400" b="1" dirty="0" err="1" smtClean="0">
                <a:latin typeface="Calibri" pitchFamily="34" charset="0"/>
              </a:rPr>
              <a:t>Order</a:t>
            </a:r>
            <a:r>
              <a:rPr lang="cs-CZ" altLang="cs-CZ" sz="1400" b="1" dirty="0" smtClean="0">
                <a:latin typeface="Calibri" pitchFamily="34" charset="0"/>
              </a:rPr>
              <a:t> </a:t>
            </a:r>
            <a:r>
              <a:rPr lang="cs-CZ" altLang="cs-CZ" sz="1400" b="1" dirty="0" err="1" smtClean="0">
                <a:latin typeface="Calibri" pitchFamily="34" charset="0"/>
              </a:rPr>
              <a:t>header</a:t>
            </a:r>
            <a:r>
              <a:rPr lang="cs-CZ" altLang="cs-CZ" sz="1400" b="1" dirty="0" smtClean="0">
                <a:latin typeface="Calibri" pitchFamily="34" charset="0"/>
              </a:rPr>
              <a:t> (</a:t>
            </a:r>
            <a:r>
              <a:rPr lang="cs-CZ" altLang="cs-CZ" sz="1400" b="1" dirty="0" err="1" smtClean="0">
                <a:latin typeface="Calibri" pitchFamily="34" charset="0"/>
              </a:rPr>
              <a:t>Shipment</a:t>
            </a:r>
            <a:r>
              <a:rPr lang="cs-CZ" altLang="cs-CZ" sz="1400" b="1" dirty="0" smtClean="0">
                <a:latin typeface="Calibri" pitchFamily="34" charset="0"/>
              </a:rPr>
              <a:t> </a:t>
            </a:r>
            <a:r>
              <a:rPr lang="cs-CZ" altLang="cs-CZ" sz="1400" b="1" dirty="0" err="1" smtClean="0">
                <a:latin typeface="Calibri" pitchFamily="34" charset="0"/>
              </a:rPr>
              <a:t>planned</a:t>
            </a:r>
            <a:r>
              <a:rPr lang="cs-CZ" altLang="cs-CZ" sz="1400" b="1" dirty="0" smtClean="0">
                <a:latin typeface="Calibri" pitchFamily="34" charset="0"/>
              </a:rPr>
              <a:t> to 10.12.2014)</a:t>
            </a:r>
            <a:endParaRPr lang="en-US" altLang="cs-CZ" sz="1400" b="1" dirty="0">
              <a:latin typeface="Calibri" pitchFamily="34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4008" y="3573016"/>
            <a:ext cx="533400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Přímá spojnice se šipkou 7"/>
          <p:cNvCxnSpPr/>
          <p:nvPr/>
        </p:nvCxnSpPr>
        <p:spPr>
          <a:xfrm>
            <a:off x="5220072" y="3982591"/>
            <a:ext cx="0" cy="38251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5784" y="4386263"/>
            <a:ext cx="1895475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Přímá spojnice se šipkou 12"/>
          <p:cNvCxnSpPr/>
          <p:nvPr/>
        </p:nvCxnSpPr>
        <p:spPr>
          <a:xfrm>
            <a:off x="5323521" y="5918275"/>
            <a:ext cx="2920887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458622"/>
            <a:ext cx="7848872" cy="860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ovéPole 10"/>
          <p:cNvSpPr txBox="1"/>
          <p:nvPr/>
        </p:nvSpPr>
        <p:spPr>
          <a:xfrm>
            <a:off x="271775" y="4173847"/>
            <a:ext cx="4104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10 (</a:t>
            </a:r>
            <a:r>
              <a:rPr lang="cs-CZ" dirty="0" err="1" smtClean="0"/>
              <a:t>stock</a:t>
            </a:r>
            <a:r>
              <a:rPr lang="cs-CZ" dirty="0" smtClean="0"/>
              <a:t>) + 12(PO) =22 and 22-15 (SO)=7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89673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Reservations</a:t>
            </a:r>
            <a:r>
              <a:rPr lang="cs-CZ" dirty="0"/>
              <a:t> (SO-PO)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1412775"/>
            <a:ext cx="4425040" cy="2028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539552" y="3072300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err="1" smtClean="0">
                <a:solidFill>
                  <a:srgbClr val="FF0000"/>
                </a:solidFill>
              </a:rPr>
              <a:t>Before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reservation</a:t>
            </a:r>
            <a:endParaRPr lang="cs-CZ" b="1" dirty="0">
              <a:solidFill>
                <a:srgbClr val="FF0000"/>
              </a:solidFill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1887" y="3645024"/>
            <a:ext cx="2077381" cy="595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Přímá spojnice se šipkou 6"/>
          <p:cNvCxnSpPr/>
          <p:nvPr/>
        </p:nvCxnSpPr>
        <p:spPr>
          <a:xfrm>
            <a:off x="3890246" y="3337143"/>
            <a:ext cx="0" cy="38251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4240926"/>
            <a:ext cx="4578775" cy="2170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ovéPole 8"/>
          <p:cNvSpPr txBox="1"/>
          <p:nvPr/>
        </p:nvSpPr>
        <p:spPr>
          <a:xfrm>
            <a:off x="539552" y="6042490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err="1" smtClean="0">
                <a:solidFill>
                  <a:srgbClr val="FF0000"/>
                </a:solidFill>
              </a:rPr>
              <a:t>After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reservation</a:t>
            </a:r>
            <a:endParaRPr lang="cs-C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6096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SO and reservation entries</a:t>
            </a:r>
            <a:endParaRPr lang="en-ZA" dirty="0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395536" y="1700808"/>
            <a:ext cx="8208912" cy="5873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cs-CZ" altLang="cs-CZ" sz="1400" b="1" dirty="0" smtClean="0">
                <a:latin typeface="Calibri" pitchFamily="34" charset="0"/>
              </a:rPr>
              <a:t>Sales </a:t>
            </a:r>
            <a:r>
              <a:rPr lang="cs-CZ" altLang="cs-CZ" sz="1400" b="1" dirty="0" err="1" smtClean="0">
                <a:latin typeface="Calibri" pitchFamily="34" charset="0"/>
              </a:rPr>
              <a:t>Order</a:t>
            </a:r>
            <a:r>
              <a:rPr lang="cs-CZ" altLang="cs-CZ" sz="1400" b="1" dirty="0" smtClean="0">
                <a:latin typeface="Calibri" pitchFamily="34" charset="0"/>
              </a:rPr>
              <a:t> </a:t>
            </a:r>
            <a:r>
              <a:rPr lang="cs-CZ" altLang="cs-CZ" sz="1400" b="1" dirty="0" err="1" smtClean="0">
                <a:latin typeface="Calibri" pitchFamily="34" charset="0"/>
              </a:rPr>
              <a:t>header</a:t>
            </a:r>
            <a:r>
              <a:rPr lang="cs-CZ" altLang="cs-CZ" sz="1400" b="1" dirty="0" smtClean="0">
                <a:latin typeface="Calibri" pitchFamily="34" charset="0"/>
              </a:rPr>
              <a:t> (</a:t>
            </a:r>
            <a:r>
              <a:rPr lang="cs-CZ" altLang="cs-CZ" sz="1400" b="1" dirty="0" err="1" smtClean="0">
                <a:latin typeface="Calibri" pitchFamily="34" charset="0"/>
              </a:rPr>
              <a:t>Shipment</a:t>
            </a:r>
            <a:r>
              <a:rPr lang="cs-CZ" altLang="cs-CZ" sz="1400" b="1" dirty="0" smtClean="0">
                <a:latin typeface="Calibri" pitchFamily="34" charset="0"/>
              </a:rPr>
              <a:t> </a:t>
            </a:r>
            <a:r>
              <a:rPr lang="cs-CZ" altLang="cs-CZ" sz="1400" b="1" dirty="0" err="1" smtClean="0">
                <a:latin typeface="Calibri" pitchFamily="34" charset="0"/>
              </a:rPr>
              <a:t>planned</a:t>
            </a:r>
            <a:r>
              <a:rPr lang="cs-CZ" altLang="cs-CZ" sz="1400" b="1" dirty="0" smtClean="0">
                <a:latin typeface="Calibri" pitchFamily="34" charset="0"/>
              </a:rPr>
              <a:t> to 10.12.2014)</a:t>
            </a:r>
            <a:endParaRPr lang="en-US" altLang="cs-CZ" sz="1400" b="1" dirty="0">
              <a:latin typeface="Calibri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2" y="2492894"/>
            <a:ext cx="8183255" cy="649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Přímá spojnice se šipkou 5"/>
          <p:cNvCxnSpPr/>
          <p:nvPr/>
        </p:nvCxnSpPr>
        <p:spPr>
          <a:xfrm>
            <a:off x="3890246" y="2996952"/>
            <a:ext cx="0" cy="100811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ovéPole 4"/>
          <p:cNvSpPr txBox="1"/>
          <p:nvPr/>
        </p:nvSpPr>
        <p:spPr>
          <a:xfrm>
            <a:off x="4067944" y="3379465"/>
            <a:ext cx="348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 smtClean="0">
                <a:solidFill>
                  <a:srgbClr val="0070C0"/>
                </a:solidFill>
              </a:rPr>
              <a:t>Drill down to reservation entry (F6)</a:t>
            </a:r>
            <a:endParaRPr lang="en-ZA" dirty="0">
              <a:solidFill>
                <a:srgbClr val="0070C0"/>
              </a:solidFill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952" y="4005064"/>
            <a:ext cx="8199437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975970"/>
            <a:ext cx="21050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bdélník 2"/>
          <p:cNvSpPr/>
          <p:nvPr/>
        </p:nvSpPr>
        <p:spPr>
          <a:xfrm>
            <a:off x="3081616" y="5822312"/>
            <a:ext cx="545380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2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You</a:t>
            </a:r>
            <a:r>
              <a:rPr lang="cs-CZ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cs-CZ" sz="2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can</a:t>
            </a:r>
            <a:r>
              <a:rPr lang="cs-CZ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cs-CZ" sz="2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cancel</a:t>
            </a:r>
            <a:r>
              <a:rPr lang="cs-CZ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cs-CZ" sz="2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reservation</a:t>
            </a:r>
            <a:r>
              <a:rPr lang="cs-CZ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cs-CZ" sz="2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from</a:t>
            </a:r>
            <a:r>
              <a:rPr lang="cs-CZ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cs-CZ" sz="2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entries</a:t>
            </a:r>
            <a:endParaRPr lang="cs-CZ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925821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1196</TotalTime>
  <Words>571</Words>
  <Application>Microsoft Office PowerPoint</Application>
  <PresentationFormat>Předvádění na obrazovce (4:3)</PresentationFormat>
  <Paragraphs>2762</Paragraphs>
  <Slides>18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Motiv systému Office</vt:lpstr>
      <vt:lpstr>Introduction to MS Dynamics NAV XXVIII.(Reservastions-basics)</vt:lpstr>
      <vt:lpstr>Reservation-benefits</vt:lpstr>
      <vt:lpstr>Reservations</vt:lpstr>
      <vt:lpstr>Item card</vt:lpstr>
      <vt:lpstr>Item card-Planning tab</vt:lpstr>
      <vt:lpstr>Purchase Order 1 and 2</vt:lpstr>
      <vt:lpstr>Reservations (SO-PO)</vt:lpstr>
      <vt:lpstr>Reservations (SO-PO)</vt:lpstr>
      <vt:lpstr>SO and reservation entries</vt:lpstr>
      <vt:lpstr>Cancel of the reservation</vt:lpstr>
      <vt:lpstr>Reservation-Requisition worksheet</vt:lpstr>
      <vt:lpstr>RQ Worksheet</vt:lpstr>
      <vt:lpstr>Calculations</vt:lpstr>
      <vt:lpstr>New Purchase Order</vt:lpstr>
      <vt:lpstr>Order tracking</vt:lpstr>
      <vt:lpstr>Reservation from PO</vt:lpstr>
      <vt:lpstr>Reservation from PO</vt:lpstr>
      <vt:lpstr>End of the section XXVIII.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Inroduction MS Dynamics NAV</dc:title>
  <dc:creator>Skorkovsky Jaromir</dc:creator>
  <cp:lastModifiedBy>Skorkovsky Jaromir</cp:lastModifiedBy>
  <cp:revision>212</cp:revision>
  <dcterms:created xsi:type="dcterms:W3CDTF">2014-09-15T11:04:04Z</dcterms:created>
  <dcterms:modified xsi:type="dcterms:W3CDTF">2014-12-04T08:07:32Z</dcterms:modified>
</cp:coreProperties>
</file>