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3" r:id="rId9"/>
    <p:sldId id="271" r:id="rId10"/>
    <p:sldId id="272" r:id="rId11"/>
    <p:sldId id="264" r:id="rId12"/>
    <p:sldId id="265" r:id="rId13"/>
    <p:sldId id="266" r:id="rId14"/>
    <p:sldId id="268" r:id="rId15"/>
    <p:sldId id="269" r:id="rId16"/>
    <p:sldId id="270" r:id="rId17"/>
    <p:sldId id="267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82" autoAdjust="0"/>
  </p:normalViewPr>
  <p:slideViewPr>
    <p:cSldViewPr>
      <p:cViewPr varScale="1">
        <p:scale>
          <a:sx n="78" d="100"/>
          <a:sy n="78" d="100"/>
        </p:scale>
        <p:origin x="-11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83" d="100"/>
          <a:sy n="83" d="100"/>
        </p:scale>
        <p:origin x="-198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5.wmf"/><Relationship Id="rId7" Type="http://schemas.openxmlformats.org/officeDocument/2006/relationships/image" Target="../media/image8.wmf"/><Relationship Id="rId2" Type="http://schemas.openxmlformats.org/officeDocument/2006/relationships/image" Target="../media/image4.wmf"/><Relationship Id="rId1" Type="http://schemas.openxmlformats.org/officeDocument/2006/relationships/image" Target="../media/image11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10" Type="http://schemas.openxmlformats.org/officeDocument/2006/relationships/image" Target="../media/image10.wmf"/><Relationship Id="rId4" Type="http://schemas.openxmlformats.org/officeDocument/2006/relationships/image" Target="../media/image13.wmf"/><Relationship Id="rId9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299A0-CD3D-4705-B915-0F6BB97EBDD3}" type="datetimeFigureOut">
              <a:rPr lang="cs-CZ" smtClean="0"/>
              <a:t>17.9.2014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C5DB1-CA95-43AB-A8D4-CB4D81C25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63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17.9.2014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17.9.2014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17.9.2014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17.9.2014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17.9.2014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17.9.2014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17.9.2014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17.9.2014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17.9.2014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17.9.2014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17.9.2014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0CEF1C1-BAA2-4C61-BD8F-A5A7DFCC083E}" type="datetimeFigureOut">
              <a:rPr lang="cs-CZ" smtClean="0"/>
              <a:t>17.9.2014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z/url?sa=i&amp;rct=j&amp;q=&amp;esrc=s&amp;source=images&amp;cd=&amp;cad=rja&amp;uact=8&amp;docid=qirUDO20g-oReM&amp;tbnid=6MkRsGbww-NdaM:&amp;ved=0CAcQjRw&amp;url=http://www.granteqdistribution.com/&amp;ei=FpIRVJD6JIyrPIqlgagO&amp;bvm=bv.74894050,d.bGQ&amp;psig=AFQjCNHZMSkDLG35gMhErPWtO9hrfBHczA&amp;ust=141052404470429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z/url?sa=i&amp;rct=j&amp;q=&amp;esrc=s&amp;source=images&amp;cd=&amp;cad=rja&amp;uact=8&amp;docid=02MaqHLvn64liM&amp;tbnid=JyyYxrQT3PzWBM:&amp;ved=0CAcQjRw&amp;url=http://www.papersalesuk.com/homepage.php&amp;ei=vpERVPCNK8juOrvHgbAO&amp;bvm=bv.74894050,d.bGQ&amp;psig=AFQjCNFcPD4qg-XVfzWHwz0KN5ANJJ8HOQ&amp;ust=141052394267154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12.wmf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wmf"/><Relationship Id="rId20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7.wmf"/><Relationship Id="rId22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3795" y="4437113"/>
            <a:ext cx="5637010" cy="149755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b="1" dirty="0" smtClean="0"/>
              <a:t>Masaryk University</a:t>
            </a:r>
          </a:p>
          <a:p>
            <a:r>
              <a:rPr lang="en-US" sz="1900" dirty="0" smtClean="0"/>
              <a:t>Faculty of Economics and Administration</a:t>
            </a:r>
            <a:r>
              <a:rPr lang="en-US" dirty="0" smtClean="0"/>
              <a:t>,</a:t>
            </a:r>
          </a:p>
          <a:p>
            <a:r>
              <a:rPr lang="en-US" sz="1500" dirty="0" smtClean="0"/>
              <a:t>Department of Business Administration</a:t>
            </a:r>
          </a:p>
          <a:p>
            <a:r>
              <a:rPr lang="cs-CZ" sz="1300" dirty="0" err="1" smtClean="0">
                <a:solidFill>
                  <a:srgbClr val="0070C0"/>
                </a:solidFill>
              </a:rPr>
              <a:t>Ing.J.Skorkovský,CSc</a:t>
            </a:r>
            <a:r>
              <a:rPr lang="cs-CZ" sz="1300" dirty="0" smtClean="0">
                <a:solidFill>
                  <a:srgbClr val="0070C0"/>
                </a:solidFill>
              </a:rPr>
              <a:t>.</a:t>
            </a:r>
            <a:endParaRPr lang="cs-CZ" sz="1300" dirty="0">
              <a:solidFill>
                <a:srgbClr val="0070C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3600" dirty="0" err="1" smtClean="0"/>
              <a:t>South</a:t>
            </a:r>
            <a:r>
              <a:rPr lang="cs-CZ" sz="3600" dirty="0" smtClean="0"/>
              <a:t> </a:t>
            </a:r>
            <a:r>
              <a:rPr lang="cs-CZ" sz="3600" dirty="0" err="1" smtClean="0"/>
              <a:t>African</a:t>
            </a:r>
            <a:r>
              <a:rPr lang="cs-CZ" sz="3600" dirty="0" smtClean="0"/>
              <a:t> </a:t>
            </a:r>
            <a:r>
              <a:rPr lang="cs-CZ" sz="3600" dirty="0" err="1" smtClean="0"/>
              <a:t>project</a:t>
            </a:r>
            <a:r>
              <a:rPr lang="cs-CZ" sz="3600" dirty="0" smtClean="0"/>
              <a:t> </a:t>
            </a:r>
            <a:endParaRPr lang="cs-CZ" sz="3600" dirty="0"/>
          </a:p>
        </p:txBody>
      </p:sp>
      <p:pic>
        <p:nvPicPr>
          <p:cNvPr id="3074" name="Picture 2" descr="E:\Fotky JAR JUNE 2013\2013-06-16 13.49.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5277" y="4545672"/>
            <a:ext cx="950426" cy="127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Fotky JAR JUNE 2013\2013-06-16 14.26.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3687"/>
            <a:ext cx="2448272" cy="32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1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algn="l"/>
            <a:r>
              <a:rPr lang="cs-CZ" sz="4000" dirty="0" err="1" smtClean="0"/>
              <a:t>Warehousing</a:t>
            </a:r>
            <a:endParaRPr lang="cs-CZ" sz="4000" dirty="0"/>
          </a:p>
        </p:txBody>
      </p:sp>
      <p:pic>
        <p:nvPicPr>
          <p:cNvPr id="5" name="Picture 3" descr="Whse Lay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272808" cy="516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92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1.gstatic.com/images?q=tbn:ANd9GcSJucYMgIYBhVTZ4ZihT9LKaNSFf3zGRSxbCnIFKADGB6-EqWD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120680" cy="447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7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68996" y="116632"/>
            <a:ext cx="6512511" cy="1143000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/>
              <a:t>Design </a:t>
            </a:r>
            <a:r>
              <a:rPr lang="cs-CZ" sz="2000" b="1" dirty="0" smtClean="0">
                <a:solidFill>
                  <a:srgbClr val="FF0000"/>
                </a:solidFill>
              </a:rPr>
              <a:t>(S=</a:t>
            </a:r>
            <a:r>
              <a:rPr lang="cs-CZ" sz="2000" b="1" dirty="0" err="1" smtClean="0">
                <a:solidFill>
                  <a:srgbClr val="FF0000"/>
                </a:solidFill>
              </a:rPr>
              <a:t>Sheets</a:t>
            </a:r>
            <a:r>
              <a:rPr lang="cs-CZ" sz="2000" b="1" dirty="0" smtClean="0">
                <a:solidFill>
                  <a:srgbClr val="FF0000"/>
                </a:solidFill>
              </a:rPr>
              <a:t>, R=</a:t>
            </a:r>
            <a:r>
              <a:rPr lang="cs-CZ" sz="2000" b="1" dirty="0" err="1" smtClean="0">
                <a:solidFill>
                  <a:srgbClr val="FF0000"/>
                </a:solidFill>
              </a:rPr>
              <a:t>Reels</a:t>
            </a:r>
            <a:r>
              <a:rPr lang="cs-CZ" sz="2000" b="1" dirty="0" smtClean="0">
                <a:solidFill>
                  <a:srgbClr val="FF0000"/>
                </a:solidFill>
              </a:rPr>
              <a:t>, G=</a:t>
            </a:r>
            <a:r>
              <a:rPr lang="cs-CZ" sz="2000" b="1" dirty="0" err="1" smtClean="0">
                <a:solidFill>
                  <a:srgbClr val="FF0000"/>
                </a:solidFill>
              </a:rPr>
              <a:t>Graphics</a:t>
            </a:r>
            <a:r>
              <a:rPr lang="cs-CZ" sz="2000" b="1" dirty="0" smtClean="0">
                <a:solidFill>
                  <a:srgbClr val="FF0000"/>
                </a:solidFill>
              </a:rPr>
              <a:t>, C=</a:t>
            </a:r>
            <a:r>
              <a:rPr lang="cs-CZ" sz="2000" b="1" dirty="0" err="1" smtClean="0">
                <a:solidFill>
                  <a:srgbClr val="FF0000"/>
                </a:solidFill>
              </a:rPr>
              <a:t>Cutting</a:t>
            </a:r>
            <a:r>
              <a:rPr lang="cs-CZ" sz="2000" b="1" dirty="0" smtClean="0">
                <a:solidFill>
                  <a:srgbClr val="FF0000"/>
                </a:solidFill>
              </a:rPr>
              <a:t>, G=</a:t>
            </a:r>
            <a:r>
              <a:rPr lang="cs-CZ" sz="2000" b="1" dirty="0" err="1" smtClean="0">
                <a:solidFill>
                  <a:srgbClr val="FF0000"/>
                </a:solidFill>
              </a:rPr>
              <a:t>Guillotine</a:t>
            </a:r>
            <a:r>
              <a:rPr lang="cs-CZ" sz="2000" b="1" dirty="0" smtClean="0">
                <a:solidFill>
                  <a:srgbClr val="FF0000"/>
                </a:solidFill>
              </a:rPr>
              <a:t>)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804807" y="1412776"/>
            <a:ext cx="4490990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B0  bin in receiving bin</a:t>
            </a:r>
            <a:endParaRPr lang="en-GB" dirty="0"/>
          </a:p>
        </p:txBody>
      </p:sp>
      <p:sp>
        <p:nvSpPr>
          <p:cNvPr id="6" name="Obdélník 5"/>
          <p:cNvSpPr/>
          <p:nvPr/>
        </p:nvSpPr>
        <p:spPr>
          <a:xfrm>
            <a:off x="2811204" y="6179359"/>
            <a:ext cx="4562998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rgbClr val="FF0000"/>
                </a:solidFill>
              </a:rPr>
              <a:t>EST  WEST </a:t>
            </a:r>
            <a:r>
              <a:rPr lang="cs-CZ" sz="1600" dirty="0" err="1" smtClean="0">
                <a:solidFill>
                  <a:srgbClr val="FF0000"/>
                </a:solidFill>
              </a:rPr>
              <a:t>bins</a:t>
            </a:r>
            <a:r>
              <a:rPr lang="cs-CZ" sz="1600" dirty="0" smtClean="0">
                <a:solidFill>
                  <a:srgbClr val="FF0000"/>
                </a:solidFill>
              </a:rPr>
              <a:t> in  – </a:t>
            </a:r>
            <a:r>
              <a:rPr lang="cs-CZ" sz="1600" dirty="0" err="1" smtClean="0">
                <a:solidFill>
                  <a:srgbClr val="FF0000"/>
                </a:solidFill>
              </a:rPr>
              <a:t>shipment</a:t>
            </a:r>
            <a:r>
              <a:rPr lang="cs-CZ" sz="1600" dirty="0" smtClean="0">
                <a:solidFill>
                  <a:srgbClr val="FF0000"/>
                </a:solidFill>
              </a:rPr>
              <a:t>  area (</a:t>
            </a:r>
            <a:r>
              <a:rPr lang="cs-CZ" sz="1600" dirty="0" err="1" smtClean="0">
                <a:solidFill>
                  <a:srgbClr val="FF0000"/>
                </a:solidFill>
              </a:rPr>
              <a:t>cages</a:t>
            </a:r>
            <a:r>
              <a:rPr lang="cs-CZ" sz="1600" dirty="0" smtClean="0">
                <a:solidFill>
                  <a:srgbClr val="FF0000"/>
                </a:solidFill>
              </a:rPr>
              <a:t>)</a:t>
            </a:r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062802" y="1974656"/>
            <a:ext cx="927720" cy="33039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002060"/>
                </a:solidFill>
              </a:rPr>
              <a:t>G </a:t>
            </a:r>
            <a:r>
              <a:rPr lang="cs-CZ" sz="1600" b="1" dirty="0" err="1" smtClean="0">
                <a:solidFill>
                  <a:srgbClr val="002060"/>
                </a:solidFill>
              </a:rPr>
              <a:t>zone</a:t>
            </a:r>
            <a:endParaRPr lang="cs-CZ" sz="1600" b="1" dirty="0">
              <a:solidFill>
                <a:srgbClr val="00206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915816" y="1949672"/>
            <a:ext cx="927720" cy="33039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2060"/>
                </a:solidFill>
              </a:rPr>
              <a:t>S </a:t>
            </a:r>
            <a:r>
              <a:rPr lang="cs-CZ" sz="1600" dirty="0" err="1" smtClean="0">
                <a:solidFill>
                  <a:srgbClr val="002060"/>
                </a:solidFill>
              </a:rPr>
              <a:t>zone</a:t>
            </a:r>
            <a:endParaRPr lang="cs-CZ" sz="1600" dirty="0">
              <a:solidFill>
                <a:srgbClr val="00206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220072" y="1974656"/>
            <a:ext cx="927720" cy="32956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</a:t>
            </a:r>
            <a:r>
              <a:rPr lang="cs-CZ" dirty="0" smtClean="0">
                <a:solidFill>
                  <a:srgbClr val="002060"/>
                </a:solidFill>
              </a:rPr>
              <a:t>R </a:t>
            </a:r>
            <a:r>
              <a:rPr lang="cs-CZ" sz="1600" dirty="0" err="1" smtClean="0">
                <a:solidFill>
                  <a:srgbClr val="002060"/>
                </a:solidFill>
              </a:rPr>
              <a:t>zone</a:t>
            </a:r>
            <a:endParaRPr lang="cs-CZ" sz="1600" dirty="0">
              <a:solidFill>
                <a:srgbClr val="00206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300192" y="3090882"/>
            <a:ext cx="974658" cy="102156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G1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6347130" y="4232799"/>
            <a:ext cx="927720" cy="102156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G2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6347130" y="2011122"/>
            <a:ext cx="927720" cy="9138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C </a:t>
            </a:r>
            <a:r>
              <a:rPr lang="cs-CZ" dirty="0" err="1" smtClean="0">
                <a:solidFill>
                  <a:srgbClr val="FF0000"/>
                </a:solidFill>
              </a:rPr>
              <a:t>zone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475656" y="2416696"/>
            <a:ext cx="927720" cy="3558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6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1475656" y="2924944"/>
            <a:ext cx="927720" cy="3558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5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1475161" y="3356992"/>
            <a:ext cx="927720" cy="3558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1475656" y="3938686"/>
            <a:ext cx="927720" cy="3558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3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1468996" y="4462647"/>
            <a:ext cx="927720" cy="3558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2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1475656" y="4914431"/>
            <a:ext cx="927720" cy="3558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1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1290107" y="5513576"/>
            <a:ext cx="129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Broken</a:t>
            </a:r>
            <a:r>
              <a:rPr lang="cs-CZ" dirty="0" smtClean="0"/>
              <a:t> </a:t>
            </a:r>
            <a:r>
              <a:rPr lang="cs-CZ" dirty="0" err="1" smtClean="0"/>
              <a:t>Bulk</a:t>
            </a:r>
            <a:endParaRPr lang="cs-CZ" dirty="0" smtClean="0"/>
          </a:p>
          <a:p>
            <a:r>
              <a:rPr lang="cs-CZ" dirty="0" err="1" smtClean="0"/>
              <a:t>rack</a:t>
            </a:r>
            <a:endParaRPr lang="cs-CZ" dirty="0"/>
          </a:p>
        </p:txBody>
      </p:sp>
      <p:sp>
        <p:nvSpPr>
          <p:cNvPr id="24" name="Obdélník 23"/>
          <p:cNvSpPr/>
          <p:nvPr/>
        </p:nvSpPr>
        <p:spPr>
          <a:xfrm>
            <a:off x="2195736" y="5270279"/>
            <a:ext cx="45719" cy="243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Levá složená závorka 24"/>
          <p:cNvSpPr/>
          <p:nvPr/>
        </p:nvSpPr>
        <p:spPr>
          <a:xfrm>
            <a:off x="977240" y="2439057"/>
            <a:ext cx="360040" cy="289222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-1116632" y="3678477"/>
            <a:ext cx="3238227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cs-CZ" dirty="0" smtClean="0"/>
              <a:t>2 (3) </a:t>
            </a:r>
            <a:r>
              <a:rPr lang="cs-CZ" dirty="0" err="1" smtClean="0"/>
              <a:t>palettes</a:t>
            </a:r>
            <a:r>
              <a:rPr lang="cs-CZ" dirty="0" smtClean="0"/>
              <a:t>  in </a:t>
            </a:r>
            <a:r>
              <a:rPr lang="cs-CZ" dirty="0" err="1" smtClean="0"/>
              <a:t>each</a:t>
            </a:r>
            <a:r>
              <a:rPr lang="cs-CZ" dirty="0" smtClean="0"/>
              <a:t> bin </a:t>
            </a:r>
            <a:endParaRPr lang="cs-CZ" dirty="0"/>
          </a:p>
        </p:txBody>
      </p:sp>
      <p:sp>
        <p:nvSpPr>
          <p:cNvPr id="27" name="Obdélník 26"/>
          <p:cNvSpPr/>
          <p:nvPr/>
        </p:nvSpPr>
        <p:spPr>
          <a:xfrm>
            <a:off x="2786491" y="5517928"/>
            <a:ext cx="4562998" cy="43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rgbClr val="002060"/>
                </a:solidFill>
              </a:rPr>
              <a:t>Adjustment</a:t>
            </a:r>
            <a:r>
              <a:rPr lang="cs-CZ" b="1" dirty="0" smtClean="0">
                <a:solidFill>
                  <a:srgbClr val="002060"/>
                </a:solidFill>
              </a:rPr>
              <a:t> bin 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28" name="Šipka doleva 27"/>
          <p:cNvSpPr/>
          <p:nvPr/>
        </p:nvSpPr>
        <p:spPr>
          <a:xfrm>
            <a:off x="2588924" y="2924944"/>
            <a:ext cx="614924" cy="3558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1605147" y="2505658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4" name="Obdélník 33"/>
          <p:cNvSpPr/>
          <p:nvPr/>
        </p:nvSpPr>
        <p:spPr>
          <a:xfrm>
            <a:off x="2080654" y="2504569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5" name="Obdélník 34"/>
          <p:cNvSpPr/>
          <p:nvPr/>
        </p:nvSpPr>
        <p:spPr>
          <a:xfrm>
            <a:off x="1605147" y="3024979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6" name="Obdélník 35"/>
          <p:cNvSpPr/>
          <p:nvPr/>
        </p:nvSpPr>
        <p:spPr>
          <a:xfrm>
            <a:off x="2080654" y="3023890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7" name="Obdélník 36"/>
          <p:cNvSpPr/>
          <p:nvPr/>
        </p:nvSpPr>
        <p:spPr>
          <a:xfrm>
            <a:off x="1605146" y="3406175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8" name="Obdélník 37"/>
          <p:cNvSpPr/>
          <p:nvPr/>
        </p:nvSpPr>
        <p:spPr>
          <a:xfrm>
            <a:off x="2080653" y="3405086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9" name="Obdélník 38"/>
          <p:cNvSpPr/>
          <p:nvPr/>
        </p:nvSpPr>
        <p:spPr>
          <a:xfrm>
            <a:off x="1605147" y="4023485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0" name="Obdélník 39"/>
          <p:cNvSpPr/>
          <p:nvPr/>
        </p:nvSpPr>
        <p:spPr>
          <a:xfrm>
            <a:off x="2080654" y="4022396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1" name="Obdélník 40"/>
          <p:cNvSpPr/>
          <p:nvPr/>
        </p:nvSpPr>
        <p:spPr>
          <a:xfrm>
            <a:off x="1600871" y="4565657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2" name="Obdélník 41"/>
          <p:cNvSpPr/>
          <p:nvPr/>
        </p:nvSpPr>
        <p:spPr>
          <a:xfrm>
            <a:off x="2076378" y="4564568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3" name="Obdélník 42"/>
          <p:cNvSpPr/>
          <p:nvPr/>
        </p:nvSpPr>
        <p:spPr>
          <a:xfrm>
            <a:off x="523884" y="1234852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10681" y="1139148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= </a:t>
            </a:r>
            <a:r>
              <a:rPr lang="cs-CZ" dirty="0" err="1" smtClean="0"/>
              <a:t>palette</a:t>
            </a:r>
            <a:endParaRPr lang="cs-CZ" dirty="0"/>
          </a:p>
        </p:txBody>
      </p:sp>
      <p:pic>
        <p:nvPicPr>
          <p:cNvPr id="3074" name="Picture 2" descr="https://encrypted-tbn0.gstatic.com/images?q=tbn:ANd9GcTiWvS33RTY5Kj4a122fhCmqhivKN_VXlZRRaaUcM1jvd5zktF7r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953" y="2338573"/>
            <a:ext cx="685317" cy="68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1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/>
          <a:lstStyle/>
          <a:p>
            <a:pPr algn="l"/>
            <a:r>
              <a:rPr lang="cs-CZ" dirty="0" smtClean="0"/>
              <a:t>Project management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7272808" cy="347472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Budget &lt;-&gt;Quote and contract</a:t>
            </a:r>
          </a:p>
          <a:p>
            <a:r>
              <a:rPr lang="en-GB" dirty="0" smtClean="0"/>
              <a:t>Planning of resources and task control</a:t>
            </a:r>
            <a:endParaRPr lang="cs-CZ" dirty="0" smtClean="0"/>
          </a:p>
          <a:p>
            <a:r>
              <a:rPr lang="cs-CZ" dirty="0" err="1" smtClean="0"/>
              <a:t>Planning</a:t>
            </a:r>
            <a:r>
              <a:rPr lang="cs-CZ" dirty="0" smtClean="0"/>
              <a:t> </a:t>
            </a:r>
            <a:r>
              <a:rPr lang="cs-CZ" dirty="0" err="1" smtClean="0"/>
              <a:t>tools</a:t>
            </a:r>
            <a:r>
              <a:rPr lang="cs-CZ" dirty="0" smtClean="0"/>
              <a:t> – 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following</a:t>
            </a:r>
            <a:r>
              <a:rPr lang="cs-CZ" dirty="0" smtClean="0"/>
              <a:t> </a:t>
            </a:r>
            <a:r>
              <a:rPr lang="cs-CZ" dirty="0" err="1" smtClean="0"/>
              <a:t>slides</a:t>
            </a:r>
            <a:endParaRPr lang="en-GB" dirty="0" smtClean="0"/>
          </a:p>
          <a:p>
            <a:r>
              <a:rPr lang="en-GB" dirty="0" smtClean="0"/>
              <a:t>Reporting</a:t>
            </a:r>
            <a:r>
              <a:rPr lang="cs-CZ" dirty="0" smtClean="0"/>
              <a:t> </a:t>
            </a:r>
            <a:endParaRPr lang="en-GB" dirty="0" smtClean="0"/>
          </a:p>
          <a:p>
            <a:r>
              <a:rPr lang="en-GB" dirty="0" smtClean="0"/>
              <a:t>Change management </a:t>
            </a:r>
          </a:p>
          <a:p>
            <a:r>
              <a:rPr lang="en-GB" dirty="0" smtClean="0"/>
              <a:t>Project Risks</a:t>
            </a:r>
            <a:r>
              <a:rPr lang="cs-CZ" dirty="0" smtClean="0"/>
              <a:t> </a:t>
            </a:r>
            <a:endParaRPr lang="en-GB" dirty="0" smtClean="0"/>
          </a:p>
          <a:p>
            <a:r>
              <a:rPr lang="en-GB" dirty="0" smtClean="0"/>
              <a:t>Consignment stock</a:t>
            </a:r>
            <a:r>
              <a:rPr lang="cs-CZ" dirty="0" smtClean="0"/>
              <a:t> </a:t>
            </a:r>
          </a:p>
          <a:p>
            <a:r>
              <a:rPr lang="cs-CZ" dirty="0" smtClean="0"/>
              <a:t> </a:t>
            </a:r>
            <a:r>
              <a:rPr lang="cs-CZ" dirty="0" smtClean="0"/>
              <a:t>CPM,PERT,CCPM </a:t>
            </a:r>
            <a:r>
              <a:rPr lang="cs-CZ" dirty="0" smtClean="0"/>
              <a:t>–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mentioned</a:t>
            </a:r>
            <a:r>
              <a:rPr lang="cs-CZ" dirty="0" smtClean="0"/>
              <a:t> </a:t>
            </a:r>
            <a:r>
              <a:rPr lang="cs-CZ" dirty="0" err="1" smtClean="0"/>
              <a:t>later</a:t>
            </a:r>
            <a:endParaRPr lang="en-GB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5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algn="l"/>
            <a:r>
              <a:rPr lang="cs-CZ" sz="4000" dirty="0" err="1" smtClean="0"/>
              <a:t>Resource</a:t>
            </a:r>
            <a:r>
              <a:rPr lang="cs-CZ" sz="4000" dirty="0" smtClean="0"/>
              <a:t> </a:t>
            </a:r>
            <a:r>
              <a:rPr lang="cs-CZ" sz="4000" dirty="0" err="1" smtClean="0"/>
              <a:t>planner</a:t>
            </a:r>
            <a:r>
              <a:rPr lang="cs-CZ" sz="4000" dirty="0" smtClean="0"/>
              <a:t> </a:t>
            </a:r>
            <a:r>
              <a:rPr lang="cs-CZ" sz="4000" dirty="0" err="1" smtClean="0"/>
              <a:t>tool</a:t>
            </a:r>
            <a:endParaRPr lang="cs-CZ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056784" cy="392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66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algn="l"/>
            <a:r>
              <a:rPr lang="cs-CZ" sz="4000" dirty="0" err="1" smtClean="0"/>
              <a:t>Resource</a:t>
            </a:r>
            <a:r>
              <a:rPr lang="cs-CZ" sz="4000" dirty="0" smtClean="0"/>
              <a:t> </a:t>
            </a:r>
            <a:r>
              <a:rPr lang="cs-CZ" sz="4000" dirty="0" err="1" smtClean="0"/>
              <a:t>planner</a:t>
            </a:r>
            <a:r>
              <a:rPr lang="cs-CZ" sz="4000" dirty="0" smtClean="0"/>
              <a:t> </a:t>
            </a:r>
            <a:r>
              <a:rPr lang="cs-CZ" sz="4000" dirty="0" err="1" smtClean="0"/>
              <a:t>tool</a:t>
            </a:r>
            <a:endParaRPr lang="cs-CZ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89305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36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algn="l"/>
            <a:r>
              <a:rPr lang="cs-CZ" sz="4000" dirty="0" err="1" smtClean="0"/>
              <a:t>Resource</a:t>
            </a:r>
            <a:r>
              <a:rPr lang="cs-CZ" sz="4000" dirty="0" smtClean="0"/>
              <a:t> </a:t>
            </a:r>
            <a:r>
              <a:rPr lang="cs-CZ" sz="4000" dirty="0" err="1" smtClean="0"/>
              <a:t>planner</a:t>
            </a:r>
            <a:r>
              <a:rPr lang="cs-CZ" sz="4000" dirty="0" smtClean="0"/>
              <a:t> </a:t>
            </a:r>
            <a:r>
              <a:rPr lang="cs-CZ" sz="4000" dirty="0" err="1" smtClean="0"/>
              <a:t>tool</a:t>
            </a:r>
            <a:endParaRPr lang="cs-CZ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06474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/>
          <p:cNvSpPr/>
          <p:nvPr/>
        </p:nvSpPr>
        <p:spPr>
          <a:xfrm>
            <a:off x="3203848" y="2549534"/>
            <a:ext cx="2520280" cy="1220997"/>
          </a:xfrm>
          <a:prstGeom prst="ellipse">
            <a:avLst/>
          </a:prstGeom>
          <a:gradFill>
            <a:gsLst>
              <a:gs pos="0">
                <a:srgbClr val="DDEBCF">
                  <a:alpha val="28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6577596" y="2748966"/>
            <a:ext cx="1466654" cy="88177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Customer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512511" cy="1143000"/>
          </a:xfrm>
        </p:spPr>
        <p:txBody>
          <a:bodyPr/>
          <a:lstStyle/>
          <a:p>
            <a:pPr algn="l"/>
            <a:r>
              <a:rPr lang="en-US" sz="3200" dirty="0" smtClean="0"/>
              <a:t>Consignment stock</a:t>
            </a:r>
            <a:r>
              <a:rPr lang="cs-CZ" sz="3200" dirty="0" smtClean="0"/>
              <a:t> (</a:t>
            </a:r>
            <a:r>
              <a:rPr lang="cs-CZ" sz="3200" dirty="0" err="1" smtClean="0"/>
              <a:t>benefits</a:t>
            </a:r>
            <a:r>
              <a:rPr lang="cs-CZ" sz="3200" dirty="0" smtClean="0"/>
              <a:t>)</a:t>
            </a:r>
            <a:endParaRPr lang="en-US" sz="3200" dirty="0"/>
          </a:p>
        </p:txBody>
      </p:sp>
      <p:sp>
        <p:nvSpPr>
          <p:cNvPr id="4" name="Obdélník 3"/>
          <p:cNvSpPr/>
          <p:nvPr/>
        </p:nvSpPr>
        <p:spPr>
          <a:xfrm>
            <a:off x="6585167" y="1707410"/>
            <a:ext cx="1466654" cy="9316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Customer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65980" y="2060848"/>
            <a:ext cx="1512168" cy="11137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Wholesaler</a:t>
            </a:r>
          </a:p>
          <a:p>
            <a:pPr algn="ctr"/>
            <a:endParaRPr lang="cs-CZ" dirty="0" smtClean="0">
              <a:solidFill>
                <a:srgbClr val="FF0000"/>
              </a:solidFill>
            </a:endParaRPr>
          </a:p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417051" y="2637573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043608" y="2637573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826864" y="2639105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cxnSp>
        <p:nvCxnSpPr>
          <p:cNvPr id="11" name="Přímá spojnice se šipkou 10"/>
          <p:cNvCxnSpPr/>
          <p:nvPr/>
        </p:nvCxnSpPr>
        <p:spPr>
          <a:xfrm flipH="1">
            <a:off x="2278148" y="2276872"/>
            <a:ext cx="42570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2278148" y="3067497"/>
            <a:ext cx="4307019" cy="14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4196640" y="2725792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3823197" y="2725792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4606453" y="2727324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7213480" y="4068295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2" name="Obdélník 21"/>
          <p:cNvSpPr/>
          <p:nvPr/>
        </p:nvSpPr>
        <p:spPr>
          <a:xfrm>
            <a:off x="6806944" y="4068295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7678326" y="4068295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8" name="Obdélník 27"/>
          <p:cNvSpPr/>
          <p:nvPr/>
        </p:nvSpPr>
        <p:spPr>
          <a:xfrm>
            <a:off x="7520950" y="4726676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9" name="Obdélník 28"/>
          <p:cNvSpPr/>
          <p:nvPr/>
        </p:nvSpPr>
        <p:spPr>
          <a:xfrm>
            <a:off x="7010785" y="4714626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0" name="Obdélník 29"/>
          <p:cNvSpPr/>
          <p:nvPr/>
        </p:nvSpPr>
        <p:spPr>
          <a:xfrm>
            <a:off x="7310923" y="5467524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cxnSp>
        <p:nvCxnSpPr>
          <p:cNvPr id="31" name="Přímá spojnice se šipkou 30"/>
          <p:cNvCxnSpPr/>
          <p:nvPr/>
        </p:nvCxnSpPr>
        <p:spPr>
          <a:xfrm>
            <a:off x="2483768" y="4726676"/>
            <a:ext cx="3850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stCxn id="33" idx="3"/>
          </p:cNvCxnSpPr>
          <p:nvPr/>
        </p:nvCxnSpPr>
        <p:spPr>
          <a:xfrm flipV="1">
            <a:off x="2383162" y="5462178"/>
            <a:ext cx="4017755" cy="106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délník 32"/>
          <p:cNvSpPr/>
          <p:nvPr/>
        </p:nvSpPr>
        <p:spPr>
          <a:xfrm>
            <a:off x="870994" y="4348389"/>
            <a:ext cx="1512168" cy="22489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Wholesaler</a:t>
            </a:r>
          </a:p>
          <a:p>
            <a:pPr algn="ctr"/>
            <a:endParaRPr lang="cs-CZ" dirty="0" smtClean="0">
              <a:solidFill>
                <a:srgbClr val="FF0000"/>
              </a:solidFill>
            </a:endParaRPr>
          </a:p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470" y="3150271"/>
            <a:ext cx="828874" cy="48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ovéPole 33"/>
          <p:cNvSpPr txBox="1"/>
          <p:nvPr/>
        </p:nvSpPr>
        <p:spPr>
          <a:xfrm>
            <a:off x="2787196" y="4157257"/>
            <a:ext cx="3237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Partial invoice after 1 month </a:t>
            </a:r>
          </a:p>
          <a:p>
            <a:r>
              <a:rPr lang="en-US" dirty="0" smtClean="0"/>
              <a:t>(one palette)</a:t>
            </a:r>
            <a:endParaRPr lang="en-US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3020823" y="4822783"/>
            <a:ext cx="3261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Partial invoice after 2 months</a:t>
            </a:r>
          </a:p>
          <a:p>
            <a:r>
              <a:rPr lang="en-US" dirty="0" smtClean="0"/>
              <a:t>(one palette)</a:t>
            </a:r>
            <a:endParaRPr lang="en-US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2840078" y="5593544"/>
            <a:ext cx="318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 invoice  after 3 months</a:t>
            </a:r>
            <a:endParaRPr lang="en-US" dirty="0"/>
          </a:p>
        </p:txBody>
      </p:sp>
      <p:cxnSp>
        <p:nvCxnSpPr>
          <p:cNvPr id="38" name="Přímá spojnice se šipkou 37"/>
          <p:cNvCxnSpPr/>
          <p:nvPr/>
        </p:nvCxnSpPr>
        <p:spPr>
          <a:xfrm>
            <a:off x="2383162" y="6309320"/>
            <a:ext cx="40912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3823197" y="1707410"/>
            <a:ext cx="109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Request</a:t>
            </a:r>
            <a:r>
              <a:rPr lang="cs-CZ" dirty="0" err="1"/>
              <a:t>s</a:t>
            </a:r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2686239" y="2364868"/>
            <a:ext cx="102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Transfer</a:t>
            </a:r>
            <a:endParaRPr lang="cs-CZ" dirty="0"/>
          </a:p>
        </p:txBody>
      </p:sp>
      <p:sp>
        <p:nvSpPr>
          <p:cNvPr id="40" name="Ovál 39"/>
          <p:cNvSpPr/>
          <p:nvPr/>
        </p:nvSpPr>
        <p:spPr>
          <a:xfrm>
            <a:off x="6400917" y="3712879"/>
            <a:ext cx="1914006" cy="2383442"/>
          </a:xfrm>
          <a:prstGeom prst="ellipse">
            <a:avLst/>
          </a:prstGeom>
          <a:gradFill>
            <a:gsLst>
              <a:gs pos="0">
                <a:srgbClr val="DDEBCF">
                  <a:alpha val="28000"/>
                </a:srgbClr>
              </a:gs>
              <a:gs pos="10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100" dirty="0" smtClean="0"/>
          </a:p>
          <a:p>
            <a:pPr algn="ctr"/>
            <a:endParaRPr lang="cs-CZ" sz="1100" dirty="0"/>
          </a:p>
          <a:p>
            <a:pPr algn="ctr"/>
            <a:endParaRPr lang="cs-CZ" sz="1100" dirty="0" smtClean="0"/>
          </a:p>
          <a:p>
            <a:pPr algn="ctr"/>
            <a:r>
              <a:rPr lang="cs-CZ" sz="1100" b="1" dirty="0" err="1" smtClean="0">
                <a:solidFill>
                  <a:schemeClr val="bg2">
                    <a:lumMod val="10000"/>
                  </a:schemeClr>
                </a:solidFill>
              </a:rPr>
              <a:t>Remaining</a:t>
            </a:r>
            <a:endParaRPr lang="cs-CZ" sz="11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cs-CZ" sz="1100" b="1" dirty="0" err="1" smtClean="0">
                <a:solidFill>
                  <a:schemeClr val="bg2">
                    <a:lumMod val="10000"/>
                  </a:schemeClr>
                </a:solidFill>
              </a:rPr>
              <a:t>stock</a:t>
            </a:r>
            <a:endParaRPr lang="cs-CZ" sz="11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765980" y="1529486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997805" y="1450522"/>
            <a:ext cx="809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= </a:t>
            </a:r>
            <a:r>
              <a:rPr lang="cs-CZ" sz="1200" dirty="0" err="1" smtClean="0"/>
              <a:t>palette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7052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512511" cy="1143000"/>
          </a:xfrm>
        </p:spPr>
        <p:txBody>
          <a:bodyPr/>
          <a:lstStyle/>
          <a:p>
            <a:pPr algn="l"/>
            <a:r>
              <a:rPr lang="en-US" sz="3200" dirty="0"/>
              <a:t>Forward Exchange Contract</a:t>
            </a:r>
            <a:r>
              <a:rPr lang="en-US" sz="1200" dirty="0"/>
              <a:t>'</a:t>
            </a:r>
            <a:br>
              <a:rPr lang="en-US" sz="1200" dirty="0"/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/>
              <a:t/>
            </a:r>
            <a:br>
              <a:rPr lang="cs-CZ" sz="1200" dirty="0"/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/>
              <a:t/>
            </a:r>
            <a:br>
              <a:rPr lang="cs-CZ" sz="1200" dirty="0"/>
            </a:br>
            <a:r>
              <a:rPr lang="en-US" sz="1200" dirty="0" smtClean="0"/>
              <a:t>A </a:t>
            </a:r>
            <a:r>
              <a:rPr lang="en-US" sz="1200" dirty="0"/>
              <a:t>special type of foreign currency transaction. Forward contracts are agreements between two parties to exchange two designated currencies at a specific time in the future. These contracts always take place on a date after the date that the </a:t>
            </a:r>
            <a:r>
              <a:rPr lang="en-US" sz="1200" dirty="0">
                <a:solidFill>
                  <a:srgbClr val="FF0000"/>
                </a:solidFill>
              </a:rPr>
              <a:t>spot</a:t>
            </a:r>
            <a:r>
              <a:rPr lang="en-US" sz="1200" dirty="0"/>
              <a:t> contract settles, and are used to protect the buyer from fluctuations in currency prices. </a:t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endParaRPr lang="cs-CZ" sz="1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11760" y="3609072"/>
            <a:ext cx="573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Opened from Purchase order</a:t>
            </a:r>
            <a:r>
              <a:rPr lang="cs-CZ" dirty="0" smtClean="0"/>
              <a:t> (MS Dynamics NAV 2013)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8228013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01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/>
          <a:lstStyle/>
          <a:p>
            <a:pPr algn="l"/>
            <a:r>
              <a:rPr lang="cs-CZ" dirty="0" err="1" smtClean="0"/>
              <a:t>Training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7272808" cy="3474720"/>
          </a:xfrm>
        </p:spPr>
        <p:txBody>
          <a:bodyPr>
            <a:normAutofit/>
          </a:bodyPr>
          <a:lstStyle/>
          <a:p>
            <a:r>
              <a:rPr lang="cs-CZ" dirty="0" err="1" smtClean="0"/>
              <a:t>Materials</a:t>
            </a:r>
            <a:endParaRPr lang="cs-CZ" dirty="0" smtClean="0"/>
          </a:p>
          <a:p>
            <a:r>
              <a:rPr lang="cs-CZ" dirty="0" err="1" smtClean="0"/>
              <a:t>Key</a:t>
            </a:r>
            <a:r>
              <a:rPr lang="cs-CZ" dirty="0" smtClean="0"/>
              <a:t> </a:t>
            </a:r>
            <a:r>
              <a:rPr lang="cs-CZ" dirty="0" err="1" smtClean="0"/>
              <a:t>users</a:t>
            </a:r>
            <a:endParaRPr lang="cs-CZ" dirty="0" smtClean="0"/>
          </a:p>
          <a:p>
            <a:r>
              <a:rPr lang="cs-CZ" dirty="0" err="1" smtClean="0"/>
              <a:t>Trainig</a:t>
            </a:r>
            <a:r>
              <a:rPr lang="cs-CZ" dirty="0" smtClean="0"/>
              <a:t> </a:t>
            </a:r>
            <a:r>
              <a:rPr lang="cs-CZ" dirty="0" err="1" smtClean="0"/>
              <a:t>planning</a:t>
            </a:r>
            <a:r>
              <a:rPr lang="cs-CZ" dirty="0" smtClean="0"/>
              <a:t> </a:t>
            </a:r>
            <a:endParaRPr lang="en-GB" dirty="0" smtClean="0"/>
          </a:p>
          <a:p>
            <a:r>
              <a:rPr lang="cs-CZ" dirty="0" err="1" smtClean="0"/>
              <a:t>Examination</a:t>
            </a:r>
            <a:r>
              <a:rPr lang="cs-CZ" dirty="0" smtClean="0"/>
              <a:t> </a:t>
            </a:r>
            <a:endParaRPr lang="en-GB" dirty="0" smtClean="0"/>
          </a:p>
          <a:p>
            <a:r>
              <a:rPr lang="en-GB" dirty="0" smtClean="0"/>
              <a:t>Change management </a:t>
            </a:r>
          </a:p>
          <a:p>
            <a:r>
              <a:rPr lang="cs-CZ" dirty="0" smtClean="0"/>
              <a:t> </a:t>
            </a:r>
            <a:endParaRPr lang="en-GB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00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37240"/>
          </a:xfrm>
        </p:spPr>
        <p:txBody>
          <a:bodyPr>
            <a:normAutofit/>
          </a:bodyPr>
          <a:lstStyle/>
          <a:p>
            <a:r>
              <a:rPr lang="cs-CZ" dirty="0" smtClean="0"/>
              <a:t>Wholesale-</a:t>
            </a:r>
            <a:r>
              <a:rPr lang="cs-CZ" dirty="0" err="1" smtClean="0"/>
              <a:t>paper</a:t>
            </a:r>
            <a:r>
              <a:rPr lang="cs-CZ" dirty="0" smtClean="0"/>
              <a:t>-</a:t>
            </a:r>
            <a:r>
              <a:rPr lang="cs-CZ" dirty="0" err="1" smtClean="0"/>
              <a:t>warehouse</a:t>
            </a:r>
            <a:r>
              <a:rPr lang="cs-CZ" dirty="0" smtClean="0"/>
              <a:t> management-ERP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81" y="1196752"/>
            <a:ext cx="6780213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 flipV="1">
            <a:off x="5148064" y="2276872"/>
            <a:ext cx="216024" cy="43204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7060677" y="3212976"/>
            <a:ext cx="247627" cy="82700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2987824" y="1340768"/>
            <a:ext cx="1080120" cy="14401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2411760" y="1628800"/>
            <a:ext cx="0" cy="115212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3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/>
          <a:lstStyle/>
          <a:p>
            <a:pPr algn="l"/>
            <a:r>
              <a:rPr lang="cs-CZ" dirty="0" err="1" smtClean="0"/>
              <a:t>Implementation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7272808" cy="3474720"/>
          </a:xfrm>
        </p:spPr>
        <p:txBody>
          <a:bodyPr>
            <a:normAutofit/>
          </a:bodyPr>
          <a:lstStyle/>
          <a:p>
            <a:r>
              <a:rPr lang="cs-CZ" dirty="0" smtClean="0"/>
              <a:t>Data transfer</a:t>
            </a:r>
          </a:p>
          <a:p>
            <a:r>
              <a:rPr lang="cs-CZ" dirty="0" err="1" smtClean="0"/>
              <a:t>Setup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Tests</a:t>
            </a:r>
            <a:r>
              <a:rPr lang="cs-CZ" dirty="0" smtClean="0"/>
              <a:t>  </a:t>
            </a:r>
            <a:endParaRPr lang="en-GB" dirty="0" smtClean="0"/>
          </a:p>
          <a:p>
            <a:r>
              <a:rPr lang="cs-CZ" dirty="0" err="1" smtClean="0"/>
              <a:t>Evaluation</a:t>
            </a:r>
            <a:r>
              <a:rPr lang="cs-CZ" dirty="0" smtClean="0"/>
              <a:t> </a:t>
            </a:r>
          </a:p>
          <a:p>
            <a:r>
              <a:rPr lang="en-GB" dirty="0" smtClean="0"/>
              <a:t>Change management </a:t>
            </a:r>
          </a:p>
          <a:p>
            <a:r>
              <a:rPr lang="cs-CZ" dirty="0" smtClean="0"/>
              <a:t> Sharp start </a:t>
            </a:r>
          </a:p>
          <a:p>
            <a:r>
              <a:rPr lang="cs-CZ" dirty="0" err="1" smtClean="0"/>
              <a:t>Closing</a:t>
            </a:r>
            <a:r>
              <a:rPr lang="cs-CZ" dirty="0" smtClean="0"/>
              <a:t> </a:t>
            </a:r>
            <a:r>
              <a:rPr lang="cs-CZ" dirty="0" err="1" smtClean="0"/>
              <a:t>project</a:t>
            </a:r>
            <a:r>
              <a:rPr lang="cs-CZ" smtClean="0"/>
              <a:t> </a:t>
            </a:r>
            <a:endParaRPr lang="en-GB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07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7272808" cy="432048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100 000 Tones per Year </a:t>
            </a:r>
          </a:p>
          <a:p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Carbonless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papers</a:t>
            </a:r>
          </a:p>
          <a:p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Cast coated papers and Board</a:t>
            </a:r>
          </a:p>
          <a:p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Coated papers</a:t>
            </a:r>
          </a:p>
          <a:p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House brands</a:t>
            </a:r>
          </a:p>
          <a:p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Office papers</a:t>
            </a:r>
          </a:p>
          <a:p>
            <a:r>
              <a:rPr lang="en-US" dirty="0" smtClean="0"/>
              <a:t>5000 locations in HQ and 40 000 M2  warehousing space</a:t>
            </a:r>
          </a:p>
          <a:p>
            <a:r>
              <a:rPr lang="en-GB" dirty="0" smtClean="0"/>
              <a:t>50000 customers</a:t>
            </a:r>
          </a:p>
          <a:p>
            <a:r>
              <a:rPr lang="en-GB" dirty="0" smtClean="0"/>
              <a:t>90 vehicles</a:t>
            </a:r>
          </a:p>
          <a:p>
            <a:r>
              <a:rPr lang="en-GB" dirty="0" smtClean="0"/>
              <a:t>F</a:t>
            </a:r>
            <a:r>
              <a:rPr lang="cs-CZ" dirty="0" smtClean="0"/>
              <a:t>EC</a:t>
            </a:r>
            <a:r>
              <a:rPr lang="en-GB" dirty="0" smtClean="0"/>
              <a:t> trading </a:t>
            </a:r>
            <a:r>
              <a:rPr lang="cs-CZ" dirty="0" smtClean="0"/>
              <a:t> (</a:t>
            </a:r>
            <a:r>
              <a:rPr lang="en-US" dirty="0" smtClean="0"/>
              <a:t>Forward </a:t>
            </a:r>
            <a:r>
              <a:rPr lang="cs-CZ" dirty="0" smtClean="0"/>
              <a:t>E</a:t>
            </a:r>
            <a:r>
              <a:rPr lang="en-US" dirty="0" err="1" smtClean="0"/>
              <a:t>xchange</a:t>
            </a:r>
            <a:r>
              <a:rPr lang="en-US" dirty="0" smtClean="0"/>
              <a:t> </a:t>
            </a:r>
            <a:r>
              <a:rPr lang="cs-CZ" dirty="0" err="1" smtClean="0"/>
              <a:t>Contracts</a:t>
            </a:r>
            <a:r>
              <a:rPr lang="cs-CZ" dirty="0" smtClean="0"/>
              <a:t>)</a:t>
            </a:r>
            <a:endParaRPr lang="en-GB" dirty="0" smtClean="0"/>
          </a:p>
          <a:p>
            <a:r>
              <a:rPr lang="en-GB" dirty="0" smtClean="0"/>
              <a:t>Hundreds of employees</a:t>
            </a:r>
          </a:p>
          <a:p>
            <a:r>
              <a:rPr lang="en-GB" dirty="0" smtClean="0"/>
              <a:t>Heterogeneous IT system with </a:t>
            </a:r>
            <a:r>
              <a:rPr lang="en-GB" b="1" dirty="0" smtClean="0">
                <a:solidFill>
                  <a:srgbClr val="FF0000"/>
                </a:solidFill>
              </a:rPr>
              <a:t>every day synchronization </a:t>
            </a:r>
            <a:r>
              <a:rPr lang="en-GB" dirty="0" smtClean="0"/>
              <a:t>of data in HQ and subsidiaries </a:t>
            </a:r>
            <a:endParaRPr lang="cs-CZ" dirty="0" smtClean="0"/>
          </a:p>
          <a:p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volume-low</a:t>
            </a:r>
            <a:r>
              <a:rPr lang="cs-CZ" dirty="0" smtClean="0"/>
              <a:t> </a:t>
            </a:r>
            <a:r>
              <a:rPr lang="cs-CZ" dirty="0" err="1" smtClean="0"/>
              <a:t>margin</a:t>
            </a:r>
            <a:r>
              <a:rPr lang="cs-CZ" dirty="0" smtClean="0"/>
              <a:t> type </a:t>
            </a:r>
            <a:r>
              <a:rPr lang="cs-CZ" dirty="0" err="1" smtClean="0"/>
              <a:t>of</a:t>
            </a:r>
            <a:r>
              <a:rPr lang="cs-CZ" dirty="0" smtClean="0"/>
              <a:t> business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323528" y="476672"/>
            <a:ext cx="82942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Basic business specification 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Pravá složená závorka 1"/>
          <p:cNvSpPr/>
          <p:nvPr/>
        </p:nvSpPr>
        <p:spPr>
          <a:xfrm>
            <a:off x="4860032" y="2132856"/>
            <a:ext cx="576064" cy="1512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652120" y="2704274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>
                <a:solidFill>
                  <a:srgbClr val="0070C0"/>
                </a:solidFill>
              </a:rPr>
              <a:t>Products</a:t>
            </a:r>
            <a:endParaRPr lang="cs-CZ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4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7272808" cy="4320480"/>
          </a:xfrm>
        </p:spPr>
        <p:txBody>
          <a:bodyPr>
            <a:normAutofit/>
          </a:bodyPr>
          <a:lstStyle/>
          <a:p>
            <a:r>
              <a:rPr lang="en-US" dirty="0" smtClean="0"/>
              <a:t>One database only (MS SQL)</a:t>
            </a:r>
          </a:p>
          <a:p>
            <a:r>
              <a:rPr lang="en-US" dirty="0" smtClean="0"/>
              <a:t>Modern </a:t>
            </a:r>
            <a:r>
              <a:rPr lang="cs-CZ" dirty="0" smtClean="0"/>
              <a:t>IT </a:t>
            </a:r>
            <a:r>
              <a:rPr lang="en-US" dirty="0" smtClean="0"/>
              <a:t>technology ensuring :</a:t>
            </a:r>
          </a:p>
          <a:p>
            <a:pPr lvl="1"/>
            <a:r>
              <a:rPr lang="en-US" sz="1800" dirty="0" smtClean="0"/>
              <a:t>Fast access to data providing on-line information </a:t>
            </a:r>
            <a:r>
              <a:rPr lang="cs-CZ" sz="1800" dirty="0" err="1" smtClean="0"/>
              <a:t>any</a:t>
            </a:r>
            <a:r>
              <a:rPr lang="cs-CZ" sz="1800" dirty="0" smtClean="0"/>
              <a:t> </a:t>
            </a:r>
            <a:r>
              <a:rPr lang="cs-CZ" sz="1800" dirty="0" err="1" smtClean="0"/>
              <a:t>time</a:t>
            </a:r>
            <a:endParaRPr lang="en-US" sz="1800" dirty="0" smtClean="0"/>
          </a:p>
          <a:p>
            <a:pPr lvl="1"/>
            <a:r>
              <a:rPr lang="en-US" sz="1800" dirty="0" smtClean="0"/>
              <a:t>Easy upgrade</a:t>
            </a:r>
            <a:r>
              <a:rPr lang="cs-CZ" sz="1800" dirty="0" smtClean="0"/>
              <a:t>s</a:t>
            </a:r>
            <a:endParaRPr lang="en-US" sz="1800" dirty="0" smtClean="0"/>
          </a:p>
          <a:p>
            <a:pPr lvl="1"/>
            <a:r>
              <a:rPr lang="en-US" sz="1800" dirty="0" smtClean="0"/>
              <a:t>Mobile technologies</a:t>
            </a:r>
            <a:r>
              <a:rPr lang="cs-CZ" sz="1800" dirty="0" smtClean="0"/>
              <a:t> (BAR </a:t>
            </a:r>
            <a:r>
              <a:rPr lang="cs-CZ" sz="1800" dirty="0" err="1" smtClean="0"/>
              <a:t>code</a:t>
            </a:r>
            <a:r>
              <a:rPr lang="cs-CZ" sz="1800" dirty="0" smtClean="0"/>
              <a:t> </a:t>
            </a:r>
            <a:r>
              <a:rPr lang="cs-CZ" sz="1800" dirty="0" err="1" smtClean="0"/>
              <a:t>readers</a:t>
            </a:r>
            <a:r>
              <a:rPr lang="cs-CZ" sz="1800" dirty="0" smtClean="0"/>
              <a:t>,..)</a:t>
            </a:r>
            <a:endParaRPr lang="en-US" sz="1800" dirty="0" smtClean="0"/>
          </a:p>
          <a:p>
            <a:pPr lvl="1"/>
            <a:r>
              <a:rPr lang="en-US" sz="1800" dirty="0" smtClean="0"/>
              <a:t>Quick response to business partner requirements</a:t>
            </a:r>
          </a:p>
          <a:p>
            <a:pPr lvl="1"/>
            <a:r>
              <a:rPr lang="en-US" sz="1800" dirty="0" smtClean="0"/>
              <a:t>Multidimensional analytic tool-&gt;reporting to support decision making process</a:t>
            </a:r>
            <a:endParaRPr lang="cs-CZ" sz="1800" dirty="0" smtClean="0"/>
          </a:p>
          <a:p>
            <a:pPr lvl="1"/>
            <a:r>
              <a:rPr lang="en-US" sz="1800" dirty="0" smtClean="0"/>
              <a:t>Efficient warehousing </a:t>
            </a:r>
            <a:r>
              <a:rPr lang="cs-CZ" sz="1800" dirty="0" smtClean="0"/>
              <a:t> (</a:t>
            </a:r>
            <a:r>
              <a:rPr lang="cs-CZ" sz="1800" dirty="0" err="1" smtClean="0"/>
              <a:t>inbound</a:t>
            </a:r>
            <a:r>
              <a:rPr lang="cs-CZ" sz="1800" dirty="0" smtClean="0"/>
              <a:t> </a:t>
            </a:r>
            <a:r>
              <a:rPr lang="cs-CZ" sz="1800" dirty="0" smtClean="0"/>
              <a:t>and </a:t>
            </a:r>
            <a:r>
              <a:rPr lang="cs-CZ" sz="1800" dirty="0" err="1" smtClean="0"/>
              <a:t>outbound</a:t>
            </a:r>
            <a:r>
              <a:rPr lang="cs-CZ" sz="1800" dirty="0" smtClean="0"/>
              <a:t> </a:t>
            </a:r>
            <a:r>
              <a:rPr lang="cs-CZ" sz="1800" dirty="0" err="1" smtClean="0"/>
              <a:t>oprations</a:t>
            </a:r>
            <a:r>
              <a:rPr lang="cs-CZ" sz="1800" dirty="0" smtClean="0"/>
              <a:t>)</a:t>
            </a:r>
          </a:p>
          <a:p>
            <a:pPr lvl="1"/>
            <a:r>
              <a:rPr lang="cs-CZ" sz="1800" dirty="0" smtClean="0"/>
              <a:t>On-line reporting (</a:t>
            </a:r>
            <a:r>
              <a:rPr lang="cs-CZ" sz="1800" dirty="0" err="1" smtClean="0"/>
              <a:t>warehouse</a:t>
            </a:r>
            <a:r>
              <a:rPr lang="cs-CZ" sz="1800" dirty="0" smtClean="0"/>
              <a:t> status, </a:t>
            </a:r>
            <a:r>
              <a:rPr lang="cs-CZ" sz="1800" dirty="0" err="1" smtClean="0"/>
              <a:t>accounting</a:t>
            </a:r>
            <a:r>
              <a:rPr lang="cs-CZ" sz="1800" dirty="0" smtClean="0"/>
              <a:t>, </a:t>
            </a:r>
            <a:r>
              <a:rPr lang="cs-CZ" sz="1800" dirty="0" err="1" smtClean="0"/>
              <a:t>cost</a:t>
            </a:r>
            <a:r>
              <a:rPr lang="cs-CZ" sz="1800" dirty="0" smtClean="0"/>
              <a:t> </a:t>
            </a:r>
            <a:r>
              <a:rPr lang="cs-CZ" sz="1800" dirty="0" err="1" smtClean="0"/>
              <a:t>control</a:t>
            </a:r>
            <a:r>
              <a:rPr lang="cs-CZ" sz="1800" dirty="0" smtClean="0"/>
              <a:t>,…..)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738979" y="476672"/>
            <a:ext cx="54633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Basic requirement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626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 idx="4294967295"/>
          </p:nvPr>
        </p:nvSpPr>
        <p:spPr>
          <a:xfrm>
            <a:off x="442522" y="766762"/>
            <a:ext cx="8499475" cy="579438"/>
          </a:xfrm>
        </p:spPr>
        <p:txBody>
          <a:bodyPr/>
          <a:lstStyle/>
          <a:p>
            <a:pPr algn="l" eaLnBrk="1" hangingPunct="1"/>
            <a:r>
              <a:rPr lang="en-US" altLang="cs-CZ" sz="2800" b="0" dirty="0">
                <a:solidFill>
                  <a:srgbClr val="695C4F"/>
                </a:solidFill>
                <a:latin typeface="Calibri" pitchFamily="34" charset="0"/>
                <a:ea typeface="+mn-ea"/>
                <a:cs typeface="+mn-cs"/>
              </a:rPr>
              <a:t>Isolated Data Islands</a:t>
            </a:r>
          </a:p>
        </p:txBody>
      </p:sp>
      <p:sp>
        <p:nvSpPr>
          <p:cNvPr id="3" name="Zástupný symbol pro číslo snímku 2"/>
          <p:cNvSpPr txBox="1">
            <a:spLocks noGrp="1"/>
          </p:cNvSpPr>
          <p:nvPr/>
        </p:nvSpPr>
        <p:spPr>
          <a:xfrm>
            <a:off x="6767513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FD2E330-E92D-4E3E-8E6E-131AE46E1EFE}" type="slidenum">
              <a:rPr lang="en-US"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000" dirty="0">
              <a:solidFill>
                <a:schemeClr val="bg1">
                  <a:lumMod val="50000"/>
                  <a:lumOff val="50000"/>
                </a:schemeClr>
              </a:solidFill>
              <a:latin typeface="+mj-lt"/>
            </a:endParaRPr>
          </a:p>
        </p:txBody>
      </p:sp>
      <p:graphicFrame>
        <p:nvGraphicFramePr>
          <p:cNvPr id="8" name="Object 4"/>
          <p:cNvGraphicFramePr>
            <a:graphicFrameLocks/>
          </p:cNvGraphicFramePr>
          <p:nvPr/>
        </p:nvGraphicFramePr>
        <p:xfrm>
          <a:off x="2103438" y="2813050"/>
          <a:ext cx="8255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CorelDRAW!" r:id="rId3" imgW="3121762" imgH="1683410" progId="">
                  <p:embed/>
                </p:oleObj>
              </mc:Choice>
              <mc:Fallback>
                <p:oleObj name="CorelDRAW!" r:id="rId3" imgW="3121762" imgH="168341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2813050"/>
                        <a:ext cx="82550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/>
          </p:cNvGraphicFramePr>
          <p:nvPr/>
        </p:nvGraphicFramePr>
        <p:xfrm>
          <a:off x="3351213" y="1546225"/>
          <a:ext cx="9429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" name="CorelDRAW!" r:id="rId5" imgW="3670402" imgH="3505810" progId="">
                  <p:embed/>
                </p:oleObj>
              </mc:Choice>
              <mc:Fallback>
                <p:oleObj name="CorelDRAW!" r:id="rId5" imgW="3670402" imgH="350581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1546225"/>
                        <a:ext cx="9429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3879850" y="2640013"/>
            <a:ext cx="1438275" cy="1282700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endParaRPr lang="en-US" dirty="0"/>
          </a:p>
        </p:txBody>
      </p:sp>
      <p:graphicFrame>
        <p:nvGraphicFramePr>
          <p:cNvPr id="11" name="Object 7"/>
          <p:cNvGraphicFramePr>
            <a:graphicFrameLocks/>
          </p:cNvGraphicFramePr>
          <p:nvPr/>
        </p:nvGraphicFramePr>
        <p:xfrm>
          <a:off x="4965700" y="1604963"/>
          <a:ext cx="652463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CorelDRAW!" r:id="rId7" imgW="2503627" imgH="3064154" progId="">
                  <p:embed/>
                </p:oleObj>
              </mc:Choice>
              <mc:Fallback>
                <p:oleObj name="CorelDRAW!" r:id="rId7" imgW="2503627" imgH="3064154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700" y="1604963"/>
                        <a:ext cx="652463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/>
          </p:cNvGraphicFramePr>
          <p:nvPr/>
        </p:nvGraphicFramePr>
        <p:xfrm>
          <a:off x="5762625" y="2540000"/>
          <a:ext cx="6302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" name="CorelDRAW!" r:id="rId9" imgW="1556581" imgH="1881782" progId="">
                  <p:embed/>
                </p:oleObj>
              </mc:Choice>
              <mc:Fallback>
                <p:oleObj name="CorelDRAW!" r:id="rId9" imgW="1556581" imgH="1881782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2540000"/>
                        <a:ext cx="63023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/>
          </p:cNvGraphicFramePr>
          <p:nvPr/>
        </p:nvGraphicFramePr>
        <p:xfrm>
          <a:off x="7118350" y="2971800"/>
          <a:ext cx="6286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" name="CorelDRAW!" r:id="rId11" imgW="2784307" imgH="2137558" progId="">
                  <p:embed/>
                </p:oleObj>
              </mc:Choice>
              <mc:Fallback>
                <p:oleObj name="CorelDRAW!" r:id="rId11" imgW="2784307" imgH="2137558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8350" y="2971800"/>
                        <a:ext cx="6286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/>
          </p:cNvGraphicFramePr>
          <p:nvPr/>
        </p:nvGraphicFramePr>
        <p:xfrm>
          <a:off x="1393825" y="3698875"/>
          <a:ext cx="8890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" name="Clip" r:id="rId13" imgW="4519613" imgH="3467100" progId="">
                  <p:embed/>
                </p:oleObj>
              </mc:Choice>
              <mc:Fallback>
                <p:oleObj name="Clip" r:id="rId13" imgW="4519613" imgH="346710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825" y="3698875"/>
                        <a:ext cx="8890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/>
          </p:cNvGraphicFramePr>
          <p:nvPr/>
        </p:nvGraphicFramePr>
        <p:xfrm>
          <a:off x="2970213" y="3960813"/>
          <a:ext cx="12795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" name="Clip" r:id="rId15" imgW="5821363" imgH="2887663" progId="">
                  <p:embed/>
                </p:oleObj>
              </mc:Choice>
              <mc:Fallback>
                <p:oleObj name="Clip" r:id="rId15" imgW="5821363" imgH="2887663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3960813"/>
                        <a:ext cx="12795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055938" y="2224088"/>
            <a:ext cx="14605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/>
              <a:t>Management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5554663" y="1663700"/>
            <a:ext cx="1152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/>
              <a:t>Marketing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882775" y="3354388"/>
            <a:ext cx="1431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>
                <a:solidFill>
                  <a:schemeClr val="bg1"/>
                </a:solidFill>
              </a:rPr>
              <a:t>Accounting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671884" y="4355770"/>
            <a:ext cx="1926853" cy="63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 dirty="0" smtClean="0"/>
              <a:t>Customers</a:t>
            </a:r>
            <a:endParaRPr lang="cs-CZ" altLang="cs-CZ" sz="1400" dirty="0" smtClean="0"/>
          </a:p>
          <a:p>
            <a:pPr algn="ctr">
              <a:spcBef>
                <a:spcPct val="50000"/>
              </a:spcBef>
            </a:pPr>
            <a:r>
              <a:rPr lang="cs-CZ" altLang="cs-CZ" sz="1400" dirty="0" err="1" smtClean="0"/>
              <a:t>Banks</a:t>
            </a:r>
            <a:endParaRPr lang="en-US" altLang="cs-CZ" sz="1400" dirty="0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3065463" y="4454525"/>
            <a:ext cx="1794569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cs-CZ" sz="1400" dirty="0" smtClean="0"/>
              <a:t>Replenishment planning</a:t>
            </a:r>
            <a:r>
              <a:rPr lang="cs-CZ" altLang="cs-CZ" sz="1400" dirty="0" smtClean="0"/>
              <a:t> - </a:t>
            </a:r>
            <a:r>
              <a:rPr lang="en-US" altLang="cs-CZ" sz="1400" dirty="0" smtClean="0"/>
              <a:t>Vendors</a:t>
            </a:r>
            <a:r>
              <a:rPr lang="en-GB" altLang="cs-CZ" sz="1400" dirty="0" smtClean="0"/>
              <a:t> </a:t>
            </a:r>
            <a:endParaRPr lang="en-GB" altLang="cs-CZ" sz="1400" dirty="0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6991350" y="3681413"/>
            <a:ext cx="1541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/>
              <a:t>Sales Representatives</a:t>
            </a: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5554663" y="3165475"/>
            <a:ext cx="13239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 dirty="0">
                <a:solidFill>
                  <a:srgbClr val="271C07"/>
                </a:solidFill>
              </a:rPr>
              <a:t>Customer</a:t>
            </a:r>
          </a:p>
          <a:p>
            <a:pPr algn="ctr">
              <a:spcBef>
                <a:spcPct val="50000"/>
              </a:spcBef>
            </a:pPr>
            <a:r>
              <a:rPr lang="en-US" altLang="cs-CZ" sz="1400" dirty="0">
                <a:solidFill>
                  <a:srgbClr val="271C07"/>
                </a:solidFill>
              </a:rPr>
              <a:t>Orders</a:t>
            </a:r>
            <a:endParaRPr lang="en-US" altLang="cs-CZ" sz="1400" dirty="0">
              <a:solidFill>
                <a:schemeClr val="bg2"/>
              </a:solidFill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3938588" y="2951163"/>
            <a:ext cx="1339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cs-CZ">
                <a:solidFill>
                  <a:schemeClr val="tx2"/>
                </a:solidFill>
              </a:rPr>
              <a:t>Production </a:t>
            </a:r>
          </a:p>
          <a:p>
            <a:pPr algn="ctr"/>
            <a:r>
              <a:rPr lang="en-US" altLang="cs-CZ">
                <a:solidFill>
                  <a:schemeClr val="tx2"/>
                </a:solidFill>
              </a:rPr>
              <a:t>Island</a:t>
            </a:r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857250" y="1639888"/>
            <a:ext cx="1438275" cy="1285875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r>
              <a:rPr lang="en-US" dirty="0">
                <a:solidFill>
                  <a:schemeClr val="tx2"/>
                </a:solidFill>
              </a:rPr>
              <a:t>Accounting </a:t>
            </a:r>
          </a:p>
          <a:p>
            <a:pPr algn="ctr" defTabSz="457200" eaLnBrk="0" hangingPunct="0">
              <a:defRPr/>
            </a:pPr>
            <a:r>
              <a:rPr lang="en-US" dirty="0">
                <a:solidFill>
                  <a:schemeClr val="tx2"/>
                </a:solidFill>
              </a:rPr>
              <a:t>Island</a:t>
            </a:r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6648450" y="1346200"/>
            <a:ext cx="1438275" cy="1284288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endParaRPr lang="cs-CZ">
              <a:solidFill>
                <a:schemeClr val="tx2"/>
              </a:solidFill>
            </a:endParaRPr>
          </a:p>
          <a:p>
            <a:pPr algn="ctr" defTabSz="457200" eaLnBrk="0" hangingPunct="0">
              <a:defRPr/>
            </a:pPr>
            <a:r>
              <a:rPr lang="en-US">
                <a:solidFill>
                  <a:schemeClr val="tx2"/>
                </a:solidFill>
              </a:rPr>
              <a:t>Marketing</a:t>
            </a:r>
          </a:p>
          <a:p>
            <a:pPr algn="ctr" defTabSz="457200" eaLnBrk="0" hangingPunct="0">
              <a:defRPr/>
            </a:pPr>
            <a:r>
              <a:rPr lang="en-US">
                <a:solidFill>
                  <a:schemeClr val="tx2"/>
                </a:solidFill>
              </a:rPr>
              <a:t>&amp; Sales</a:t>
            </a:r>
          </a:p>
          <a:p>
            <a:pPr algn="ctr" defTabSz="457200" eaLnBrk="0" hangingPunct="0">
              <a:defRPr/>
            </a:pPr>
            <a:r>
              <a:rPr lang="en-US">
                <a:solidFill>
                  <a:schemeClr val="tx2"/>
                </a:solidFill>
              </a:rPr>
              <a:t>Islands</a:t>
            </a:r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3219450" y="5307013"/>
            <a:ext cx="1438275" cy="1284287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r>
              <a:rPr lang="en-US" sz="1600" dirty="0">
                <a:solidFill>
                  <a:schemeClr val="tx2"/>
                </a:solidFill>
              </a:rPr>
              <a:t>Quality</a:t>
            </a:r>
          </a:p>
          <a:p>
            <a:pPr algn="ctr" defTabSz="457200" eaLnBrk="0" hangingPunct="0">
              <a:defRPr/>
            </a:pPr>
            <a:r>
              <a:rPr lang="en-US" sz="1600" dirty="0">
                <a:solidFill>
                  <a:schemeClr val="tx2"/>
                </a:solidFill>
              </a:rPr>
              <a:t>Management</a:t>
            </a:r>
          </a:p>
          <a:p>
            <a:pPr algn="ctr" defTabSz="457200" eaLnBrk="0" hangingPunct="0">
              <a:defRPr/>
            </a:pPr>
            <a:r>
              <a:rPr lang="en-US" sz="1600" dirty="0">
                <a:solidFill>
                  <a:schemeClr val="tx2"/>
                </a:solidFill>
              </a:rPr>
              <a:t>Island</a:t>
            </a:r>
          </a:p>
        </p:txBody>
      </p:sp>
      <p:graphicFrame>
        <p:nvGraphicFramePr>
          <p:cNvPr id="27" name="Object 23"/>
          <p:cNvGraphicFramePr>
            <a:graphicFrameLocks/>
          </p:cNvGraphicFramePr>
          <p:nvPr/>
        </p:nvGraphicFramePr>
        <p:xfrm>
          <a:off x="6792913" y="5040313"/>
          <a:ext cx="1360487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" name="CorelDRAW!" r:id="rId17" imgW="2134818" imgH="2945081" progId="">
                  <p:embed/>
                </p:oleObj>
              </mc:Choice>
              <mc:Fallback>
                <p:oleObj name="CorelDRAW!" r:id="rId17" imgW="2134818" imgH="2945081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913" y="5040313"/>
                        <a:ext cx="1360487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4"/>
          <p:cNvGraphicFramePr>
            <a:graphicFrameLocks/>
          </p:cNvGraphicFramePr>
          <p:nvPr/>
        </p:nvGraphicFramePr>
        <p:xfrm>
          <a:off x="1344613" y="5187950"/>
          <a:ext cx="1138237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CorelDRAW!" r:id="rId19" imgW="2990088" imgH="2424074" progId="">
                  <p:embed/>
                </p:oleObj>
              </mc:Choice>
              <mc:Fallback>
                <p:oleObj name="CorelDRAW!" r:id="rId19" imgW="2990088" imgH="2424074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5187950"/>
                        <a:ext cx="1138237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Oval 24"/>
          <p:cNvSpPr>
            <a:spLocks noChangeArrowheads="1"/>
          </p:cNvSpPr>
          <p:nvPr/>
        </p:nvSpPr>
        <p:spPr bwMode="auto">
          <a:xfrm>
            <a:off x="5676900" y="4327525"/>
            <a:ext cx="1441450" cy="1284288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r>
              <a:rPr lang="en-US" dirty="0">
                <a:solidFill>
                  <a:schemeClr val="tx2"/>
                </a:solidFill>
              </a:rPr>
              <a:t>Island of </a:t>
            </a:r>
          </a:p>
          <a:p>
            <a:pPr algn="ctr" defTabSz="457200" eaLnBrk="0" hangingPunct="0">
              <a:defRPr/>
            </a:pPr>
            <a:r>
              <a:rPr lang="en-US" dirty="0">
                <a:solidFill>
                  <a:schemeClr val="tx2"/>
                </a:solidFill>
              </a:rPr>
              <a:t>Deliveries</a:t>
            </a: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6707188" y="5949950"/>
            <a:ext cx="21932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SzPct val="80000"/>
              <a:buFont typeface="Arial" charset="0"/>
              <a:buNone/>
            </a:pPr>
            <a:r>
              <a:rPr lang="cs-CZ" altLang="cs-CZ" sz="1400" dirty="0"/>
              <a:t>   </a:t>
            </a:r>
            <a:r>
              <a:rPr lang="en-US" altLang="cs-CZ" sz="1400" dirty="0"/>
              <a:t>Inventory </a:t>
            </a:r>
            <a:r>
              <a:rPr lang="cs-CZ" altLang="cs-CZ" sz="1400" dirty="0" smtClean="0"/>
              <a:t>-</a:t>
            </a:r>
            <a:r>
              <a:rPr lang="cs-CZ" altLang="cs-CZ" sz="1400" dirty="0" err="1" smtClean="0"/>
              <a:t>warehousing</a:t>
            </a:r>
            <a:endParaRPr lang="en-US" altLang="cs-CZ" sz="1400" dirty="0"/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1101725" y="5926138"/>
            <a:ext cx="186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SzPct val="80000"/>
              <a:buFont typeface="Arial" charset="0"/>
              <a:buNone/>
            </a:pPr>
            <a:r>
              <a:rPr lang="en-US" altLang="cs-CZ" sz="1400"/>
              <a:t>Quality Management</a:t>
            </a:r>
            <a:r>
              <a:rPr lang="cs-CZ" altLang="cs-CZ" sz="1400"/>
              <a:t> </a:t>
            </a:r>
            <a:endParaRPr lang="en-US" altLang="cs-CZ" sz="1400"/>
          </a:p>
        </p:txBody>
      </p:sp>
      <p:sp>
        <p:nvSpPr>
          <p:cNvPr id="32" name="Obdélník 31"/>
          <p:cNvSpPr/>
          <p:nvPr/>
        </p:nvSpPr>
        <p:spPr>
          <a:xfrm>
            <a:off x="8754175" y="192088"/>
            <a:ext cx="2231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defTabSz="457200">
              <a:spcBef>
                <a:spcPct val="20000"/>
              </a:spcBef>
              <a:defRPr/>
            </a:pPr>
            <a:r>
              <a:rPr lang="cs-CZ" sz="1000" dirty="0" smtClean="0">
                <a:latin typeface="+mj-lt"/>
              </a:rPr>
              <a:t> </a:t>
            </a:r>
            <a:endParaRPr lang="en-US" sz="1000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7687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9" grpId="0" animBg="1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 idx="4294967295"/>
          </p:nvPr>
        </p:nvSpPr>
        <p:spPr>
          <a:xfrm>
            <a:off x="428625" y="838200"/>
            <a:ext cx="8499475" cy="579438"/>
          </a:xfrm>
        </p:spPr>
        <p:txBody>
          <a:bodyPr/>
          <a:lstStyle/>
          <a:p>
            <a:pPr eaLnBrk="1" hangingPunct="1"/>
            <a:r>
              <a:rPr lang="cs-CZ" altLang="cs-CZ" smtClean="0"/>
              <a:t> </a:t>
            </a:r>
            <a:endParaRPr lang="en-US" altLang="cs-CZ" smtClean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27584" y="1503363"/>
            <a:ext cx="8229104" cy="5150045"/>
            <a:chOff x="672" y="960"/>
            <a:chExt cx="4655" cy="3166"/>
          </a:xfrm>
        </p:grpSpPr>
        <p:graphicFrame>
          <p:nvGraphicFramePr>
            <p:cNvPr id="9227" name="Object 5"/>
            <p:cNvGraphicFramePr>
              <a:graphicFrameLocks/>
            </p:cNvGraphicFramePr>
            <p:nvPr/>
          </p:nvGraphicFramePr>
          <p:xfrm>
            <a:off x="1253" y="1438"/>
            <a:ext cx="424" cy="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0" name="CorelDRAW!" r:id="rId3" imgW="2134818" imgH="2945081" progId="">
                    <p:embed/>
                  </p:oleObj>
                </mc:Choice>
                <mc:Fallback>
                  <p:oleObj name="CorelDRAW!" r:id="rId3" imgW="2134818" imgH="2945081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3" y="1438"/>
                          <a:ext cx="424" cy="4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8" name="Object 6"/>
            <p:cNvGraphicFramePr>
              <a:graphicFrameLocks/>
            </p:cNvGraphicFramePr>
            <p:nvPr/>
          </p:nvGraphicFramePr>
          <p:xfrm>
            <a:off x="1032" y="2132"/>
            <a:ext cx="598" cy="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1" name="CorelDRAW!" r:id="rId5" imgW="3121762" imgH="1683410" progId="">
                    <p:embed/>
                  </p:oleObj>
                </mc:Choice>
                <mc:Fallback>
                  <p:oleObj name="CorelDRAW!" r:id="rId5" imgW="3121762" imgH="168341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2" y="2132"/>
                          <a:ext cx="598" cy="3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9" name="Object 7"/>
            <p:cNvGraphicFramePr>
              <a:graphicFrameLocks/>
            </p:cNvGraphicFramePr>
            <p:nvPr/>
          </p:nvGraphicFramePr>
          <p:xfrm>
            <a:off x="1950" y="960"/>
            <a:ext cx="685" cy="4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2" name="CorelDRAW!" r:id="rId7" imgW="3670402" imgH="3505810" progId="">
                    <p:embed/>
                  </p:oleObj>
                </mc:Choice>
                <mc:Fallback>
                  <p:oleObj name="CorelDRAW!" r:id="rId7" imgW="3670402" imgH="350581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0" y="960"/>
                          <a:ext cx="685" cy="4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0" name="Object 8"/>
            <p:cNvGraphicFramePr>
              <a:graphicFrameLocks/>
            </p:cNvGraphicFramePr>
            <p:nvPr/>
          </p:nvGraphicFramePr>
          <p:xfrm>
            <a:off x="3776" y="1438"/>
            <a:ext cx="502" cy="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" name="CorelDRAW!" r:id="rId9" imgW="1791310" imgH="2002536" progId="">
                    <p:embed/>
                  </p:oleObj>
                </mc:Choice>
                <mc:Fallback>
                  <p:oleObj name="CorelDRAW!" r:id="rId9" imgW="1791310" imgH="2002536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6" y="1438"/>
                          <a:ext cx="502" cy="4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2319" y="2010"/>
              <a:ext cx="1039" cy="948"/>
            </a:xfrm>
            <a:prstGeom prst="ellipse">
              <a:avLst/>
            </a:prstGeom>
            <a:gradFill>
              <a:gsLst>
                <a:gs pos="0">
                  <a:srgbClr val="E66624"/>
                </a:gs>
                <a:gs pos="100000">
                  <a:srgbClr val="EC8D2F"/>
                </a:gs>
              </a:gsLst>
              <a:lin ang="5400000" scaled="1"/>
            </a:gradFill>
            <a:ln w="12700">
              <a:solidFill>
                <a:srgbClr val="E66624"/>
              </a:solidFill>
              <a:round/>
              <a:headEnd/>
              <a:tailEnd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457200">
                <a:defRPr/>
              </a:pPr>
              <a:endParaRPr lang="en-US" sz="4000">
                <a:solidFill>
                  <a:schemeClr val="bg1"/>
                </a:solidFill>
              </a:endParaRPr>
            </a:p>
          </p:txBody>
        </p:sp>
        <p:graphicFrame>
          <p:nvGraphicFramePr>
            <p:cNvPr id="9232" name="Object 10"/>
            <p:cNvGraphicFramePr>
              <a:graphicFrameLocks/>
            </p:cNvGraphicFramePr>
            <p:nvPr/>
          </p:nvGraphicFramePr>
          <p:xfrm>
            <a:off x="3121" y="1003"/>
            <a:ext cx="473" cy="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" name="CorelDRAW!" r:id="rId11" imgW="2503627" imgH="3064154" progId="">
                    <p:embed/>
                  </p:oleObj>
                </mc:Choice>
                <mc:Fallback>
                  <p:oleObj name="CorelDRAW!" r:id="rId11" imgW="2503627" imgH="3064154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1" y="1003"/>
                          <a:ext cx="473" cy="5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3" name="Object 11"/>
            <p:cNvGraphicFramePr>
              <a:graphicFrameLocks/>
            </p:cNvGraphicFramePr>
            <p:nvPr/>
          </p:nvGraphicFramePr>
          <p:xfrm>
            <a:off x="4096" y="2235"/>
            <a:ext cx="456" cy="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5" name="CorelDRAW!" r:id="rId13" imgW="1556581" imgH="1881782" progId="">
                    <p:embed/>
                  </p:oleObj>
                </mc:Choice>
                <mc:Fallback>
                  <p:oleObj name="CorelDRAW!" r:id="rId13" imgW="1556581" imgH="1881782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6" y="2235"/>
                          <a:ext cx="456" cy="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4" name="Object 12"/>
            <p:cNvGraphicFramePr>
              <a:graphicFrameLocks/>
            </p:cNvGraphicFramePr>
            <p:nvPr/>
          </p:nvGraphicFramePr>
          <p:xfrm>
            <a:off x="3913" y="2941"/>
            <a:ext cx="457" cy="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6" name="CorelDRAW!" r:id="rId15" imgW="2784307" imgH="2137558" progId="">
                    <p:embed/>
                  </p:oleObj>
                </mc:Choice>
                <mc:Fallback>
                  <p:oleObj name="CorelDRAW!" r:id="rId15" imgW="2784307" imgH="2137558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3" y="2941"/>
                          <a:ext cx="457" cy="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5" name="Object 13"/>
            <p:cNvGraphicFramePr>
              <a:graphicFrameLocks/>
            </p:cNvGraphicFramePr>
            <p:nvPr/>
          </p:nvGraphicFramePr>
          <p:xfrm>
            <a:off x="3135" y="3434"/>
            <a:ext cx="566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7" name="CorelDRAW!" r:id="rId17" imgW="2990088" imgH="2424074" progId="">
                    <p:embed/>
                  </p:oleObj>
                </mc:Choice>
                <mc:Fallback>
                  <p:oleObj name="CorelDRAW!" r:id="rId17" imgW="2990088" imgH="2424074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5" y="3434"/>
                          <a:ext cx="566" cy="4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6" name="Object 14"/>
            <p:cNvGraphicFramePr>
              <a:graphicFrameLocks/>
            </p:cNvGraphicFramePr>
            <p:nvPr/>
          </p:nvGraphicFramePr>
          <p:xfrm>
            <a:off x="986" y="2971"/>
            <a:ext cx="644" cy="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8" name="Clip" r:id="rId19" imgW="4519613" imgH="3467100" progId="">
                    <p:embed/>
                  </p:oleObj>
                </mc:Choice>
                <mc:Fallback>
                  <p:oleObj name="Clip" r:id="rId19" imgW="4519613" imgH="346710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6" y="2971"/>
                          <a:ext cx="644" cy="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7" name="Object 15"/>
            <p:cNvGraphicFramePr>
              <a:graphicFrameLocks/>
            </p:cNvGraphicFramePr>
            <p:nvPr/>
          </p:nvGraphicFramePr>
          <p:xfrm>
            <a:off x="1847" y="3396"/>
            <a:ext cx="927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9" name="Clip" r:id="rId21" imgW="5821363" imgH="2887663" progId="">
                    <p:embed/>
                  </p:oleObj>
                </mc:Choice>
                <mc:Fallback>
                  <p:oleObj name="Clip" r:id="rId21" imgW="5821363" imgH="2887663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7" y="3396"/>
                          <a:ext cx="927" cy="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8" name="Rectangle 14"/>
            <p:cNvSpPr>
              <a:spLocks noChangeArrowheads="1"/>
            </p:cNvSpPr>
            <p:nvPr/>
          </p:nvSpPr>
          <p:spPr bwMode="auto">
            <a:xfrm>
              <a:off x="1173" y="1004"/>
              <a:ext cx="913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b="1" dirty="0" smtClean="0">
                  <a:solidFill>
                    <a:schemeClr val="bg2">
                      <a:lumMod val="50000"/>
                    </a:schemeClr>
                  </a:solidFill>
                </a:rPr>
                <a:t>Management</a:t>
              </a:r>
              <a:endParaRPr lang="en-US" altLang="cs-CZ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239" name="Rectangle 15"/>
            <p:cNvSpPr>
              <a:spLocks noChangeArrowheads="1"/>
            </p:cNvSpPr>
            <p:nvPr/>
          </p:nvSpPr>
          <p:spPr bwMode="auto">
            <a:xfrm>
              <a:off x="3547" y="1047"/>
              <a:ext cx="68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FF0000"/>
                  </a:solidFill>
                </a:rPr>
                <a:t>Marketing</a:t>
              </a:r>
            </a:p>
          </p:txBody>
        </p:sp>
        <p:sp>
          <p:nvSpPr>
            <p:cNvPr id="9240" name="Rectangle 16"/>
            <p:cNvSpPr>
              <a:spLocks noChangeArrowheads="1"/>
            </p:cNvSpPr>
            <p:nvPr/>
          </p:nvSpPr>
          <p:spPr bwMode="auto">
            <a:xfrm>
              <a:off x="718" y="1349"/>
              <a:ext cx="776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1400">
                  <a:solidFill>
                    <a:schemeClr val="bg1"/>
                  </a:solidFill>
                </a:rPr>
                <a:t> </a:t>
              </a:r>
              <a:endParaRPr lang="en-US" altLang="cs-CZ" sz="1400">
                <a:solidFill>
                  <a:schemeClr val="bg1"/>
                </a:solidFill>
              </a:endParaRPr>
            </a:p>
          </p:txBody>
        </p:sp>
        <p:sp>
          <p:nvSpPr>
            <p:cNvPr id="9241" name="Rectangle 17"/>
            <p:cNvSpPr>
              <a:spLocks noChangeArrowheads="1"/>
            </p:cNvSpPr>
            <p:nvPr/>
          </p:nvSpPr>
          <p:spPr bwMode="auto">
            <a:xfrm>
              <a:off x="1037" y="2609"/>
              <a:ext cx="685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FF0000"/>
                  </a:solidFill>
                </a:rPr>
                <a:t>Accounting</a:t>
              </a:r>
            </a:p>
          </p:txBody>
        </p:sp>
        <p:sp>
          <p:nvSpPr>
            <p:cNvPr id="9242" name="Rectangle 18"/>
            <p:cNvSpPr>
              <a:spLocks noChangeArrowheads="1"/>
            </p:cNvSpPr>
            <p:nvPr/>
          </p:nvSpPr>
          <p:spPr bwMode="auto">
            <a:xfrm>
              <a:off x="912" y="3522"/>
              <a:ext cx="765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 smtClean="0">
                  <a:solidFill>
                    <a:schemeClr val="bg2">
                      <a:lumMod val="10000"/>
                    </a:schemeClr>
                  </a:solidFill>
                </a:rPr>
                <a:t>Customers</a:t>
              </a:r>
              <a:endParaRPr lang="cs-CZ" altLang="cs-CZ" sz="1400" dirty="0" smtClean="0">
                <a:solidFill>
                  <a:schemeClr val="bg2">
                    <a:lumMod val="10000"/>
                  </a:schemeClr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cs-CZ" sz="1100" i="1" dirty="0" smtClean="0">
                  <a:solidFill>
                    <a:schemeClr val="bg2">
                      <a:lumMod val="50000"/>
                    </a:schemeClr>
                  </a:solidFill>
                </a:rPr>
                <a:t>Credit limits, rebates, consignment stock</a:t>
              </a:r>
              <a:endParaRPr lang="en-US" altLang="cs-CZ" sz="1100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243" name="Rectangle 19"/>
            <p:cNvSpPr>
              <a:spLocks noChangeArrowheads="1"/>
            </p:cNvSpPr>
            <p:nvPr/>
          </p:nvSpPr>
          <p:spPr bwMode="auto">
            <a:xfrm>
              <a:off x="1894" y="3738"/>
              <a:ext cx="80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 smtClean="0">
                  <a:solidFill>
                    <a:schemeClr val="accent3">
                      <a:lumMod val="50000"/>
                    </a:schemeClr>
                  </a:solidFill>
                </a:rPr>
                <a:t>Shareholders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cs-CZ" sz="1400" dirty="0" smtClean="0">
                  <a:solidFill>
                    <a:schemeClr val="bg1"/>
                  </a:solidFill>
                </a:rPr>
                <a:t>Planning</a:t>
              </a:r>
              <a:endParaRPr lang="en-US" altLang="cs-CZ" sz="1400" dirty="0">
                <a:solidFill>
                  <a:schemeClr val="bg1"/>
                </a:solidFill>
              </a:endParaRPr>
            </a:p>
          </p:txBody>
        </p:sp>
        <p:sp>
          <p:nvSpPr>
            <p:cNvPr id="9245" name="Rectangle 21"/>
            <p:cNvSpPr>
              <a:spLocks noChangeArrowheads="1"/>
            </p:cNvSpPr>
            <p:nvPr/>
          </p:nvSpPr>
          <p:spPr bwMode="auto">
            <a:xfrm>
              <a:off x="4370" y="3069"/>
              <a:ext cx="684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1400">
                  <a:solidFill>
                    <a:schemeClr val="bg1"/>
                  </a:solidFill>
                </a:rPr>
                <a:t> </a:t>
              </a:r>
              <a:endParaRPr lang="en-US" altLang="cs-CZ" sz="1400">
                <a:solidFill>
                  <a:schemeClr val="bg1"/>
                </a:solidFill>
              </a:endParaRPr>
            </a:p>
          </p:txBody>
        </p:sp>
        <p:sp>
          <p:nvSpPr>
            <p:cNvPr id="9246" name="Rectangle 22"/>
            <p:cNvSpPr>
              <a:spLocks noChangeArrowheads="1"/>
            </p:cNvSpPr>
            <p:nvPr/>
          </p:nvSpPr>
          <p:spPr bwMode="auto">
            <a:xfrm>
              <a:off x="4370" y="2124"/>
              <a:ext cx="957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00B050"/>
                  </a:solidFill>
                </a:rPr>
                <a:t>Internal </a:t>
              </a:r>
              <a:r>
                <a:rPr lang="en-US" altLang="cs-CZ" sz="1400" dirty="0" smtClean="0">
                  <a:solidFill>
                    <a:srgbClr val="00B050"/>
                  </a:solidFill>
                </a:rPr>
                <a:t>Sales</a:t>
              </a:r>
              <a:endParaRPr lang="cs-CZ" altLang="cs-CZ" sz="1400" dirty="0" smtClean="0">
                <a:solidFill>
                  <a:srgbClr val="00B050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cs-CZ" altLang="cs-CZ" sz="1400" dirty="0" smtClean="0">
                  <a:solidFill>
                    <a:srgbClr val="00B050"/>
                  </a:solidFill>
                </a:rPr>
                <a:t>(</a:t>
              </a:r>
              <a:r>
                <a:rPr lang="en-US" altLang="cs-CZ" sz="1400" i="1" dirty="0" smtClean="0">
                  <a:solidFill>
                    <a:srgbClr val="00B050"/>
                  </a:solidFill>
                </a:rPr>
                <a:t>paper shop</a:t>
              </a:r>
              <a:r>
                <a:rPr lang="cs-CZ" altLang="cs-CZ" sz="1400" dirty="0" smtClean="0">
                  <a:solidFill>
                    <a:srgbClr val="00B050"/>
                  </a:solidFill>
                </a:rPr>
                <a:t>)</a:t>
              </a:r>
              <a:endParaRPr lang="en-US" altLang="cs-CZ" sz="1400" dirty="0">
                <a:solidFill>
                  <a:srgbClr val="00B050"/>
                </a:solidFill>
              </a:endParaRPr>
            </a:p>
          </p:txBody>
        </p:sp>
        <p:sp>
          <p:nvSpPr>
            <p:cNvPr id="9247" name="Rectangle 23"/>
            <p:cNvSpPr>
              <a:spLocks noChangeArrowheads="1"/>
            </p:cNvSpPr>
            <p:nvPr/>
          </p:nvSpPr>
          <p:spPr bwMode="auto">
            <a:xfrm>
              <a:off x="4232" y="1394"/>
              <a:ext cx="68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0070C0"/>
                  </a:solidFill>
                </a:rPr>
                <a:t>Customer 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0070C0"/>
                  </a:solidFill>
                </a:rPr>
                <a:t>support</a:t>
              </a:r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 flipV="1">
              <a:off x="3137" y="1568"/>
              <a:ext cx="228" cy="4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 flipV="1">
              <a:off x="3245" y="1905"/>
              <a:ext cx="471" cy="1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3456" y="2479"/>
              <a:ext cx="59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3091" y="3000"/>
              <a:ext cx="138" cy="3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1837" y="1803"/>
              <a:ext cx="457" cy="2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 flipH="1" flipV="1">
              <a:off x="2346" y="1531"/>
              <a:ext cx="258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9254" name="Line 30"/>
            <p:cNvSpPr>
              <a:spLocks noChangeShapeType="1"/>
            </p:cNvSpPr>
            <p:nvPr/>
          </p:nvSpPr>
          <p:spPr bwMode="auto">
            <a:xfrm>
              <a:off x="672" y="1872"/>
              <a:ext cx="1689" cy="347"/>
            </a:xfrm>
            <a:prstGeom prst="line">
              <a:avLst/>
            </a:prstGeom>
            <a:noFill/>
            <a:ln w="25400">
              <a:solidFill>
                <a:srgbClr val="5E544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5" name="Line 31"/>
            <p:cNvSpPr>
              <a:spLocks noChangeShapeType="1"/>
            </p:cNvSpPr>
            <p:nvPr/>
          </p:nvSpPr>
          <p:spPr bwMode="auto">
            <a:xfrm flipV="1">
              <a:off x="3320" y="1742"/>
              <a:ext cx="1643" cy="47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6" name="Line 32"/>
            <p:cNvSpPr>
              <a:spLocks noChangeShapeType="1"/>
            </p:cNvSpPr>
            <p:nvPr/>
          </p:nvSpPr>
          <p:spPr bwMode="auto">
            <a:xfrm flipV="1">
              <a:off x="2839" y="3000"/>
              <a:ext cx="0" cy="906"/>
            </a:xfrm>
            <a:prstGeom prst="line">
              <a:avLst/>
            </a:prstGeom>
            <a:noFill/>
            <a:ln w="25400">
              <a:solidFill>
                <a:srgbClr val="5E544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1757" y="2809"/>
              <a:ext cx="615" cy="340"/>
            </a:xfrm>
            <a:custGeom>
              <a:avLst/>
              <a:gdLst>
                <a:gd name="T0" fmla="*/ 0 w 640"/>
                <a:gd name="T1" fmla="*/ 302 h 360"/>
                <a:gd name="T2" fmla="*/ 276 w 640"/>
                <a:gd name="T3" fmla="*/ 105 h 360"/>
                <a:gd name="T4" fmla="*/ 292 w 640"/>
                <a:gd name="T5" fmla="*/ 166 h 360"/>
                <a:gd name="T6" fmla="*/ 567 w 640"/>
                <a:gd name="T7" fmla="*/ 0 h 360"/>
                <a:gd name="T8" fmla="*/ 289 w 640"/>
                <a:gd name="T9" fmla="*/ 194 h 360"/>
                <a:gd name="T10" fmla="*/ 275 w 640"/>
                <a:gd name="T11" fmla="*/ 136 h 360"/>
                <a:gd name="T12" fmla="*/ 0 w 640"/>
                <a:gd name="T13" fmla="*/ 302 h 3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360"/>
                <a:gd name="T23" fmla="*/ 640 w 640"/>
                <a:gd name="T24" fmla="*/ 360 h 3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360">
                  <a:moveTo>
                    <a:pt x="0" y="359"/>
                  </a:moveTo>
                  <a:lnTo>
                    <a:pt x="311" y="125"/>
                  </a:lnTo>
                  <a:lnTo>
                    <a:pt x="329" y="197"/>
                  </a:lnTo>
                  <a:lnTo>
                    <a:pt x="639" y="0"/>
                  </a:lnTo>
                  <a:lnTo>
                    <a:pt x="326" y="230"/>
                  </a:lnTo>
                  <a:lnTo>
                    <a:pt x="310" y="161"/>
                  </a:lnTo>
                  <a:lnTo>
                    <a:pt x="0" y="359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rgbClr val="5E5447"/>
              </a:solidFill>
              <a:round/>
              <a:headEnd/>
              <a:tailEnd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1677" y="2456"/>
              <a:ext cx="559" cy="111"/>
            </a:xfrm>
            <a:custGeom>
              <a:avLst/>
              <a:gdLst>
                <a:gd name="T0" fmla="*/ 0 w 582"/>
                <a:gd name="T1" fmla="*/ 5 h 118"/>
                <a:gd name="T2" fmla="*/ 277 w 582"/>
                <a:gd name="T3" fmla="*/ 0 h 118"/>
                <a:gd name="T4" fmla="*/ 255 w 582"/>
                <a:gd name="T5" fmla="*/ 71 h 118"/>
                <a:gd name="T6" fmla="*/ 515 w 582"/>
                <a:gd name="T7" fmla="*/ 97 h 118"/>
                <a:gd name="T8" fmla="*/ 239 w 582"/>
                <a:gd name="T9" fmla="*/ 97 h 118"/>
                <a:gd name="T10" fmla="*/ 259 w 582"/>
                <a:gd name="T11" fmla="*/ 30 h 118"/>
                <a:gd name="T12" fmla="*/ 0 w 582"/>
                <a:gd name="T13" fmla="*/ 5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2"/>
                <a:gd name="T22" fmla="*/ 0 h 118"/>
                <a:gd name="T23" fmla="*/ 582 w 582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2" h="118">
                  <a:moveTo>
                    <a:pt x="0" y="5"/>
                  </a:moveTo>
                  <a:lnTo>
                    <a:pt x="312" y="0"/>
                  </a:lnTo>
                  <a:lnTo>
                    <a:pt x="288" y="86"/>
                  </a:lnTo>
                  <a:lnTo>
                    <a:pt x="581" y="116"/>
                  </a:lnTo>
                  <a:lnTo>
                    <a:pt x="270" y="117"/>
                  </a:lnTo>
                  <a:lnTo>
                    <a:pt x="293" y="36"/>
                  </a:lnTo>
                  <a:lnTo>
                    <a:pt x="0" y="5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rgbClr val="5E5447"/>
              </a:solidFill>
              <a:round/>
              <a:headEnd/>
              <a:tailEnd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3339" y="2809"/>
              <a:ext cx="555" cy="426"/>
            </a:xfrm>
            <a:custGeom>
              <a:avLst/>
              <a:gdLst>
                <a:gd name="T0" fmla="*/ 0 w 578"/>
                <a:gd name="T1" fmla="*/ 0 h 452"/>
                <a:gd name="T2" fmla="*/ 299 w 578"/>
                <a:gd name="T3" fmla="*/ 168 h 452"/>
                <a:gd name="T4" fmla="*/ 243 w 578"/>
                <a:gd name="T5" fmla="*/ 202 h 452"/>
                <a:gd name="T6" fmla="*/ 511 w 578"/>
                <a:gd name="T7" fmla="*/ 380 h 452"/>
                <a:gd name="T8" fmla="*/ 214 w 578"/>
                <a:gd name="T9" fmla="*/ 211 h 452"/>
                <a:gd name="T10" fmla="*/ 268 w 578"/>
                <a:gd name="T11" fmla="*/ 178 h 452"/>
                <a:gd name="T12" fmla="*/ 0 w 578"/>
                <a:gd name="T13" fmla="*/ 0 h 4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8"/>
                <a:gd name="T22" fmla="*/ 0 h 452"/>
                <a:gd name="T23" fmla="*/ 578 w 578"/>
                <a:gd name="T24" fmla="*/ 452 h 4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8" h="452">
                  <a:moveTo>
                    <a:pt x="0" y="0"/>
                  </a:moveTo>
                  <a:lnTo>
                    <a:pt x="337" y="199"/>
                  </a:lnTo>
                  <a:lnTo>
                    <a:pt x="274" y="240"/>
                  </a:lnTo>
                  <a:lnTo>
                    <a:pt x="577" y="451"/>
                  </a:lnTo>
                  <a:lnTo>
                    <a:pt x="242" y="250"/>
                  </a:lnTo>
                  <a:lnTo>
                    <a:pt x="303" y="211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round/>
              <a:headEnd/>
              <a:tailEnd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9260" name="Rectangle 36"/>
            <p:cNvSpPr>
              <a:spLocks noChangeArrowheads="1"/>
            </p:cNvSpPr>
            <p:nvPr/>
          </p:nvSpPr>
          <p:spPr bwMode="auto">
            <a:xfrm>
              <a:off x="2239" y="2320"/>
              <a:ext cx="1180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cs-CZ" b="1">
                  <a:solidFill>
                    <a:schemeClr val="tx2"/>
                  </a:solidFill>
                </a:rPr>
                <a:t>One Company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cs-CZ" b="1">
                  <a:solidFill>
                    <a:schemeClr val="tx2"/>
                  </a:solidFill>
                </a:rPr>
                <a:t>Database</a:t>
              </a:r>
            </a:p>
          </p:txBody>
        </p:sp>
      </p:grpSp>
      <p:sp>
        <p:nvSpPr>
          <p:cNvPr id="9221" name="Nadpis 1"/>
          <p:cNvSpPr txBox="1">
            <a:spLocks/>
          </p:cNvSpPr>
          <p:nvPr/>
        </p:nvSpPr>
        <p:spPr bwMode="auto">
          <a:xfrm>
            <a:off x="428625" y="755650"/>
            <a:ext cx="8499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2800" dirty="0">
                <a:solidFill>
                  <a:srgbClr val="695C4F"/>
                </a:solidFill>
                <a:latin typeface="Calibri" pitchFamily="34" charset="0"/>
              </a:rPr>
              <a:t>One Solution        One Database       All Microsoft</a:t>
            </a:r>
          </a:p>
        </p:txBody>
      </p:sp>
      <p:sp>
        <p:nvSpPr>
          <p:cNvPr id="43" name="Vývojový diagram: spojka 42"/>
          <p:cNvSpPr/>
          <p:nvPr/>
        </p:nvSpPr>
        <p:spPr>
          <a:xfrm>
            <a:off x="2619375" y="981075"/>
            <a:ext cx="142875" cy="144463"/>
          </a:xfrm>
          <a:prstGeom prst="flowChartConnector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srgbClr val="FFC000"/>
              </a:solidFill>
            </a:endParaRPr>
          </a:p>
        </p:txBody>
      </p:sp>
      <p:sp>
        <p:nvSpPr>
          <p:cNvPr id="44" name="Vývojový diagram: spojka 43"/>
          <p:cNvSpPr/>
          <p:nvPr/>
        </p:nvSpPr>
        <p:spPr>
          <a:xfrm>
            <a:off x="5240338" y="981075"/>
            <a:ext cx="142875" cy="144463"/>
          </a:xfrm>
          <a:prstGeom prst="flowChartConnector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/>
          </a:p>
        </p:txBody>
      </p:sp>
      <p:sp>
        <p:nvSpPr>
          <p:cNvPr id="45" name="Obdélník 44"/>
          <p:cNvSpPr/>
          <p:nvPr/>
        </p:nvSpPr>
        <p:spPr>
          <a:xfrm>
            <a:off x="8754175" y="192088"/>
            <a:ext cx="2231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defTabSz="457200">
              <a:spcBef>
                <a:spcPct val="20000"/>
              </a:spcBef>
              <a:defRPr/>
            </a:pPr>
            <a:r>
              <a:rPr lang="cs-CZ" sz="1000" dirty="0" smtClean="0">
                <a:latin typeface="+mj-lt"/>
              </a:rPr>
              <a:t> </a:t>
            </a:r>
            <a:endParaRPr lang="en-US" sz="1000" dirty="0" err="1">
              <a:latin typeface="+mj-lt"/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7432675" y="4852988"/>
            <a:ext cx="1541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/>
              <a:t>Sales Representatives</a:t>
            </a:r>
          </a:p>
        </p:txBody>
      </p: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6341869" y="5861291"/>
            <a:ext cx="2412306" cy="63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400" dirty="0" err="1" smtClean="0"/>
              <a:t>Purchase-Vendors</a:t>
            </a:r>
            <a:endParaRPr lang="cs-CZ" altLang="cs-CZ" sz="1400" dirty="0" smtClean="0"/>
          </a:p>
          <a:p>
            <a:pPr algn="ctr">
              <a:spcBef>
                <a:spcPct val="50000"/>
              </a:spcBef>
            </a:pPr>
            <a:endParaRPr lang="en-US" altLang="cs-CZ" sz="1400" dirty="0"/>
          </a:p>
        </p:txBody>
      </p:sp>
      <p:sp>
        <p:nvSpPr>
          <p:cNvPr id="47" name="Rectangle 18"/>
          <p:cNvSpPr>
            <a:spLocks noChangeArrowheads="1"/>
          </p:cNvSpPr>
          <p:nvPr/>
        </p:nvSpPr>
        <p:spPr bwMode="auto">
          <a:xfrm>
            <a:off x="6799209" y="5792041"/>
            <a:ext cx="1298183" cy="77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cs-CZ" altLang="cs-CZ" sz="1200" i="1" dirty="0" smtClean="0">
                <a:solidFill>
                  <a:schemeClr val="bg2">
                    <a:lumMod val="50000"/>
                  </a:schemeClr>
                </a:solidFill>
              </a:rPr>
              <a:t>FEC, transport,..</a:t>
            </a:r>
            <a:endParaRPr lang="en-US" altLang="cs-CZ" sz="12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247021" y="3561104"/>
            <a:ext cx="1210942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400" dirty="0" smtClean="0">
                <a:solidFill>
                  <a:srgbClr val="FF0000"/>
                </a:solidFill>
              </a:rPr>
              <a:t>Reporting</a:t>
            </a:r>
            <a:endParaRPr lang="en-US" altLang="cs-CZ" sz="1400" dirty="0">
              <a:solidFill>
                <a:srgbClr val="FF0000"/>
              </a:solidFill>
            </a:endParaRP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415068" y="2055129"/>
            <a:ext cx="1298183" cy="77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400" dirty="0" err="1" smtClean="0">
                <a:solidFill>
                  <a:schemeClr val="bg2">
                    <a:lumMod val="50000"/>
                  </a:schemeClr>
                </a:solidFill>
              </a:rPr>
              <a:t>Warehouse</a:t>
            </a:r>
            <a:endParaRPr lang="cs-CZ" altLang="cs-CZ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cs-CZ" altLang="cs-CZ" sz="1200" i="1" dirty="0" smtClean="0">
                <a:solidFill>
                  <a:srgbClr val="FF0000"/>
                </a:solidFill>
              </a:rPr>
              <a:t>(</a:t>
            </a:r>
            <a:r>
              <a:rPr lang="cs-CZ" altLang="cs-CZ" sz="1200" i="1" dirty="0" err="1" smtClean="0">
                <a:solidFill>
                  <a:srgbClr val="FF0000"/>
                </a:solidFill>
              </a:rPr>
              <a:t>pickers</a:t>
            </a:r>
            <a:r>
              <a:rPr lang="cs-CZ" altLang="cs-CZ" sz="1200" i="1" dirty="0" smtClean="0">
                <a:solidFill>
                  <a:srgbClr val="FF0000"/>
                </a:solidFill>
              </a:rPr>
              <a:t> and </a:t>
            </a:r>
            <a:r>
              <a:rPr lang="cs-CZ" altLang="cs-CZ" sz="1200" i="1" dirty="0" err="1" smtClean="0">
                <a:solidFill>
                  <a:srgbClr val="FF0000"/>
                </a:solidFill>
              </a:rPr>
              <a:t>pullers</a:t>
            </a:r>
            <a:endParaRPr lang="en-US" altLang="cs-CZ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775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971550"/>
            <a:ext cx="591502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614488" y="379551"/>
            <a:ext cx="6085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Communications limits (band width, stable connection…)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4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7272808" cy="43204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Receipt bins (area where lorries are unloaded)  </a:t>
            </a:r>
          </a:p>
          <a:p>
            <a:r>
              <a:rPr lang="en-US" dirty="0" smtClean="0"/>
              <a:t>Put-away to bins (racks) based on zones definition</a:t>
            </a:r>
          </a:p>
          <a:p>
            <a:r>
              <a:rPr lang="en-US" dirty="0" smtClean="0"/>
              <a:t>Capacities of the bins (racks) – (weight, size)</a:t>
            </a:r>
          </a:p>
          <a:p>
            <a:r>
              <a:rPr lang="en-US" dirty="0" smtClean="0"/>
              <a:t>Cross docking (from inbound are directly to outbound area)</a:t>
            </a:r>
          </a:p>
          <a:p>
            <a:r>
              <a:rPr lang="en-US" dirty="0" smtClean="0"/>
              <a:t>Transfer between location (HQ and subsidiaries)</a:t>
            </a:r>
          </a:p>
          <a:p>
            <a:r>
              <a:rPr lang="en-US" dirty="0" smtClean="0"/>
              <a:t>Picking slips (from rack to shipment area)</a:t>
            </a:r>
          </a:p>
          <a:p>
            <a:r>
              <a:rPr lang="en-US" dirty="0" smtClean="0"/>
              <a:t>Shipments area (bins, cages)</a:t>
            </a:r>
          </a:p>
          <a:p>
            <a:r>
              <a:rPr lang="en-US" dirty="0" smtClean="0"/>
              <a:t>Transport planning</a:t>
            </a:r>
          </a:p>
          <a:p>
            <a:r>
              <a:rPr lang="en-US" dirty="0" smtClean="0"/>
              <a:t>Credit limits and overdue payment check</a:t>
            </a:r>
          </a:p>
          <a:p>
            <a:r>
              <a:rPr lang="en-US" dirty="0" smtClean="0"/>
              <a:t>Invoices, Credit memos,….</a:t>
            </a:r>
          </a:p>
          <a:p>
            <a:r>
              <a:rPr lang="en-US" dirty="0" smtClean="0"/>
              <a:t>Claim management</a:t>
            </a:r>
          </a:p>
          <a:p>
            <a:pPr marL="365760" lvl="1" indent="0">
              <a:buNone/>
            </a:pPr>
            <a:r>
              <a:rPr lang="en-US" dirty="0" smtClean="0"/>
              <a:t> 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59229" y="476672"/>
            <a:ext cx="86228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Efficient</a:t>
            </a:r>
            <a:r>
              <a:rPr lang="cs-CZ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warehousing</a:t>
            </a:r>
            <a:r>
              <a:rPr lang="cs-CZ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–(</a:t>
            </a:r>
            <a:r>
              <a:rPr lang="cs-CZ" sz="1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only</a:t>
            </a:r>
            <a:r>
              <a:rPr lang="cs-CZ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 </a:t>
            </a:r>
            <a:r>
              <a:rPr lang="cs-CZ" sz="1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few</a:t>
            </a:r>
            <a:r>
              <a:rPr lang="cs-CZ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1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examples</a:t>
            </a:r>
            <a:r>
              <a:rPr lang="cs-CZ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en-US" sz="1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548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algn="l"/>
            <a:r>
              <a:rPr lang="cs-CZ" sz="4000" dirty="0" err="1" smtClean="0"/>
              <a:t>Warehousing</a:t>
            </a:r>
            <a:endParaRPr lang="cs-CZ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450038" cy="454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2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</TotalTime>
  <Words>550</Words>
  <Application>Microsoft Office PowerPoint</Application>
  <PresentationFormat>Předvádění na obrazovce (4:3)</PresentationFormat>
  <Paragraphs>190</Paragraphs>
  <Slides>20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Aerodynamika</vt:lpstr>
      <vt:lpstr>CorelDRAW!</vt:lpstr>
      <vt:lpstr>Clip</vt:lpstr>
      <vt:lpstr>South African project </vt:lpstr>
      <vt:lpstr>Prezentace aplikace PowerPoint</vt:lpstr>
      <vt:lpstr>Prezentace aplikace PowerPoint</vt:lpstr>
      <vt:lpstr>Prezentace aplikace PowerPoint</vt:lpstr>
      <vt:lpstr>Isolated Data Islands</vt:lpstr>
      <vt:lpstr> </vt:lpstr>
      <vt:lpstr>Prezentace aplikace PowerPoint</vt:lpstr>
      <vt:lpstr>Prezentace aplikace PowerPoint</vt:lpstr>
      <vt:lpstr>Warehousing</vt:lpstr>
      <vt:lpstr>Warehousing</vt:lpstr>
      <vt:lpstr>Prezentace aplikace PowerPoint</vt:lpstr>
      <vt:lpstr>Design (S=Sheets, R=Reels, G=Graphics, C=Cutting, G=Guillotine)</vt:lpstr>
      <vt:lpstr>Project management</vt:lpstr>
      <vt:lpstr>Resource planner tool</vt:lpstr>
      <vt:lpstr>Resource planner tool</vt:lpstr>
      <vt:lpstr>Resource planner tool</vt:lpstr>
      <vt:lpstr>Consignment stock (benefits)</vt:lpstr>
      <vt:lpstr>Forward Exchange Contract'     A special type of foreign currency transaction. Forward contracts are agreements between two parties to exchange two designated currencies at a specific time in the future. These contracts always take place on a date after the date that the spot contract settles, and are used to protect the buyer from fluctuations in currency prices.   </vt:lpstr>
      <vt:lpstr>Training </vt:lpstr>
      <vt:lpstr>Implementation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African project</dc:title>
  <dc:creator>Skorkovsky Jaromir</dc:creator>
  <cp:lastModifiedBy>Skorkovsky Jaromir</cp:lastModifiedBy>
  <cp:revision>31</cp:revision>
  <dcterms:created xsi:type="dcterms:W3CDTF">2014-09-04T10:27:02Z</dcterms:created>
  <dcterms:modified xsi:type="dcterms:W3CDTF">2014-09-17T15:49:00Z</dcterms:modified>
</cp:coreProperties>
</file>