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Default Extension="doc" ContentType="application/msword"/>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69"/>
  </p:notesMasterIdLst>
  <p:sldIdLst>
    <p:sldId id="257" r:id="rId2"/>
    <p:sldId id="280" r:id="rId3"/>
    <p:sldId id="347" r:id="rId4"/>
    <p:sldId id="355" r:id="rId5"/>
    <p:sldId id="357" r:id="rId6"/>
    <p:sldId id="358" r:id="rId7"/>
    <p:sldId id="299" r:id="rId8"/>
    <p:sldId id="300" r:id="rId9"/>
    <p:sldId id="340" r:id="rId10"/>
    <p:sldId id="341" r:id="rId11"/>
    <p:sldId id="301" r:id="rId12"/>
    <p:sldId id="302" r:id="rId13"/>
    <p:sldId id="303" r:id="rId14"/>
    <p:sldId id="304" r:id="rId15"/>
    <p:sldId id="305" r:id="rId16"/>
    <p:sldId id="306" r:id="rId17"/>
    <p:sldId id="307" r:id="rId18"/>
    <p:sldId id="377" r:id="rId19"/>
    <p:sldId id="378" r:id="rId20"/>
    <p:sldId id="379" r:id="rId21"/>
    <p:sldId id="388" r:id="rId22"/>
    <p:sldId id="352" r:id="rId23"/>
    <p:sldId id="353" r:id="rId24"/>
    <p:sldId id="354" r:id="rId25"/>
    <p:sldId id="392" r:id="rId26"/>
    <p:sldId id="311" r:id="rId27"/>
    <p:sldId id="344" r:id="rId28"/>
    <p:sldId id="313" r:id="rId29"/>
    <p:sldId id="314" r:id="rId30"/>
    <p:sldId id="315" r:id="rId31"/>
    <p:sldId id="316" r:id="rId32"/>
    <p:sldId id="356" r:id="rId33"/>
    <p:sldId id="317" r:id="rId34"/>
    <p:sldId id="318" r:id="rId35"/>
    <p:sldId id="320" r:id="rId36"/>
    <p:sldId id="373" r:id="rId37"/>
    <p:sldId id="374" r:id="rId38"/>
    <p:sldId id="321" r:id="rId39"/>
    <p:sldId id="322" r:id="rId40"/>
    <p:sldId id="325" r:id="rId41"/>
    <p:sldId id="324" r:id="rId42"/>
    <p:sldId id="327" r:id="rId43"/>
    <p:sldId id="328" r:id="rId44"/>
    <p:sldId id="329" r:id="rId45"/>
    <p:sldId id="330" r:id="rId46"/>
    <p:sldId id="331" r:id="rId47"/>
    <p:sldId id="332" r:id="rId48"/>
    <p:sldId id="333" r:id="rId49"/>
    <p:sldId id="334" r:id="rId50"/>
    <p:sldId id="364" r:id="rId51"/>
    <p:sldId id="365" r:id="rId52"/>
    <p:sldId id="342" r:id="rId53"/>
    <p:sldId id="343" r:id="rId54"/>
    <p:sldId id="367" r:id="rId55"/>
    <p:sldId id="368" r:id="rId56"/>
    <p:sldId id="369" r:id="rId57"/>
    <p:sldId id="370" r:id="rId58"/>
    <p:sldId id="336" r:id="rId59"/>
    <p:sldId id="372" r:id="rId60"/>
    <p:sldId id="371" r:id="rId61"/>
    <p:sldId id="337" r:id="rId62"/>
    <p:sldId id="338" r:id="rId63"/>
    <p:sldId id="339" r:id="rId64"/>
    <p:sldId id="380" r:id="rId65"/>
    <p:sldId id="381" r:id="rId66"/>
    <p:sldId id="382" r:id="rId67"/>
    <p:sldId id="285" r:id="rId68"/>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a:srgbClr val="FFFF00"/>
    <a:srgbClr val="3333CC"/>
    <a:srgbClr val="66FF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21" autoAdjust="0"/>
  </p:normalViewPr>
  <p:slideViewPr>
    <p:cSldViewPr>
      <p:cViewPr varScale="1">
        <p:scale>
          <a:sx n="111" d="100"/>
          <a:sy n="111" d="100"/>
        </p:scale>
        <p:origin x="-16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cs-CZ"/>
          </a:p>
        </p:txBody>
      </p:sp>
      <p:sp>
        <p:nvSpPr>
          <p:cNvPr id="36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cs-CZ"/>
          </a:p>
        </p:txBody>
      </p:sp>
      <p:sp>
        <p:nvSpPr>
          <p:cNvPr id="931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cs-CZ"/>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B0B768C4-4CAA-4916-999F-1E62DE2D4EE6}" type="slidenum">
              <a:rPr lang="cs-CZ"/>
              <a:pPr>
                <a:defRPr/>
              </a:pPr>
              <a:t>‹#›</a:t>
            </a:fld>
            <a:endParaRPr lang="cs-CZ"/>
          </a:p>
        </p:txBody>
      </p:sp>
    </p:spTree>
    <p:extLst>
      <p:ext uri="{BB962C8B-B14F-4D97-AF65-F5344CB8AC3E}">
        <p14:creationId xmlns:p14="http://schemas.microsoft.com/office/powerpoint/2010/main" xmlns="" val="33338946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CE48BCCD-C2D2-475B-88C1-F02E9AC42022}" type="slidenum">
              <a:rPr lang="cs-CZ" smtClean="0">
                <a:latin typeface="Arial" pitchFamily="34" charset="0"/>
              </a:rPr>
              <a:pPr/>
              <a:t>8</a:t>
            </a:fld>
            <a:endParaRPr lang="cs-CZ" smtClean="0">
              <a:latin typeface="Arial" pitchFamily="34" charset="0"/>
            </a:endParaRPr>
          </a:p>
        </p:txBody>
      </p:sp>
      <p:sp>
        <p:nvSpPr>
          <p:cNvPr id="94211" name="Text Box 2"/>
          <p:cNvSpPr txBox="1">
            <a:spLocks noChangeArrowheads="1"/>
          </p:cNvSpPr>
          <p:nvPr/>
        </p:nvSpPr>
        <p:spPr bwMode="auto">
          <a:xfrm>
            <a:off x="3884613" y="8685213"/>
            <a:ext cx="2973387" cy="458787"/>
          </a:xfrm>
          <a:prstGeom prst="rect">
            <a:avLst/>
          </a:prstGeom>
          <a:noFill/>
          <a:ln w="9525">
            <a:noFill/>
            <a:round/>
            <a:headEnd/>
            <a:tailEnd/>
          </a:ln>
        </p:spPr>
        <p:txBody>
          <a:bodyPr lIns="87399" tIns="43866" rIns="87399" bIns="43866" anchor="b"/>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fld id="{250DE4F3-2E34-4C9D-83E4-72AA43AB6A4D}" type="slidenum">
              <a:rPr lang="cs-CZ" sz="1100">
                <a:solidFill>
                  <a:srgbClr val="000000"/>
                </a:solidFill>
                <a:latin typeface="Times New Roman" pitchFamily="18" charset="0"/>
                <a:ea typeface="Arial Unicode MS" pitchFamily="34" charset="-128"/>
                <a:cs typeface="Arial Unicode MS" pitchFamily="34" charset="-128"/>
              </a:rPr>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t>8</a:t>
            </a:fld>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94212" name="Text Box 3"/>
          <p:cNvSpPr txBox="1">
            <a:spLocks noChangeArrowheads="1"/>
          </p:cNvSpPr>
          <p:nvPr/>
        </p:nvSpPr>
        <p:spPr bwMode="auto">
          <a:xfrm>
            <a:off x="0" y="8685213"/>
            <a:ext cx="2973388" cy="458787"/>
          </a:xfrm>
          <a:prstGeom prst="rect">
            <a:avLst/>
          </a:prstGeom>
          <a:noFill/>
          <a:ln w="9525">
            <a:noFill/>
            <a:round/>
            <a:headEnd/>
            <a:tailEnd/>
          </a:ln>
        </p:spPr>
        <p:txBody>
          <a:bodyPr lIns="87399" tIns="43866" rIns="87399" bIns="43866" anchor="b"/>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94213" name="Text Box 4"/>
          <p:cNvSpPr txBox="1">
            <a:spLocks noChangeArrowheads="1"/>
          </p:cNvSpPr>
          <p:nvPr/>
        </p:nvSpPr>
        <p:spPr bwMode="auto">
          <a:xfrm>
            <a:off x="0" y="0"/>
            <a:ext cx="2973388" cy="458788"/>
          </a:xfrm>
          <a:prstGeom prst="rect">
            <a:avLst/>
          </a:prstGeom>
          <a:noFill/>
          <a:ln w="9525">
            <a:noFill/>
            <a:round/>
            <a:headEnd/>
            <a:tailEnd/>
          </a:ln>
        </p:spPr>
        <p:txBody>
          <a:bodyPr lIns="87399" tIns="43866" rIns="87399" bIns="43866"/>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94214" name="Text Box 5"/>
          <p:cNvSpPr txBox="1">
            <a:spLocks noChangeArrowheads="1"/>
          </p:cNvSpPr>
          <p:nvPr/>
        </p:nvSpPr>
        <p:spPr bwMode="auto">
          <a:xfrm>
            <a:off x="3884613" y="0"/>
            <a:ext cx="2973387" cy="458788"/>
          </a:xfrm>
          <a:prstGeom prst="rect">
            <a:avLst/>
          </a:prstGeom>
          <a:noFill/>
          <a:ln w="9525">
            <a:noFill/>
            <a:round/>
            <a:headEnd/>
            <a:tailEnd/>
          </a:ln>
        </p:spPr>
        <p:txBody>
          <a:bodyPr lIns="87399" tIns="43866" rIns="87399" bIns="43866"/>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94215" name="Text Box 6"/>
          <p:cNvSpPr txBox="1">
            <a:spLocks noChangeArrowheads="1"/>
          </p:cNvSpPr>
          <p:nvPr/>
        </p:nvSpPr>
        <p:spPr bwMode="auto">
          <a:xfrm>
            <a:off x="957263" y="685800"/>
            <a:ext cx="4943475"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94216" name="Rectangle 7"/>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F31C8366-8BE3-4C46-9D58-3A8C49F79EE8}" type="slidenum">
              <a:rPr lang="cs-CZ" smtClean="0">
                <a:latin typeface="Arial" pitchFamily="34" charset="0"/>
              </a:rPr>
              <a:pPr/>
              <a:t>43</a:t>
            </a:fld>
            <a:endParaRPr lang="cs-CZ" smtClean="0">
              <a:latin typeface="Arial" pitchFamily="34" charset="0"/>
            </a:endParaRPr>
          </a:p>
        </p:txBody>
      </p:sp>
      <p:sp>
        <p:nvSpPr>
          <p:cNvPr id="107523" name="Text Box 2"/>
          <p:cNvSpPr txBox="1">
            <a:spLocks noChangeArrowheads="1"/>
          </p:cNvSpPr>
          <p:nvPr/>
        </p:nvSpPr>
        <p:spPr bwMode="auto">
          <a:xfrm>
            <a:off x="958850" y="685800"/>
            <a:ext cx="4940300"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07524"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50B8B899-5BE6-4ABD-A4FD-8152A9468B61}" type="slidenum">
              <a:rPr lang="cs-CZ" smtClean="0">
                <a:latin typeface="Arial" pitchFamily="34" charset="0"/>
              </a:rPr>
              <a:pPr/>
              <a:t>44</a:t>
            </a:fld>
            <a:endParaRPr lang="cs-CZ" smtClean="0">
              <a:latin typeface="Arial" pitchFamily="34" charset="0"/>
            </a:endParaRPr>
          </a:p>
        </p:txBody>
      </p:sp>
      <p:sp>
        <p:nvSpPr>
          <p:cNvPr id="108547" name="Text Box 2"/>
          <p:cNvSpPr txBox="1">
            <a:spLocks noChangeArrowheads="1"/>
          </p:cNvSpPr>
          <p:nvPr/>
        </p:nvSpPr>
        <p:spPr bwMode="auto">
          <a:xfrm>
            <a:off x="958850" y="685800"/>
            <a:ext cx="4940300"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08548"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C4C4ED4A-91EA-46A8-88CA-427791DD84E6}" type="slidenum">
              <a:rPr lang="cs-CZ" smtClean="0">
                <a:latin typeface="Arial" pitchFamily="34" charset="0"/>
              </a:rPr>
              <a:pPr/>
              <a:t>45</a:t>
            </a:fld>
            <a:endParaRPr lang="cs-CZ" smtClean="0">
              <a:latin typeface="Arial" pitchFamily="34"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F8E23C7B-F106-446C-BA0C-6640E2E8971D}" type="slidenum">
              <a:rPr lang="cs-CZ" smtClean="0">
                <a:latin typeface="Arial" pitchFamily="34" charset="0"/>
              </a:rPr>
              <a:pPr/>
              <a:t>46</a:t>
            </a:fld>
            <a:endParaRPr lang="cs-CZ" smtClean="0">
              <a:latin typeface="Arial" pitchFamily="34" charset="0"/>
            </a:endParaRPr>
          </a:p>
        </p:txBody>
      </p:sp>
      <p:sp>
        <p:nvSpPr>
          <p:cNvPr id="110595" name="Text Box 2"/>
          <p:cNvSpPr txBox="1">
            <a:spLocks noChangeArrowheads="1"/>
          </p:cNvSpPr>
          <p:nvPr/>
        </p:nvSpPr>
        <p:spPr bwMode="auto">
          <a:xfrm>
            <a:off x="960438" y="687388"/>
            <a:ext cx="4938712" cy="3427412"/>
          </a:xfrm>
          <a:prstGeom prst="rect">
            <a:avLst/>
          </a:prstGeom>
          <a:solidFill>
            <a:srgbClr val="FFFFFF"/>
          </a:solidFill>
          <a:ln w="9525">
            <a:solidFill>
              <a:srgbClr val="000000"/>
            </a:solidFill>
            <a:miter lim="800000"/>
            <a:headEnd/>
            <a:tailEnd/>
          </a:ln>
        </p:spPr>
        <p:txBody>
          <a:bodyPr wrap="none" anchor="ctr"/>
          <a:lstStyle/>
          <a:p>
            <a:endParaRPr lang="cs-CZ"/>
          </a:p>
        </p:txBody>
      </p:sp>
      <p:sp>
        <p:nvSpPr>
          <p:cNvPr id="110596"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132B2B59-A22F-45C5-9FE3-A0EB1CA35C09}" type="slidenum">
              <a:rPr lang="cs-CZ" smtClean="0">
                <a:latin typeface="Arial" pitchFamily="34" charset="0"/>
              </a:rPr>
              <a:pPr/>
              <a:t>47</a:t>
            </a:fld>
            <a:endParaRPr lang="cs-CZ" smtClean="0">
              <a:latin typeface="Arial" pitchFamily="34" charset="0"/>
            </a:endParaRPr>
          </a:p>
        </p:txBody>
      </p:sp>
      <p:sp>
        <p:nvSpPr>
          <p:cNvPr id="111619" name="Text Box 2"/>
          <p:cNvSpPr txBox="1">
            <a:spLocks noChangeArrowheads="1"/>
          </p:cNvSpPr>
          <p:nvPr/>
        </p:nvSpPr>
        <p:spPr bwMode="auto">
          <a:xfrm>
            <a:off x="958850" y="685800"/>
            <a:ext cx="4940300"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11620"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70C35C9D-72C3-40B4-903F-F1B7ACE14A14}" type="slidenum">
              <a:rPr lang="cs-CZ" smtClean="0">
                <a:latin typeface="Arial" pitchFamily="34" charset="0"/>
              </a:rPr>
              <a:pPr/>
              <a:t>48</a:t>
            </a:fld>
            <a:endParaRPr lang="cs-CZ" smtClean="0">
              <a:latin typeface="Arial" pitchFamily="34" charset="0"/>
            </a:endParaRPr>
          </a:p>
        </p:txBody>
      </p:sp>
      <p:sp>
        <p:nvSpPr>
          <p:cNvPr id="112643" name="Text Box 2"/>
          <p:cNvSpPr txBox="1">
            <a:spLocks noChangeArrowheads="1"/>
          </p:cNvSpPr>
          <p:nvPr/>
        </p:nvSpPr>
        <p:spPr bwMode="auto">
          <a:xfrm>
            <a:off x="958850" y="685800"/>
            <a:ext cx="4940300"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12644"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0FBFEB5D-C14B-428E-9D55-255B234B2842}" type="slidenum">
              <a:rPr lang="cs-CZ" smtClean="0">
                <a:latin typeface="Arial" pitchFamily="34" charset="0"/>
              </a:rPr>
              <a:pPr/>
              <a:t>49</a:t>
            </a:fld>
            <a:endParaRPr lang="cs-CZ" smtClean="0">
              <a:latin typeface="Arial" pitchFamily="34" charset="0"/>
            </a:endParaRPr>
          </a:p>
        </p:txBody>
      </p:sp>
      <p:sp>
        <p:nvSpPr>
          <p:cNvPr id="113667" name="Text Box 2"/>
          <p:cNvSpPr txBox="1">
            <a:spLocks noChangeArrowheads="1"/>
          </p:cNvSpPr>
          <p:nvPr/>
        </p:nvSpPr>
        <p:spPr bwMode="auto">
          <a:xfrm>
            <a:off x="958850" y="685800"/>
            <a:ext cx="4940300"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13668"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D7F51E6-984E-46FD-AA38-FC75639FD3F7}" type="slidenum">
              <a:rPr lang="cs-CZ" smtClean="0">
                <a:latin typeface="Arial" pitchFamily="34" charset="0"/>
              </a:rPr>
              <a:pPr/>
              <a:t>58</a:t>
            </a:fld>
            <a:endParaRPr lang="cs-CZ" smtClean="0">
              <a:latin typeface="Arial" pitchFamily="34" charset="0"/>
            </a:endParaRPr>
          </a:p>
        </p:txBody>
      </p:sp>
      <p:sp>
        <p:nvSpPr>
          <p:cNvPr id="115715" name="Text Box 2"/>
          <p:cNvSpPr txBox="1">
            <a:spLocks noChangeArrowheads="1"/>
          </p:cNvSpPr>
          <p:nvPr/>
        </p:nvSpPr>
        <p:spPr bwMode="auto">
          <a:xfrm>
            <a:off x="958850" y="685800"/>
            <a:ext cx="4940300"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15716"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3884613" y="8685213"/>
            <a:ext cx="2973387" cy="458787"/>
          </a:xfrm>
          <a:prstGeom prst="rect">
            <a:avLst/>
          </a:prstGeom>
          <a:noFill/>
          <a:ln w="9525">
            <a:noFill/>
            <a:round/>
            <a:headEnd/>
            <a:tailEnd/>
          </a:ln>
        </p:spPr>
        <p:txBody>
          <a:bodyPr lIns="87399" tIns="43866" rIns="87399" bIns="43866" anchor="b"/>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fld id="{BFB8F184-3761-4750-8244-0CAA8EB0F76B}" type="slidenum">
              <a:rPr lang="cs-CZ" sz="1100">
                <a:solidFill>
                  <a:srgbClr val="000000"/>
                </a:solidFill>
                <a:latin typeface="Times New Roman" pitchFamily="18" charset="0"/>
                <a:ea typeface="Arial Unicode MS" pitchFamily="34" charset="-128"/>
                <a:cs typeface="Arial Unicode MS" pitchFamily="34" charset="-128"/>
              </a:rPr>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t>61</a:t>
            </a:fld>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16739" name="Text Box 3"/>
          <p:cNvSpPr txBox="1">
            <a:spLocks noChangeArrowheads="1"/>
          </p:cNvSpPr>
          <p:nvPr/>
        </p:nvSpPr>
        <p:spPr bwMode="auto">
          <a:xfrm>
            <a:off x="0" y="8685213"/>
            <a:ext cx="2973388" cy="458787"/>
          </a:xfrm>
          <a:prstGeom prst="rect">
            <a:avLst/>
          </a:prstGeom>
          <a:noFill/>
          <a:ln w="9525">
            <a:noFill/>
            <a:round/>
            <a:headEnd/>
            <a:tailEnd/>
          </a:ln>
        </p:spPr>
        <p:txBody>
          <a:bodyPr lIns="87399" tIns="43866" rIns="87399" bIns="43866" anchor="b"/>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16740" name="Text Box 4"/>
          <p:cNvSpPr txBox="1">
            <a:spLocks noChangeArrowheads="1"/>
          </p:cNvSpPr>
          <p:nvPr/>
        </p:nvSpPr>
        <p:spPr bwMode="auto">
          <a:xfrm>
            <a:off x="0" y="0"/>
            <a:ext cx="2973388" cy="458788"/>
          </a:xfrm>
          <a:prstGeom prst="rect">
            <a:avLst/>
          </a:prstGeom>
          <a:noFill/>
          <a:ln w="9525">
            <a:noFill/>
            <a:round/>
            <a:headEnd/>
            <a:tailEnd/>
          </a:ln>
        </p:spPr>
        <p:txBody>
          <a:bodyPr lIns="87399" tIns="43866" rIns="87399" bIns="43866"/>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16741" name="Text Box 5"/>
          <p:cNvSpPr txBox="1">
            <a:spLocks noChangeArrowheads="1"/>
          </p:cNvSpPr>
          <p:nvPr/>
        </p:nvSpPr>
        <p:spPr bwMode="auto">
          <a:xfrm>
            <a:off x="3884613" y="0"/>
            <a:ext cx="2973387" cy="458788"/>
          </a:xfrm>
          <a:prstGeom prst="rect">
            <a:avLst/>
          </a:prstGeom>
          <a:noFill/>
          <a:ln w="9525">
            <a:noFill/>
            <a:round/>
            <a:headEnd/>
            <a:tailEnd/>
          </a:ln>
        </p:spPr>
        <p:txBody>
          <a:bodyPr lIns="87399" tIns="43866" rIns="87399" bIns="43866"/>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fld id="{6DACCA44-C4E8-4F79-8952-28BF9E843E23}" type="datetime1">
              <a:rPr lang="cs-CZ" sz="1100">
                <a:solidFill>
                  <a:srgbClr val="000000"/>
                </a:solidFill>
                <a:latin typeface="Times New Roman" pitchFamily="18" charset="0"/>
                <a:ea typeface="Arial Unicode MS" pitchFamily="34" charset="-128"/>
                <a:cs typeface="Arial Unicode MS" pitchFamily="34" charset="-128"/>
              </a:rPr>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t>20.10.2014</a:t>
            </a:fld>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16742" name="Text Box 6"/>
          <p:cNvSpPr txBox="1">
            <a:spLocks noChangeArrowheads="1"/>
          </p:cNvSpPr>
          <p:nvPr/>
        </p:nvSpPr>
        <p:spPr bwMode="auto">
          <a:xfrm>
            <a:off x="958850" y="685800"/>
            <a:ext cx="4941888"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16743" name="Text Box 7"/>
          <p:cNvSpPr>
            <a:spLocks noGrp="1" noChangeArrowheads="1"/>
          </p:cNvSpPr>
          <p:nvPr>
            <p:ph type="body"/>
          </p:nvPr>
        </p:nvSpPr>
        <p:spPr>
          <a:xfrm>
            <a:off x="685800" y="4344988"/>
            <a:ext cx="5486400" cy="4113212"/>
          </a:xfrm>
          <a:noFill/>
          <a:ln/>
        </p:spPr>
        <p:txBody>
          <a:bodyPr lIns="87399" tIns="43866" rIns="87399" bIns="43866"/>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o-RO" smtClean="0">
                <a:latin typeface="Arial" pitchFamily="34" charset="0"/>
                <a:ea typeface="Arial Unicode MS" pitchFamily="34" charset="-128"/>
                <a:cs typeface="Arial Unicode MS" pitchFamily="34" charset="-128"/>
              </a:rPr>
              <a:t>...Business War room is not a toy for rich companies, but a must for dynamic and creative management teams. It can be in a range of solutions from analogyc to full digital... The philosophy behind this old and efficient management instrument is as follow:</a:t>
            </a:r>
          </a:p>
          <a:p>
            <a:pPr defTabSz="449263" eaLnBrk="1" hangingPunct="1">
              <a:spcBef>
                <a:spcPts val="450"/>
              </a:spcBef>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o-RO" smtClean="0">
                <a:latin typeface="Arial" pitchFamily="34" charset="0"/>
                <a:ea typeface="Arial Unicode MS" pitchFamily="34" charset="-128"/>
                <a:cs typeface="Arial Unicode MS" pitchFamily="34" charset="-128"/>
              </a:rPr>
              <a:t>We now what we want and taking into consideration which are our strenghts and resources, what the other players are doing in the market, we are planning our market actions and business development.</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o-RO" smtClean="0">
              <a:latin typeface="Arial" pitchFamily="34" charset="0"/>
              <a:ea typeface="Arial Unicode MS" pitchFamily="34" charset="-128"/>
              <a:cs typeface="Arial Unicode MS" pitchFamily="34" charset="-128"/>
            </a:endParaRP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o-RO" smtClean="0">
                <a:latin typeface="Arial" pitchFamily="34" charset="0"/>
                <a:ea typeface="Arial Unicode MS" pitchFamily="34" charset="-128"/>
                <a:cs typeface="Arial Unicode MS" pitchFamily="34" charset="-128"/>
              </a:rPr>
              <a:t>Why making meetings in an empty space and not in a rich and challenging informational environment?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090A8913-3CAC-4426-89D8-84B34C3D18B2}" type="slidenum">
              <a:rPr lang="cs-CZ" smtClean="0">
                <a:latin typeface="Arial" pitchFamily="34" charset="0"/>
              </a:rPr>
              <a:pPr/>
              <a:t>18</a:t>
            </a:fld>
            <a:endParaRPr lang="cs-CZ" smtClean="0">
              <a:latin typeface="Arial" pitchFamily="34"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cs-CZ"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3232C6F5-EE5C-4195-AA65-F75273E67BF4}" type="slidenum">
              <a:rPr lang="cs-CZ" smtClean="0">
                <a:latin typeface="Arial" pitchFamily="34" charset="0"/>
              </a:rPr>
              <a:pPr/>
              <a:t>19</a:t>
            </a:fld>
            <a:endParaRPr lang="cs-CZ" smtClean="0">
              <a:latin typeface="Arial" pitchFamily="34"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cs-CZ"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9C0C3ED3-76ED-4BD4-80E7-9DC3BAD2A38A}" type="slidenum">
              <a:rPr lang="cs-CZ" smtClean="0">
                <a:latin typeface="Arial" pitchFamily="34" charset="0"/>
              </a:rPr>
              <a:pPr/>
              <a:t>20</a:t>
            </a:fld>
            <a:endParaRPr lang="cs-CZ" smtClean="0">
              <a:latin typeface="Arial" pitchFamily="34"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cs-CZ"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EBBEBD29-F111-4ADE-BD25-5E744D3E3137}" type="slidenum">
              <a:rPr lang="cs-CZ" smtClean="0">
                <a:latin typeface="Arial" pitchFamily="34" charset="0"/>
              </a:rPr>
              <a:pPr/>
              <a:t>38</a:t>
            </a:fld>
            <a:endParaRPr lang="cs-CZ" smtClean="0">
              <a:latin typeface="Arial" pitchFamily="34" charset="0"/>
            </a:endParaRPr>
          </a:p>
        </p:txBody>
      </p:sp>
      <p:sp>
        <p:nvSpPr>
          <p:cNvPr id="100355" name="Text Box 2"/>
          <p:cNvSpPr txBox="1">
            <a:spLocks noChangeArrowheads="1"/>
          </p:cNvSpPr>
          <p:nvPr/>
        </p:nvSpPr>
        <p:spPr bwMode="auto">
          <a:xfrm>
            <a:off x="958850" y="685800"/>
            <a:ext cx="4940300"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00356"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3B7680F3-92F7-4FAB-B2D3-8E362D921B08}" type="slidenum">
              <a:rPr lang="cs-CZ" smtClean="0">
                <a:latin typeface="Arial" pitchFamily="34" charset="0"/>
              </a:rPr>
              <a:pPr/>
              <a:t>39</a:t>
            </a:fld>
            <a:endParaRPr lang="cs-CZ" smtClean="0">
              <a:latin typeface="Arial" pitchFamily="34" charset="0"/>
            </a:endParaRPr>
          </a:p>
        </p:txBody>
      </p:sp>
      <p:sp>
        <p:nvSpPr>
          <p:cNvPr id="101379" name="Text Box 2"/>
          <p:cNvSpPr txBox="1">
            <a:spLocks noChangeArrowheads="1"/>
          </p:cNvSpPr>
          <p:nvPr/>
        </p:nvSpPr>
        <p:spPr bwMode="auto">
          <a:xfrm>
            <a:off x="3884613" y="8685213"/>
            <a:ext cx="2973387" cy="458787"/>
          </a:xfrm>
          <a:prstGeom prst="rect">
            <a:avLst/>
          </a:prstGeom>
          <a:noFill/>
          <a:ln w="9525">
            <a:noFill/>
            <a:round/>
            <a:headEnd/>
            <a:tailEnd/>
          </a:ln>
        </p:spPr>
        <p:txBody>
          <a:bodyPr lIns="87399" tIns="43866" rIns="87399" bIns="43866" anchor="b"/>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fld id="{5A5A5417-49E3-4EE8-B28E-2D3D6112DD40}" type="slidenum">
              <a:rPr lang="cs-CZ" sz="1100">
                <a:solidFill>
                  <a:srgbClr val="000000"/>
                </a:solidFill>
                <a:latin typeface="Times New Roman" pitchFamily="18" charset="0"/>
                <a:ea typeface="Arial Unicode MS" pitchFamily="34" charset="-128"/>
                <a:cs typeface="Arial Unicode MS" pitchFamily="34" charset="-128"/>
              </a:rPr>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t>39</a:t>
            </a:fld>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1380" name="Text Box 3"/>
          <p:cNvSpPr txBox="1">
            <a:spLocks noChangeArrowheads="1"/>
          </p:cNvSpPr>
          <p:nvPr/>
        </p:nvSpPr>
        <p:spPr bwMode="auto">
          <a:xfrm>
            <a:off x="0" y="8685213"/>
            <a:ext cx="2973388" cy="458787"/>
          </a:xfrm>
          <a:prstGeom prst="rect">
            <a:avLst/>
          </a:prstGeom>
          <a:noFill/>
          <a:ln w="9525">
            <a:noFill/>
            <a:round/>
            <a:headEnd/>
            <a:tailEnd/>
          </a:ln>
        </p:spPr>
        <p:txBody>
          <a:bodyPr lIns="87399" tIns="43866" rIns="87399" bIns="43866" anchor="b"/>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1381" name="Text Box 4"/>
          <p:cNvSpPr txBox="1">
            <a:spLocks noChangeArrowheads="1"/>
          </p:cNvSpPr>
          <p:nvPr/>
        </p:nvSpPr>
        <p:spPr bwMode="auto">
          <a:xfrm>
            <a:off x="0" y="0"/>
            <a:ext cx="2973388" cy="458788"/>
          </a:xfrm>
          <a:prstGeom prst="rect">
            <a:avLst/>
          </a:prstGeom>
          <a:noFill/>
          <a:ln w="9525">
            <a:noFill/>
            <a:round/>
            <a:headEnd/>
            <a:tailEnd/>
          </a:ln>
        </p:spPr>
        <p:txBody>
          <a:bodyPr lIns="87399" tIns="43866" rIns="87399" bIns="43866"/>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1382" name="Text Box 5"/>
          <p:cNvSpPr txBox="1">
            <a:spLocks noChangeArrowheads="1"/>
          </p:cNvSpPr>
          <p:nvPr/>
        </p:nvSpPr>
        <p:spPr bwMode="auto">
          <a:xfrm>
            <a:off x="3884613" y="0"/>
            <a:ext cx="2973387" cy="458788"/>
          </a:xfrm>
          <a:prstGeom prst="rect">
            <a:avLst/>
          </a:prstGeom>
          <a:noFill/>
          <a:ln w="9525">
            <a:noFill/>
            <a:round/>
            <a:headEnd/>
            <a:tailEnd/>
          </a:ln>
        </p:spPr>
        <p:txBody>
          <a:bodyPr lIns="87399" tIns="43866" rIns="87399" bIns="43866"/>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1383" name="Text Box 6"/>
          <p:cNvSpPr txBox="1">
            <a:spLocks noChangeArrowheads="1"/>
          </p:cNvSpPr>
          <p:nvPr/>
        </p:nvSpPr>
        <p:spPr bwMode="auto">
          <a:xfrm>
            <a:off x="957263" y="685800"/>
            <a:ext cx="4943475"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01384" name="Rectangle 7"/>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51A5CB7A-D1C7-4B02-BC94-63555418EA65}" type="slidenum">
              <a:rPr lang="cs-CZ" smtClean="0">
                <a:latin typeface="Arial" pitchFamily="34" charset="0"/>
              </a:rPr>
              <a:pPr/>
              <a:t>40</a:t>
            </a:fld>
            <a:endParaRPr lang="cs-CZ" smtClean="0">
              <a:latin typeface="Arial" pitchFamily="34" charset="0"/>
            </a:endParaRPr>
          </a:p>
        </p:txBody>
      </p:sp>
      <p:sp>
        <p:nvSpPr>
          <p:cNvPr id="103427" name="Text Box 2"/>
          <p:cNvSpPr txBox="1">
            <a:spLocks noChangeArrowheads="1"/>
          </p:cNvSpPr>
          <p:nvPr/>
        </p:nvSpPr>
        <p:spPr bwMode="auto">
          <a:xfrm>
            <a:off x="3884613" y="8685213"/>
            <a:ext cx="2973387" cy="458787"/>
          </a:xfrm>
          <a:prstGeom prst="rect">
            <a:avLst/>
          </a:prstGeom>
          <a:noFill/>
          <a:ln w="9525">
            <a:noFill/>
            <a:round/>
            <a:headEnd/>
            <a:tailEnd/>
          </a:ln>
        </p:spPr>
        <p:txBody>
          <a:bodyPr lIns="87399" tIns="43866" rIns="87399" bIns="43866" anchor="b"/>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fld id="{E3EA74D8-1851-499B-9900-70105129C26A}" type="slidenum">
              <a:rPr lang="cs-CZ" sz="1100">
                <a:solidFill>
                  <a:srgbClr val="000000"/>
                </a:solidFill>
                <a:latin typeface="Times New Roman" pitchFamily="18" charset="0"/>
                <a:ea typeface="Arial Unicode MS" pitchFamily="34" charset="-128"/>
                <a:cs typeface="Arial Unicode MS" pitchFamily="34" charset="-128"/>
              </a:rPr>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t>40</a:t>
            </a:fld>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3428" name="Text Box 3"/>
          <p:cNvSpPr txBox="1">
            <a:spLocks noChangeArrowheads="1"/>
          </p:cNvSpPr>
          <p:nvPr/>
        </p:nvSpPr>
        <p:spPr bwMode="auto">
          <a:xfrm>
            <a:off x="0" y="8685213"/>
            <a:ext cx="2973388" cy="458787"/>
          </a:xfrm>
          <a:prstGeom prst="rect">
            <a:avLst/>
          </a:prstGeom>
          <a:noFill/>
          <a:ln w="9525">
            <a:noFill/>
            <a:round/>
            <a:headEnd/>
            <a:tailEnd/>
          </a:ln>
        </p:spPr>
        <p:txBody>
          <a:bodyPr lIns="87399" tIns="43866" rIns="87399" bIns="43866" anchor="b"/>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3429" name="Text Box 4"/>
          <p:cNvSpPr txBox="1">
            <a:spLocks noChangeArrowheads="1"/>
          </p:cNvSpPr>
          <p:nvPr/>
        </p:nvSpPr>
        <p:spPr bwMode="auto">
          <a:xfrm>
            <a:off x="0" y="0"/>
            <a:ext cx="2973388" cy="458788"/>
          </a:xfrm>
          <a:prstGeom prst="rect">
            <a:avLst/>
          </a:prstGeom>
          <a:noFill/>
          <a:ln w="9525">
            <a:noFill/>
            <a:round/>
            <a:headEnd/>
            <a:tailEnd/>
          </a:ln>
        </p:spPr>
        <p:txBody>
          <a:bodyPr lIns="87399" tIns="43866" rIns="87399" bIns="43866"/>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3430" name="Text Box 5"/>
          <p:cNvSpPr txBox="1">
            <a:spLocks noChangeArrowheads="1"/>
          </p:cNvSpPr>
          <p:nvPr/>
        </p:nvSpPr>
        <p:spPr bwMode="auto">
          <a:xfrm>
            <a:off x="3884613" y="0"/>
            <a:ext cx="2973387" cy="458788"/>
          </a:xfrm>
          <a:prstGeom prst="rect">
            <a:avLst/>
          </a:prstGeom>
          <a:noFill/>
          <a:ln w="9525">
            <a:noFill/>
            <a:round/>
            <a:headEnd/>
            <a:tailEnd/>
          </a:ln>
        </p:spPr>
        <p:txBody>
          <a:bodyPr lIns="87399" tIns="43866" rIns="87399" bIns="43866"/>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3431" name="Text Box 6"/>
          <p:cNvSpPr txBox="1">
            <a:spLocks noChangeArrowheads="1"/>
          </p:cNvSpPr>
          <p:nvPr/>
        </p:nvSpPr>
        <p:spPr bwMode="auto">
          <a:xfrm>
            <a:off x="957263" y="685800"/>
            <a:ext cx="4943475"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03432" name="Rectangle 7"/>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4760E54-0D8C-4B87-BC55-FF33A0C5EF6D}" type="slidenum">
              <a:rPr lang="cs-CZ" smtClean="0">
                <a:latin typeface="Arial" pitchFamily="34" charset="0"/>
              </a:rPr>
              <a:pPr/>
              <a:t>41</a:t>
            </a:fld>
            <a:endParaRPr lang="cs-CZ" smtClean="0">
              <a:latin typeface="Arial" pitchFamily="34"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914400" y="4343400"/>
            <a:ext cx="5029200" cy="4114800"/>
          </a:xfrm>
          <a:noFill/>
          <a:ln/>
        </p:spPr>
        <p:txBody>
          <a:bodyPr/>
          <a:lstStyle/>
          <a:p>
            <a:pPr eaLnBrk="1" hangingPunct="1"/>
            <a:endParaRPr lang="cs-CZ"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36C16902-C604-4C6F-8016-EF6529F3BC92}" type="slidenum">
              <a:rPr lang="cs-CZ" smtClean="0">
                <a:latin typeface="Arial" pitchFamily="34" charset="0"/>
              </a:rPr>
              <a:pPr/>
              <a:t>42</a:t>
            </a:fld>
            <a:endParaRPr lang="cs-CZ" smtClean="0">
              <a:latin typeface="Arial" pitchFamily="34" charset="0"/>
            </a:endParaRPr>
          </a:p>
        </p:txBody>
      </p:sp>
      <p:sp>
        <p:nvSpPr>
          <p:cNvPr id="106499" name="Text Box 2"/>
          <p:cNvSpPr txBox="1">
            <a:spLocks noChangeArrowheads="1"/>
          </p:cNvSpPr>
          <p:nvPr/>
        </p:nvSpPr>
        <p:spPr bwMode="auto">
          <a:xfrm>
            <a:off x="3884613" y="8685213"/>
            <a:ext cx="2973387" cy="458787"/>
          </a:xfrm>
          <a:prstGeom prst="rect">
            <a:avLst/>
          </a:prstGeom>
          <a:noFill/>
          <a:ln w="9525">
            <a:noFill/>
            <a:round/>
            <a:headEnd/>
            <a:tailEnd/>
          </a:ln>
        </p:spPr>
        <p:txBody>
          <a:bodyPr lIns="87399" tIns="43866" rIns="87399" bIns="43866" anchor="b"/>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fld id="{00B777DC-CFD3-4E32-A37C-DE92D027CE71}" type="slidenum">
              <a:rPr lang="cs-CZ" sz="1100">
                <a:solidFill>
                  <a:srgbClr val="000000"/>
                </a:solidFill>
                <a:latin typeface="Times New Roman" pitchFamily="18" charset="0"/>
                <a:ea typeface="Arial Unicode MS" pitchFamily="34" charset="-128"/>
                <a:cs typeface="Arial Unicode MS" pitchFamily="34" charset="-128"/>
              </a:rPr>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t>42</a:t>
            </a:fld>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6500" name="Text Box 3"/>
          <p:cNvSpPr txBox="1">
            <a:spLocks noChangeArrowheads="1"/>
          </p:cNvSpPr>
          <p:nvPr/>
        </p:nvSpPr>
        <p:spPr bwMode="auto">
          <a:xfrm>
            <a:off x="0" y="8685213"/>
            <a:ext cx="2973388" cy="458787"/>
          </a:xfrm>
          <a:prstGeom prst="rect">
            <a:avLst/>
          </a:prstGeom>
          <a:noFill/>
          <a:ln w="9525">
            <a:noFill/>
            <a:round/>
            <a:headEnd/>
            <a:tailEnd/>
          </a:ln>
        </p:spPr>
        <p:txBody>
          <a:bodyPr lIns="87399" tIns="43866" rIns="87399" bIns="43866" anchor="b"/>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6501" name="Text Box 4"/>
          <p:cNvSpPr txBox="1">
            <a:spLocks noChangeArrowheads="1"/>
          </p:cNvSpPr>
          <p:nvPr/>
        </p:nvSpPr>
        <p:spPr bwMode="auto">
          <a:xfrm>
            <a:off x="0" y="0"/>
            <a:ext cx="2973388" cy="458788"/>
          </a:xfrm>
          <a:prstGeom prst="rect">
            <a:avLst/>
          </a:prstGeom>
          <a:noFill/>
          <a:ln w="9525">
            <a:noFill/>
            <a:round/>
            <a:headEnd/>
            <a:tailEnd/>
          </a:ln>
        </p:spPr>
        <p:txBody>
          <a:bodyPr lIns="87399" tIns="43866" rIns="87399" bIns="43866"/>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6502" name="Text Box 5"/>
          <p:cNvSpPr txBox="1">
            <a:spLocks noChangeArrowheads="1"/>
          </p:cNvSpPr>
          <p:nvPr/>
        </p:nvSpPr>
        <p:spPr bwMode="auto">
          <a:xfrm>
            <a:off x="3884613" y="0"/>
            <a:ext cx="2973387" cy="458788"/>
          </a:xfrm>
          <a:prstGeom prst="rect">
            <a:avLst/>
          </a:prstGeom>
          <a:noFill/>
          <a:ln w="9525">
            <a:noFill/>
            <a:round/>
            <a:headEnd/>
            <a:tailEnd/>
          </a:ln>
        </p:spPr>
        <p:txBody>
          <a:bodyPr lIns="87399" tIns="43866" rIns="87399" bIns="43866"/>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6503" name="Text Box 6"/>
          <p:cNvSpPr txBox="1">
            <a:spLocks noChangeArrowheads="1"/>
          </p:cNvSpPr>
          <p:nvPr/>
        </p:nvSpPr>
        <p:spPr bwMode="auto">
          <a:xfrm>
            <a:off x="3886200" y="8685213"/>
            <a:ext cx="2970213" cy="457200"/>
          </a:xfrm>
          <a:prstGeom prst="rect">
            <a:avLst/>
          </a:prstGeom>
          <a:noFill/>
          <a:ln w="9525">
            <a:noFill/>
            <a:round/>
            <a:headEnd/>
            <a:tailEnd/>
          </a:ln>
        </p:spPr>
        <p:txBody>
          <a:bodyPr lIns="89061" tIns="44530" rIns="89061" bIns="44530" anchor="b"/>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fld id="{D47F0D00-7F54-4F8C-91F1-714D24AE0683}" type="slidenum">
              <a:rPr lang="cs-CZ" sz="1100">
                <a:solidFill>
                  <a:srgbClr val="000000"/>
                </a:solidFill>
                <a:cs typeface="Arial" pitchFamily="34" charset="0"/>
              </a:rPr>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t>42</a:t>
            </a:fld>
            <a:endParaRPr lang="cs-CZ" sz="1100">
              <a:solidFill>
                <a:srgbClr val="000000"/>
              </a:solidFill>
              <a:cs typeface="Arial" pitchFamily="34" charset="0"/>
            </a:endParaRPr>
          </a:p>
        </p:txBody>
      </p:sp>
      <p:sp>
        <p:nvSpPr>
          <p:cNvPr id="106504" name="Text Box 7"/>
          <p:cNvSpPr txBox="1">
            <a:spLocks noChangeArrowheads="1"/>
          </p:cNvSpPr>
          <p:nvPr/>
        </p:nvSpPr>
        <p:spPr bwMode="auto">
          <a:xfrm>
            <a:off x="957263" y="685800"/>
            <a:ext cx="4943475"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06505" name="Rectangle 8"/>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cs-CZ" sz="2400">
              <a:latin typeface="Times New Roman" pitchFamily="18" charset="0"/>
            </a:endParaRPr>
          </a:p>
        </p:txBody>
      </p:sp>
      <p:sp>
        <p:nvSpPr>
          <p:cNvPr id="24578" name="Rectangle 2"/>
          <p:cNvSpPr>
            <a:spLocks noGrp="1" noChangeArrowheads="1"/>
          </p:cNvSpPr>
          <p:nvPr>
            <p:ph type="ctrTitle"/>
          </p:nvPr>
        </p:nvSpPr>
        <p:spPr>
          <a:xfrm>
            <a:off x="685800" y="990600"/>
            <a:ext cx="7772400" cy="1371600"/>
          </a:xfrm>
        </p:spPr>
        <p:txBody>
          <a:bodyPr/>
          <a:lstStyle>
            <a:lvl1pPr>
              <a:defRPr sz="4000"/>
            </a:lvl1pPr>
          </a:lstStyle>
          <a:p>
            <a:r>
              <a:rPr lang="cs-CZ"/>
              <a:t>Klepnutím lze upravit styl předlohy nadpisů.</a:t>
            </a:r>
          </a:p>
        </p:txBody>
      </p:sp>
      <p:sp>
        <p:nvSpPr>
          <p:cNvPr id="2457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cs-CZ"/>
              <a:t>Klepnutím lze upravit styl předlohy podnadpisů.</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cs-CZ"/>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cs-CZ"/>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F0061714-78CC-4B5D-99AB-3316EAE5AFBE}"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pPr>
              <a:defRPr/>
            </a:pPr>
            <a:fld id="{5BD5F889-F1AC-4881-9632-0A652413741F}"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73838" y="304800"/>
            <a:ext cx="2001837" cy="571500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566738" y="304800"/>
            <a:ext cx="5854700" cy="571500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pPr>
              <a:defRPr/>
            </a:pPr>
            <a:fld id="{5C02C3C1-F252-4972-BDCB-08680F00EBC2}"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pPr>
              <a:defRPr/>
            </a:pPr>
            <a:fld id="{18ACBF9F-1BE7-4636-9357-DDBA50B1F0F0}"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pPr>
              <a:defRPr/>
            </a:pPr>
            <a:fld id="{4E5129C7-9B97-48D6-BD3B-F8DAD4F01397}"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pPr>
              <a:defRPr/>
            </a:pPr>
            <a:fld id="{62F2A58B-7978-452A-AD13-EB1EC483B755}"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6"/>
          <p:cNvSpPr>
            <a:spLocks noGrp="1" noChangeArrowheads="1"/>
          </p:cNvSpPr>
          <p:nvPr>
            <p:ph type="dt" sz="half" idx="10"/>
          </p:nvPr>
        </p:nvSpPr>
        <p:spPr>
          <a:ln/>
        </p:spPr>
        <p:txBody>
          <a:bodyPr/>
          <a:lstStyle>
            <a:lvl1pPr>
              <a:defRPr/>
            </a:lvl1pPr>
          </a:lstStyle>
          <a:p>
            <a:pPr>
              <a:defRPr/>
            </a:pPr>
            <a:endParaRPr lang="cs-CZ"/>
          </a:p>
        </p:txBody>
      </p:sp>
      <p:sp>
        <p:nvSpPr>
          <p:cNvPr id="8" name="Rectangle 7"/>
          <p:cNvSpPr>
            <a:spLocks noGrp="1" noChangeArrowheads="1"/>
          </p:cNvSpPr>
          <p:nvPr>
            <p:ph type="ftr" sz="quarter" idx="11"/>
          </p:nvPr>
        </p:nvSpPr>
        <p:spPr>
          <a:ln/>
        </p:spPr>
        <p:txBody>
          <a:bodyPr/>
          <a:lstStyle>
            <a:lvl1pPr>
              <a:defRPr/>
            </a:lvl1pPr>
          </a:lstStyle>
          <a:p>
            <a:pPr>
              <a:defRPr/>
            </a:pPr>
            <a:endParaRPr lang="cs-CZ"/>
          </a:p>
        </p:txBody>
      </p:sp>
      <p:sp>
        <p:nvSpPr>
          <p:cNvPr id="9" name="Rectangle 8"/>
          <p:cNvSpPr>
            <a:spLocks noGrp="1" noChangeArrowheads="1"/>
          </p:cNvSpPr>
          <p:nvPr>
            <p:ph type="sldNum" sz="quarter" idx="12"/>
          </p:nvPr>
        </p:nvSpPr>
        <p:spPr>
          <a:ln/>
        </p:spPr>
        <p:txBody>
          <a:bodyPr/>
          <a:lstStyle>
            <a:lvl1pPr>
              <a:defRPr/>
            </a:lvl1pPr>
          </a:lstStyle>
          <a:p>
            <a:pPr>
              <a:defRPr/>
            </a:pPr>
            <a:fld id="{2DCD1867-4895-4B3F-8D0E-E5947E9D6816}"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6"/>
          <p:cNvSpPr>
            <a:spLocks noGrp="1" noChangeArrowheads="1"/>
          </p:cNvSpPr>
          <p:nvPr>
            <p:ph type="dt" sz="half" idx="10"/>
          </p:nvPr>
        </p:nvSpPr>
        <p:spPr>
          <a:ln/>
        </p:spPr>
        <p:txBody>
          <a:bodyPr/>
          <a:lstStyle>
            <a:lvl1pPr>
              <a:defRPr/>
            </a:lvl1pPr>
          </a:lstStyle>
          <a:p>
            <a:pPr>
              <a:defRPr/>
            </a:pPr>
            <a:endParaRPr lang="cs-CZ"/>
          </a:p>
        </p:txBody>
      </p:sp>
      <p:sp>
        <p:nvSpPr>
          <p:cNvPr id="4" name="Rectangle 7"/>
          <p:cNvSpPr>
            <a:spLocks noGrp="1" noChangeArrowheads="1"/>
          </p:cNvSpPr>
          <p:nvPr>
            <p:ph type="ftr" sz="quarter" idx="11"/>
          </p:nvPr>
        </p:nvSpPr>
        <p:spPr>
          <a:ln/>
        </p:spPr>
        <p:txBody>
          <a:bodyPr/>
          <a:lstStyle>
            <a:lvl1pPr>
              <a:defRPr/>
            </a:lvl1pPr>
          </a:lstStyle>
          <a:p>
            <a:pPr>
              <a:defRPr/>
            </a:pPr>
            <a:endParaRPr lang="cs-CZ"/>
          </a:p>
        </p:txBody>
      </p:sp>
      <p:sp>
        <p:nvSpPr>
          <p:cNvPr id="5" name="Rectangle 8"/>
          <p:cNvSpPr>
            <a:spLocks noGrp="1" noChangeArrowheads="1"/>
          </p:cNvSpPr>
          <p:nvPr>
            <p:ph type="sldNum" sz="quarter" idx="12"/>
          </p:nvPr>
        </p:nvSpPr>
        <p:spPr>
          <a:ln/>
        </p:spPr>
        <p:txBody>
          <a:bodyPr/>
          <a:lstStyle>
            <a:lvl1pPr>
              <a:defRPr/>
            </a:lvl1pPr>
          </a:lstStyle>
          <a:p>
            <a:pPr>
              <a:defRPr/>
            </a:pPr>
            <a:fld id="{CE03DC27-A807-40CB-A0FC-D2285CEBEAA0}"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cs-CZ"/>
          </a:p>
        </p:txBody>
      </p:sp>
      <p:sp>
        <p:nvSpPr>
          <p:cNvPr id="3" name="Rectangle 7"/>
          <p:cNvSpPr>
            <a:spLocks noGrp="1" noChangeArrowheads="1"/>
          </p:cNvSpPr>
          <p:nvPr>
            <p:ph type="ftr" sz="quarter" idx="11"/>
          </p:nvPr>
        </p:nvSpPr>
        <p:spPr>
          <a:ln/>
        </p:spPr>
        <p:txBody>
          <a:bodyPr/>
          <a:lstStyle>
            <a:lvl1pPr>
              <a:defRPr/>
            </a:lvl1pPr>
          </a:lstStyle>
          <a:p>
            <a:pPr>
              <a:defRPr/>
            </a:pPr>
            <a:endParaRPr lang="cs-CZ"/>
          </a:p>
        </p:txBody>
      </p:sp>
      <p:sp>
        <p:nvSpPr>
          <p:cNvPr id="4" name="Rectangle 8"/>
          <p:cNvSpPr>
            <a:spLocks noGrp="1" noChangeArrowheads="1"/>
          </p:cNvSpPr>
          <p:nvPr>
            <p:ph type="sldNum" sz="quarter" idx="12"/>
          </p:nvPr>
        </p:nvSpPr>
        <p:spPr>
          <a:ln/>
        </p:spPr>
        <p:txBody>
          <a:bodyPr/>
          <a:lstStyle>
            <a:lvl1pPr>
              <a:defRPr/>
            </a:lvl1pPr>
          </a:lstStyle>
          <a:p>
            <a:pPr>
              <a:defRPr/>
            </a:pPr>
            <a:fld id="{BB017689-691F-4964-A4F2-1B1E678C354F}"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pPr>
              <a:defRPr/>
            </a:pPr>
            <a:fld id="{FF909662-EB24-4D2A-883C-CA93D94C1A2B}"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pPr>
              <a:defRPr/>
            </a:pPr>
            <a:fld id="{F91DFA99-F5D1-431C-83AD-C5EFF9A6CD4F}"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cs-CZ" smtClean="0"/>
              <a:t>Klepnutím lze upravit styl předlohy nadpisů.</a:t>
            </a:r>
          </a:p>
        </p:txBody>
      </p:sp>
      <p:sp>
        <p:nvSpPr>
          <p:cNvPr id="12291"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23556"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cs-CZ" sz="2400">
              <a:latin typeface="Times New Roman" pitchFamily="18" charset="0"/>
            </a:endParaRPr>
          </a:p>
        </p:txBody>
      </p:sp>
      <p:sp>
        <p:nvSpPr>
          <p:cNvPr id="23557"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cs-CZ"/>
          </a:p>
        </p:txBody>
      </p:sp>
      <p:sp>
        <p:nvSpPr>
          <p:cNvPr id="23558"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cs-CZ"/>
          </a:p>
        </p:txBody>
      </p:sp>
      <p:sp>
        <p:nvSpPr>
          <p:cNvPr id="2355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vl1pPr>
          </a:lstStyle>
          <a:p>
            <a:pPr>
              <a:defRPr/>
            </a:pPr>
            <a:endParaRPr lang="cs-CZ"/>
          </a:p>
        </p:txBody>
      </p:sp>
      <p:sp>
        <p:nvSpPr>
          <p:cNvPr id="23560"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9B9FC003-F250-406C-8807-BF7214A7CCB2}"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738"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Dokument_aplikace_Microsoft_Office_Word_97-_20033.doc"/><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3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package" Target="../embeddings/Dokument_aplikace_Microsoft_Office_Word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5.png"/><Relationship Id="rId4" Type="http://schemas.openxmlformats.org/officeDocument/2006/relationships/oleObject" Target="../embeddings/oleObject1.bin"/></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2.bin"/><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openxmlformats.org/officeDocument/2006/relationships/oleObject" Target="../embeddings/Dokument_aplikace_Microsoft_Office_Word_97-_20031.doc"/><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Dokument_aplikace_Microsoft_Office_Word_97-_20032.doc"/></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3.bin"/></Relationships>
</file>

<file path=ppt/slides/_rels/slide5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6.jpeg"/><Relationship Id="rId11" Type="http://schemas.openxmlformats.org/officeDocument/2006/relationships/image" Target="../media/image61.jpeg"/><Relationship Id="rId5" Type="http://schemas.openxmlformats.org/officeDocument/2006/relationships/image" Target="../media/image55.jpeg"/><Relationship Id="rId10" Type="http://schemas.openxmlformats.org/officeDocument/2006/relationships/image" Target="../media/image60.jpeg"/><Relationship Id="rId4" Type="http://schemas.openxmlformats.org/officeDocument/2006/relationships/image" Target="../media/image54.jpeg"/><Relationship Id="rId9" Type="http://schemas.openxmlformats.org/officeDocument/2006/relationships/image" Target="../media/image5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1484313"/>
          </a:xfrm>
        </p:spPr>
        <p:txBody>
          <a:bodyPr/>
          <a:lstStyle/>
          <a:p>
            <a:pPr algn="ctr" eaLnBrk="1" hangingPunct="1"/>
            <a:r>
              <a:rPr lang="cs-CZ" sz="2000" b="1" smtClean="0"/>
              <a:t>Masarykova univerzita </a:t>
            </a:r>
            <a:br>
              <a:rPr lang="cs-CZ" sz="2000" b="1" smtClean="0"/>
            </a:br>
            <a:r>
              <a:rPr lang="cs-CZ" sz="1800" b="1" smtClean="0"/>
              <a:t> Ekonomicko – správní fakulta</a:t>
            </a:r>
            <a:br>
              <a:rPr lang="cs-CZ" sz="1800" b="1" smtClean="0"/>
            </a:br>
            <a:r>
              <a:rPr lang="cs-CZ" sz="1600" b="1" smtClean="0"/>
              <a:t>Katedra podnikové ekonomiky</a:t>
            </a:r>
            <a:br>
              <a:rPr lang="cs-CZ" sz="1600" b="1" smtClean="0"/>
            </a:br>
            <a:endParaRPr lang="cs-CZ" sz="2000" b="1" smtClean="0"/>
          </a:p>
        </p:txBody>
      </p:sp>
      <p:sp>
        <p:nvSpPr>
          <p:cNvPr id="14339" name="Rectangle 3"/>
          <p:cNvSpPr>
            <a:spLocks noGrp="1" noChangeArrowheads="1"/>
          </p:cNvSpPr>
          <p:nvPr>
            <p:ph type="body" idx="1"/>
          </p:nvPr>
        </p:nvSpPr>
        <p:spPr>
          <a:xfrm>
            <a:off x="0" y="2133600"/>
            <a:ext cx="9144000" cy="3527425"/>
          </a:xfrm>
        </p:spPr>
        <p:txBody>
          <a:bodyPr/>
          <a:lstStyle/>
          <a:p>
            <a:pPr algn="ctr" eaLnBrk="1" hangingPunct="1">
              <a:buFont typeface="Wingdings" pitchFamily="2" charset="2"/>
              <a:buNone/>
            </a:pPr>
            <a:r>
              <a:rPr lang="cs-CZ" sz="5400" b="1" smtClean="0">
                <a:solidFill>
                  <a:srgbClr val="C00000"/>
                </a:solidFill>
              </a:rPr>
              <a:t>COMPETITIVE INTELLIGENCE</a:t>
            </a:r>
          </a:p>
          <a:p>
            <a:pPr algn="ctr" eaLnBrk="1" hangingPunct="1">
              <a:buFont typeface="Wingdings" pitchFamily="2" charset="2"/>
              <a:buNone/>
            </a:pPr>
            <a:r>
              <a:rPr lang="cs-CZ" b="1" smtClean="0">
                <a:solidFill>
                  <a:srgbClr val="C00000"/>
                </a:solidFill>
              </a:rPr>
              <a:t>Moderní nástroj pro podporu</a:t>
            </a:r>
          </a:p>
          <a:p>
            <a:pPr algn="ctr" eaLnBrk="1" hangingPunct="1">
              <a:buFont typeface="Wingdings" pitchFamily="2" charset="2"/>
              <a:buNone/>
            </a:pPr>
            <a:r>
              <a:rPr lang="cs-CZ" b="1" smtClean="0">
                <a:solidFill>
                  <a:srgbClr val="C00000"/>
                </a:solidFill>
              </a:rPr>
              <a:t>strategického rozhodování</a:t>
            </a:r>
          </a:p>
          <a:p>
            <a:pPr algn="ctr" eaLnBrk="1" hangingPunct="1">
              <a:buFont typeface="Wingdings" pitchFamily="2" charset="2"/>
              <a:buNone/>
            </a:pPr>
            <a:r>
              <a:rPr lang="cs-CZ" b="1" smtClean="0">
                <a:solidFill>
                  <a:srgbClr val="C00000"/>
                </a:solidFill>
              </a:rPr>
              <a:t>managementu podniku</a:t>
            </a:r>
          </a:p>
          <a:p>
            <a:pPr algn="ctr" eaLnBrk="1" hangingPunct="1">
              <a:buFont typeface="Wingdings" pitchFamily="2" charset="2"/>
              <a:buNone/>
            </a:pPr>
            <a:endParaRPr lang="cs-CZ" b="1" smtClean="0"/>
          </a:p>
        </p:txBody>
      </p:sp>
      <p:sp>
        <p:nvSpPr>
          <p:cNvPr id="14340" name="Rectangle 4"/>
          <p:cNvSpPr>
            <a:spLocks noChangeArrowheads="1"/>
          </p:cNvSpPr>
          <p:nvPr/>
        </p:nvSpPr>
        <p:spPr bwMode="auto">
          <a:xfrm>
            <a:off x="0" y="6381750"/>
            <a:ext cx="9144000" cy="476250"/>
          </a:xfrm>
          <a:prstGeom prst="rect">
            <a:avLst/>
          </a:prstGeom>
          <a:solidFill>
            <a:schemeClr val="accent1"/>
          </a:solidFill>
          <a:ln w="9525">
            <a:solidFill>
              <a:schemeClr val="tx1"/>
            </a:solidFill>
            <a:miter lim="800000"/>
            <a:headEnd/>
            <a:tailEnd/>
          </a:ln>
        </p:spPr>
        <p:txBody>
          <a:bodyPr/>
          <a:lstStyle/>
          <a:p>
            <a:pPr marL="469900" indent="-469900" algn="ctr">
              <a:spcBef>
                <a:spcPct val="20000"/>
              </a:spcBef>
              <a:buClr>
                <a:schemeClr val="accent2"/>
              </a:buClr>
              <a:buFont typeface="Wingdings" pitchFamily="2" charset="2"/>
              <a:buNone/>
            </a:pPr>
            <a:r>
              <a:rPr lang="cs-CZ" sz="2000" b="1"/>
              <a:t>František   Bartes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1403350" y="2138363"/>
            <a:ext cx="7345363" cy="3294062"/>
          </a:xfrm>
          <a:prstGeom prst="rect">
            <a:avLst/>
          </a:prstGeom>
          <a:noFill/>
          <a:ln w="9525">
            <a:noFill/>
            <a:miter lim="800000"/>
            <a:headEnd/>
            <a:tailEnd/>
          </a:ln>
        </p:spPr>
        <p:txBody>
          <a:bodyPr anchor="ctr">
            <a:spAutoFit/>
          </a:bodyPr>
          <a:lstStyle/>
          <a:p>
            <a:pPr eaLnBrk="0" hangingPunct="0"/>
            <a:r>
              <a:rPr lang="cs-CZ" sz="3200" b="1">
                <a:solidFill>
                  <a:srgbClr val="3333CC"/>
                </a:solidFill>
                <a:latin typeface="Arial" pitchFamily="34" charset="0"/>
                <a:ea typeface="Calibri" pitchFamily="34" charset="0"/>
                <a:cs typeface="Times New Roman" pitchFamily="18" charset="0"/>
              </a:rPr>
              <a:t>Řídit znamená:</a:t>
            </a:r>
            <a:r>
              <a:rPr lang="cs-CZ" sz="3200">
                <a:solidFill>
                  <a:srgbClr val="3333CC"/>
                </a:solidFill>
                <a:latin typeface="Arial" pitchFamily="34" charset="0"/>
                <a:ea typeface="Calibri" pitchFamily="34" charset="0"/>
                <a:cs typeface="Times New Roman" pitchFamily="18" charset="0"/>
              </a:rPr>
              <a:t> </a:t>
            </a:r>
            <a:r>
              <a:rPr lang="cs-CZ" sz="2800">
                <a:latin typeface="Arial" pitchFamily="34" charset="0"/>
                <a:ea typeface="Calibri" pitchFamily="34" charset="0"/>
                <a:cs typeface="Times New Roman" pitchFamily="18" charset="0"/>
              </a:rPr>
              <a:t>  	</a:t>
            </a:r>
          </a:p>
          <a:p>
            <a:pPr eaLnBrk="0" hangingPunct="0"/>
            <a:r>
              <a:rPr lang="cs-CZ" sz="2800">
                <a:latin typeface="Arial" pitchFamily="34" charset="0"/>
                <a:ea typeface="Calibri" pitchFamily="34" charset="0"/>
                <a:cs typeface="Times New Roman" pitchFamily="18" charset="0"/>
              </a:rPr>
              <a:t>-  </a:t>
            </a:r>
            <a:r>
              <a:rPr lang="cs-CZ" sz="3600" b="1">
                <a:solidFill>
                  <a:srgbClr val="FF0000"/>
                </a:solidFill>
                <a:latin typeface="Arial" pitchFamily="34" charset="0"/>
                <a:ea typeface="Calibri" pitchFamily="34" charset="0"/>
                <a:cs typeface="Times New Roman" pitchFamily="18" charset="0"/>
              </a:rPr>
              <a:t>Předvídat,</a:t>
            </a:r>
            <a:r>
              <a:rPr lang="cs-CZ" sz="2800">
                <a:latin typeface="Arial" pitchFamily="34" charset="0"/>
                <a:ea typeface="Calibri" pitchFamily="34" charset="0"/>
                <a:cs typeface="Times New Roman" pitchFamily="18" charset="0"/>
              </a:rPr>
              <a:t>  </a:t>
            </a:r>
            <a:r>
              <a:rPr lang="cs-CZ" sz="2800" b="1">
                <a:latin typeface="Arial" pitchFamily="34" charset="0"/>
                <a:ea typeface="Calibri" pitchFamily="34" charset="0"/>
                <a:cs typeface="Times New Roman" pitchFamily="18" charset="0"/>
              </a:rPr>
              <a:t>(diriger c´est prévoir = 			řídit znamená předvídat)</a:t>
            </a:r>
          </a:p>
          <a:p>
            <a:pPr eaLnBrk="0" hangingPunct="0"/>
            <a:r>
              <a:rPr lang="cs-CZ" sz="2800">
                <a:latin typeface="Arial" pitchFamily="34" charset="0"/>
                <a:ea typeface="Calibri" pitchFamily="34" charset="0"/>
                <a:cs typeface="Times New Roman" pitchFamily="18" charset="0"/>
              </a:rPr>
              <a:t>-  </a:t>
            </a:r>
            <a:r>
              <a:rPr lang="cs-CZ" sz="2800" b="1">
                <a:latin typeface="Arial" pitchFamily="34" charset="0"/>
                <a:ea typeface="Calibri" pitchFamily="34" charset="0"/>
                <a:cs typeface="Times New Roman" pitchFamily="18" charset="0"/>
              </a:rPr>
              <a:t>Organizovat,</a:t>
            </a:r>
          </a:p>
          <a:p>
            <a:pPr eaLnBrk="0" hangingPunct="0"/>
            <a:r>
              <a:rPr lang="cs-CZ" sz="2800" b="1">
                <a:latin typeface="Arial" pitchFamily="34" charset="0"/>
                <a:ea typeface="Calibri" pitchFamily="34" charset="0"/>
                <a:cs typeface="Times New Roman" pitchFamily="18" charset="0"/>
              </a:rPr>
              <a:t>-  Koordinovat,</a:t>
            </a:r>
          </a:p>
          <a:p>
            <a:pPr eaLnBrk="0" hangingPunct="0"/>
            <a:r>
              <a:rPr lang="cs-CZ" sz="2800" b="1">
                <a:latin typeface="Arial" pitchFamily="34" charset="0"/>
                <a:ea typeface="Calibri" pitchFamily="34" charset="0"/>
                <a:cs typeface="Times New Roman" pitchFamily="18" charset="0"/>
              </a:rPr>
              <a:t>-  Rozhodovat,</a:t>
            </a:r>
          </a:p>
          <a:p>
            <a:pPr eaLnBrk="0" hangingPunct="0"/>
            <a:r>
              <a:rPr lang="cs-CZ" sz="2800" b="1">
                <a:latin typeface="Arial" pitchFamily="34" charset="0"/>
                <a:ea typeface="Calibri" pitchFamily="34" charset="0"/>
                <a:cs typeface="Times New Roman" pitchFamily="18" charset="0"/>
              </a:rPr>
              <a:t>-  Kontrolovat.</a:t>
            </a:r>
          </a:p>
        </p:txBody>
      </p:sp>
      <p:sp>
        <p:nvSpPr>
          <p:cNvPr id="23555" name="Obdélník 2"/>
          <p:cNvSpPr>
            <a:spLocks noChangeArrowheads="1"/>
          </p:cNvSpPr>
          <p:nvPr/>
        </p:nvSpPr>
        <p:spPr bwMode="auto">
          <a:xfrm>
            <a:off x="0" y="0"/>
            <a:ext cx="9144000" cy="1446213"/>
          </a:xfrm>
          <a:prstGeom prst="rect">
            <a:avLst/>
          </a:prstGeom>
          <a:noFill/>
          <a:ln w="9525">
            <a:noFill/>
            <a:miter lim="800000"/>
            <a:headEnd/>
            <a:tailEnd/>
          </a:ln>
        </p:spPr>
        <p:txBody>
          <a:bodyPr>
            <a:spAutoFit/>
          </a:bodyPr>
          <a:lstStyle/>
          <a:p>
            <a:pPr algn="ctr"/>
            <a:r>
              <a:rPr lang="cs-CZ" sz="4400" b="1">
                <a:solidFill>
                  <a:srgbClr val="C00000"/>
                </a:solidFill>
                <a:latin typeface="Arial" pitchFamily="34" charset="0"/>
                <a:ea typeface="Calibri" pitchFamily="34" charset="0"/>
                <a:cs typeface="Times New Roman" pitchFamily="18" charset="0"/>
              </a:rPr>
              <a:t>Henry Fayol se na proces řízení dívá diferencovaně, a to: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0" y="1773238"/>
            <a:ext cx="9144000" cy="4897437"/>
          </a:xfrm>
        </p:spPr>
        <p:txBody>
          <a:bodyPr/>
          <a:lstStyle/>
          <a:p>
            <a:pPr eaLnBrk="1" hangingPunct="1">
              <a:buFontTx/>
              <a:buNone/>
            </a:pPr>
            <a:r>
              <a:rPr lang="cs-CZ" smtClean="0"/>
              <a:t>	</a:t>
            </a:r>
            <a:r>
              <a:rPr lang="cs-CZ" b="1" smtClean="0"/>
              <a:t>Problematikou organizované informační podpory vedoucích pracovníků firmy za účelem zkvalitnění jejich rozhodování při získávání konkurenční výhody, se zabývá obor: </a:t>
            </a:r>
          </a:p>
          <a:p>
            <a:pPr algn="ctr" eaLnBrk="1" hangingPunct="1">
              <a:buFontTx/>
              <a:buNone/>
            </a:pPr>
            <a:r>
              <a:rPr lang="cs-CZ" sz="5400" b="1" smtClean="0">
                <a:solidFill>
                  <a:srgbClr val="FF0000"/>
                </a:solidFill>
              </a:rPr>
              <a:t>„Competitive Intelligence“.</a:t>
            </a:r>
            <a:r>
              <a:rPr lang="cs-CZ" sz="5400" b="1" smtClean="0">
                <a:solidFill>
                  <a:srgbClr val="FFFF00"/>
                </a:solidFill>
              </a:rPr>
              <a:t> </a:t>
            </a:r>
          </a:p>
        </p:txBody>
      </p:sp>
      <p:sp>
        <p:nvSpPr>
          <p:cNvPr id="24579" name="Zástupný symbol pro číslo snímku 2"/>
          <p:cNvSpPr>
            <a:spLocks noGrp="1"/>
          </p:cNvSpPr>
          <p:nvPr>
            <p:ph type="sldNum" sz="quarter" idx="12"/>
          </p:nvPr>
        </p:nvSpPr>
        <p:spPr>
          <a:noFill/>
        </p:spPr>
        <p:txBody>
          <a:bodyPr/>
          <a:lstStyle/>
          <a:p>
            <a:fld id="{FE0035FC-79AD-4AAA-99C4-87593CAF2C3D}" type="slidenum">
              <a:rPr lang="cs-CZ" smtClean="0"/>
              <a:pPr/>
              <a:t>11</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1143000"/>
          </a:xfrm>
        </p:spPr>
        <p:txBody>
          <a:bodyPr/>
          <a:lstStyle/>
          <a:p>
            <a:pPr algn="ctr" eaLnBrk="1" hangingPunct="1"/>
            <a:r>
              <a:rPr lang="cs-CZ" sz="4800" b="1" smtClean="0">
                <a:solidFill>
                  <a:srgbClr val="C00000"/>
                </a:solidFill>
              </a:rPr>
              <a:t>Competitive Intelligence</a:t>
            </a:r>
            <a:r>
              <a:rPr lang="cs-CZ" sz="4800" smtClean="0">
                <a:solidFill>
                  <a:srgbClr val="C00000"/>
                </a:solidFill>
              </a:rPr>
              <a:t> </a:t>
            </a:r>
          </a:p>
        </p:txBody>
      </p:sp>
      <p:sp>
        <p:nvSpPr>
          <p:cNvPr id="19460" name="Rectangle 3"/>
          <p:cNvSpPr>
            <a:spLocks noGrp="1" noChangeArrowheads="1"/>
          </p:cNvSpPr>
          <p:nvPr>
            <p:ph type="body" idx="1"/>
          </p:nvPr>
        </p:nvSpPr>
        <p:spPr>
          <a:xfrm>
            <a:off x="0" y="2060575"/>
            <a:ext cx="9144000" cy="3600450"/>
          </a:xfrm>
        </p:spPr>
        <p:txBody>
          <a:bodyPr/>
          <a:lstStyle/>
          <a:p>
            <a:pPr eaLnBrk="1" hangingPunct="1">
              <a:buFontTx/>
              <a:buNone/>
            </a:pPr>
            <a:r>
              <a:rPr lang="cs-CZ" smtClean="0"/>
              <a:t>	</a:t>
            </a:r>
            <a:r>
              <a:rPr lang="cs-CZ" sz="2400" b="1" smtClean="0"/>
              <a:t>„Systematický, </a:t>
            </a:r>
            <a:r>
              <a:rPr lang="cs-CZ" sz="2800" b="1" smtClean="0">
                <a:solidFill>
                  <a:srgbClr val="FF0000"/>
                </a:solidFill>
              </a:rPr>
              <a:t>legální a etický proces </a:t>
            </a:r>
            <a:r>
              <a:rPr lang="cs-CZ" sz="2400" b="1" smtClean="0"/>
              <a:t>sbírání, zjišťování, sledování, analýzy a organizování informací o konkurenčních firmách, ekonomickém prostředí a vlastní firmě, které jsou následně analyzovány tak, aby pomohly odhalit slabé a silné stránky konkurence, rozpoznat její strategické záměry a provést správné strategické rozhodnutí, které </a:t>
            </a:r>
            <a:r>
              <a:rPr lang="cs-CZ" sz="2800" b="1" smtClean="0">
                <a:solidFill>
                  <a:srgbClr val="FF0000"/>
                </a:solidFill>
              </a:rPr>
              <a:t>pomůže zvýhodnit firmu oproti ostatním konkurentům</a:t>
            </a:r>
            <a:r>
              <a:rPr lang="cs-CZ" sz="2400" b="1" smtClean="0"/>
              <a:t>“ </a:t>
            </a:r>
          </a:p>
        </p:txBody>
      </p:sp>
      <p:sp>
        <p:nvSpPr>
          <p:cNvPr id="25604" name="Zástupný symbol pro číslo snímku 3"/>
          <p:cNvSpPr>
            <a:spLocks noGrp="1"/>
          </p:cNvSpPr>
          <p:nvPr>
            <p:ph type="sldNum" sz="quarter" idx="12"/>
          </p:nvPr>
        </p:nvSpPr>
        <p:spPr>
          <a:noFill/>
        </p:spPr>
        <p:txBody>
          <a:bodyPr/>
          <a:lstStyle/>
          <a:p>
            <a:fld id="{0713F32B-6D5E-477C-9503-47D550F7545C}" type="slidenum">
              <a:rPr lang="cs-CZ" smtClean="0"/>
              <a:pPr/>
              <a:t>12</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0" y="188913"/>
            <a:ext cx="9144000" cy="5084762"/>
          </a:xfrm>
        </p:spPr>
        <p:txBody>
          <a:bodyPr/>
          <a:lstStyle/>
          <a:p>
            <a:pPr algn="ctr" eaLnBrk="1" hangingPunct="1">
              <a:lnSpc>
                <a:spcPct val="90000"/>
              </a:lnSpc>
              <a:buFontTx/>
              <a:buNone/>
            </a:pPr>
            <a:r>
              <a:rPr lang="cs-CZ" smtClean="0"/>
              <a:t>	</a:t>
            </a:r>
            <a:r>
              <a:rPr lang="cs-CZ" sz="4400" b="1" smtClean="0">
                <a:solidFill>
                  <a:srgbClr val="C00000"/>
                </a:solidFill>
              </a:rPr>
              <a:t>COMPETITIVE   INTELLIGENCE </a:t>
            </a:r>
          </a:p>
          <a:p>
            <a:pPr eaLnBrk="1" hangingPunct="1">
              <a:lnSpc>
                <a:spcPct val="90000"/>
              </a:lnSpc>
              <a:buFontTx/>
              <a:buNone/>
            </a:pPr>
            <a:endParaRPr lang="cs-CZ" sz="4400" b="1" smtClean="0">
              <a:solidFill>
                <a:srgbClr val="FF0000"/>
              </a:solidFill>
            </a:endParaRPr>
          </a:p>
          <a:p>
            <a:pPr eaLnBrk="1" hangingPunct="1">
              <a:lnSpc>
                <a:spcPct val="90000"/>
              </a:lnSpc>
              <a:buFontTx/>
              <a:buNone/>
            </a:pPr>
            <a:r>
              <a:rPr lang="cs-CZ" b="1" smtClean="0">
                <a:solidFill>
                  <a:srgbClr val="FFFF00"/>
                </a:solidFill>
              </a:rPr>
              <a:t>	</a:t>
            </a:r>
            <a:r>
              <a:rPr lang="cs-CZ" b="1" smtClean="0"/>
              <a:t>Vychází obecně z principu fungování zpravodajských služeb, které jsou nezbytné pro podporu rozhodování na úrovni státu, s tím rozdílem, že využívá </a:t>
            </a:r>
            <a:r>
              <a:rPr lang="cs-CZ" sz="3600" b="1" smtClean="0">
                <a:solidFill>
                  <a:srgbClr val="FF0000"/>
                </a:solidFill>
              </a:rPr>
              <a:t>pouze tzv. otevřené informační zdroje a informace, které lze získat legálním a etickým způsobem.</a:t>
            </a:r>
          </a:p>
        </p:txBody>
      </p:sp>
      <p:sp>
        <p:nvSpPr>
          <p:cNvPr id="26627" name="Zástupný symbol pro číslo snímku 2"/>
          <p:cNvSpPr>
            <a:spLocks noGrp="1"/>
          </p:cNvSpPr>
          <p:nvPr>
            <p:ph type="sldNum" sz="quarter" idx="12"/>
          </p:nvPr>
        </p:nvSpPr>
        <p:spPr>
          <a:noFill/>
        </p:spPr>
        <p:txBody>
          <a:bodyPr/>
          <a:lstStyle/>
          <a:p>
            <a:fld id="{8B310F15-A704-4DB8-8D0B-F19236AD0BFC}" type="slidenum">
              <a:rPr lang="cs-CZ" smtClean="0"/>
              <a:pPr/>
              <a:t>13</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0" y="1700213"/>
            <a:ext cx="9144000" cy="4537075"/>
          </a:xfrm>
        </p:spPr>
        <p:txBody>
          <a:bodyPr/>
          <a:lstStyle/>
          <a:p>
            <a:pPr eaLnBrk="1" hangingPunct="1">
              <a:buFontTx/>
              <a:buNone/>
            </a:pPr>
            <a:r>
              <a:rPr lang="cs-CZ" b="1" smtClean="0"/>
              <a:t>	</a:t>
            </a:r>
            <a:r>
              <a:rPr lang="cs-CZ" sz="2800" b="1" smtClean="0">
                <a:solidFill>
                  <a:srgbClr val="FF0000"/>
                </a:solidFill>
              </a:rPr>
              <a:t>Competitor Intelligence</a:t>
            </a:r>
            <a:r>
              <a:rPr lang="cs-CZ" sz="2800" smtClean="0">
                <a:solidFill>
                  <a:srgbClr val="FF0000"/>
                </a:solidFill>
              </a:rPr>
              <a:t>  </a:t>
            </a:r>
          </a:p>
          <a:p>
            <a:pPr eaLnBrk="1" hangingPunct="1">
              <a:buFontTx/>
              <a:buNone/>
            </a:pPr>
            <a:r>
              <a:rPr lang="cs-CZ" sz="3200" smtClean="0">
                <a:solidFill>
                  <a:srgbClr val="FF0000"/>
                </a:solidFill>
              </a:rPr>
              <a:t>	</a:t>
            </a:r>
            <a:r>
              <a:rPr lang="cs-CZ" sz="2400" smtClean="0"/>
              <a:t>-   </a:t>
            </a:r>
            <a:r>
              <a:rPr lang="cs-CZ" sz="2400" b="1" smtClean="0"/>
              <a:t>cílený sběr informací o konkrétních 	konkurentech (nikoli o prostředí),</a:t>
            </a:r>
          </a:p>
          <a:p>
            <a:pPr eaLnBrk="1" hangingPunct="1">
              <a:buFontTx/>
              <a:buNone/>
            </a:pPr>
            <a:endParaRPr lang="cs-CZ" sz="800" smtClean="0"/>
          </a:p>
          <a:p>
            <a:pPr eaLnBrk="1" hangingPunct="1">
              <a:buFontTx/>
              <a:buNone/>
            </a:pPr>
            <a:r>
              <a:rPr lang="cs-CZ" b="1" smtClean="0">
                <a:solidFill>
                  <a:srgbClr val="FFFF00"/>
                </a:solidFill>
              </a:rPr>
              <a:t>	</a:t>
            </a:r>
            <a:r>
              <a:rPr lang="cs-CZ" sz="2800" b="1" smtClean="0">
                <a:solidFill>
                  <a:srgbClr val="FF0000"/>
                </a:solidFill>
              </a:rPr>
              <a:t>Customer Intelligence </a:t>
            </a:r>
            <a:r>
              <a:rPr lang="cs-CZ" sz="3200" b="1" smtClean="0">
                <a:solidFill>
                  <a:srgbClr val="FF0000"/>
                </a:solidFill>
              </a:rPr>
              <a:t>			    	     </a:t>
            </a:r>
            <a:r>
              <a:rPr lang="cs-CZ" sz="2400" b="1" smtClean="0"/>
              <a:t>-   zpravodajství o současných i budoucích 	zákaznících,</a:t>
            </a:r>
          </a:p>
          <a:p>
            <a:pPr eaLnBrk="1" hangingPunct="1">
              <a:buFontTx/>
              <a:buNone/>
            </a:pPr>
            <a:endParaRPr lang="cs-CZ" sz="800" smtClean="0">
              <a:solidFill>
                <a:srgbClr val="FFFF00"/>
              </a:solidFill>
            </a:endParaRPr>
          </a:p>
          <a:p>
            <a:pPr eaLnBrk="1" hangingPunct="1">
              <a:buFontTx/>
              <a:buNone/>
            </a:pPr>
            <a:r>
              <a:rPr lang="cs-CZ" b="1" smtClean="0">
                <a:solidFill>
                  <a:srgbClr val="FFFF00"/>
                </a:solidFill>
              </a:rPr>
              <a:t>	</a:t>
            </a:r>
            <a:r>
              <a:rPr lang="cs-CZ" sz="2800" b="1" smtClean="0">
                <a:solidFill>
                  <a:srgbClr val="FF0000"/>
                </a:solidFill>
              </a:rPr>
              <a:t>Marketing Intelligence </a:t>
            </a:r>
          </a:p>
          <a:p>
            <a:pPr eaLnBrk="1" hangingPunct="1">
              <a:buFontTx/>
              <a:buNone/>
            </a:pPr>
            <a:r>
              <a:rPr lang="cs-CZ" sz="3200" b="1" smtClean="0">
                <a:solidFill>
                  <a:srgbClr val="FF0000"/>
                </a:solidFill>
              </a:rPr>
              <a:t>	</a:t>
            </a:r>
            <a:r>
              <a:rPr lang="cs-CZ" sz="2400" b="1" smtClean="0"/>
              <a:t>-   zpravodajství o trhu a nových trendech 	vývoje,</a:t>
            </a:r>
          </a:p>
        </p:txBody>
      </p:sp>
      <p:sp>
        <p:nvSpPr>
          <p:cNvPr id="27651" name="Zástupný symbol pro číslo snímku 2"/>
          <p:cNvSpPr>
            <a:spLocks noGrp="1"/>
          </p:cNvSpPr>
          <p:nvPr>
            <p:ph type="sldNum" sz="quarter" idx="12"/>
          </p:nvPr>
        </p:nvSpPr>
        <p:spPr>
          <a:noFill/>
        </p:spPr>
        <p:txBody>
          <a:bodyPr/>
          <a:lstStyle/>
          <a:p>
            <a:fld id="{CF3E700D-157C-41B6-99CB-E67735FDCE54}" type="slidenum">
              <a:rPr lang="cs-CZ" smtClean="0"/>
              <a:pPr/>
              <a:t>14</a:t>
            </a:fld>
            <a:endParaRPr lang="cs-CZ" smtClean="0"/>
          </a:p>
        </p:txBody>
      </p:sp>
      <p:sp>
        <p:nvSpPr>
          <p:cNvPr id="27652"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p:spPr>
        <p:txBody>
          <a:bodyPr/>
          <a:lstStyle/>
          <a:p>
            <a:pPr marL="469900" indent="-469900">
              <a:spcBef>
                <a:spcPct val="20000"/>
              </a:spcBef>
              <a:buClr>
                <a:schemeClr val="accent2"/>
              </a:buClr>
              <a:buFont typeface="Wingdings" pitchFamily="2" charset="2"/>
              <a:buNone/>
            </a:pPr>
            <a:r>
              <a:rPr lang="cs-CZ" sz="2400" b="1"/>
              <a:t>3.11.2011</a:t>
            </a:r>
            <a:r>
              <a:rPr lang="cs-CZ" sz="2100" b="1" i="1">
                <a:solidFill>
                  <a:srgbClr val="333333"/>
                </a:solidFill>
              </a:rPr>
              <a:t>                                            František   Bartes</a:t>
            </a:r>
          </a:p>
        </p:txBody>
      </p:sp>
      <p:sp>
        <p:nvSpPr>
          <p:cNvPr id="27653" name="TextovéPole 4"/>
          <p:cNvSpPr txBox="1">
            <a:spLocks noChangeArrowheads="1"/>
          </p:cNvSpPr>
          <p:nvPr/>
        </p:nvSpPr>
        <p:spPr bwMode="auto">
          <a:xfrm>
            <a:off x="0" y="333375"/>
            <a:ext cx="9144000" cy="830263"/>
          </a:xfrm>
          <a:prstGeom prst="rect">
            <a:avLst/>
          </a:prstGeom>
          <a:noFill/>
          <a:ln w="9525">
            <a:noFill/>
            <a:miter lim="800000"/>
            <a:headEnd/>
            <a:tailEnd/>
          </a:ln>
        </p:spPr>
        <p:txBody>
          <a:bodyPr>
            <a:spAutoFit/>
          </a:bodyPr>
          <a:lstStyle/>
          <a:p>
            <a:pPr algn="ctr"/>
            <a:r>
              <a:rPr lang="cs-CZ" sz="4800" b="1">
                <a:solidFill>
                  <a:srgbClr val="C00000"/>
                </a:solidFill>
              </a:rPr>
              <a:t>CÍLE ZÁJMU CI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0" y="1844675"/>
            <a:ext cx="9144000" cy="3960813"/>
          </a:xfrm>
        </p:spPr>
        <p:txBody>
          <a:bodyPr/>
          <a:lstStyle/>
          <a:p>
            <a:pPr eaLnBrk="1" hangingPunct="1">
              <a:buFontTx/>
              <a:buNone/>
            </a:pPr>
            <a:r>
              <a:rPr lang="cs-CZ" b="1" smtClean="0"/>
              <a:t>	</a:t>
            </a:r>
            <a:r>
              <a:rPr lang="cs-CZ" sz="2800" b="1" smtClean="0">
                <a:solidFill>
                  <a:srgbClr val="FF0000"/>
                </a:solidFill>
              </a:rPr>
              <a:t>Partner Intelligence</a:t>
            </a:r>
            <a:r>
              <a:rPr lang="cs-CZ" b="1" smtClean="0">
                <a:solidFill>
                  <a:srgbClr val="FF0000"/>
                </a:solidFill>
              </a:rPr>
              <a:t>   </a:t>
            </a:r>
          </a:p>
          <a:p>
            <a:pPr eaLnBrk="1" hangingPunct="1">
              <a:buFontTx/>
              <a:buNone/>
            </a:pPr>
            <a:r>
              <a:rPr lang="cs-CZ" b="1" smtClean="0">
                <a:solidFill>
                  <a:srgbClr val="FF0000"/>
                </a:solidFill>
              </a:rPr>
              <a:t>	</a:t>
            </a:r>
            <a:r>
              <a:rPr lang="cs-CZ" sz="2400" b="1" smtClean="0"/>
              <a:t>-  	zpravodajství o obchodních partnerech ve 	vztahu  k jejich možnému vývoji v budoucnu,</a:t>
            </a:r>
          </a:p>
          <a:p>
            <a:pPr eaLnBrk="1" hangingPunct="1">
              <a:buFontTx/>
              <a:buNone/>
            </a:pPr>
            <a:endParaRPr lang="cs-CZ" sz="800" b="1" smtClean="0">
              <a:solidFill>
                <a:srgbClr val="FFFF00"/>
              </a:solidFill>
            </a:endParaRPr>
          </a:p>
          <a:p>
            <a:pPr eaLnBrk="1" hangingPunct="1">
              <a:buFontTx/>
              <a:buNone/>
            </a:pPr>
            <a:r>
              <a:rPr lang="cs-CZ" b="1" smtClean="0">
                <a:solidFill>
                  <a:srgbClr val="FFFF00"/>
                </a:solidFill>
              </a:rPr>
              <a:t>	</a:t>
            </a:r>
            <a:r>
              <a:rPr lang="cs-CZ" sz="2800" b="1" smtClean="0">
                <a:solidFill>
                  <a:srgbClr val="FF0000"/>
                </a:solidFill>
              </a:rPr>
              <a:t>Technical Intelligence </a:t>
            </a:r>
          </a:p>
          <a:p>
            <a:pPr eaLnBrk="1" hangingPunct="1">
              <a:buFontTx/>
              <a:buNone/>
            </a:pPr>
            <a:r>
              <a:rPr lang="cs-CZ" sz="2800" b="1" smtClean="0">
                <a:solidFill>
                  <a:srgbClr val="FF0000"/>
                </a:solidFill>
              </a:rPr>
              <a:t>	</a:t>
            </a:r>
            <a:r>
              <a:rPr lang="cs-CZ" sz="2400" b="1" smtClean="0"/>
              <a:t>-  zpravodajství o výsledcích 	technického vývoje,</a:t>
            </a:r>
          </a:p>
          <a:p>
            <a:pPr eaLnBrk="1" hangingPunct="1">
              <a:buFontTx/>
              <a:buNone/>
            </a:pPr>
            <a:endParaRPr lang="cs-CZ" sz="800" smtClean="0">
              <a:solidFill>
                <a:srgbClr val="FFFF00"/>
              </a:solidFill>
            </a:endParaRPr>
          </a:p>
          <a:p>
            <a:pPr eaLnBrk="1" hangingPunct="1">
              <a:buFontTx/>
              <a:buNone/>
            </a:pPr>
            <a:r>
              <a:rPr lang="cs-CZ" b="1" smtClean="0">
                <a:solidFill>
                  <a:srgbClr val="FFFF00"/>
                </a:solidFill>
              </a:rPr>
              <a:t>	</a:t>
            </a:r>
            <a:r>
              <a:rPr lang="cs-CZ" sz="2800" b="1" smtClean="0">
                <a:solidFill>
                  <a:srgbClr val="FF0000"/>
                </a:solidFill>
              </a:rPr>
              <a:t>Financial Intelligence</a:t>
            </a:r>
            <a:r>
              <a:rPr lang="cs-CZ" b="1" smtClean="0">
                <a:solidFill>
                  <a:srgbClr val="FFFF00"/>
                </a:solidFill>
              </a:rPr>
              <a:t>	</a:t>
            </a:r>
          </a:p>
          <a:p>
            <a:pPr eaLnBrk="1" hangingPunct="1">
              <a:buFontTx/>
              <a:buNone/>
            </a:pPr>
            <a:r>
              <a:rPr lang="cs-CZ" b="1" smtClean="0">
                <a:solidFill>
                  <a:srgbClr val="FFFF00"/>
                </a:solidFill>
              </a:rPr>
              <a:t>	</a:t>
            </a:r>
            <a:r>
              <a:rPr lang="cs-CZ" sz="2400" b="1" smtClean="0"/>
              <a:t>-  zpravodajství o finanční situaci </a:t>
            </a:r>
          </a:p>
          <a:p>
            <a:pPr eaLnBrk="1" hangingPunct="1">
              <a:buFontTx/>
              <a:buNone/>
            </a:pPr>
            <a:endParaRPr lang="cs-CZ" smtClean="0"/>
          </a:p>
        </p:txBody>
      </p:sp>
      <p:sp>
        <p:nvSpPr>
          <p:cNvPr id="28675" name="Zástupný symbol pro číslo snímku 2"/>
          <p:cNvSpPr>
            <a:spLocks noGrp="1"/>
          </p:cNvSpPr>
          <p:nvPr>
            <p:ph type="sldNum" sz="quarter" idx="12"/>
          </p:nvPr>
        </p:nvSpPr>
        <p:spPr>
          <a:noFill/>
        </p:spPr>
        <p:txBody>
          <a:bodyPr/>
          <a:lstStyle/>
          <a:p>
            <a:fld id="{27D9704C-C46A-49F6-ABEE-8A0F506A9BE6}" type="slidenum">
              <a:rPr lang="cs-CZ" smtClean="0"/>
              <a:pPr/>
              <a:t>15</a:t>
            </a:fld>
            <a:endParaRPr lang="cs-CZ" smtClean="0"/>
          </a:p>
        </p:txBody>
      </p:sp>
      <p:sp>
        <p:nvSpPr>
          <p:cNvPr id="28676" name="TextovéPole 4"/>
          <p:cNvSpPr txBox="1">
            <a:spLocks noChangeArrowheads="1"/>
          </p:cNvSpPr>
          <p:nvPr/>
        </p:nvSpPr>
        <p:spPr bwMode="auto">
          <a:xfrm>
            <a:off x="0" y="333375"/>
            <a:ext cx="9144000" cy="830263"/>
          </a:xfrm>
          <a:prstGeom prst="rect">
            <a:avLst/>
          </a:prstGeom>
          <a:noFill/>
          <a:ln w="9525">
            <a:noFill/>
            <a:miter lim="800000"/>
            <a:headEnd/>
            <a:tailEnd/>
          </a:ln>
        </p:spPr>
        <p:txBody>
          <a:bodyPr>
            <a:spAutoFit/>
          </a:bodyPr>
          <a:lstStyle/>
          <a:p>
            <a:pPr algn="ctr"/>
            <a:r>
              <a:rPr lang="cs-CZ" sz="4800" b="1">
                <a:solidFill>
                  <a:srgbClr val="C00000"/>
                </a:solidFill>
              </a:rPr>
              <a:t>CÍLE ZÁJMU CI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Zástupný symbol pro číslo snímku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B877F169-28F2-4FAB-8AE3-020DE9B3E93D}" type="slidenum">
              <a:rPr lang="cs-CZ" sz="1200">
                <a:effectLst>
                  <a:outerShdw blurRad="38100" dist="38100" dir="2700000" algn="tl">
                    <a:srgbClr val="000000"/>
                  </a:outerShdw>
                </a:effectLst>
              </a:rPr>
              <a:pPr algn="r">
                <a:defRPr/>
              </a:pPr>
              <a:t>16</a:t>
            </a:fld>
            <a:endParaRPr lang="cs-CZ" sz="1200">
              <a:effectLst>
                <a:outerShdw blurRad="38100" dist="38100" dir="2700000" algn="tl">
                  <a:srgbClr val="000000"/>
                </a:outerShdw>
              </a:effectLst>
            </a:endParaRPr>
          </a:p>
        </p:txBody>
      </p:sp>
      <p:sp>
        <p:nvSpPr>
          <p:cNvPr id="29699" name="Rectangle 2"/>
          <p:cNvSpPr>
            <a:spLocks noGrp="1" noChangeArrowheads="1"/>
          </p:cNvSpPr>
          <p:nvPr>
            <p:ph type="title" idx="4294967295"/>
          </p:nvPr>
        </p:nvSpPr>
        <p:spPr>
          <a:xfrm>
            <a:off x="0" y="188913"/>
            <a:ext cx="9144000" cy="1223962"/>
          </a:xfrm>
        </p:spPr>
        <p:txBody>
          <a:bodyPr/>
          <a:lstStyle/>
          <a:p>
            <a:pPr algn="ctr" eaLnBrk="1" hangingPunct="1"/>
            <a:r>
              <a:rPr lang="cs-CZ" b="1" smtClean="0">
                <a:solidFill>
                  <a:srgbClr val="C00000"/>
                </a:solidFill>
              </a:rPr>
              <a:t>Možnosti zabezpečení CI </a:t>
            </a:r>
            <a:br>
              <a:rPr lang="cs-CZ" b="1" smtClean="0">
                <a:solidFill>
                  <a:srgbClr val="C00000"/>
                </a:solidFill>
              </a:rPr>
            </a:br>
            <a:r>
              <a:rPr lang="cs-CZ" b="1" smtClean="0">
                <a:solidFill>
                  <a:srgbClr val="C00000"/>
                </a:solidFill>
              </a:rPr>
              <a:t>u firmy</a:t>
            </a:r>
            <a:r>
              <a:rPr lang="cs-CZ" smtClean="0">
                <a:solidFill>
                  <a:srgbClr val="C00000"/>
                </a:solidFill>
              </a:rPr>
              <a:t> </a:t>
            </a:r>
          </a:p>
        </p:txBody>
      </p:sp>
      <p:sp>
        <p:nvSpPr>
          <p:cNvPr id="141316" name="Rectangle 3"/>
          <p:cNvSpPr>
            <a:spLocks noGrp="1" noChangeArrowheads="1"/>
          </p:cNvSpPr>
          <p:nvPr>
            <p:ph type="body" idx="4294967295"/>
          </p:nvPr>
        </p:nvSpPr>
        <p:spPr>
          <a:xfrm>
            <a:off x="468313" y="2420938"/>
            <a:ext cx="8496300" cy="3268662"/>
          </a:xfrm>
        </p:spPr>
        <p:txBody>
          <a:bodyPr/>
          <a:lstStyle/>
          <a:p>
            <a:pPr eaLnBrk="1" hangingPunct="1">
              <a:buFontTx/>
              <a:buNone/>
            </a:pPr>
            <a:r>
              <a:rPr lang="cs-CZ" smtClean="0"/>
              <a:t>	</a:t>
            </a:r>
            <a:r>
              <a:rPr lang="cs-CZ" b="1" smtClean="0">
                <a:solidFill>
                  <a:srgbClr val="FF0000"/>
                </a:solidFill>
              </a:rPr>
              <a:t>A)</a:t>
            </a:r>
            <a:r>
              <a:rPr lang="cs-CZ" smtClean="0">
                <a:solidFill>
                  <a:srgbClr val="FF0000"/>
                </a:solidFill>
              </a:rPr>
              <a:t> </a:t>
            </a:r>
            <a:r>
              <a:rPr lang="cs-CZ" b="1" smtClean="0">
                <a:solidFill>
                  <a:srgbClr val="FF0000"/>
                </a:solidFill>
              </a:rPr>
              <a:t>Externí specializovaná firma</a:t>
            </a:r>
            <a:r>
              <a:rPr lang="cs-CZ" smtClean="0">
                <a:solidFill>
                  <a:srgbClr val="FFFF00"/>
                </a:solidFill>
              </a:rPr>
              <a:t> 	</a:t>
            </a:r>
          </a:p>
          <a:p>
            <a:pPr eaLnBrk="1" hangingPunct="1">
              <a:buFontTx/>
              <a:buNone/>
            </a:pPr>
            <a:r>
              <a:rPr lang="cs-CZ" smtClean="0">
                <a:solidFill>
                  <a:srgbClr val="FFFF00"/>
                </a:solidFill>
              </a:rPr>
              <a:t>		</a:t>
            </a:r>
            <a:r>
              <a:rPr lang="cs-CZ" b="1" smtClean="0"/>
              <a:t>(specializovaná agentura na CI),</a:t>
            </a:r>
          </a:p>
          <a:p>
            <a:pPr eaLnBrk="1" hangingPunct="1">
              <a:buFontTx/>
              <a:buNone/>
            </a:pPr>
            <a:endParaRPr lang="cs-CZ" sz="1800" smtClean="0"/>
          </a:p>
          <a:p>
            <a:pPr eaLnBrk="1" hangingPunct="1">
              <a:buFontTx/>
              <a:buNone/>
            </a:pPr>
            <a:endParaRPr lang="cs-CZ" sz="1800" smtClean="0">
              <a:solidFill>
                <a:srgbClr val="FFFF00"/>
              </a:solidFill>
            </a:endParaRPr>
          </a:p>
          <a:p>
            <a:pPr eaLnBrk="1" hangingPunct="1">
              <a:buFontTx/>
              <a:buNone/>
            </a:pPr>
            <a:r>
              <a:rPr lang="cs-CZ" smtClean="0">
                <a:solidFill>
                  <a:srgbClr val="FFFF00"/>
                </a:solidFill>
              </a:rPr>
              <a:t>	</a:t>
            </a:r>
            <a:r>
              <a:rPr lang="cs-CZ" b="1" smtClean="0">
                <a:solidFill>
                  <a:srgbClr val="FF0000"/>
                </a:solidFill>
              </a:rPr>
              <a:t>B) Interní útvar vlastní firmy</a:t>
            </a:r>
            <a:r>
              <a:rPr lang="cs-CZ" smtClean="0">
                <a:solidFill>
                  <a:srgbClr val="FF0000"/>
                </a:solidFill>
              </a:rPr>
              <a:t>         </a:t>
            </a:r>
            <a:r>
              <a:rPr lang="cs-CZ" smtClean="0">
                <a:solidFill>
                  <a:srgbClr val="FFFF00"/>
                </a:solidFill>
              </a:rPr>
              <a:t>	</a:t>
            </a:r>
            <a:r>
              <a:rPr lang="cs-CZ" b="1" smtClean="0"/>
              <a:t>(firemní útvar).</a:t>
            </a:r>
          </a:p>
        </p:txBody>
      </p:sp>
      <p:sp>
        <p:nvSpPr>
          <p:cNvPr id="29701" name="Zástupný symbol pro číslo snímku 4"/>
          <p:cNvSpPr>
            <a:spLocks noGrp="1"/>
          </p:cNvSpPr>
          <p:nvPr>
            <p:ph type="sldNum" sz="quarter" idx="12"/>
          </p:nvPr>
        </p:nvSpPr>
        <p:spPr>
          <a:noFill/>
        </p:spPr>
        <p:txBody>
          <a:bodyPr/>
          <a:lstStyle/>
          <a:p>
            <a:fld id="{2B57F1A7-0EBA-4605-BCAA-8CCC4DD3246C}" type="slidenum">
              <a:rPr lang="cs-CZ" smtClean="0"/>
              <a:pPr/>
              <a:t>16</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3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13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13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Zástupný symbol pro číslo snímku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00CD70C1-E4E7-4CA0-80B5-94B86C37D58F}" type="slidenum">
              <a:rPr lang="cs-CZ" sz="1200">
                <a:effectLst>
                  <a:outerShdw blurRad="38100" dist="38100" dir="2700000" algn="tl">
                    <a:srgbClr val="000000"/>
                  </a:outerShdw>
                </a:effectLst>
              </a:rPr>
              <a:pPr algn="r">
                <a:defRPr/>
              </a:pPr>
              <a:t>17</a:t>
            </a:fld>
            <a:endParaRPr lang="cs-CZ" sz="1200">
              <a:effectLst>
                <a:outerShdw blurRad="38100" dist="38100" dir="2700000" algn="tl">
                  <a:srgbClr val="000000"/>
                </a:outerShdw>
              </a:effectLst>
            </a:endParaRPr>
          </a:p>
        </p:txBody>
      </p:sp>
      <p:sp>
        <p:nvSpPr>
          <p:cNvPr id="30723" name="Rectangle 2"/>
          <p:cNvSpPr>
            <a:spLocks noGrp="1" noChangeArrowheads="1"/>
          </p:cNvSpPr>
          <p:nvPr>
            <p:ph type="title" idx="4294967295"/>
          </p:nvPr>
        </p:nvSpPr>
        <p:spPr>
          <a:xfrm>
            <a:off x="0" y="0"/>
            <a:ext cx="9144000" cy="1412875"/>
          </a:xfrm>
        </p:spPr>
        <p:txBody>
          <a:bodyPr/>
          <a:lstStyle/>
          <a:p>
            <a:pPr algn="ctr" eaLnBrk="1" hangingPunct="1"/>
            <a:r>
              <a:rPr lang="cs-CZ" sz="4400" b="1" smtClean="0">
                <a:solidFill>
                  <a:srgbClr val="C00000"/>
                </a:solidFill>
              </a:rPr>
              <a:t>Možné formy CI </a:t>
            </a:r>
            <a:br>
              <a:rPr lang="cs-CZ" sz="4400" b="1" smtClean="0">
                <a:solidFill>
                  <a:srgbClr val="C00000"/>
                </a:solidFill>
              </a:rPr>
            </a:br>
            <a:r>
              <a:rPr lang="cs-CZ" sz="4400" b="1" smtClean="0">
                <a:solidFill>
                  <a:srgbClr val="C00000"/>
                </a:solidFill>
              </a:rPr>
              <a:t>u podniku</a:t>
            </a:r>
          </a:p>
        </p:txBody>
      </p:sp>
      <p:sp>
        <p:nvSpPr>
          <p:cNvPr id="142340" name="Rectangle 3"/>
          <p:cNvSpPr>
            <a:spLocks noGrp="1" noChangeArrowheads="1"/>
          </p:cNvSpPr>
          <p:nvPr>
            <p:ph type="body" idx="4294967295"/>
          </p:nvPr>
        </p:nvSpPr>
        <p:spPr>
          <a:xfrm>
            <a:off x="1835150" y="2636838"/>
            <a:ext cx="5616575" cy="1728787"/>
          </a:xfrm>
          <a:solidFill>
            <a:srgbClr val="FFFF00"/>
          </a:solidFill>
        </p:spPr>
        <p:txBody>
          <a:bodyPr/>
          <a:lstStyle/>
          <a:p>
            <a:pPr eaLnBrk="1" hangingPunct="1">
              <a:buFontTx/>
              <a:buNone/>
            </a:pPr>
            <a:r>
              <a:rPr lang="cs-CZ" b="1" smtClean="0"/>
              <a:t>a)	Výzkum konkurence,</a:t>
            </a:r>
          </a:p>
          <a:p>
            <a:pPr eaLnBrk="1" hangingPunct="1">
              <a:buFontTx/>
              <a:buNone/>
            </a:pPr>
            <a:r>
              <a:rPr lang="cs-CZ" b="1" smtClean="0"/>
              <a:t>b)Zrcadlová organizace,</a:t>
            </a:r>
          </a:p>
          <a:p>
            <a:pPr eaLnBrk="1" hangingPunct="1">
              <a:buFontTx/>
              <a:buNone/>
            </a:pPr>
            <a:r>
              <a:rPr lang="cs-CZ" b="1" smtClean="0"/>
              <a:t>c)	Stínová organizace.</a:t>
            </a:r>
          </a:p>
        </p:txBody>
      </p:sp>
      <p:sp>
        <p:nvSpPr>
          <p:cNvPr id="30725" name="Zástupný symbol pro číslo snímku 4"/>
          <p:cNvSpPr>
            <a:spLocks noGrp="1"/>
          </p:cNvSpPr>
          <p:nvPr>
            <p:ph type="sldNum" sz="quarter" idx="12"/>
          </p:nvPr>
        </p:nvSpPr>
        <p:spPr>
          <a:noFill/>
        </p:spPr>
        <p:txBody>
          <a:bodyPr/>
          <a:lstStyle/>
          <a:p>
            <a:fld id="{79994934-7B38-4B86-896E-D59754108AF7}" type="slidenum">
              <a:rPr lang="cs-CZ" smtClean="0"/>
              <a:pPr/>
              <a:t>17</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34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234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234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234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0"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11188" y="115888"/>
            <a:ext cx="8001000" cy="765175"/>
          </a:xfrm>
        </p:spPr>
        <p:txBody>
          <a:bodyPr/>
          <a:lstStyle/>
          <a:p>
            <a:pPr algn="ctr"/>
            <a:r>
              <a:rPr lang="cs-CZ" b="1" smtClean="0"/>
              <a:t>Hrozby pro firmy</a:t>
            </a:r>
          </a:p>
        </p:txBody>
      </p:sp>
      <p:pic>
        <p:nvPicPr>
          <p:cNvPr id="31747" name="Picture 3"/>
          <p:cNvPicPr>
            <a:picLocks noChangeAspect="1" noChangeArrowheads="1"/>
          </p:cNvPicPr>
          <p:nvPr/>
        </p:nvPicPr>
        <p:blipFill>
          <a:blip r:embed="rId3" cstate="print"/>
          <a:srcRect/>
          <a:stretch>
            <a:fillRect/>
          </a:stretch>
        </p:blipFill>
        <p:spPr bwMode="auto">
          <a:xfrm>
            <a:off x="250825" y="1189038"/>
            <a:ext cx="8761413" cy="4697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11188" y="0"/>
            <a:ext cx="8001000" cy="908050"/>
          </a:xfrm>
        </p:spPr>
        <p:txBody>
          <a:bodyPr/>
          <a:lstStyle/>
          <a:p>
            <a:pPr algn="ctr"/>
            <a:r>
              <a:rPr lang="en-US" b="1" smtClean="0"/>
              <a:t>T</a:t>
            </a:r>
            <a:r>
              <a:rPr lang="cs-CZ" b="1" smtClean="0"/>
              <a:t>y</a:t>
            </a:r>
            <a:r>
              <a:rPr lang="en-US" b="1" smtClean="0"/>
              <a:t>pick</a:t>
            </a:r>
            <a:r>
              <a:rPr lang="cs-CZ" b="1" smtClean="0"/>
              <a:t>á</a:t>
            </a:r>
            <a:r>
              <a:rPr lang="en-US" b="1" smtClean="0"/>
              <a:t> role CI</a:t>
            </a:r>
            <a:endParaRPr lang="cs-CZ" b="1" smtClean="0"/>
          </a:p>
        </p:txBody>
      </p:sp>
      <p:pic>
        <p:nvPicPr>
          <p:cNvPr id="32771" name="Picture 3"/>
          <p:cNvPicPr>
            <a:picLocks noChangeAspect="1" noChangeArrowheads="1"/>
          </p:cNvPicPr>
          <p:nvPr/>
        </p:nvPicPr>
        <p:blipFill>
          <a:blip r:embed="rId3" cstate="print"/>
          <a:srcRect/>
          <a:stretch>
            <a:fillRect/>
          </a:stretch>
        </p:blipFill>
        <p:spPr bwMode="auto">
          <a:xfrm>
            <a:off x="107950" y="1125538"/>
            <a:ext cx="8901113" cy="4713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a:xfrm>
            <a:off x="0" y="0"/>
            <a:ext cx="9144000" cy="1327150"/>
          </a:xfrm>
        </p:spPr>
        <p:txBody>
          <a:bodyPr/>
          <a:lstStyle/>
          <a:p>
            <a:pPr algn="ctr" eaLnBrk="1" hangingPunct="1"/>
            <a:r>
              <a:rPr lang="cs-CZ" sz="4000" b="1" smtClean="0">
                <a:solidFill>
                  <a:srgbClr val="C00000"/>
                </a:solidFill>
              </a:rPr>
              <a:t>Triáda základního pojetí konkurenceschopnosti podniku</a:t>
            </a:r>
          </a:p>
        </p:txBody>
      </p:sp>
      <p:sp>
        <p:nvSpPr>
          <p:cNvPr id="15363" name="TextovéPole 4"/>
          <p:cNvSpPr txBox="1">
            <a:spLocks noChangeArrowheads="1"/>
          </p:cNvSpPr>
          <p:nvPr/>
        </p:nvSpPr>
        <p:spPr bwMode="auto">
          <a:xfrm>
            <a:off x="0" y="2060575"/>
            <a:ext cx="9144000" cy="831850"/>
          </a:xfrm>
          <a:prstGeom prst="rect">
            <a:avLst/>
          </a:prstGeom>
          <a:solidFill>
            <a:srgbClr val="FF0000"/>
          </a:solidFill>
          <a:ln w="9525">
            <a:noFill/>
            <a:miter lim="800000"/>
            <a:headEnd/>
            <a:tailEnd/>
          </a:ln>
        </p:spPr>
        <p:txBody>
          <a:bodyPr>
            <a:spAutoFit/>
          </a:bodyPr>
          <a:lstStyle/>
          <a:p>
            <a:pPr algn="ctr"/>
            <a:r>
              <a:rPr lang="cs-CZ" sz="4800" b="1"/>
              <a:t>CO     -    JAK    -    ČÍM</a:t>
            </a:r>
            <a:endParaRPr lang="cs-CZ" sz="4800"/>
          </a:p>
        </p:txBody>
      </p:sp>
      <p:sp>
        <p:nvSpPr>
          <p:cNvPr id="15364" name="TextovéPole 6"/>
          <p:cNvSpPr txBox="1">
            <a:spLocks noChangeArrowheads="1"/>
          </p:cNvSpPr>
          <p:nvPr/>
        </p:nvSpPr>
        <p:spPr bwMode="auto">
          <a:xfrm>
            <a:off x="468313" y="3716338"/>
            <a:ext cx="1582737" cy="831850"/>
          </a:xfrm>
          <a:prstGeom prst="rect">
            <a:avLst/>
          </a:prstGeom>
          <a:solidFill>
            <a:srgbClr val="66FF33"/>
          </a:solidFill>
          <a:ln w="9525">
            <a:noFill/>
            <a:miter lim="800000"/>
            <a:headEnd/>
            <a:tailEnd/>
          </a:ln>
        </p:spPr>
        <p:txBody>
          <a:bodyPr>
            <a:spAutoFit/>
          </a:bodyPr>
          <a:lstStyle/>
          <a:p>
            <a:r>
              <a:rPr lang="cs-CZ" sz="2400" b="1"/>
              <a:t>Inovace</a:t>
            </a:r>
          </a:p>
          <a:p>
            <a:r>
              <a:rPr lang="cs-CZ" sz="2400" b="1"/>
              <a:t>podniku</a:t>
            </a:r>
            <a:endParaRPr lang="cs-CZ" sz="2400"/>
          </a:p>
        </p:txBody>
      </p:sp>
      <p:sp>
        <p:nvSpPr>
          <p:cNvPr id="15365" name="TextovéPole 7"/>
          <p:cNvSpPr txBox="1">
            <a:spLocks noChangeArrowheads="1"/>
          </p:cNvSpPr>
          <p:nvPr/>
        </p:nvSpPr>
        <p:spPr bwMode="auto">
          <a:xfrm>
            <a:off x="179388" y="5084763"/>
            <a:ext cx="2447925" cy="831850"/>
          </a:xfrm>
          <a:prstGeom prst="rect">
            <a:avLst/>
          </a:prstGeom>
          <a:solidFill>
            <a:srgbClr val="66FF33"/>
          </a:solidFill>
          <a:ln w="9525">
            <a:noFill/>
            <a:miter lim="800000"/>
            <a:headEnd/>
            <a:tailEnd/>
          </a:ln>
        </p:spPr>
        <p:txBody>
          <a:bodyPr>
            <a:spAutoFit/>
          </a:bodyPr>
          <a:lstStyle/>
          <a:p>
            <a:r>
              <a:rPr lang="cs-CZ" sz="2400" b="1"/>
              <a:t>Hodnotový </a:t>
            </a:r>
          </a:p>
          <a:p>
            <a:r>
              <a:rPr lang="cs-CZ" sz="2400" b="1"/>
              <a:t>management</a:t>
            </a:r>
            <a:endParaRPr lang="cs-CZ" sz="2400"/>
          </a:p>
        </p:txBody>
      </p:sp>
      <p:sp>
        <p:nvSpPr>
          <p:cNvPr id="15366" name="TextovéPole 8"/>
          <p:cNvSpPr txBox="1">
            <a:spLocks noChangeArrowheads="1"/>
          </p:cNvSpPr>
          <p:nvPr/>
        </p:nvSpPr>
        <p:spPr bwMode="auto">
          <a:xfrm>
            <a:off x="971550" y="4508500"/>
            <a:ext cx="504825" cy="585788"/>
          </a:xfrm>
          <a:prstGeom prst="rect">
            <a:avLst/>
          </a:prstGeom>
          <a:solidFill>
            <a:srgbClr val="66FF33"/>
          </a:solidFill>
          <a:ln w="9525">
            <a:noFill/>
            <a:miter lim="800000"/>
            <a:headEnd/>
            <a:tailEnd/>
          </a:ln>
        </p:spPr>
        <p:txBody>
          <a:bodyPr>
            <a:spAutoFit/>
          </a:bodyPr>
          <a:lstStyle/>
          <a:p>
            <a:r>
              <a:rPr lang="cs-CZ" sz="3200" b="1"/>
              <a:t>+</a:t>
            </a:r>
            <a:endParaRPr lang="cs-CZ" sz="3200"/>
          </a:p>
        </p:txBody>
      </p:sp>
      <p:sp>
        <p:nvSpPr>
          <p:cNvPr id="15367" name="TextovéPole 9"/>
          <p:cNvSpPr txBox="1">
            <a:spLocks noChangeArrowheads="1"/>
          </p:cNvSpPr>
          <p:nvPr/>
        </p:nvSpPr>
        <p:spPr bwMode="auto">
          <a:xfrm>
            <a:off x="3059113" y="3789363"/>
            <a:ext cx="2808287" cy="1200150"/>
          </a:xfrm>
          <a:prstGeom prst="rect">
            <a:avLst/>
          </a:prstGeom>
          <a:solidFill>
            <a:srgbClr val="00FFFF"/>
          </a:solidFill>
          <a:ln w="9525">
            <a:noFill/>
            <a:miter lim="800000"/>
            <a:headEnd/>
            <a:tailEnd/>
          </a:ln>
        </p:spPr>
        <p:txBody>
          <a:bodyPr>
            <a:spAutoFit/>
          </a:bodyPr>
          <a:lstStyle/>
          <a:p>
            <a:pPr algn="ctr"/>
            <a:r>
              <a:rPr lang="cs-CZ" sz="2400" b="1"/>
              <a:t>Strategie konkurenčních</a:t>
            </a:r>
          </a:p>
          <a:p>
            <a:pPr algn="ctr"/>
            <a:r>
              <a:rPr lang="cs-CZ" sz="2400" b="1"/>
              <a:t>střetů</a:t>
            </a:r>
            <a:endParaRPr lang="cs-CZ" sz="2400"/>
          </a:p>
        </p:txBody>
      </p:sp>
      <p:sp>
        <p:nvSpPr>
          <p:cNvPr id="15368" name="TextovéPole 10"/>
          <p:cNvSpPr txBox="1">
            <a:spLocks noChangeArrowheads="1"/>
          </p:cNvSpPr>
          <p:nvPr/>
        </p:nvSpPr>
        <p:spPr bwMode="auto">
          <a:xfrm>
            <a:off x="6623050" y="3860800"/>
            <a:ext cx="2520950" cy="831850"/>
          </a:xfrm>
          <a:prstGeom prst="rect">
            <a:avLst/>
          </a:prstGeom>
          <a:solidFill>
            <a:srgbClr val="FFFF00"/>
          </a:solidFill>
          <a:ln w="9525">
            <a:noFill/>
            <a:miter lim="800000"/>
            <a:headEnd/>
            <a:tailEnd/>
          </a:ln>
        </p:spPr>
        <p:txBody>
          <a:bodyPr>
            <a:spAutoFit/>
          </a:bodyPr>
          <a:lstStyle/>
          <a:p>
            <a:pPr algn="ctr"/>
            <a:r>
              <a:rPr lang="cs-CZ" sz="2400" b="1"/>
              <a:t>Competitive Intelligence</a:t>
            </a:r>
            <a:endParaRPr lang="cs-CZ" sz="2400"/>
          </a:p>
        </p:txBody>
      </p:sp>
      <p:sp>
        <p:nvSpPr>
          <p:cNvPr id="13" name="Šipka dolů 12"/>
          <p:cNvSpPr/>
          <p:nvPr/>
        </p:nvSpPr>
        <p:spPr>
          <a:xfrm>
            <a:off x="4284663" y="2924175"/>
            <a:ext cx="431800" cy="64928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4" name="Šipka dolů 13"/>
          <p:cNvSpPr/>
          <p:nvPr/>
        </p:nvSpPr>
        <p:spPr>
          <a:xfrm>
            <a:off x="7596188" y="2924175"/>
            <a:ext cx="431800" cy="64928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5" name="Šipka dolů 14"/>
          <p:cNvSpPr/>
          <p:nvPr/>
        </p:nvSpPr>
        <p:spPr>
          <a:xfrm>
            <a:off x="1042988" y="2924175"/>
            <a:ext cx="433387" cy="64928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9750" y="0"/>
            <a:ext cx="8001000" cy="908050"/>
          </a:xfrm>
        </p:spPr>
        <p:txBody>
          <a:bodyPr/>
          <a:lstStyle/>
          <a:p>
            <a:pPr algn="ctr"/>
            <a:r>
              <a:rPr lang="cs-CZ" b="1" smtClean="0"/>
              <a:t>Rozšířená role CI</a:t>
            </a:r>
          </a:p>
        </p:txBody>
      </p:sp>
      <p:pic>
        <p:nvPicPr>
          <p:cNvPr id="33795" name="Picture 3"/>
          <p:cNvPicPr>
            <a:picLocks noChangeAspect="1" noChangeArrowheads="1"/>
          </p:cNvPicPr>
          <p:nvPr/>
        </p:nvPicPr>
        <p:blipFill>
          <a:blip r:embed="rId3" cstate="print"/>
          <a:srcRect/>
          <a:stretch>
            <a:fillRect/>
          </a:stretch>
        </p:blipFill>
        <p:spPr bwMode="auto">
          <a:xfrm>
            <a:off x="144463" y="1125538"/>
            <a:ext cx="8748712" cy="4764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COMPETITIVE INTELLIGENCE V USA:</a:t>
            </a:r>
            <a:endParaRPr lang="cs-CZ" b="1" dirty="0"/>
          </a:p>
        </p:txBody>
      </p:sp>
      <p:sp>
        <p:nvSpPr>
          <p:cNvPr id="3" name="Zástupný symbol pro obsah 2"/>
          <p:cNvSpPr>
            <a:spLocks noGrp="1"/>
          </p:cNvSpPr>
          <p:nvPr>
            <p:ph idx="1"/>
          </p:nvPr>
        </p:nvSpPr>
        <p:spPr>
          <a:xfrm>
            <a:off x="0" y="1752600"/>
            <a:ext cx="9144000" cy="4916760"/>
          </a:xfrm>
        </p:spPr>
        <p:txBody>
          <a:bodyPr/>
          <a:lstStyle/>
          <a:p>
            <a:pPr>
              <a:buNone/>
            </a:pPr>
            <a:r>
              <a:rPr lang="cs-CZ" dirty="0" smtClean="0"/>
              <a:t>	</a:t>
            </a:r>
            <a:r>
              <a:rPr lang="cs-CZ" b="1" dirty="0" smtClean="0"/>
              <a:t>Žádná ustálená nebo standardizovaná metodika neexistuje. </a:t>
            </a:r>
            <a:r>
              <a:rPr lang="cs-CZ" sz="1800" dirty="0" smtClean="0"/>
              <a:t>(</a:t>
            </a:r>
            <a:r>
              <a:rPr lang="cs-CZ" sz="1800" dirty="0" err="1" smtClean="0"/>
              <a:t>Fuld</a:t>
            </a:r>
            <a:r>
              <a:rPr lang="cs-CZ" sz="1800" dirty="0" smtClean="0"/>
              <a:t>, </a:t>
            </a:r>
            <a:r>
              <a:rPr lang="cs-CZ" sz="1800" dirty="0" err="1" smtClean="0">
                <a:cs typeface="Arial" pitchFamily="34" charset="0"/>
              </a:rPr>
              <a:t>Kahaner</a:t>
            </a:r>
            <a:r>
              <a:rPr lang="cs-CZ" sz="1800" dirty="0" smtClean="0">
                <a:cs typeface="Arial" pitchFamily="34" charset="0"/>
              </a:rPr>
              <a:t>, </a:t>
            </a:r>
            <a:r>
              <a:rPr lang="cs-CZ" sz="1800" dirty="0" err="1" smtClean="0">
                <a:cs typeface="Arial" pitchFamily="34" charset="0"/>
              </a:rPr>
              <a:t>Liebowitz</a:t>
            </a:r>
            <a:r>
              <a:rPr lang="cs-CZ" sz="1800" dirty="0" smtClean="0">
                <a:cs typeface="Arial" pitchFamily="34" charset="0"/>
              </a:rPr>
              <a:t>, </a:t>
            </a:r>
            <a:r>
              <a:rPr lang="cs-CZ" sz="1800" dirty="0" err="1" smtClean="0">
                <a:cs typeface="Arial" pitchFamily="34" charset="0"/>
              </a:rPr>
              <a:t>Hall</a:t>
            </a:r>
            <a:r>
              <a:rPr lang="cs-CZ" sz="1800" dirty="0" smtClean="0">
                <a:cs typeface="Arial" pitchFamily="34" charset="0"/>
              </a:rPr>
              <a:t> </a:t>
            </a:r>
            <a:r>
              <a:rPr lang="en-US" sz="1800" dirty="0" smtClean="0">
                <a:cs typeface="Arial" pitchFamily="34" charset="0"/>
              </a:rPr>
              <a:t>&amp;</a:t>
            </a:r>
            <a:r>
              <a:rPr lang="cs-CZ" sz="1800" dirty="0" smtClean="0">
                <a:cs typeface="Arial" pitchFamily="34" charset="0"/>
              </a:rPr>
              <a:t> </a:t>
            </a:r>
            <a:r>
              <a:rPr lang="cs-CZ" sz="1800" dirty="0" err="1" smtClean="0">
                <a:cs typeface="Arial" pitchFamily="34" charset="0"/>
              </a:rPr>
              <a:t>Bensoussan</a:t>
            </a:r>
            <a:r>
              <a:rPr lang="cs-CZ" sz="1800" dirty="0" smtClean="0">
                <a:cs typeface="Arial" pitchFamily="34" charset="0"/>
              </a:rPr>
              <a:t>). </a:t>
            </a:r>
          </a:p>
          <a:p>
            <a:pPr>
              <a:buNone/>
            </a:pPr>
            <a:r>
              <a:rPr lang="cs-CZ" b="1" dirty="0" smtClean="0">
                <a:latin typeface="Arial" pitchFamily="34" charset="0"/>
                <a:cs typeface="Arial" pitchFamily="34" charset="0"/>
              </a:rPr>
              <a:t>	</a:t>
            </a:r>
            <a:r>
              <a:rPr lang="cs-CZ" sz="2000" dirty="0" err="1" smtClean="0">
                <a:cs typeface="Arial" pitchFamily="34" charset="0"/>
              </a:rPr>
              <a:t>Carr</a:t>
            </a:r>
            <a:r>
              <a:rPr lang="cs-CZ" sz="2000" dirty="0" smtClean="0">
                <a:cs typeface="Arial" pitchFamily="34" charset="0"/>
              </a:rPr>
              <a:t> popisuje způsob práce 15 předních odborníků na CI v USA. Tito popisují proces Competitive Intelligence jako: </a:t>
            </a:r>
            <a:r>
              <a:rPr lang="cs-CZ" sz="2000" b="1" dirty="0" smtClean="0">
                <a:cs typeface="Arial" pitchFamily="34" charset="0"/>
              </a:rPr>
              <a:t>cyklus, lineární proces, čtyřbodový model, vědeckou metodu nebo pyramidu. </a:t>
            </a:r>
          </a:p>
          <a:p>
            <a:pPr>
              <a:buNone/>
            </a:pPr>
            <a:r>
              <a:rPr lang="cs-CZ" sz="2000" dirty="0" smtClean="0">
                <a:cs typeface="Arial" pitchFamily="34" charset="0"/>
              </a:rPr>
              <a:t>	Rozhodně nedávají jednoznačnou odpověď na otázky: </a:t>
            </a:r>
          </a:p>
          <a:p>
            <a:pPr>
              <a:buNone/>
            </a:pPr>
            <a:r>
              <a:rPr lang="cs-CZ" sz="2000" dirty="0" smtClean="0">
                <a:cs typeface="Arial" pitchFamily="34" charset="0"/>
              </a:rPr>
              <a:t>	</a:t>
            </a:r>
            <a:r>
              <a:rPr lang="cs-CZ" sz="2000" b="1" dirty="0" smtClean="0">
                <a:cs typeface="Arial" pitchFamily="34" charset="0"/>
              </a:rPr>
              <a:t>Čím je třeba práci v Competitive Intelligence začít a v jakém pořadí je nutno pokračovat. </a:t>
            </a:r>
          </a:p>
          <a:p>
            <a:pPr>
              <a:buNone/>
            </a:pPr>
            <a:r>
              <a:rPr lang="cs-CZ" sz="2000" dirty="0" smtClean="0">
                <a:cs typeface="Arial" pitchFamily="34" charset="0"/>
              </a:rPr>
              <a:t>	</a:t>
            </a:r>
            <a:r>
              <a:rPr lang="cs-CZ" sz="2000" b="1" dirty="0" smtClean="0">
                <a:cs typeface="Arial" pitchFamily="34" charset="0"/>
              </a:rPr>
              <a:t>O přeměně informace ve zpravodajství jsou jejich výpovědi velmi kusé až mlhavé.</a:t>
            </a:r>
          </a:p>
          <a:p>
            <a:pPr>
              <a:buNone/>
            </a:pPr>
            <a:r>
              <a:rPr lang="cs-CZ" sz="1800" b="1" dirty="0" smtClean="0">
                <a:latin typeface="Arial" pitchFamily="34" charset="0"/>
                <a:cs typeface="Arial" pitchFamily="34" charset="0"/>
              </a:rPr>
              <a:t>	</a:t>
            </a:r>
            <a:r>
              <a:rPr lang="cs-CZ" sz="2000" b="1" dirty="0" smtClean="0">
                <a:latin typeface="Arial" pitchFamily="34" charset="0"/>
                <a:cs typeface="Arial" pitchFamily="34" charset="0"/>
              </a:rPr>
              <a:t>Nedostatky: </a:t>
            </a:r>
            <a:r>
              <a:rPr lang="cs-CZ" sz="2000" b="1" dirty="0" smtClean="0">
                <a:solidFill>
                  <a:srgbClr val="FF0000"/>
                </a:solidFill>
                <a:latin typeface="Arial" pitchFamily="34" charset="0"/>
                <a:cs typeface="Arial" pitchFamily="34" charset="0"/>
              </a:rPr>
              <a:t>využití převážně pro operativní řízení, rutina.</a:t>
            </a:r>
          </a:p>
          <a:p>
            <a:pPr>
              <a:buNone/>
            </a:pPr>
            <a:r>
              <a:rPr lang="cs-CZ" sz="1800" dirty="0" smtClean="0">
                <a:cs typeface="Arial" pitchFamily="34" charset="0"/>
              </a:rPr>
              <a:t> </a:t>
            </a:r>
          </a:p>
          <a:p>
            <a:pPr>
              <a:buNone/>
            </a:pPr>
            <a:endParaRPr lang="cs-CZ"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p:cNvSpPr>
            <a:spLocks noGrp="1"/>
          </p:cNvSpPr>
          <p:nvPr>
            <p:ph type="title"/>
          </p:nvPr>
        </p:nvSpPr>
        <p:spPr>
          <a:xfrm>
            <a:off x="0" y="0"/>
            <a:ext cx="9144000" cy="1341438"/>
          </a:xfrm>
        </p:spPr>
        <p:txBody>
          <a:bodyPr/>
          <a:lstStyle/>
          <a:p>
            <a:pPr algn="ctr" eaLnBrk="1" hangingPunct="1"/>
            <a:r>
              <a:rPr lang="cs-CZ" b="1" smtClean="0">
                <a:solidFill>
                  <a:srgbClr val="C00000"/>
                </a:solidFill>
              </a:rPr>
              <a:t>ZÁKLADNÍ  FILOSOFIE     COMPETITIVE  INTELLIGENCE</a:t>
            </a:r>
          </a:p>
        </p:txBody>
      </p:sp>
      <p:sp>
        <p:nvSpPr>
          <p:cNvPr id="3" name="Zástupný symbol pro obsah 2"/>
          <p:cNvSpPr>
            <a:spLocks noGrp="1"/>
          </p:cNvSpPr>
          <p:nvPr>
            <p:ph sz="quarter" idx="1"/>
          </p:nvPr>
        </p:nvSpPr>
        <p:spPr>
          <a:xfrm>
            <a:off x="0" y="1916113"/>
            <a:ext cx="9144000" cy="4392612"/>
          </a:xfrm>
        </p:spPr>
        <p:txBody>
          <a:bodyPr>
            <a:normAutofit/>
          </a:bodyPr>
          <a:lstStyle/>
          <a:p>
            <a:pPr marL="0" indent="0" algn="ctr" eaLnBrk="1" hangingPunct="1">
              <a:buFont typeface="Wingdings" pitchFamily="2" charset="2"/>
              <a:buNone/>
              <a:defRPr/>
            </a:pPr>
            <a:r>
              <a:rPr lang="cs-CZ" sz="3200" b="1" dirty="0" smtClean="0">
                <a:solidFill>
                  <a:srgbClr val="000066"/>
                </a:solidFill>
              </a:rPr>
              <a:t>	Tvorba podkladů pro strategické rozhodování TOP managementu podniku </a:t>
            </a:r>
          </a:p>
          <a:p>
            <a:pPr algn="ctr" eaLnBrk="1" hangingPunct="1">
              <a:buFont typeface="Wingdings" pitchFamily="2" charset="2"/>
              <a:buNone/>
              <a:defRPr/>
            </a:pPr>
            <a:r>
              <a:rPr lang="cs-CZ" sz="3200" b="1" dirty="0" smtClean="0"/>
              <a:t>Vynucení změny k přístupu k CI</a:t>
            </a:r>
          </a:p>
          <a:p>
            <a:pPr algn="ctr" eaLnBrk="1" hangingPunct="1">
              <a:buFont typeface="Wingdings" pitchFamily="2" charset="2"/>
              <a:buNone/>
              <a:defRPr/>
            </a:pPr>
            <a:r>
              <a:rPr lang="cs-CZ" sz="4400" b="1" dirty="0" smtClean="0">
                <a:solidFill>
                  <a:schemeClr val="accent6"/>
                </a:solidFill>
              </a:rPr>
              <a:t>PŘEDPOVĚĎ  BUDOUCNOSTI</a:t>
            </a:r>
          </a:p>
          <a:p>
            <a:pPr algn="ctr" eaLnBrk="1" hangingPunct="1">
              <a:buFont typeface="Wingdings" pitchFamily="2" charset="2"/>
              <a:buNone/>
              <a:defRPr/>
            </a:pPr>
            <a:r>
              <a:rPr lang="cs-CZ" sz="3200" b="1" dirty="0" smtClean="0">
                <a:solidFill>
                  <a:schemeClr val="accent6"/>
                </a:solidFill>
              </a:rPr>
              <a:t>Takto a jen takto má CI význam pro vrcholový management podniku !!!</a:t>
            </a:r>
          </a:p>
          <a:p>
            <a:pPr eaLnBrk="1" hangingPunct="1">
              <a:buFont typeface="Wingdings" pitchFamily="2" charset="2"/>
              <a:buNone/>
              <a:defRPr/>
            </a:pPr>
            <a:endParaRPr lang="cs-CZ" sz="3200" b="1" dirty="0" smtClean="0">
              <a:solidFill>
                <a:srgbClr val="FF0000"/>
              </a:solidFill>
            </a:endParaRPr>
          </a:p>
          <a:p>
            <a:pPr algn="ctr" eaLnBrk="1" hangingPunct="1">
              <a:buFont typeface="Wingdings" pitchFamily="2" charset="2"/>
              <a:buNone/>
              <a:defRPr/>
            </a:pPr>
            <a:endParaRPr lang="cs-CZ" sz="3200" b="1" dirty="0">
              <a:solidFill>
                <a:srgbClr val="FF0000"/>
              </a:solidFill>
            </a:endParaRPr>
          </a:p>
        </p:txBody>
      </p:sp>
      <p:sp>
        <p:nvSpPr>
          <p:cNvPr id="34820" name="Zástupný symbol pro číslo snímku 4"/>
          <p:cNvSpPr>
            <a:spLocks noGrp="1"/>
          </p:cNvSpPr>
          <p:nvPr>
            <p:ph type="sldNum" sz="quarter" idx="12"/>
          </p:nvPr>
        </p:nvSpPr>
        <p:spPr>
          <a:noFill/>
        </p:spPr>
        <p:txBody>
          <a:bodyPr/>
          <a:lstStyle/>
          <a:p>
            <a:fld id="{1E26BED0-1690-4971-B9E5-2E3357C49F35}" type="slidenum">
              <a:rPr lang="cs-CZ" smtClean="0"/>
              <a:pPr/>
              <a:t>22</a:t>
            </a:fld>
            <a:endParaRPr lang="cs-CZ"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p:cNvSpPr>
            <a:spLocks noGrp="1"/>
          </p:cNvSpPr>
          <p:nvPr>
            <p:ph type="title"/>
          </p:nvPr>
        </p:nvSpPr>
        <p:spPr>
          <a:xfrm>
            <a:off x="179388" y="304800"/>
            <a:ext cx="8964612" cy="1216025"/>
          </a:xfrm>
        </p:spPr>
        <p:txBody>
          <a:bodyPr/>
          <a:lstStyle/>
          <a:p>
            <a:pPr algn="ctr" eaLnBrk="1" hangingPunct="1"/>
            <a:r>
              <a:rPr lang="cs-CZ" b="1" smtClean="0"/>
              <a:t/>
            </a:r>
            <a:br>
              <a:rPr lang="cs-CZ" b="1" smtClean="0"/>
            </a:br>
            <a:r>
              <a:rPr lang="cs-CZ" b="1" smtClean="0">
                <a:solidFill>
                  <a:srgbClr val="C00000"/>
                </a:solidFill>
              </a:rPr>
              <a:t>Competitive  Intelligence </a:t>
            </a:r>
            <a:br>
              <a:rPr lang="cs-CZ" b="1" smtClean="0">
                <a:solidFill>
                  <a:srgbClr val="C00000"/>
                </a:solidFill>
              </a:rPr>
            </a:br>
            <a:r>
              <a:rPr lang="cs-CZ" b="1" smtClean="0">
                <a:solidFill>
                  <a:srgbClr val="C00000"/>
                </a:solidFill>
              </a:rPr>
              <a:t> systémová aplikační disciplína</a:t>
            </a:r>
          </a:p>
        </p:txBody>
      </p:sp>
      <p:sp>
        <p:nvSpPr>
          <p:cNvPr id="3" name="Zástupný symbol pro obsah 2"/>
          <p:cNvSpPr>
            <a:spLocks noGrp="1"/>
          </p:cNvSpPr>
          <p:nvPr>
            <p:ph idx="1"/>
          </p:nvPr>
        </p:nvSpPr>
        <p:spPr>
          <a:xfrm>
            <a:off x="539750" y="1752600"/>
            <a:ext cx="8064500" cy="4267200"/>
          </a:xfrm>
        </p:spPr>
        <p:txBody>
          <a:bodyPr/>
          <a:lstStyle/>
          <a:p>
            <a:pPr marL="514350" indent="-514350" eaLnBrk="1" hangingPunct="1">
              <a:buFont typeface="Wingdings" pitchFamily="2" charset="2"/>
              <a:buNone/>
              <a:defRPr/>
            </a:pPr>
            <a:r>
              <a:rPr lang="cs-CZ" b="1" dirty="0" smtClean="0"/>
              <a:t>	</a:t>
            </a:r>
            <a:r>
              <a:rPr lang="cs-CZ" sz="2400" b="1" dirty="0" smtClean="0"/>
              <a:t>Charakteristiky systémové aplikační disciplíny:</a:t>
            </a:r>
          </a:p>
          <a:p>
            <a:pPr marL="514350" indent="-514350" eaLnBrk="1" hangingPunct="1">
              <a:buFont typeface="Wingdings" pitchFamily="2" charset="2"/>
              <a:buNone/>
              <a:defRPr/>
            </a:pPr>
            <a:endParaRPr lang="cs-CZ" sz="2400" b="1" dirty="0" smtClean="0"/>
          </a:p>
          <a:p>
            <a:pPr marL="514350" indent="-514350" eaLnBrk="1" hangingPunct="1">
              <a:buFont typeface="Arial" charset="0"/>
              <a:buAutoNum type="arabicPeriod"/>
              <a:defRPr/>
            </a:pPr>
            <a:r>
              <a:rPr lang="cs-CZ" sz="2400" b="1" i="1" dirty="0" smtClean="0"/>
              <a:t>Praktická upotřebitelnost při řešení hmotných i řídicích systémů. </a:t>
            </a:r>
          </a:p>
          <a:p>
            <a:pPr marL="514350" indent="-514350" eaLnBrk="1" hangingPunct="1">
              <a:buFont typeface="Wingdings" pitchFamily="2" charset="2"/>
              <a:buAutoNum type="arabicPeriod"/>
              <a:defRPr/>
            </a:pPr>
            <a:r>
              <a:rPr lang="cs-CZ" sz="2400" b="1" i="1" dirty="0" err="1" smtClean="0"/>
              <a:t>Interdisciplinárnost</a:t>
            </a:r>
            <a:r>
              <a:rPr lang="cs-CZ" sz="2400" b="1" i="1" dirty="0" smtClean="0"/>
              <a:t> metodiky.</a:t>
            </a:r>
          </a:p>
          <a:p>
            <a:pPr marL="514350" indent="-514350" eaLnBrk="1" hangingPunct="1">
              <a:buFont typeface="Wingdings" pitchFamily="2" charset="2"/>
              <a:buAutoNum type="arabicPeriod"/>
              <a:defRPr/>
            </a:pPr>
            <a:r>
              <a:rPr lang="cs-CZ" sz="2400" b="1" i="1" dirty="0" smtClean="0"/>
              <a:t>Funkční přístup a funkční modelování.</a:t>
            </a:r>
          </a:p>
          <a:p>
            <a:pPr marL="514350" indent="-514350" eaLnBrk="1" hangingPunct="1">
              <a:buFont typeface="Wingdings" pitchFamily="2" charset="2"/>
              <a:buAutoNum type="arabicPeriod"/>
              <a:defRPr/>
            </a:pPr>
            <a:r>
              <a:rPr lang="cs-CZ" sz="2400" b="1" i="1" dirty="0" smtClean="0"/>
              <a:t>Týmová práce.</a:t>
            </a:r>
          </a:p>
          <a:p>
            <a:pPr marL="514350" indent="-514350" eaLnBrk="1" hangingPunct="1">
              <a:buFont typeface="Wingdings" pitchFamily="2" charset="2"/>
              <a:buAutoNum type="arabicPeriod"/>
              <a:defRPr/>
            </a:pPr>
            <a:r>
              <a:rPr lang="cs-CZ" sz="2400" b="1" i="1" dirty="0" smtClean="0"/>
              <a:t>Pracovní plán.</a:t>
            </a:r>
          </a:p>
          <a:p>
            <a:pPr eaLnBrk="1" hangingPunct="1">
              <a:buFont typeface="Wingdings" pitchFamily="2" charset="2"/>
              <a:buNone/>
              <a:defRPr/>
            </a:pPr>
            <a:r>
              <a:rPr lang="cs-CZ" dirty="0" smtClean="0"/>
              <a:t> </a:t>
            </a:r>
            <a:endParaRPr lang="cs-CZ" dirty="0"/>
          </a:p>
        </p:txBody>
      </p:sp>
      <p:sp>
        <p:nvSpPr>
          <p:cNvPr id="35844" name="Zástupný symbol pro číslo snímku 4"/>
          <p:cNvSpPr>
            <a:spLocks noGrp="1"/>
          </p:cNvSpPr>
          <p:nvPr>
            <p:ph type="sldNum" sz="quarter" idx="12"/>
          </p:nvPr>
        </p:nvSpPr>
        <p:spPr>
          <a:noFill/>
        </p:spPr>
        <p:txBody>
          <a:bodyPr/>
          <a:lstStyle/>
          <a:p>
            <a:fld id="{94E75B01-B38A-49B3-B413-74F13FFB5ACE}" type="slidenum">
              <a:rPr lang="cs-CZ" smtClean="0"/>
              <a:pPr/>
              <a:t>23</a:t>
            </a:fld>
            <a:endParaRPr lang="cs-CZ"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79388" y="1773238"/>
            <a:ext cx="8964612" cy="4895850"/>
          </a:xfrm>
        </p:spPr>
        <p:txBody>
          <a:bodyPr/>
          <a:lstStyle/>
          <a:p>
            <a:pPr eaLnBrk="1" hangingPunct="1">
              <a:buFont typeface="Wingdings" pitchFamily="2" charset="2"/>
              <a:buNone/>
              <a:defRPr/>
            </a:pPr>
            <a:r>
              <a:rPr lang="cs-CZ" sz="2000" dirty="0" smtClean="0"/>
              <a:t>	</a:t>
            </a:r>
            <a:r>
              <a:rPr lang="cs-CZ" sz="2400" b="1" dirty="0" smtClean="0"/>
              <a:t>Splnění těchto podmínek nám umožňuje úspěšnou realizaci tvorby </a:t>
            </a:r>
            <a:r>
              <a:rPr lang="cs-CZ" sz="2400" b="1" dirty="0" smtClean="0">
                <a:solidFill>
                  <a:schemeClr val="accent6"/>
                </a:solidFill>
              </a:rPr>
              <a:t>přidané hodnoty</a:t>
            </a:r>
            <a:r>
              <a:rPr lang="cs-CZ" sz="2400" b="1" dirty="0" smtClean="0"/>
              <a:t> k získané informaci – vznik </a:t>
            </a:r>
            <a:r>
              <a:rPr lang="cs-CZ" sz="2400" b="1" dirty="0" smtClean="0">
                <a:solidFill>
                  <a:schemeClr val="accent6"/>
                </a:solidFill>
              </a:rPr>
              <a:t>zpravodajství</a:t>
            </a:r>
            <a:r>
              <a:rPr lang="cs-CZ" sz="2400" b="1" dirty="0" smtClean="0"/>
              <a:t>. </a:t>
            </a:r>
          </a:p>
          <a:p>
            <a:pPr eaLnBrk="1" hangingPunct="1">
              <a:buFont typeface="Wingdings" pitchFamily="2" charset="2"/>
              <a:buNone/>
              <a:defRPr/>
            </a:pPr>
            <a:r>
              <a:rPr lang="cs-CZ" sz="1600" b="1" dirty="0" smtClean="0"/>
              <a:t>	</a:t>
            </a:r>
          </a:p>
          <a:p>
            <a:pPr eaLnBrk="1" hangingPunct="1">
              <a:buFont typeface="Wingdings" pitchFamily="2" charset="2"/>
              <a:buNone/>
              <a:defRPr/>
            </a:pPr>
            <a:r>
              <a:rPr lang="cs-CZ" sz="2400" b="1" dirty="0" smtClean="0"/>
              <a:t>	Tato činnost se realizuje v tzv. </a:t>
            </a:r>
          </a:p>
          <a:p>
            <a:pPr algn="ctr" eaLnBrk="1" hangingPunct="1">
              <a:buFont typeface="Wingdings" pitchFamily="2" charset="2"/>
              <a:buNone/>
              <a:defRPr/>
            </a:pPr>
            <a:r>
              <a:rPr lang="cs-CZ" sz="2400" b="1" dirty="0" smtClean="0">
                <a:solidFill>
                  <a:schemeClr val="accent6"/>
                </a:solidFill>
              </a:rPr>
              <a:t>Zpravodajské analýze informace.</a:t>
            </a:r>
          </a:p>
          <a:p>
            <a:pPr eaLnBrk="1" hangingPunct="1">
              <a:buFont typeface="Wingdings" pitchFamily="2" charset="2"/>
              <a:buNone/>
              <a:defRPr/>
            </a:pPr>
            <a:endParaRPr lang="cs-CZ" sz="1600" b="1" dirty="0" smtClean="0"/>
          </a:p>
          <a:p>
            <a:pPr eaLnBrk="1" hangingPunct="1">
              <a:buFont typeface="Wingdings" pitchFamily="2" charset="2"/>
              <a:buNone/>
              <a:defRPr/>
            </a:pPr>
            <a:r>
              <a:rPr lang="cs-CZ" sz="2400" b="1" dirty="0" smtClean="0"/>
              <a:t>	Zpravodajskou analýzu informace považujeme za tzv.</a:t>
            </a:r>
          </a:p>
          <a:p>
            <a:pPr algn="ctr" eaLnBrk="1" hangingPunct="1">
              <a:buFont typeface="Wingdings" pitchFamily="2" charset="2"/>
              <a:buNone/>
              <a:defRPr/>
            </a:pPr>
            <a:r>
              <a:rPr lang="cs-CZ" sz="2400" b="1" dirty="0" smtClean="0"/>
              <a:t> </a:t>
            </a:r>
            <a:r>
              <a:rPr lang="cs-CZ" sz="2400" b="1" i="1" dirty="0" smtClean="0">
                <a:solidFill>
                  <a:schemeClr val="accent6"/>
                </a:solidFill>
              </a:rPr>
              <a:t>„královskou disciplínu“ </a:t>
            </a:r>
          </a:p>
          <a:p>
            <a:pPr algn="ctr" eaLnBrk="1" hangingPunct="1">
              <a:buFont typeface="Wingdings" pitchFamily="2" charset="2"/>
              <a:buNone/>
              <a:defRPr/>
            </a:pPr>
            <a:r>
              <a:rPr lang="cs-CZ" sz="2400" b="1" dirty="0" smtClean="0"/>
              <a:t>Competitive Intelligence.</a:t>
            </a:r>
          </a:p>
        </p:txBody>
      </p:sp>
      <p:sp>
        <p:nvSpPr>
          <p:cNvPr id="38915" name="Zástupný symbol pro číslo snímku 3"/>
          <p:cNvSpPr>
            <a:spLocks noGrp="1"/>
          </p:cNvSpPr>
          <p:nvPr>
            <p:ph type="sldNum" sz="quarter" idx="12"/>
          </p:nvPr>
        </p:nvSpPr>
        <p:spPr>
          <a:noFill/>
        </p:spPr>
        <p:txBody>
          <a:bodyPr/>
          <a:lstStyle/>
          <a:p>
            <a:fld id="{597AFA9A-F5D4-4502-AD07-5B8C6D6DB213}" type="slidenum">
              <a:rPr lang="cs-CZ" smtClean="0"/>
              <a:pPr/>
              <a:t>24</a:t>
            </a:fld>
            <a:endParaRPr lang="cs-CZ"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obrázek 23"/>
          <p:cNvPicPr>
            <a:picLocks noGrp="1" noChangeAspect="1" noChangeArrowheads="1"/>
          </p:cNvPicPr>
          <p:nvPr>
            <p:ph type="body" idx="1"/>
          </p:nvPr>
        </p:nvPicPr>
        <p:blipFill>
          <a:blip r:embed="rId2" cstate="print"/>
          <a:srcRect/>
          <a:stretch>
            <a:fillRect/>
          </a:stretch>
        </p:blipFill>
        <p:spPr>
          <a:xfrm>
            <a:off x="1619672" y="1792342"/>
            <a:ext cx="6104161" cy="4596574"/>
          </a:xfrm>
          <a:noFill/>
        </p:spPr>
      </p:pic>
      <p:sp>
        <p:nvSpPr>
          <p:cNvPr id="3" name="Zástupný symbol pro číslo snímku 2"/>
          <p:cNvSpPr>
            <a:spLocks noGrp="1"/>
          </p:cNvSpPr>
          <p:nvPr>
            <p:ph type="sldNum" sz="quarter" idx="12"/>
          </p:nvPr>
        </p:nvSpPr>
        <p:spPr/>
        <p:txBody>
          <a:bodyPr/>
          <a:lstStyle/>
          <a:p>
            <a:pPr>
              <a:defRPr/>
            </a:pPr>
            <a:fld id="{97D99EE1-3268-43E0-8B0E-E5C73929A1A8}" type="slidenum">
              <a:rPr lang="cs-CZ" smtClean="0"/>
              <a:pPr>
                <a:defRPr/>
              </a:pPr>
              <a:t>25</a:t>
            </a:fld>
            <a:endParaRPr lang="cs-CZ"/>
          </a:p>
        </p:txBody>
      </p:sp>
      <p:sp>
        <p:nvSpPr>
          <p:cNvPr id="4"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400" b="1" dirty="0" smtClean="0"/>
              <a:t>3.11.2011</a:t>
            </a:r>
            <a:r>
              <a:rPr lang="cs-CZ" sz="2100" b="1" i="1" dirty="0" smtClean="0">
                <a:solidFill>
                  <a:srgbClr val="333333"/>
                </a:solidFill>
              </a:rPr>
              <a:t>                                            </a:t>
            </a:r>
            <a:r>
              <a:rPr lang="cs-CZ" sz="2100" b="1" i="1" dirty="0">
                <a:solidFill>
                  <a:srgbClr val="333333"/>
                </a:solidFill>
              </a:rPr>
              <a:t>František   Bartes</a:t>
            </a:r>
          </a:p>
        </p:txBody>
      </p:sp>
      <p:sp>
        <p:nvSpPr>
          <p:cNvPr id="5" name="TextovéPole 4"/>
          <p:cNvSpPr txBox="1"/>
          <p:nvPr/>
        </p:nvSpPr>
        <p:spPr>
          <a:xfrm>
            <a:off x="0" y="332656"/>
            <a:ext cx="9144000" cy="769441"/>
          </a:xfrm>
          <a:prstGeom prst="rect">
            <a:avLst/>
          </a:prstGeom>
          <a:noFill/>
        </p:spPr>
        <p:txBody>
          <a:bodyPr wrap="square" rtlCol="0">
            <a:spAutoFit/>
          </a:bodyPr>
          <a:lstStyle/>
          <a:p>
            <a:pPr algn="ctr"/>
            <a:r>
              <a:rPr lang="cs-CZ" sz="4400" b="1" dirty="0" smtClean="0">
                <a:solidFill>
                  <a:srgbClr val="C00000"/>
                </a:solidFill>
              </a:rPr>
              <a:t>ZPRAVODAJSKÁ PYRAMIDA</a:t>
            </a:r>
            <a:endParaRPr lang="cs-CZ" sz="4400" b="1" dirty="0">
              <a:solidFill>
                <a:srgbClr val="C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476250"/>
            <a:ext cx="9144000" cy="711200"/>
          </a:xfrm>
        </p:spPr>
        <p:txBody>
          <a:bodyPr/>
          <a:lstStyle/>
          <a:p>
            <a:pPr algn="ctr" eaLnBrk="1" hangingPunct="1"/>
            <a:r>
              <a:rPr lang="cs-CZ" sz="4800" b="1" smtClean="0">
                <a:solidFill>
                  <a:srgbClr val="C00000"/>
                </a:solidFill>
              </a:rPr>
              <a:t>ZPRAVODAJSKÝ CYKLUS</a:t>
            </a:r>
          </a:p>
        </p:txBody>
      </p:sp>
      <p:sp>
        <p:nvSpPr>
          <p:cNvPr id="20484" name="Rectangle 3"/>
          <p:cNvSpPr>
            <a:spLocks noGrp="1" noChangeArrowheads="1"/>
          </p:cNvSpPr>
          <p:nvPr>
            <p:ph type="body" idx="1"/>
          </p:nvPr>
        </p:nvSpPr>
        <p:spPr>
          <a:xfrm>
            <a:off x="0" y="1989138"/>
            <a:ext cx="9144000" cy="3311525"/>
          </a:xfrm>
          <a:solidFill>
            <a:srgbClr val="FFFF00"/>
          </a:solidFill>
        </p:spPr>
        <p:txBody>
          <a:bodyPr/>
          <a:lstStyle/>
          <a:p>
            <a:pPr eaLnBrk="1" hangingPunct="1">
              <a:buFontTx/>
              <a:buNone/>
            </a:pPr>
            <a:r>
              <a:rPr lang="cs-CZ" smtClean="0"/>
              <a:t>	</a:t>
            </a:r>
            <a:r>
              <a:rPr lang="cs-CZ" b="1" smtClean="0"/>
              <a:t>Americká ústřední zpravodajská služba CIA definuje zpravodajský cyklus: </a:t>
            </a:r>
          </a:p>
          <a:p>
            <a:pPr eaLnBrk="1" hangingPunct="1">
              <a:buFontTx/>
              <a:buNone/>
            </a:pPr>
            <a:endParaRPr lang="cs-CZ" sz="2000" b="1" smtClean="0">
              <a:solidFill>
                <a:srgbClr val="FFFF00"/>
              </a:solidFill>
            </a:endParaRPr>
          </a:p>
          <a:p>
            <a:pPr eaLnBrk="1" hangingPunct="1">
              <a:buFontTx/>
              <a:buNone/>
            </a:pPr>
            <a:r>
              <a:rPr lang="cs-CZ" b="1" smtClean="0">
                <a:solidFill>
                  <a:srgbClr val="FFFF00"/>
                </a:solidFill>
              </a:rPr>
              <a:t>	</a:t>
            </a:r>
            <a:r>
              <a:rPr lang="cs-CZ" b="1" smtClean="0">
                <a:solidFill>
                  <a:srgbClr val="3333CC"/>
                </a:solidFill>
              </a:rPr>
              <a:t>„Proces získávání informace s jejím následným vyhodnocením, analýzou a předáním k využití v rozhodovací činnosti“. </a:t>
            </a:r>
          </a:p>
        </p:txBody>
      </p:sp>
      <p:sp>
        <p:nvSpPr>
          <p:cNvPr id="43012" name="Zástupný symbol pro číslo snímku 3"/>
          <p:cNvSpPr>
            <a:spLocks noGrp="1"/>
          </p:cNvSpPr>
          <p:nvPr>
            <p:ph type="sldNum" sz="quarter" idx="12"/>
          </p:nvPr>
        </p:nvSpPr>
        <p:spPr>
          <a:noFill/>
        </p:spPr>
        <p:txBody>
          <a:bodyPr/>
          <a:lstStyle/>
          <a:p>
            <a:fld id="{5323DF31-D413-44D3-8E65-C3408102DC2A}" type="slidenum">
              <a:rPr lang="cs-CZ" smtClean="0"/>
              <a:pPr/>
              <a:t>26</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Zástupný symbol pro obsah 2"/>
          <p:cNvSpPr>
            <a:spLocks noGrp="1"/>
          </p:cNvSpPr>
          <p:nvPr>
            <p:ph idx="1"/>
          </p:nvPr>
        </p:nvSpPr>
        <p:spPr>
          <a:xfrm>
            <a:off x="0" y="1773238"/>
            <a:ext cx="9144000" cy="4267200"/>
          </a:xfrm>
          <a:solidFill>
            <a:srgbClr val="FFFF00"/>
          </a:solidFill>
        </p:spPr>
        <p:txBody>
          <a:bodyPr/>
          <a:lstStyle/>
          <a:p>
            <a:pPr eaLnBrk="1" hangingPunct="1">
              <a:buFont typeface="Wingdings" pitchFamily="2" charset="2"/>
              <a:buNone/>
            </a:pPr>
            <a:r>
              <a:rPr lang="cs-CZ" sz="2000" b="1" smtClean="0"/>
              <a:t>	a) informace je považována za objektivní entitu, tj. neměnnou a nezávislou na jejím příjemci, kdy je vlastně zdrojem přístupným komukoli, kde rozhodující úlohu hraje její dostupnost, případně zpracování založené na formalizovaných postupech,</a:t>
            </a:r>
          </a:p>
          <a:p>
            <a:pPr eaLnBrk="1" hangingPunct="1">
              <a:buFont typeface="Wingdings" pitchFamily="2" charset="2"/>
              <a:buNone/>
            </a:pPr>
            <a:endParaRPr lang="cs-CZ" sz="1200" b="1" smtClean="0"/>
          </a:p>
          <a:p>
            <a:pPr eaLnBrk="1" hangingPunct="1">
              <a:buFont typeface="Wingdings" pitchFamily="2" charset="2"/>
              <a:buNone/>
            </a:pPr>
            <a:r>
              <a:rPr lang="cs-CZ" sz="2000" b="1" smtClean="0"/>
              <a:t>	b) spojení informace s příjemcem a možnostmi jeho jednání, kdy za neměnné se považují pouze data, která představují formu, jejíž obsah interpretuje příjemce na pozadí svých znalostí a zkušeností. Informace v tomto pojetí získává subjektivní rozměr vedle problémů jejího přenosu a transformace, její validity, kompetence příjemce a odesílatele atd.</a:t>
            </a:r>
          </a:p>
        </p:txBody>
      </p:sp>
      <p:sp>
        <p:nvSpPr>
          <p:cNvPr id="44035" name="Nadpis 3"/>
          <p:cNvSpPr>
            <a:spLocks noGrp="1"/>
          </p:cNvSpPr>
          <p:nvPr>
            <p:ph type="title"/>
          </p:nvPr>
        </p:nvSpPr>
        <p:spPr>
          <a:xfrm>
            <a:off x="0" y="404813"/>
            <a:ext cx="9144000" cy="830262"/>
          </a:xfrm>
        </p:spPr>
        <p:txBody>
          <a:bodyPr>
            <a:spAutoFit/>
          </a:bodyPr>
          <a:lstStyle/>
          <a:p>
            <a:pPr algn="ctr" eaLnBrk="1" hangingPunct="1"/>
            <a:r>
              <a:rPr lang="cs-CZ" sz="4800" b="1" smtClean="0">
                <a:solidFill>
                  <a:srgbClr val="C00000"/>
                </a:solidFill>
              </a:rPr>
              <a:t>POJETÍ INFORMACE</a:t>
            </a:r>
          </a:p>
        </p:txBody>
      </p:sp>
      <p:sp>
        <p:nvSpPr>
          <p:cNvPr id="44036"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p:spPr>
        <p:txBody>
          <a:bodyPr/>
          <a:lstStyle/>
          <a:p>
            <a:pPr marL="469900" indent="-469900">
              <a:spcBef>
                <a:spcPct val="20000"/>
              </a:spcBef>
              <a:buClr>
                <a:schemeClr val="accent2"/>
              </a:buClr>
              <a:buFont typeface="Wingdings" pitchFamily="2" charset="2"/>
              <a:buNone/>
            </a:pPr>
            <a:r>
              <a:rPr lang="cs-CZ" sz="2000" b="1"/>
              <a:t>3.11.2011</a:t>
            </a:r>
            <a:r>
              <a:rPr lang="cs-CZ" sz="2100" b="1" i="1">
                <a:solidFill>
                  <a:srgbClr val="333333"/>
                </a:solidFill>
              </a:rPr>
              <a:t>                                             František   Bartes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3" name="Rectangle 3"/>
          <p:cNvSpPr>
            <a:spLocks noGrp="1" noChangeArrowheads="1"/>
          </p:cNvSpPr>
          <p:nvPr>
            <p:ph type="body" idx="4294967295"/>
          </p:nvPr>
        </p:nvSpPr>
        <p:spPr>
          <a:xfrm>
            <a:off x="395288" y="1916113"/>
            <a:ext cx="8229600" cy="3960812"/>
          </a:xfrm>
          <a:solidFill>
            <a:srgbClr val="FFFF00"/>
          </a:solidFill>
        </p:spPr>
        <p:txBody>
          <a:bodyPr/>
          <a:lstStyle/>
          <a:p>
            <a:pPr eaLnBrk="1" hangingPunct="1">
              <a:buFontTx/>
              <a:buNone/>
            </a:pPr>
            <a:r>
              <a:rPr lang="cs-CZ" smtClean="0"/>
              <a:t>	</a:t>
            </a:r>
            <a:r>
              <a:rPr lang="cs-CZ" sz="2400" b="1" smtClean="0"/>
              <a:t>Informace se pro toho, kdo rozhoduje, stávají výhodou (zbraní) až v okamžiku, kdy pochopí jejich význam v kontextu příležitosti  získat nějakou výhodu. </a:t>
            </a:r>
          </a:p>
          <a:p>
            <a:pPr eaLnBrk="1" hangingPunct="1">
              <a:buFontTx/>
              <a:buNone/>
            </a:pPr>
            <a:endParaRPr lang="cs-CZ" sz="2400" b="1" smtClean="0">
              <a:solidFill>
                <a:srgbClr val="FFFF00"/>
              </a:solidFill>
            </a:endParaRPr>
          </a:p>
          <a:p>
            <a:pPr algn="ctr" eaLnBrk="1" hangingPunct="1">
              <a:buFontTx/>
              <a:buNone/>
            </a:pPr>
            <a:r>
              <a:rPr lang="cs-CZ" sz="2400" b="1" smtClean="0">
                <a:solidFill>
                  <a:srgbClr val="FF0000"/>
                </a:solidFill>
              </a:rPr>
              <a:t>(What Is In For Me?) </a:t>
            </a:r>
          </a:p>
          <a:p>
            <a:pPr eaLnBrk="1" hangingPunct="1">
              <a:buFont typeface="Wingdings" pitchFamily="2" charset="2"/>
              <a:buNone/>
            </a:pPr>
            <a:endParaRPr lang="cs-CZ" sz="2400" b="1" smtClean="0">
              <a:solidFill>
                <a:srgbClr val="FF0000"/>
              </a:solidFill>
            </a:endParaRPr>
          </a:p>
          <a:p>
            <a:pPr eaLnBrk="1" hangingPunct="1">
              <a:buFontTx/>
              <a:buNone/>
            </a:pPr>
            <a:r>
              <a:rPr lang="cs-CZ" sz="2400" b="1" smtClean="0">
                <a:solidFill>
                  <a:srgbClr val="FFFF00"/>
                </a:solidFill>
              </a:rPr>
              <a:t>	</a:t>
            </a:r>
            <a:r>
              <a:rPr lang="cs-CZ" sz="2400" b="1" smtClean="0"/>
              <a:t>Stejně tak důležitý jako obsah informace, je proto také její kontext. </a:t>
            </a:r>
          </a:p>
        </p:txBody>
      </p:sp>
      <p:sp>
        <p:nvSpPr>
          <p:cNvPr id="45059" name="Zástupný symbol pro číslo snímku 2"/>
          <p:cNvSpPr>
            <a:spLocks noGrp="1"/>
          </p:cNvSpPr>
          <p:nvPr>
            <p:ph type="sldNum" sz="quarter" idx="12"/>
          </p:nvPr>
        </p:nvSpPr>
        <p:spPr>
          <a:noFill/>
        </p:spPr>
        <p:txBody>
          <a:bodyPr/>
          <a:lstStyle/>
          <a:p>
            <a:fld id="{C98FAF37-BB24-4287-B0C8-CC538070070B}" type="slidenum">
              <a:rPr lang="cs-CZ" smtClean="0"/>
              <a:pPr/>
              <a:t>28</a:t>
            </a:fld>
            <a:endParaRPr lang="cs-CZ" smtClean="0"/>
          </a:p>
        </p:txBody>
      </p:sp>
      <p:sp>
        <p:nvSpPr>
          <p:cNvPr id="45060"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p:spPr>
        <p:txBody>
          <a:bodyPr/>
          <a:lstStyle/>
          <a:p>
            <a:pPr marL="469900" indent="-469900">
              <a:spcBef>
                <a:spcPct val="20000"/>
              </a:spcBef>
              <a:buClr>
                <a:schemeClr val="accent2"/>
              </a:buClr>
              <a:buFont typeface="Wingdings" pitchFamily="2" charset="2"/>
              <a:buNone/>
            </a:pPr>
            <a:r>
              <a:rPr lang="cs-CZ" sz="2100" b="1" i="1">
                <a:solidFill>
                  <a:srgbClr val="333333"/>
                </a:solidFill>
              </a:rPr>
              <a:t>11.11.2010                                             František   Bartes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2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2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dpis 1"/>
          <p:cNvSpPr>
            <a:spLocks noGrp="1"/>
          </p:cNvSpPr>
          <p:nvPr>
            <p:ph type="ctrTitle" sz="quarter"/>
          </p:nvPr>
        </p:nvSpPr>
        <p:spPr>
          <a:xfrm>
            <a:off x="323850" y="692150"/>
            <a:ext cx="8229600" cy="865188"/>
          </a:xfrm>
        </p:spPr>
        <p:txBody>
          <a:bodyPr/>
          <a:lstStyle/>
          <a:p>
            <a:pPr algn="ctr" eaLnBrk="1" hangingPunct="1"/>
            <a:r>
              <a:rPr lang="cs-CZ" sz="4800" b="1" smtClean="0">
                <a:solidFill>
                  <a:srgbClr val="C00000"/>
                </a:solidFill>
              </a:rPr>
              <a:t>VÝUKA NA  FP</a:t>
            </a:r>
          </a:p>
        </p:txBody>
      </p:sp>
      <p:sp>
        <p:nvSpPr>
          <p:cNvPr id="3" name="Podnadpis 2"/>
          <p:cNvSpPr>
            <a:spLocks noGrp="1"/>
          </p:cNvSpPr>
          <p:nvPr>
            <p:ph type="subTitle" sz="quarter" idx="1"/>
          </p:nvPr>
        </p:nvSpPr>
        <p:spPr>
          <a:xfrm>
            <a:off x="250825" y="2565400"/>
            <a:ext cx="8569325" cy="3816350"/>
          </a:xfrm>
        </p:spPr>
        <p:txBody>
          <a:bodyPr/>
          <a:lstStyle/>
          <a:p>
            <a:pPr eaLnBrk="1" hangingPunct="1">
              <a:defRPr/>
            </a:pPr>
            <a:r>
              <a:rPr lang="cs-CZ" sz="3200" b="1" dirty="0" smtClean="0">
                <a:solidFill>
                  <a:srgbClr val="3333CC"/>
                </a:solidFill>
                <a:effectLst>
                  <a:outerShdw blurRad="38100" dist="38100" dir="2700000" algn="tl">
                    <a:srgbClr val="000000">
                      <a:alpha val="43137"/>
                    </a:srgbClr>
                  </a:outerShdw>
                </a:effectLst>
              </a:rPr>
              <a:t>    </a:t>
            </a:r>
            <a:r>
              <a:rPr lang="cs-CZ" sz="3200" b="1" dirty="0" err="1" smtClean="0">
                <a:solidFill>
                  <a:srgbClr val="3333CC"/>
                </a:solidFill>
                <a:effectLst>
                  <a:outerShdw blurRad="38100" dist="38100" dir="2700000" algn="tl">
                    <a:srgbClr val="000000">
                      <a:alpha val="43137"/>
                    </a:srgbClr>
                  </a:outerShdw>
                </a:effectLst>
              </a:rPr>
              <a:t>Competitive</a:t>
            </a:r>
            <a:r>
              <a:rPr lang="cs-CZ" sz="3200" b="1" dirty="0" smtClean="0">
                <a:solidFill>
                  <a:srgbClr val="3333CC"/>
                </a:solidFill>
                <a:effectLst>
                  <a:outerShdw blurRad="38100" dist="38100" dir="2700000" algn="tl">
                    <a:srgbClr val="000000">
                      <a:alpha val="43137"/>
                    </a:srgbClr>
                  </a:outerShdw>
                </a:effectLst>
              </a:rPr>
              <a:t> Intelligence (CI) </a:t>
            </a:r>
          </a:p>
          <a:p>
            <a:pPr lvl="1" eaLnBrk="1" hangingPunct="1">
              <a:buFontTx/>
              <a:buNone/>
              <a:defRPr/>
            </a:pPr>
            <a:r>
              <a:rPr lang="cs-CZ" sz="2400" b="1" dirty="0" smtClean="0"/>
              <a:t>Obor: 	a) Informační management</a:t>
            </a:r>
          </a:p>
          <a:p>
            <a:pPr lvl="1" eaLnBrk="1" hangingPunct="1">
              <a:buFontTx/>
              <a:buNone/>
              <a:defRPr/>
            </a:pPr>
            <a:r>
              <a:rPr lang="cs-CZ" sz="2400" b="1" dirty="0" smtClean="0"/>
              <a:t>			b) Business </a:t>
            </a:r>
            <a:r>
              <a:rPr lang="cs-CZ" sz="2400" b="1" dirty="0" err="1" smtClean="0"/>
              <a:t>and</a:t>
            </a:r>
            <a:r>
              <a:rPr lang="cs-CZ" sz="2400" b="1" dirty="0" smtClean="0"/>
              <a:t> </a:t>
            </a:r>
            <a:r>
              <a:rPr lang="cs-CZ" sz="2400" b="1" dirty="0" err="1" smtClean="0"/>
              <a:t>Informatics</a:t>
            </a:r>
            <a:r>
              <a:rPr lang="cs-CZ" sz="2400" b="1" dirty="0" smtClean="0"/>
              <a:t> (NTU)</a:t>
            </a:r>
          </a:p>
          <a:p>
            <a:pPr lvl="1" eaLnBrk="1" hangingPunct="1">
              <a:buFontTx/>
              <a:buNone/>
              <a:defRPr/>
            </a:pPr>
            <a:endParaRPr lang="cs-CZ" sz="800" b="1" dirty="0" smtClean="0"/>
          </a:p>
          <a:p>
            <a:pPr lvl="1" eaLnBrk="1" hangingPunct="1">
              <a:buFontTx/>
              <a:buNone/>
              <a:defRPr/>
            </a:pPr>
            <a:r>
              <a:rPr lang="cs-CZ" sz="3200" b="1" dirty="0" smtClean="0">
                <a:solidFill>
                  <a:srgbClr val="3333CC"/>
                </a:solidFill>
                <a:effectLst>
                  <a:outerShdw blurRad="38100" dist="38100" dir="2700000" algn="tl">
                    <a:srgbClr val="000000">
                      <a:alpha val="43137"/>
                    </a:srgbClr>
                  </a:outerShdw>
                </a:effectLst>
              </a:rPr>
              <a:t>Strategie konkurenčních střetů (SKS)</a:t>
            </a:r>
          </a:p>
          <a:p>
            <a:pPr lvl="1" eaLnBrk="1" hangingPunct="1">
              <a:buFontTx/>
              <a:buNone/>
              <a:defRPr/>
            </a:pPr>
            <a:r>
              <a:rPr lang="cs-CZ" sz="2400" b="1" dirty="0" smtClean="0"/>
              <a:t>Obor:	a) Řízení a ekonomika podniku</a:t>
            </a:r>
          </a:p>
          <a:p>
            <a:pPr lvl="1" eaLnBrk="1" hangingPunct="1">
              <a:buFontTx/>
              <a:buNone/>
              <a:defRPr/>
            </a:pPr>
            <a:r>
              <a:rPr lang="cs-CZ" sz="2400" b="1" dirty="0" smtClean="0"/>
              <a:t>			b) Podnikové finance a obchod</a:t>
            </a:r>
          </a:p>
          <a:p>
            <a:pPr lvl="1" eaLnBrk="1" hangingPunct="1">
              <a:buFontTx/>
              <a:buNone/>
              <a:defRPr/>
            </a:pPr>
            <a:endParaRPr lang="cs-CZ" sz="2400" b="1" dirty="0" smtClean="0"/>
          </a:p>
        </p:txBody>
      </p:sp>
      <p:sp>
        <p:nvSpPr>
          <p:cNvPr id="48132" name="Zástupný symbol pro číslo snímku 3"/>
          <p:cNvSpPr>
            <a:spLocks noGrp="1"/>
          </p:cNvSpPr>
          <p:nvPr>
            <p:ph type="sldNum" sz="quarter" idx="12"/>
          </p:nvPr>
        </p:nvSpPr>
        <p:spPr>
          <a:xfrm>
            <a:off x="6553200" y="6248400"/>
            <a:ext cx="2133600" cy="457200"/>
          </a:xfrm>
          <a:noFill/>
        </p:spPr>
        <p:txBody>
          <a:bodyPr/>
          <a:lstStyle/>
          <a:p>
            <a:fld id="{1BEF6947-002F-42C4-8F4D-B2182D22BFAF}" type="slidenum">
              <a:rPr lang="cs-CZ" smtClean="0"/>
              <a:pPr/>
              <a:t>29</a:t>
            </a:fld>
            <a:endParaRPr lang="cs-CZ"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1484313"/>
          </a:xfrm>
        </p:spPr>
        <p:txBody>
          <a:bodyPr/>
          <a:lstStyle/>
          <a:p>
            <a:pPr algn="ctr" eaLnBrk="1" hangingPunct="1"/>
            <a:r>
              <a:rPr lang="cs-CZ" sz="3600" b="1" smtClean="0">
                <a:solidFill>
                  <a:srgbClr val="C00000"/>
                </a:solidFill>
              </a:rPr>
              <a:t>INŽENÝRSKÁ  ČINNOST</a:t>
            </a:r>
            <a:r>
              <a:rPr lang="cs-CZ" sz="3600" b="1" smtClean="0"/>
              <a:t/>
            </a:r>
            <a:br>
              <a:rPr lang="cs-CZ" sz="3600" b="1" smtClean="0"/>
            </a:br>
            <a:r>
              <a:rPr lang="cs-CZ" sz="3600" b="1" smtClean="0"/>
              <a:t> </a:t>
            </a:r>
            <a:r>
              <a:rPr lang="cs-CZ" sz="2400" b="1" smtClean="0"/>
              <a:t>(rozhodující faktory):</a:t>
            </a:r>
          </a:p>
        </p:txBody>
      </p:sp>
      <p:sp>
        <p:nvSpPr>
          <p:cNvPr id="39939" name="Rectangle 3"/>
          <p:cNvSpPr>
            <a:spLocks noGrp="1" noChangeArrowheads="1"/>
          </p:cNvSpPr>
          <p:nvPr>
            <p:ph type="body" idx="1"/>
          </p:nvPr>
        </p:nvSpPr>
        <p:spPr>
          <a:xfrm>
            <a:off x="0" y="2349500"/>
            <a:ext cx="9144000" cy="2971800"/>
          </a:xfrm>
        </p:spPr>
        <p:txBody>
          <a:bodyPr/>
          <a:lstStyle/>
          <a:p>
            <a:pPr marL="1971675" indent="-1971675" eaLnBrk="1" hangingPunct="1">
              <a:buFont typeface="Wingdings" pitchFamily="2" charset="2"/>
              <a:buNone/>
              <a:defRPr/>
            </a:pPr>
            <a:r>
              <a:rPr lang="cs-CZ" sz="2400" b="1" i="1" dirty="0" smtClean="0"/>
              <a:t>1.  </a:t>
            </a:r>
            <a:r>
              <a:rPr lang="cs-CZ" sz="2400" b="1" i="1" dirty="0" err="1" smtClean="0"/>
              <a:t>Scientia</a:t>
            </a:r>
            <a:r>
              <a:rPr lang="cs-CZ" sz="2400" i="1" dirty="0" smtClean="0"/>
              <a:t> (rozvoj nových vědeckých poznatků nebo znalostí).</a:t>
            </a:r>
          </a:p>
          <a:p>
            <a:pPr marL="1971675" indent="-1971675" eaLnBrk="1" hangingPunct="1">
              <a:buFont typeface="Wingdings" pitchFamily="2" charset="2"/>
              <a:buNone/>
              <a:defRPr/>
            </a:pPr>
            <a:r>
              <a:rPr lang="cs-CZ" sz="2400" b="1" i="1" dirty="0" smtClean="0"/>
              <a:t>2.  </a:t>
            </a:r>
            <a:r>
              <a:rPr lang="cs-CZ" sz="2400" b="1" i="1" dirty="0" err="1" smtClean="0"/>
              <a:t>Techné</a:t>
            </a:r>
            <a:r>
              <a:rPr lang="cs-CZ" sz="2400" i="1" dirty="0" smtClean="0"/>
              <a:t>  (vývoj nových postupů jak dělat věci (</a:t>
            </a:r>
            <a:r>
              <a:rPr lang="cs-CZ" sz="2400" i="1" dirty="0" err="1" smtClean="0"/>
              <a:t>know</a:t>
            </a:r>
            <a:r>
              <a:rPr lang="cs-CZ" sz="2400" i="1" dirty="0" smtClean="0"/>
              <a:t>-</a:t>
            </a:r>
            <a:r>
              <a:rPr lang="cs-CZ" sz="2400" i="1" dirty="0" err="1" smtClean="0"/>
              <a:t>how</a:t>
            </a:r>
            <a:r>
              <a:rPr lang="cs-CZ" sz="2400" i="1" dirty="0" smtClean="0"/>
              <a:t>), řízení znalostí, tvorba inovací konstruování, projektování).</a:t>
            </a:r>
            <a:endParaRPr lang="cs-CZ" sz="2400" dirty="0" smtClean="0"/>
          </a:p>
          <a:p>
            <a:pPr marL="1971675" indent="-1971675" eaLnBrk="1" hangingPunct="1">
              <a:buFont typeface="Wingdings" pitchFamily="2" charset="2"/>
              <a:buNone/>
              <a:defRPr/>
            </a:pPr>
            <a:r>
              <a:rPr lang="cs-CZ" sz="2400" b="1" i="1" dirty="0" smtClean="0"/>
              <a:t>3.  </a:t>
            </a:r>
            <a:r>
              <a:rPr lang="cs-CZ" sz="2400" b="1" i="1" dirty="0" err="1" smtClean="0"/>
              <a:t>Praxis</a:t>
            </a:r>
            <a:r>
              <a:rPr lang="cs-CZ" sz="2400" i="1" dirty="0" smtClean="0"/>
              <a:t>   (vývoj nových postupů práce, osobní nebo </a:t>
            </a:r>
            <a:r>
              <a:rPr lang="cs-CZ" sz="2400" i="1" dirty="0" err="1" smtClean="0"/>
              <a:t>tacitní</a:t>
            </a:r>
            <a:r>
              <a:rPr lang="cs-CZ" sz="2400" i="1" dirty="0" smtClean="0"/>
              <a:t> znalosti, intuice, etika).</a:t>
            </a:r>
            <a:endParaRPr lang="cs-CZ" sz="2400" dirty="0" smtClean="0"/>
          </a:p>
          <a:p>
            <a:pPr eaLnBrk="1" hangingPunct="1">
              <a:buFont typeface="Wingdings" pitchFamily="2" charset="2"/>
              <a:buNone/>
              <a:defRPr/>
            </a:pPr>
            <a:endParaRPr lang="cs-CZ" sz="2400" i="1" dirty="0" smtClean="0"/>
          </a:p>
        </p:txBody>
      </p:sp>
      <p:sp>
        <p:nvSpPr>
          <p:cNvPr id="16388" name="Zástupný symbol pro číslo snímku 4"/>
          <p:cNvSpPr>
            <a:spLocks noGrp="1"/>
          </p:cNvSpPr>
          <p:nvPr>
            <p:ph type="sldNum" sz="quarter" idx="12"/>
          </p:nvPr>
        </p:nvSpPr>
        <p:spPr>
          <a:noFill/>
        </p:spPr>
        <p:txBody>
          <a:bodyPr/>
          <a:lstStyle/>
          <a:p>
            <a:fld id="{E89C8BA0-7F39-4EF9-8864-F07314B2F3E7}" type="slidenum">
              <a:rPr lang="cs-CZ" smtClean="0"/>
              <a:pPr/>
              <a:t>3</a:t>
            </a:fld>
            <a:endParaRPr lang="cs-CZ"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Documents and Settings\bartes\Dokumenty\Competitive Intelligence\Výuka\Výuka CI-MSc.  23.3.2007\1.jpg"/>
          <p:cNvPicPr>
            <a:picLocks noGrp="1" noChangeAspect="1" noChangeArrowheads="1"/>
          </p:cNvPicPr>
          <p:nvPr>
            <p:ph idx="1"/>
          </p:nvPr>
        </p:nvPicPr>
        <p:blipFill>
          <a:blip r:embed="rId2" cstate="print"/>
          <a:srcRect/>
          <a:stretch>
            <a:fillRect/>
          </a:stretch>
        </p:blipFill>
        <p:spPr>
          <a:xfrm>
            <a:off x="1685925" y="0"/>
            <a:ext cx="5056188" cy="6742113"/>
          </a:xfrm>
        </p:spPr>
      </p:pic>
      <p:sp>
        <p:nvSpPr>
          <p:cNvPr id="49155" name="Zástupný symbol pro číslo snímku 2"/>
          <p:cNvSpPr>
            <a:spLocks noGrp="1"/>
          </p:cNvSpPr>
          <p:nvPr>
            <p:ph type="sldNum" sz="quarter" idx="12"/>
          </p:nvPr>
        </p:nvSpPr>
        <p:spPr>
          <a:noFill/>
        </p:spPr>
        <p:txBody>
          <a:bodyPr/>
          <a:lstStyle/>
          <a:p>
            <a:fld id="{15664E99-1EB7-4C5E-8D0A-1E0B91658C9B}" type="slidenum">
              <a:rPr lang="cs-CZ" smtClean="0"/>
              <a:pPr/>
              <a:t>30</a:t>
            </a:fld>
            <a:endParaRPr lang="cs-CZ"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Documents and Settings\bartes\Dokumenty\Competitive Intelligence\Výuka\Výuka CI-MSc.  23.3.2007\4.jpg"/>
          <p:cNvPicPr>
            <a:picLocks noGrp="1" noChangeAspect="1" noChangeArrowheads="1"/>
          </p:cNvPicPr>
          <p:nvPr>
            <p:ph idx="1"/>
          </p:nvPr>
        </p:nvPicPr>
        <p:blipFill>
          <a:blip r:embed="rId2" cstate="print"/>
          <a:srcRect/>
          <a:stretch>
            <a:fillRect/>
          </a:stretch>
        </p:blipFill>
        <p:spPr>
          <a:xfrm>
            <a:off x="0" y="0"/>
            <a:ext cx="9144000" cy="6858000"/>
          </a:xfrm>
        </p:spPr>
      </p:pic>
      <p:sp>
        <p:nvSpPr>
          <p:cNvPr id="50179" name="Zástupný symbol pro číslo snímku 2"/>
          <p:cNvSpPr>
            <a:spLocks noGrp="1"/>
          </p:cNvSpPr>
          <p:nvPr>
            <p:ph type="sldNum" sz="quarter" idx="12"/>
          </p:nvPr>
        </p:nvSpPr>
        <p:spPr>
          <a:noFill/>
        </p:spPr>
        <p:txBody>
          <a:bodyPr/>
          <a:lstStyle/>
          <a:p>
            <a:fld id="{0AF1CAAF-0A62-400D-8FD1-814A753F6166}" type="slidenum">
              <a:rPr lang="cs-CZ" smtClean="0"/>
              <a:pPr/>
              <a:t>31</a:t>
            </a:fld>
            <a:endParaRPr lang="cs-CZ"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Nadpis 1"/>
          <p:cNvSpPr>
            <a:spLocks noGrp="1"/>
          </p:cNvSpPr>
          <p:nvPr>
            <p:ph type="title"/>
          </p:nvPr>
        </p:nvSpPr>
        <p:spPr>
          <a:xfrm>
            <a:off x="0" y="304800"/>
            <a:ext cx="9144000" cy="676275"/>
          </a:xfrm>
        </p:spPr>
        <p:txBody>
          <a:bodyPr/>
          <a:lstStyle/>
          <a:p>
            <a:pPr algn="ctr" eaLnBrk="1" hangingPunct="1"/>
            <a:r>
              <a:rPr lang="cs-CZ" b="1" smtClean="0">
                <a:solidFill>
                  <a:srgbClr val="C00000"/>
                </a:solidFill>
              </a:rPr>
              <a:t>ZÁKLADNÍ  TECHNOLOGIE</a:t>
            </a:r>
          </a:p>
        </p:txBody>
      </p:sp>
      <p:sp>
        <p:nvSpPr>
          <p:cNvPr id="3076" name="Zástupný symbol pro obsah 2"/>
          <p:cNvSpPr>
            <a:spLocks noGrp="1"/>
          </p:cNvSpPr>
          <p:nvPr>
            <p:ph idx="1"/>
          </p:nvPr>
        </p:nvSpPr>
        <p:spPr/>
        <p:txBody>
          <a:bodyPr/>
          <a:lstStyle/>
          <a:p>
            <a:pPr eaLnBrk="1" hangingPunct="1">
              <a:buFontTx/>
              <a:buNone/>
            </a:pPr>
            <a:endParaRPr lang="cs-CZ" smtClean="0"/>
          </a:p>
        </p:txBody>
      </p:sp>
      <p:graphicFrame>
        <p:nvGraphicFramePr>
          <p:cNvPr id="3074" name="Object 4"/>
          <p:cNvGraphicFramePr>
            <a:graphicFrameLocks noChangeAspect="1"/>
          </p:cNvGraphicFramePr>
          <p:nvPr/>
        </p:nvGraphicFramePr>
        <p:xfrm>
          <a:off x="468313" y="1268413"/>
          <a:ext cx="8207375" cy="5402262"/>
        </p:xfrm>
        <a:graphic>
          <a:graphicData uri="http://schemas.openxmlformats.org/presentationml/2006/ole">
            <p:oleObj spid="_x0000_s3075" name="Document" r:id="rId3" imgW="5936471" imgH="3674108" progId="Word.Document.8">
              <p:embed/>
            </p:oleObj>
          </a:graphicData>
        </a:graphic>
      </p:graphicFrame>
      <p:sp>
        <p:nvSpPr>
          <p:cNvPr id="3077" name="Zástupný symbol pro číslo snímku 4"/>
          <p:cNvSpPr>
            <a:spLocks noGrp="1"/>
          </p:cNvSpPr>
          <p:nvPr>
            <p:ph type="sldNum" sz="quarter" idx="12"/>
          </p:nvPr>
        </p:nvSpPr>
        <p:spPr>
          <a:noFill/>
        </p:spPr>
        <p:txBody>
          <a:bodyPr/>
          <a:lstStyle/>
          <a:p>
            <a:fld id="{18CBBE22-66A4-40E0-81FD-5C9DAA5009F2}" type="slidenum">
              <a:rPr lang="cs-CZ" smtClean="0"/>
              <a:pPr/>
              <a:t>32</a:t>
            </a:fld>
            <a:endParaRPr lang="cs-CZ"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115888"/>
            <a:ext cx="9144000" cy="1412875"/>
          </a:xfrm>
        </p:spPr>
        <p:txBody>
          <a:bodyPr/>
          <a:lstStyle/>
          <a:p>
            <a:pPr algn="ctr" eaLnBrk="1" hangingPunct="1"/>
            <a:r>
              <a:rPr lang="cs-CZ" sz="4800" b="1" smtClean="0">
                <a:solidFill>
                  <a:srgbClr val="C00000"/>
                </a:solidFill>
              </a:rPr>
              <a:t>Nástroj Competitive Intelligence</a:t>
            </a:r>
            <a:r>
              <a:rPr lang="cs-CZ" sz="4800" smtClean="0">
                <a:solidFill>
                  <a:srgbClr val="C00000"/>
                </a:solidFill>
              </a:rPr>
              <a:t> </a:t>
            </a:r>
          </a:p>
        </p:txBody>
      </p:sp>
      <p:sp>
        <p:nvSpPr>
          <p:cNvPr id="47108" name="Rectangle 3"/>
          <p:cNvSpPr>
            <a:spLocks noGrp="1" noChangeArrowheads="1"/>
          </p:cNvSpPr>
          <p:nvPr>
            <p:ph type="body" idx="1"/>
          </p:nvPr>
        </p:nvSpPr>
        <p:spPr>
          <a:xfrm>
            <a:off x="468313" y="1773238"/>
            <a:ext cx="8229600" cy="4391025"/>
          </a:xfrm>
          <a:solidFill>
            <a:srgbClr val="FFFF00"/>
          </a:solidFill>
        </p:spPr>
        <p:txBody>
          <a:bodyPr/>
          <a:lstStyle/>
          <a:p>
            <a:pPr algn="ctr" eaLnBrk="1" hangingPunct="1">
              <a:lnSpc>
                <a:spcPct val="90000"/>
              </a:lnSpc>
              <a:buFontTx/>
              <a:buNone/>
            </a:pPr>
            <a:r>
              <a:rPr lang="cs-CZ" sz="4400" b="1" smtClean="0">
                <a:solidFill>
                  <a:srgbClr val="FFFF00"/>
                </a:solidFill>
              </a:rPr>
              <a:t>	</a:t>
            </a:r>
            <a:r>
              <a:rPr lang="cs-CZ" sz="8000" b="1" smtClean="0">
                <a:solidFill>
                  <a:srgbClr val="FF0000"/>
                </a:solidFill>
              </a:rPr>
              <a:t>„ARMS“</a:t>
            </a:r>
          </a:p>
          <a:p>
            <a:pPr eaLnBrk="1" hangingPunct="1">
              <a:lnSpc>
                <a:spcPct val="90000"/>
              </a:lnSpc>
              <a:buFontTx/>
              <a:buNone/>
            </a:pPr>
            <a:r>
              <a:rPr lang="cs-CZ" b="1" smtClean="0"/>
              <a:t>			</a:t>
            </a:r>
            <a:r>
              <a:rPr lang="cs-CZ" sz="4800" b="1" smtClean="0"/>
              <a:t>    </a:t>
            </a:r>
            <a:r>
              <a:rPr lang="cs-CZ" sz="4800" b="1" smtClean="0">
                <a:solidFill>
                  <a:srgbClr val="FF0000"/>
                </a:solidFill>
              </a:rPr>
              <a:t>A</a:t>
            </a:r>
            <a:r>
              <a:rPr lang="cs-CZ" sz="4800" b="1" smtClean="0">
                <a:solidFill>
                  <a:srgbClr val="3333CC"/>
                </a:solidFill>
              </a:rPr>
              <a:t>nalytický</a:t>
            </a:r>
            <a:r>
              <a:rPr lang="cs-CZ" sz="4800" smtClean="0">
                <a:solidFill>
                  <a:srgbClr val="3333CC"/>
                </a:solidFill>
              </a:rPr>
              <a:t>,</a:t>
            </a:r>
            <a:r>
              <a:rPr lang="cs-CZ" sz="4800" smtClean="0">
                <a:solidFill>
                  <a:srgbClr val="FFFF00"/>
                </a:solidFill>
              </a:rPr>
              <a:t> </a:t>
            </a:r>
          </a:p>
          <a:p>
            <a:pPr eaLnBrk="1" hangingPunct="1">
              <a:lnSpc>
                <a:spcPct val="90000"/>
              </a:lnSpc>
              <a:buFontTx/>
              <a:buNone/>
            </a:pPr>
            <a:r>
              <a:rPr lang="cs-CZ" sz="4800" b="1" smtClean="0"/>
              <a:t>			    </a:t>
            </a:r>
            <a:r>
              <a:rPr lang="cs-CZ" sz="4800" b="1" smtClean="0">
                <a:solidFill>
                  <a:srgbClr val="FF0000"/>
                </a:solidFill>
              </a:rPr>
              <a:t>R</a:t>
            </a:r>
            <a:r>
              <a:rPr lang="cs-CZ" sz="4800" b="1" smtClean="0">
                <a:solidFill>
                  <a:srgbClr val="3333CC"/>
                </a:solidFill>
              </a:rPr>
              <a:t>ešeršní</a:t>
            </a:r>
            <a:r>
              <a:rPr lang="cs-CZ" sz="4800" smtClean="0">
                <a:solidFill>
                  <a:srgbClr val="3333CC"/>
                </a:solidFill>
              </a:rPr>
              <a:t>,</a:t>
            </a:r>
            <a:r>
              <a:rPr lang="cs-CZ" sz="4800" smtClean="0"/>
              <a:t>  </a:t>
            </a:r>
          </a:p>
          <a:p>
            <a:pPr eaLnBrk="1" hangingPunct="1">
              <a:lnSpc>
                <a:spcPct val="90000"/>
              </a:lnSpc>
              <a:buFontTx/>
              <a:buNone/>
            </a:pPr>
            <a:r>
              <a:rPr lang="cs-CZ" sz="4800" b="1" smtClean="0"/>
              <a:t>			    </a:t>
            </a:r>
            <a:r>
              <a:rPr lang="cs-CZ" sz="4800" b="1" smtClean="0">
                <a:solidFill>
                  <a:srgbClr val="FF0000"/>
                </a:solidFill>
              </a:rPr>
              <a:t>M</a:t>
            </a:r>
            <a:r>
              <a:rPr lang="cs-CZ" sz="4800" b="1" smtClean="0">
                <a:solidFill>
                  <a:srgbClr val="3333CC"/>
                </a:solidFill>
              </a:rPr>
              <a:t>onitorovací,</a:t>
            </a:r>
            <a:r>
              <a:rPr lang="cs-CZ" sz="4800" smtClean="0"/>
              <a:t> </a:t>
            </a:r>
          </a:p>
          <a:p>
            <a:pPr eaLnBrk="1" hangingPunct="1">
              <a:lnSpc>
                <a:spcPct val="90000"/>
              </a:lnSpc>
              <a:buFontTx/>
              <a:buNone/>
            </a:pPr>
            <a:r>
              <a:rPr lang="cs-CZ" sz="4800" b="1" smtClean="0"/>
              <a:t>			    </a:t>
            </a:r>
            <a:r>
              <a:rPr lang="cs-CZ" sz="4800" b="1" smtClean="0">
                <a:solidFill>
                  <a:srgbClr val="FF0000"/>
                </a:solidFill>
              </a:rPr>
              <a:t>S</a:t>
            </a:r>
            <a:r>
              <a:rPr lang="cs-CZ" sz="4800" b="1" smtClean="0">
                <a:solidFill>
                  <a:srgbClr val="3333CC"/>
                </a:solidFill>
              </a:rPr>
              <a:t>ystém</a:t>
            </a:r>
            <a:r>
              <a:rPr lang="cs-CZ" sz="4800" smtClean="0">
                <a:solidFill>
                  <a:srgbClr val="3333CC"/>
                </a:solidFill>
              </a:rPr>
              <a:t>.</a:t>
            </a:r>
            <a:r>
              <a:rPr lang="cs-CZ" sz="4800" smtClean="0"/>
              <a:t> </a:t>
            </a:r>
          </a:p>
        </p:txBody>
      </p:sp>
      <p:sp>
        <p:nvSpPr>
          <p:cNvPr id="51204" name="Zástupný symbol pro číslo snímku 3"/>
          <p:cNvSpPr>
            <a:spLocks noGrp="1"/>
          </p:cNvSpPr>
          <p:nvPr>
            <p:ph type="sldNum" sz="quarter" idx="12"/>
          </p:nvPr>
        </p:nvSpPr>
        <p:spPr>
          <a:noFill/>
        </p:spPr>
        <p:txBody>
          <a:bodyPr/>
          <a:lstStyle/>
          <a:p>
            <a:fld id="{C6E639A6-92C4-4484-9E55-27C8CD184152}" type="slidenum">
              <a:rPr lang="cs-CZ" smtClean="0"/>
              <a:pPr/>
              <a:t>33</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10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10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10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body" idx="1"/>
          </p:nvPr>
        </p:nvSpPr>
        <p:spPr>
          <a:xfrm>
            <a:off x="0" y="333375"/>
            <a:ext cx="9144000" cy="5732463"/>
          </a:xfrm>
        </p:spPr>
        <p:txBody>
          <a:bodyPr/>
          <a:lstStyle/>
          <a:p>
            <a:pPr eaLnBrk="1" hangingPunct="1">
              <a:lnSpc>
                <a:spcPct val="90000"/>
              </a:lnSpc>
              <a:buFontTx/>
              <a:buNone/>
            </a:pPr>
            <a:r>
              <a:rPr lang="cs-CZ" sz="1600" smtClean="0">
                <a:solidFill>
                  <a:srgbClr val="FF0000"/>
                </a:solidFill>
              </a:rPr>
              <a:t>	</a:t>
            </a:r>
          </a:p>
          <a:p>
            <a:pPr algn="ctr" eaLnBrk="1" hangingPunct="1">
              <a:lnSpc>
                <a:spcPct val="90000"/>
              </a:lnSpc>
              <a:buFontTx/>
              <a:buNone/>
            </a:pPr>
            <a:r>
              <a:rPr lang="cs-CZ" sz="4400" b="1" smtClean="0">
                <a:solidFill>
                  <a:srgbClr val="C00000"/>
                </a:solidFill>
              </a:rPr>
              <a:t>ARMS</a:t>
            </a:r>
            <a:r>
              <a:rPr lang="cs-CZ" smtClean="0"/>
              <a:t> </a:t>
            </a:r>
            <a:r>
              <a:rPr lang="cs-CZ" b="1" smtClean="0">
                <a:solidFill>
                  <a:srgbClr val="3333CC"/>
                </a:solidFill>
              </a:rPr>
              <a:t>má tři hlavní funkce:</a:t>
            </a:r>
          </a:p>
          <a:p>
            <a:pPr eaLnBrk="1" hangingPunct="1">
              <a:lnSpc>
                <a:spcPct val="90000"/>
              </a:lnSpc>
              <a:buFontTx/>
              <a:buNone/>
            </a:pPr>
            <a:endParaRPr lang="cs-CZ" sz="1200" b="1" smtClean="0">
              <a:solidFill>
                <a:srgbClr val="FFFF00"/>
              </a:solidFill>
            </a:endParaRPr>
          </a:p>
          <a:p>
            <a:pPr eaLnBrk="1" hangingPunct="1">
              <a:lnSpc>
                <a:spcPct val="90000"/>
              </a:lnSpc>
              <a:buFontTx/>
              <a:buNone/>
            </a:pPr>
            <a:r>
              <a:rPr lang="cs-CZ" sz="4000" b="1" smtClean="0">
                <a:solidFill>
                  <a:srgbClr val="FF0000"/>
                </a:solidFill>
              </a:rPr>
              <a:t>	</a:t>
            </a:r>
            <a:r>
              <a:rPr lang="cs-CZ" sz="3200" b="1" smtClean="0">
                <a:solidFill>
                  <a:srgbClr val="FF0000"/>
                </a:solidFill>
              </a:rPr>
              <a:t>Monitorovací funkce</a:t>
            </a:r>
            <a:r>
              <a:rPr lang="cs-CZ" sz="3200" smtClean="0">
                <a:solidFill>
                  <a:srgbClr val="FFFF00"/>
                </a:solidFill>
              </a:rPr>
              <a:t> </a:t>
            </a:r>
          </a:p>
          <a:p>
            <a:pPr eaLnBrk="1" hangingPunct="1">
              <a:lnSpc>
                <a:spcPct val="90000"/>
              </a:lnSpc>
              <a:buFontTx/>
              <a:buNone/>
            </a:pPr>
            <a:r>
              <a:rPr lang="cs-CZ" sz="2800" smtClean="0">
                <a:solidFill>
                  <a:srgbClr val="FFFF00"/>
                </a:solidFill>
              </a:rPr>
              <a:t>	</a:t>
            </a:r>
            <a:r>
              <a:rPr lang="cs-CZ" sz="2000" b="1" smtClean="0"/>
              <a:t>umožňují aplikovat znalost o problému a o potřebách rozhodování k vyhledávání a kategorizaci nových informací, </a:t>
            </a:r>
          </a:p>
          <a:p>
            <a:pPr eaLnBrk="1" hangingPunct="1">
              <a:lnSpc>
                <a:spcPct val="90000"/>
              </a:lnSpc>
              <a:buFontTx/>
              <a:buNone/>
            </a:pPr>
            <a:r>
              <a:rPr lang="cs-CZ" sz="2800" b="1" smtClean="0">
                <a:solidFill>
                  <a:srgbClr val="FFFF00"/>
                </a:solidFill>
              </a:rPr>
              <a:t>	</a:t>
            </a:r>
            <a:r>
              <a:rPr lang="cs-CZ" sz="3200" b="1" smtClean="0">
                <a:solidFill>
                  <a:srgbClr val="FF0000"/>
                </a:solidFill>
              </a:rPr>
              <a:t>Analytické funkce</a:t>
            </a:r>
            <a:r>
              <a:rPr lang="cs-CZ" sz="3200" smtClean="0">
                <a:solidFill>
                  <a:srgbClr val="FFFF00"/>
                </a:solidFill>
              </a:rPr>
              <a:t> </a:t>
            </a:r>
          </a:p>
          <a:p>
            <a:pPr eaLnBrk="1" hangingPunct="1">
              <a:lnSpc>
                <a:spcPct val="90000"/>
              </a:lnSpc>
              <a:buFontTx/>
              <a:buNone/>
            </a:pPr>
            <a:r>
              <a:rPr lang="cs-CZ" sz="2800" smtClean="0">
                <a:solidFill>
                  <a:srgbClr val="FFFF00"/>
                </a:solidFill>
              </a:rPr>
              <a:t>	</a:t>
            </a:r>
            <a:r>
              <a:rPr lang="cs-CZ" sz="2000" b="1" smtClean="0"/>
              <a:t>umožňují vyhledané informace utřídit, extrahovat z nich relevantní poznatky a v názorné formě je prezentovat, </a:t>
            </a:r>
          </a:p>
          <a:p>
            <a:pPr eaLnBrk="1" hangingPunct="1">
              <a:lnSpc>
                <a:spcPct val="90000"/>
              </a:lnSpc>
              <a:buFontTx/>
              <a:buNone/>
            </a:pPr>
            <a:r>
              <a:rPr lang="cs-CZ" sz="2800" b="1" smtClean="0">
                <a:solidFill>
                  <a:srgbClr val="FFFF00"/>
                </a:solidFill>
              </a:rPr>
              <a:t>	</a:t>
            </a:r>
            <a:r>
              <a:rPr lang="cs-CZ" sz="3200" b="1" smtClean="0">
                <a:solidFill>
                  <a:srgbClr val="FF0000"/>
                </a:solidFill>
              </a:rPr>
              <a:t>Rešeršní funkce</a:t>
            </a:r>
            <a:r>
              <a:rPr lang="cs-CZ" sz="3200" b="1" smtClean="0">
                <a:solidFill>
                  <a:srgbClr val="FFFF00"/>
                </a:solidFill>
              </a:rPr>
              <a:t> </a:t>
            </a:r>
          </a:p>
          <a:p>
            <a:pPr eaLnBrk="1" hangingPunct="1">
              <a:lnSpc>
                <a:spcPct val="90000"/>
              </a:lnSpc>
              <a:buFontTx/>
              <a:buNone/>
            </a:pPr>
            <a:r>
              <a:rPr lang="cs-CZ" sz="2800" smtClean="0">
                <a:solidFill>
                  <a:srgbClr val="FFFF00"/>
                </a:solidFill>
              </a:rPr>
              <a:t>	</a:t>
            </a:r>
            <a:r>
              <a:rPr lang="cs-CZ" sz="2000" b="1" smtClean="0"/>
              <a:t>umožňují z různorodých informačních zdrojů rychle vyhledat informace k danému problému. </a:t>
            </a:r>
          </a:p>
          <a:p>
            <a:pPr eaLnBrk="1" hangingPunct="1">
              <a:lnSpc>
                <a:spcPct val="90000"/>
              </a:lnSpc>
              <a:buFontTx/>
              <a:buNone/>
            </a:pPr>
            <a:endParaRPr lang="cs-CZ" sz="1200" b="1" smtClean="0">
              <a:solidFill>
                <a:srgbClr val="FFFF00"/>
              </a:solidFill>
            </a:endParaRPr>
          </a:p>
          <a:p>
            <a:pPr eaLnBrk="1" hangingPunct="1">
              <a:lnSpc>
                <a:spcPct val="90000"/>
              </a:lnSpc>
              <a:buFontTx/>
              <a:buNone/>
            </a:pPr>
            <a:r>
              <a:rPr lang="cs-CZ" sz="2800" b="1" smtClean="0">
                <a:solidFill>
                  <a:srgbClr val="FFFF00"/>
                </a:solidFill>
              </a:rPr>
              <a:t>	</a:t>
            </a:r>
            <a:endParaRPr lang="cs-CZ" sz="1200" b="1" smtClean="0">
              <a:solidFill>
                <a:srgbClr val="FFFF00"/>
              </a:solidFill>
            </a:endParaRPr>
          </a:p>
          <a:p>
            <a:pPr eaLnBrk="1" hangingPunct="1">
              <a:lnSpc>
                <a:spcPct val="90000"/>
              </a:lnSpc>
              <a:buFontTx/>
              <a:buNone/>
            </a:pPr>
            <a:r>
              <a:rPr lang="cs-CZ" sz="2800" b="1" smtClean="0">
                <a:solidFill>
                  <a:srgbClr val="FFFF00"/>
                </a:solidFill>
              </a:rPr>
              <a:t>	</a:t>
            </a:r>
            <a:endParaRPr lang="cs-CZ" sz="2800" smtClean="0">
              <a:solidFill>
                <a:srgbClr val="FFFF00"/>
              </a:solidFill>
            </a:endParaRPr>
          </a:p>
        </p:txBody>
      </p:sp>
      <p:sp>
        <p:nvSpPr>
          <p:cNvPr id="52227" name="Zástupný symbol pro číslo snímku 2"/>
          <p:cNvSpPr>
            <a:spLocks noGrp="1"/>
          </p:cNvSpPr>
          <p:nvPr>
            <p:ph type="sldNum" sz="quarter" idx="12"/>
          </p:nvPr>
        </p:nvSpPr>
        <p:spPr>
          <a:noFill/>
        </p:spPr>
        <p:txBody>
          <a:bodyPr/>
          <a:lstStyle/>
          <a:p>
            <a:fld id="{EC384757-13DA-4367-AC7C-71685C631E2F}" type="slidenum">
              <a:rPr lang="cs-CZ" smtClean="0"/>
              <a:pPr/>
              <a:t>34</a:t>
            </a:fld>
            <a:endParaRPr lang="cs-CZ"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0" y="0"/>
            <a:ext cx="9144000" cy="6858000"/>
          </a:xfrm>
        </p:spPr>
        <p:txBody>
          <a:bodyPr/>
          <a:lstStyle/>
          <a:p>
            <a:pPr eaLnBrk="1" hangingPunct="1">
              <a:buFontTx/>
              <a:buNone/>
            </a:pPr>
            <a:r>
              <a:rPr lang="cs-CZ" b="1" smtClean="0">
                <a:solidFill>
                  <a:srgbClr val="FF0000"/>
                </a:solidFill>
              </a:rPr>
              <a:t>	</a:t>
            </a:r>
            <a:r>
              <a:rPr lang="cs-CZ" sz="3600" b="1" smtClean="0">
                <a:solidFill>
                  <a:srgbClr val="C00000"/>
                </a:solidFill>
              </a:rPr>
              <a:t>ARMS</a:t>
            </a:r>
            <a:r>
              <a:rPr lang="cs-CZ" smtClean="0"/>
              <a:t> </a:t>
            </a:r>
            <a:r>
              <a:rPr lang="cs-CZ" b="1" smtClean="0">
                <a:solidFill>
                  <a:srgbClr val="3333CC"/>
                </a:solidFill>
              </a:rPr>
              <a:t>vytváří obsah třech datových úložišť:</a:t>
            </a:r>
          </a:p>
          <a:p>
            <a:pPr eaLnBrk="1" hangingPunct="1">
              <a:buFontTx/>
              <a:buNone/>
            </a:pPr>
            <a:r>
              <a:rPr lang="cs-CZ" b="1" smtClean="0">
                <a:solidFill>
                  <a:srgbClr val="FFFF00"/>
                </a:solidFill>
              </a:rPr>
              <a:t>	</a:t>
            </a:r>
            <a:r>
              <a:rPr lang="cs-CZ" sz="3200" b="1" smtClean="0">
                <a:solidFill>
                  <a:srgbClr val="FF0000"/>
                </a:solidFill>
              </a:rPr>
              <a:t>Informační báze</a:t>
            </a:r>
            <a:r>
              <a:rPr lang="cs-CZ" sz="3200" smtClean="0">
                <a:solidFill>
                  <a:srgbClr val="FFFF00"/>
                </a:solidFill>
              </a:rPr>
              <a:t> </a:t>
            </a:r>
          </a:p>
          <a:p>
            <a:pPr eaLnBrk="1" hangingPunct="1">
              <a:buFontTx/>
              <a:buNone/>
            </a:pPr>
            <a:r>
              <a:rPr lang="cs-CZ" smtClean="0">
                <a:solidFill>
                  <a:srgbClr val="FFFF00"/>
                </a:solidFill>
              </a:rPr>
              <a:t>	</a:t>
            </a:r>
            <a:r>
              <a:rPr lang="cs-CZ" sz="2000" b="1" smtClean="0"/>
              <a:t>tvořená indexy umožňujícími jednotné a efektivní prohledávání různorodých nestrukturovaných informačních zdrojů,</a:t>
            </a:r>
          </a:p>
          <a:p>
            <a:pPr eaLnBrk="1" hangingPunct="1">
              <a:buFontTx/>
              <a:buNone/>
            </a:pPr>
            <a:r>
              <a:rPr lang="cs-CZ" b="1" smtClean="0">
                <a:solidFill>
                  <a:srgbClr val="FFFF00"/>
                </a:solidFill>
              </a:rPr>
              <a:t>	</a:t>
            </a:r>
            <a:r>
              <a:rPr lang="cs-CZ" sz="3200" b="1" smtClean="0">
                <a:solidFill>
                  <a:srgbClr val="FF0000"/>
                </a:solidFill>
              </a:rPr>
              <a:t>Poznatková báze</a:t>
            </a:r>
            <a:r>
              <a:rPr lang="cs-CZ" sz="3200" smtClean="0">
                <a:solidFill>
                  <a:srgbClr val="FFFF00"/>
                </a:solidFill>
              </a:rPr>
              <a:t> </a:t>
            </a:r>
          </a:p>
          <a:p>
            <a:pPr eaLnBrk="1" hangingPunct="1">
              <a:buFontTx/>
              <a:buNone/>
            </a:pPr>
            <a:r>
              <a:rPr lang="cs-CZ" smtClean="0">
                <a:solidFill>
                  <a:srgbClr val="FFFF00"/>
                </a:solidFill>
              </a:rPr>
              <a:t>	</a:t>
            </a:r>
            <a:r>
              <a:rPr lang="cs-CZ" sz="2000" b="1" smtClean="0"/>
              <a:t>tvořená databází entit (osoby, organizace, věci, místa, události, proces, pravidla, témata) a jejich atributů a vztahů, </a:t>
            </a:r>
          </a:p>
          <a:p>
            <a:pPr eaLnBrk="1" hangingPunct="1">
              <a:buFontTx/>
              <a:buNone/>
            </a:pPr>
            <a:r>
              <a:rPr lang="cs-CZ" b="1" smtClean="0">
                <a:solidFill>
                  <a:srgbClr val="FFFF00"/>
                </a:solidFill>
              </a:rPr>
              <a:t>	</a:t>
            </a:r>
            <a:r>
              <a:rPr lang="cs-CZ" sz="3200" b="1" smtClean="0">
                <a:solidFill>
                  <a:srgbClr val="FF0000"/>
                </a:solidFill>
              </a:rPr>
              <a:t>Znalostní báze</a:t>
            </a:r>
            <a:r>
              <a:rPr lang="cs-CZ" sz="3200" smtClean="0">
                <a:solidFill>
                  <a:srgbClr val="FFFF00"/>
                </a:solidFill>
              </a:rPr>
              <a:t> </a:t>
            </a:r>
          </a:p>
          <a:p>
            <a:pPr eaLnBrk="1" hangingPunct="1">
              <a:buFontTx/>
              <a:buNone/>
            </a:pPr>
            <a:r>
              <a:rPr lang="cs-CZ" smtClean="0">
                <a:solidFill>
                  <a:srgbClr val="FFFF00"/>
                </a:solidFill>
              </a:rPr>
              <a:t>	</a:t>
            </a:r>
            <a:r>
              <a:rPr lang="cs-CZ" sz="2000" b="1" smtClean="0"/>
              <a:t>tvořená strukturovanými dotazy pro vyhledávání a kategorizaci informací v informační bázi.</a:t>
            </a:r>
          </a:p>
        </p:txBody>
      </p:sp>
      <p:sp>
        <p:nvSpPr>
          <p:cNvPr id="53251" name="Zástupný symbol pro číslo snímku 2"/>
          <p:cNvSpPr>
            <a:spLocks noGrp="1"/>
          </p:cNvSpPr>
          <p:nvPr>
            <p:ph type="sldNum" sz="quarter" idx="12"/>
          </p:nvPr>
        </p:nvSpPr>
        <p:spPr>
          <a:noFill/>
        </p:spPr>
        <p:txBody>
          <a:bodyPr/>
          <a:lstStyle/>
          <a:p>
            <a:fld id="{1043D5B9-EF2D-41A3-BC4D-341FBDB9CC34}" type="slidenum">
              <a:rPr lang="cs-CZ" smtClean="0"/>
              <a:pPr/>
              <a:t>35</a:t>
            </a:fld>
            <a:endParaRPr lang="cs-CZ"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Nadpis 1"/>
          <p:cNvSpPr>
            <a:spLocks noGrp="1"/>
          </p:cNvSpPr>
          <p:nvPr>
            <p:ph type="title"/>
          </p:nvPr>
        </p:nvSpPr>
        <p:spPr>
          <a:xfrm>
            <a:off x="539750" y="404813"/>
            <a:ext cx="8001000" cy="755650"/>
          </a:xfrm>
        </p:spPr>
        <p:txBody>
          <a:bodyPr/>
          <a:lstStyle/>
          <a:p>
            <a:pPr algn="ctr"/>
            <a:r>
              <a:rPr lang="cs-CZ" b="1" smtClean="0"/>
              <a:t>Fyzická architektura ARMS</a:t>
            </a:r>
            <a:endParaRPr lang="cs-CZ" smtClean="0"/>
          </a:p>
        </p:txBody>
      </p:sp>
      <p:pic>
        <p:nvPicPr>
          <p:cNvPr id="54275" name="Zástupný symbol pro obsah 3"/>
          <p:cNvPicPr>
            <a:picLocks noGrp="1"/>
          </p:cNvPicPr>
          <p:nvPr>
            <p:ph idx="1"/>
          </p:nvPr>
        </p:nvPicPr>
        <p:blipFill>
          <a:blip r:embed="rId2" cstate="print"/>
          <a:srcRect/>
          <a:stretch>
            <a:fillRect/>
          </a:stretch>
        </p:blipFill>
        <p:spPr>
          <a:xfrm>
            <a:off x="1023938" y="1752600"/>
            <a:ext cx="7086600" cy="4267200"/>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Nadpis 1"/>
          <p:cNvSpPr>
            <a:spLocks noGrp="1"/>
          </p:cNvSpPr>
          <p:nvPr>
            <p:ph type="title"/>
          </p:nvPr>
        </p:nvSpPr>
        <p:spPr>
          <a:xfrm>
            <a:off x="539750" y="260350"/>
            <a:ext cx="8001000" cy="1216025"/>
          </a:xfrm>
        </p:spPr>
        <p:txBody>
          <a:bodyPr/>
          <a:lstStyle/>
          <a:p>
            <a:pPr algn="ctr"/>
            <a:r>
              <a:rPr lang="cs-CZ" b="1" smtClean="0"/>
              <a:t>Fyzická architektura analytického pracoviště</a:t>
            </a:r>
            <a:endParaRPr lang="cs-CZ" smtClean="0"/>
          </a:p>
        </p:txBody>
      </p:sp>
      <p:pic>
        <p:nvPicPr>
          <p:cNvPr id="55299" name="Zástupný symbol pro obsah 3"/>
          <p:cNvPicPr>
            <a:picLocks noGrp="1"/>
          </p:cNvPicPr>
          <p:nvPr>
            <p:ph idx="1"/>
          </p:nvPr>
        </p:nvPicPr>
        <p:blipFill>
          <a:blip r:embed="rId2" cstate="print"/>
          <a:srcRect/>
          <a:stretch>
            <a:fillRect/>
          </a:stretch>
        </p:blipFill>
        <p:spPr>
          <a:xfrm>
            <a:off x="1817688" y="1752600"/>
            <a:ext cx="5499100" cy="4267200"/>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3" cstate="print"/>
          <a:srcRect/>
          <a:stretch>
            <a:fillRect/>
          </a:stretch>
        </p:blipFill>
        <p:spPr bwMode="auto">
          <a:xfrm>
            <a:off x="304800" y="1143000"/>
            <a:ext cx="5410200" cy="5081588"/>
          </a:xfrm>
          <a:prstGeom prst="rect">
            <a:avLst/>
          </a:prstGeom>
          <a:noFill/>
          <a:ln w="9525">
            <a:noFill/>
            <a:round/>
            <a:headEnd/>
            <a:tailEnd/>
          </a:ln>
        </p:spPr>
      </p:pic>
      <p:pic>
        <p:nvPicPr>
          <p:cNvPr id="100355" name="Picture 3"/>
          <p:cNvPicPr>
            <a:picLocks noChangeAspect="1" noChangeArrowheads="1"/>
          </p:cNvPicPr>
          <p:nvPr/>
        </p:nvPicPr>
        <p:blipFill>
          <a:blip r:embed="rId4" cstate="print"/>
          <a:srcRect/>
          <a:stretch>
            <a:fillRect/>
          </a:stretch>
        </p:blipFill>
        <p:spPr bwMode="auto">
          <a:xfrm>
            <a:off x="609600" y="1524000"/>
            <a:ext cx="5224463" cy="4906963"/>
          </a:xfrm>
          <a:prstGeom prst="rect">
            <a:avLst/>
          </a:prstGeom>
          <a:noFill/>
          <a:ln w="9525">
            <a:noFill/>
            <a:round/>
            <a:headEnd/>
            <a:tailEnd/>
          </a:ln>
        </p:spPr>
      </p:pic>
      <p:pic>
        <p:nvPicPr>
          <p:cNvPr id="100356" name="Picture 4"/>
          <p:cNvPicPr>
            <a:picLocks noChangeAspect="1" noChangeArrowheads="1"/>
          </p:cNvPicPr>
          <p:nvPr/>
        </p:nvPicPr>
        <p:blipFill>
          <a:blip r:embed="rId5" cstate="print"/>
          <a:srcRect/>
          <a:stretch>
            <a:fillRect/>
          </a:stretch>
        </p:blipFill>
        <p:spPr bwMode="auto">
          <a:xfrm>
            <a:off x="990600" y="1828800"/>
            <a:ext cx="5181600" cy="4867275"/>
          </a:xfrm>
          <a:prstGeom prst="rect">
            <a:avLst/>
          </a:prstGeom>
          <a:noFill/>
          <a:ln w="9525">
            <a:noFill/>
            <a:round/>
            <a:headEnd/>
            <a:tailEnd/>
          </a:ln>
        </p:spPr>
      </p:pic>
      <p:pic>
        <p:nvPicPr>
          <p:cNvPr id="100357" name="Picture 5"/>
          <p:cNvPicPr>
            <a:picLocks noChangeAspect="1" noChangeArrowheads="1"/>
          </p:cNvPicPr>
          <p:nvPr/>
        </p:nvPicPr>
        <p:blipFill>
          <a:blip r:embed="rId6" cstate="print"/>
          <a:srcRect/>
          <a:stretch>
            <a:fillRect/>
          </a:stretch>
        </p:blipFill>
        <p:spPr bwMode="auto">
          <a:xfrm>
            <a:off x="3276600" y="1905000"/>
            <a:ext cx="5686425" cy="4940300"/>
          </a:xfrm>
          <a:prstGeom prst="rect">
            <a:avLst/>
          </a:prstGeom>
          <a:noFill/>
          <a:ln w="9525">
            <a:noFill/>
            <a:round/>
            <a:headEnd/>
            <a:tailEnd/>
          </a:ln>
        </p:spPr>
      </p:pic>
      <p:pic>
        <p:nvPicPr>
          <p:cNvPr id="100358" name="Picture 6"/>
          <p:cNvPicPr>
            <a:picLocks noChangeAspect="1" noChangeArrowheads="1"/>
          </p:cNvPicPr>
          <p:nvPr/>
        </p:nvPicPr>
        <p:blipFill>
          <a:blip r:embed="rId7" cstate="print"/>
          <a:srcRect/>
          <a:stretch>
            <a:fillRect/>
          </a:stretch>
        </p:blipFill>
        <p:spPr bwMode="auto">
          <a:xfrm>
            <a:off x="4724400" y="1143000"/>
            <a:ext cx="4191000" cy="3905250"/>
          </a:xfrm>
          <a:prstGeom prst="rect">
            <a:avLst/>
          </a:prstGeom>
          <a:noFill/>
          <a:ln w="9525">
            <a:noFill/>
            <a:round/>
            <a:headEnd/>
            <a:tailEnd/>
          </a:ln>
        </p:spPr>
      </p:pic>
      <p:pic>
        <p:nvPicPr>
          <p:cNvPr id="100359" name="Picture 7"/>
          <p:cNvPicPr>
            <a:picLocks noChangeAspect="1" noChangeArrowheads="1"/>
          </p:cNvPicPr>
          <p:nvPr/>
        </p:nvPicPr>
        <p:blipFill>
          <a:blip r:embed="rId8" cstate="print"/>
          <a:srcRect/>
          <a:stretch>
            <a:fillRect/>
          </a:stretch>
        </p:blipFill>
        <p:spPr bwMode="auto">
          <a:xfrm>
            <a:off x="4343400" y="1752600"/>
            <a:ext cx="4191000" cy="3905250"/>
          </a:xfrm>
          <a:prstGeom prst="rect">
            <a:avLst/>
          </a:prstGeom>
          <a:noFill/>
          <a:ln w="9525">
            <a:noFill/>
            <a:round/>
            <a:headEnd/>
            <a:tailEnd/>
          </a:ln>
        </p:spPr>
      </p:pic>
      <p:pic>
        <p:nvPicPr>
          <p:cNvPr id="100360" name="Picture 8"/>
          <p:cNvPicPr>
            <a:picLocks noChangeAspect="1" noChangeArrowheads="1"/>
          </p:cNvPicPr>
          <p:nvPr/>
        </p:nvPicPr>
        <p:blipFill>
          <a:blip r:embed="rId9" cstate="print"/>
          <a:srcRect/>
          <a:stretch>
            <a:fillRect/>
          </a:stretch>
        </p:blipFill>
        <p:spPr bwMode="auto">
          <a:xfrm>
            <a:off x="3810000" y="2362200"/>
            <a:ext cx="4191000" cy="3905250"/>
          </a:xfrm>
          <a:prstGeom prst="rect">
            <a:avLst/>
          </a:prstGeom>
          <a:noFill/>
          <a:ln w="9525">
            <a:noFill/>
            <a:round/>
            <a:headEnd/>
            <a:tailEnd/>
          </a:ln>
        </p:spPr>
      </p:pic>
      <p:sp>
        <p:nvSpPr>
          <p:cNvPr id="56329" name="Zástupný symbol pro číslo snímku 9"/>
          <p:cNvSpPr>
            <a:spLocks noGrp="1"/>
          </p:cNvSpPr>
          <p:nvPr>
            <p:ph type="sldNum" sz="quarter" idx="12"/>
          </p:nvPr>
        </p:nvSpPr>
        <p:spPr>
          <a:noFill/>
        </p:spPr>
        <p:txBody>
          <a:bodyPr/>
          <a:lstStyle/>
          <a:p>
            <a:fld id="{1C0F9993-1D87-4104-A087-8829391BBECF}" type="slidenum">
              <a:rPr lang="cs-CZ" smtClean="0"/>
              <a:pPr/>
              <a:t>38</a:t>
            </a:fld>
            <a:endParaRPr lang="cs-CZ" smtClean="0"/>
          </a:p>
        </p:txBody>
      </p:sp>
      <p:sp>
        <p:nvSpPr>
          <p:cNvPr id="56330" name="Obdélník 10"/>
          <p:cNvSpPr>
            <a:spLocks noChangeArrowheads="1"/>
          </p:cNvSpPr>
          <p:nvPr/>
        </p:nvSpPr>
        <p:spPr bwMode="auto">
          <a:xfrm>
            <a:off x="0" y="115888"/>
            <a:ext cx="9144000" cy="769937"/>
          </a:xfrm>
          <a:prstGeom prst="rect">
            <a:avLst/>
          </a:prstGeom>
          <a:noFill/>
          <a:ln w="9525">
            <a:noFill/>
            <a:miter lim="800000"/>
            <a:headEnd/>
            <a:tailEnd/>
          </a:ln>
        </p:spPr>
        <p:txBody>
          <a:bodyPr>
            <a:spAutoFit/>
          </a:bodyPr>
          <a:lstStyle/>
          <a:p>
            <a:pPr algn="ctr"/>
            <a:r>
              <a:rPr lang="cs-CZ" sz="4400" b="1">
                <a:solidFill>
                  <a:srgbClr val="C00000"/>
                </a:solidFill>
              </a:rPr>
              <a:t>Multilingualní vyhledávání</a:t>
            </a:r>
            <a:endParaRPr lang="cs-CZ" sz="440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afterEffect">
                                  <p:stCondLst>
                                    <p:cond delay="0"/>
                                  </p:stCondLst>
                                  <p:childTnLst>
                                    <p:set>
                                      <p:cBhvr additive="repl">
                                        <p:cTn id="6" dur="1" fill="hold">
                                          <p:stCondLst>
                                            <p:cond delay="0"/>
                                          </p:stCondLst>
                                        </p:cTn>
                                        <p:tgtEl>
                                          <p:spTgt spid="100354"/>
                                        </p:tgtEl>
                                        <p:attrNameLst>
                                          <p:attrName>style.visibility</p:attrName>
                                        </p:attrNameLst>
                                      </p:cBhvr>
                                      <p:to>
                                        <p:strVal val="visible"/>
                                      </p:to>
                                    </p:set>
                                    <p:anim calcmode="lin" valueType="num">
                                      <p:cBhvr additive="repl">
                                        <p:cTn id="7" dur="500" fill="hold"/>
                                        <p:tgtEl>
                                          <p:spTgt spid="100354"/>
                                        </p:tgtEl>
                                        <p:attrNameLst>
                                          <p:attrName>ppt_x</p:attrName>
                                        </p:attrNameLst>
                                      </p:cBhvr>
                                      <p:tavLst>
                                        <p:tav tm="100000">
                                          <p:val>
                                            <p:strVal val="0-#ppt_w/2"/>
                                          </p:val>
                                        </p:tav>
                                        <p:tav>
                                          <p:val>
                                            <p:strVal val="#ppt_x"/>
                                          </p:val>
                                        </p:tav>
                                      </p:tavLst>
                                    </p:anim>
                                    <p:anim calcmode="lin" valueType="num">
                                      <p:cBhvr additive="repl">
                                        <p:cTn id="8" dur="500" fill="hold"/>
                                        <p:tgtEl>
                                          <p:spTgt spid="100354"/>
                                        </p:tgtEl>
                                        <p:attrNameLst>
                                          <p:attrName>ppt_y</p:attrName>
                                        </p:attrNameLst>
                                      </p:cBhvr>
                                      <p:tavLst>
                                        <p:tav tm="100000">
                                          <p:val>
                                            <p:strVal val="#ppt_y"/>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additive="repl">
                                        <p:cTn id="12" dur="1" fill="hold">
                                          <p:stCondLst>
                                            <p:cond delay="0"/>
                                          </p:stCondLst>
                                        </p:cTn>
                                        <p:tgtEl>
                                          <p:spTgt spid="100355"/>
                                        </p:tgtEl>
                                        <p:attrNameLst>
                                          <p:attrName>style.visibility</p:attrName>
                                        </p:attrNameLst>
                                      </p:cBhvr>
                                      <p:to>
                                        <p:strVal val="visible"/>
                                      </p:to>
                                    </p:set>
                                    <p:anim calcmode="lin" valueType="num">
                                      <p:cBhvr additive="repl">
                                        <p:cTn id="13" dur="500" fill="hold"/>
                                        <p:tgtEl>
                                          <p:spTgt spid="100355"/>
                                        </p:tgtEl>
                                        <p:attrNameLst>
                                          <p:attrName>ppt_x</p:attrName>
                                        </p:attrNameLst>
                                      </p:cBhvr>
                                      <p:tavLst>
                                        <p:tav tm="100000">
                                          <p:val>
                                            <p:strVal val="0-#ppt_w/2"/>
                                          </p:val>
                                        </p:tav>
                                        <p:tav>
                                          <p:val>
                                            <p:strVal val="#ppt_x"/>
                                          </p:val>
                                        </p:tav>
                                      </p:tavLst>
                                    </p:anim>
                                    <p:anim calcmode="lin" valueType="num">
                                      <p:cBhvr additive="repl">
                                        <p:cTn id="14" dur="500" fill="hold"/>
                                        <p:tgtEl>
                                          <p:spTgt spid="100355"/>
                                        </p:tgtEl>
                                        <p:attrNameLst>
                                          <p:attrName>ppt_y</p:attrName>
                                        </p:attrNameLst>
                                      </p:cBhvr>
                                      <p:tavLst>
                                        <p:tav tm="100000">
                                          <p:val>
                                            <p:strVal val="#ppt_y"/>
                                          </p:val>
                                        </p:tav>
                                        <p:tav>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additive="repl">
                                        <p:cTn id="18" dur="1" fill="hold">
                                          <p:stCondLst>
                                            <p:cond delay="0"/>
                                          </p:stCondLst>
                                        </p:cTn>
                                        <p:tgtEl>
                                          <p:spTgt spid="100356"/>
                                        </p:tgtEl>
                                        <p:attrNameLst>
                                          <p:attrName>style.visibility</p:attrName>
                                        </p:attrNameLst>
                                      </p:cBhvr>
                                      <p:to>
                                        <p:strVal val="visible"/>
                                      </p:to>
                                    </p:set>
                                    <p:anim calcmode="lin" valueType="num">
                                      <p:cBhvr additive="repl">
                                        <p:cTn id="19" dur="500" fill="hold"/>
                                        <p:tgtEl>
                                          <p:spTgt spid="100356"/>
                                        </p:tgtEl>
                                        <p:attrNameLst>
                                          <p:attrName>ppt_x</p:attrName>
                                        </p:attrNameLst>
                                      </p:cBhvr>
                                      <p:tavLst>
                                        <p:tav tm="100000">
                                          <p:val>
                                            <p:strVal val="0-#ppt_w/2"/>
                                          </p:val>
                                        </p:tav>
                                        <p:tav>
                                          <p:val>
                                            <p:strVal val="#ppt_x"/>
                                          </p:val>
                                        </p:tav>
                                      </p:tavLst>
                                    </p:anim>
                                    <p:anim calcmode="lin" valueType="num">
                                      <p:cBhvr additive="repl">
                                        <p:cTn id="20" dur="500" fill="hold"/>
                                        <p:tgtEl>
                                          <p:spTgt spid="100356"/>
                                        </p:tgtEl>
                                        <p:attrNameLst>
                                          <p:attrName>ppt_y</p:attrName>
                                        </p:attrNameLst>
                                      </p:cBhvr>
                                      <p:tavLst>
                                        <p:tav tm="100000">
                                          <p:val>
                                            <p:strVal val="#ppt_y"/>
                                          </p:val>
                                        </p:tav>
                                        <p:tav>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100357"/>
                                        </p:tgtEl>
                                        <p:attrNameLst>
                                          <p:attrName>style.visibility</p:attrName>
                                        </p:attrNameLst>
                                      </p:cBhvr>
                                      <p:to>
                                        <p:strVal val="visible"/>
                                      </p:to>
                                    </p:set>
                                    <p:anim calcmode="lin" valueType="num">
                                      <p:cBhvr additive="repl">
                                        <p:cTn id="25" dur="500" fill="hold"/>
                                        <p:tgtEl>
                                          <p:spTgt spid="100357"/>
                                        </p:tgtEl>
                                        <p:attrNameLst>
                                          <p:attrName>ppt_x</p:attrName>
                                        </p:attrNameLst>
                                      </p:cBhvr>
                                      <p:tavLst>
                                        <p:tav tm="100000">
                                          <p:val>
                                            <p:strVal val="#ppt_x"/>
                                          </p:val>
                                        </p:tav>
                                        <p:tav>
                                          <p:val>
                                            <p:strVal val="#ppt_x"/>
                                          </p:val>
                                        </p:tav>
                                      </p:tavLst>
                                    </p:anim>
                                    <p:anim calcmode="lin" valueType="num">
                                      <p:cBhvr additive="repl">
                                        <p:cTn id="26" dur="500" fill="hold"/>
                                        <p:tgtEl>
                                          <p:spTgt spid="100357"/>
                                        </p:tgtEl>
                                        <p:attrNameLst>
                                          <p:attrName>ppt_y</p:attrName>
                                        </p:attrNameLst>
                                      </p:cBhvr>
                                      <p:tavLst>
                                        <p:tav tm="100000">
                                          <p:val>
                                            <p:strVal val="1+#ppt_h/2"/>
                                          </p:val>
                                        </p:tav>
                                        <p:tav>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additive="repl">
                                        <p:cTn id="30" dur="1" fill="hold">
                                          <p:stCondLst>
                                            <p:cond delay="0"/>
                                          </p:stCondLst>
                                        </p:cTn>
                                        <p:tgtEl>
                                          <p:spTgt spid="100358"/>
                                        </p:tgtEl>
                                        <p:attrNameLst>
                                          <p:attrName>style.visibility</p:attrName>
                                        </p:attrNameLst>
                                      </p:cBhvr>
                                      <p:to>
                                        <p:strVal val="visible"/>
                                      </p:to>
                                    </p:set>
                                    <p:anim calcmode="lin" valueType="num">
                                      <p:cBhvr additive="repl">
                                        <p:cTn id="31" dur="500" fill="hold"/>
                                        <p:tgtEl>
                                          <p:spTgt spid="100358"/>
                                        </p:tgtEl>
                                        <p:attrNameLst>
                                          <p:attrName>ppt_x</p:attrName>
                                        </p:attrNameLst>
                                      </p:cBhvr>
                                      <p:tavLst>
                                        <p:tav tm="100000">
                                          <p:val>
                                            <p:strVal val="1+#ppt_w/2"/>
                                          </p:val>
                                        </p:tav>
                                        <p:tav>
                                          <p:val>
                                            <p:strVal val="#ppt_x"/>
                                          </p:val>
                                        </p:tav>
                                      </p:tavLst>
                                    </p:anim>
                                    <p:anim calcmode="lin" valueType="num">
                                      <p:cBhvr additive="repl">
                                        <p:cTn id="32" dur="500" fill="hold"/>
                                        <p:tgtEl>
                                          <p:spTgt spid="100358"/>
                                        </p:tgtEl>
                                        <p:attrNameLst>
                                          <p:attrName>ppt_y</p:attrName>
                                        </p:attrNameLst>
                                      </p:cBhvr>
                                      <p:tavLst>
                                        <p:tav tm="100000">
                                          <p:val>
                                            <p:strVal val="#ppt_y"/>
                                          </p:val>
                                        </p:tav>
                                        <p:tav>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additive="repl">
                                        <p:cTn id="36" dur="1" fill="hold">
                                          <p:stCondLst>
                                            <p:cond delay="0"/>
                                          </p:stCondLst>
                                        </p:cTn>
                                        <p:tgtEl>
                                          <p:spTgt spid="100359"/>
                                        </p:tgtEl>
                                        <p:attrNameLst>
                                          <p:attrName>style.visibility</p:attrName>
                                        </p:attrNameLst>
                                      </p:cBhvr>
                                      <p:to>
                                        <p:strVal val="visible"/>
                                      </p:to>
                                    </p:set>
                                    <p:anim calcmode="lin" valueType="num">
                                      <p:cBhvr additive="repl">
                                        <p:cTn id="37" dur="500" fill="hold"/>
                                        <p:tgtEl>
                                          <p:spTgt spid="100359"/>
                                        </p:tgtEl>
                                        <p:attrNameLst>
                                          <p:attrName>ppt_x</p:attrName>
                                        </p:attrNameLst>
                                      </p:cBhvr>
                                      <p:tavLst>
                                        <p:tav tm="100000">
                                          <p:val>
                                            <p:strVal val="1+#ppt_w/2"/>
                                          </p:val>
                                        </p:tav>
                                        <p:tav>
                                          <p:val>
                                            <p:strVal val="#ppt_x"/>
                                          </p:val>
                                        </p:tav>
                                      </p:tavLst>
                                    </p:anim>
                                    <p:anim calcmode="lin" valueType="num">
                                      <p:cBhvr additive="repl">
                                        <p:cTn id="38" dur="500" fill="hold"/>
                                        <p:tgtEl>
                                          <p:spTgt spid="100359"/>
                                        </p:tgtEl>
                                        <p:attrNameLst>
                                          <p:attrName>ppt_y</p:attrName>
                                        </p:attrNameLst>
                                      </p:cBhvr>
                                      <p:tavLst>
                                        <p:tav tm="100000">
                                          <p:val>
                                            <p:strVal val="#ppt_y"/>
                                          </p:val>
                                        </p:tav>
                                        <p:tav>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additive="repl">
                                        <p:cTn id="42" dur="1" fill="hold">
                                          <p:stCondLst>
                                            <p:cond delay="0"/>
                                          </p:stCondLst>
                                        </p:cTn>
                                        <p:tgtEl>
                                          <p:spTgt spid="100360"/>
                                        </p:tgtEl>
                                        <p:attrNameLst>
                                          <p:attrName>style.visibility</p:attrName>
                                        </p:attrNameLst>
                                      </p:cBhvr>
                                      <p:to>
                                        <p:strVal val="visible"/>
                                      </p:to>
                                    </p:set>
                                    <p:anim calcmode="lin" valueType="num">
                                      <p:cBhvr additive="repl">
                                        <p:cTn id="43" dur="500" fill="hold"/>
                                        <p:tgtEl>
                                          <p:spTgt spid="100360"/>
                                        </p:tgtEl>
                                        <p:attrNameLst>
                                          <p:attrName>ppt_x</p:attrName>
                                        </p:attrNameLst>
                                      </p:cBhvr>
                                      <p:tavLst>
                                        <p:tav tm="100000">
                                          <p:val>
                                            <p:strVal val="1+#ppt_w/2"/>
                                          </p:val>
                                        </p:tav>
                                        <p:tav>
                                          <p:val>
                                            <p:strVal val="#ppt_x"/>
                                          </p:val>
                                        </p:tav>
                                      </p:tavLst>
                                    </p:anim>
                                    <p:anim calcmode="lin" valueType="num">
                                      <p:cBhvr additive="repl">
                                        <p:cTn id="44" dur="500" fill="hold"/>
                                        <p:tgtEl>
                                          <p:spTgt spid="100360"/>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7346" name="Picture 3"/>
          <p:cNvPicPr>
            <a:picLocks noChangeAspect="1" noChangeArrowheads="1"/>
          </p:cNvPicPr>
          <p:nvPr/>
        </p:nvPicPr>
        <p:blipFill>
          <a:blip r:embed="rId3" cstate="print"/>
          <a:srcRect/>
          <a:stretch>
            <a:fillRect/>
          </a:stretch>
        </p:blipFill>
        <p:spPr bwMode="auto">
          <a:xfrm>
            <a:off x="3457575" y="2843213"/>
            <a:ext cx="1685925" cy="1728787"/>
          </a:xfrm>
          <a:prstGeom prst="rect">
            <a:avLst/>
          </a:prstGeom>
          <a:noFill/>
          <a:ln w="9525">
            <a:noFill/>
            <a:round/>
            <a:headEnd/>
            <a:tailEnd/>
          </a:ln>
        </p:spPr>
      </p:pic>
      <p:pic>
        <p:nvPicPr>
          <p:cNvPr id="94212" name="Picture 4"/>
          <p:cNvPicPr>
            <a:picLocks noChangeAspect="1" noChangeArrowheads="1"/>
          </p:cNvPicPr>
          <p:nvPr/>
        </p:nvPicPr>
        <p:blipFill>
          <a:blip r:embed="rId4" cstate="print"/>
          <a:srcRect/>
          <a:stretch>
            <a:fillRect/>
          </a:stretch>
        </p:blipFill>
        <p:spPr bwMode="auto">
          <a:xfrm>
            <a:off x="1285875" y="1357313"/>
            <a:ext cx="6038850" cy="4614862"/>
          </a:xfrm>
          <a:prstGeom prst="rect">
            <a:avLst/>
          </a:prstGeom>
          <a:noFill/>
          <a:ln w="9525">
            <a:noFill/>
            <a:round/>
            <a:headEnd/>
            <a:tailEnd/>
          </a:ln>
        </p:spPr>
      </p:pic>
      <p:pic>
        <p:nvPicPr>
          <p:cNvPr id="94213" name="Picture 5"/>
          <p:cNvPicPr>
            <a:picLocks noChangeAspect="1" noChangeArrowheads="1"/>
          </p:cNvPicPr>
          <p:nvPr/>
        </p:nvPicPr>
        <p:blipFill>
          <a:blip r:embed="rId5" cstate="print"/>
          <a:srcRect/>
          <a:stretch>
            <a:fillRect/>
          </a:stretch>
        </p:blipFill>
        <p:spPr bwMode="auto">
          <a:xfrm>
            <a:off x="161925" y="1357313"/>
            <a:ext cx="8820150" cy="5238750"/>
          </a:xfrm>
          <a:prstGeom prst="rect">
            <a:avLst/>
          </a:prstGeom>
          <a:noFill/>
          <a:ln w="9525">
            <a:noFill/>
            <a:round/>
            <a:headEnd/>
            <a:tailEnd/>
          </a:ln>
        </p:spPr>
      </p:pic>
      <p:pic>
        <p:nvPicPr>
          <p:cNvPr id="94214" name="Picture 6"/>
          <p:cNvPicPr>
            <a:picLocks noChangeAspect="1" noChangeArrowheads="1"/>
          </p:cNvPicPr>
          <p:nvPr/>
        </p:nvPicPr>
        <p:blipFill>
          <a:blip r:embed="rId6" cstate="print"/>
          <a:srcRect/>
          <a:stretch>
            <a:fillRect/>
          </a:stretch>
        </p:blipFill>
        <p:spPr bwMode="auto">
          <a:xfrm>
            <a:off x="214313" y="1143000"/>
            <a:ext cx="8715375" cy="5453063"/>
          </a:xfrm>
          <a:prstGeom prst="rect">
            <a:avLst/>
          </a:prstGeom>
          <a:noFill/>
          <a:ln w="9525">
            <a:noFill/>
            <a:round/>
            <a:headEnd/>
            <a:tailEnd/>
          </a:ln>
        </p:spPr>
      </p:pic>
      <p:pic>
        <p:nvPicPr>
          <p:cNvPr id="94215" name="Picture 7"/>
          <p:cNvPicPr>
            <a:picLocks noChangeAspect="1" noChangeArrowheads="1"/>
          </p:cNvPicPr>
          <p:nvPr/>
        </p:nvPicPr>
        <p:blipFill>
          <a:blip r:embed="rId7" cstate="print"/>
          <a:srcRect/>
          <a:stretch>
            <a:fillRect/>
          </a:stretch>
        </p:blipFill>
        <p:spPr bwMode="auto">
          <a:xfrm>
            <a:off x="214313" y="1085850"/>
            <a:ext cx="8786812" cy="5700713"/>
          </a:xfrm>
          <a:prstGeom prst="rect">
            <a:avLst/>
          </a:prstGeom>
          <a:noFill/>
          <a:ln w="9525">
            <a:noFill/>
            <a:round/>
            <a:headEnd/>
            <a:tailEnd/>
          </a:ln>
        </p:spPr>
      </p:pic>
      <p:pic>
        <p:nvPicPr>
          <p:cNvPr id="94216" name="Picture 8"/>
          <p:cNvPicPr>
            <a:picLocks noChangeAspect="1" noChangeArrowheads="1"/>
          </p:cNvPicPr>
          <p:nvPr/>
        </p:nvPicPr>
        <p:blipFill>
          <a:blip r:embed="rId8" cstate="print"/>
          <a:srcRect/>
          <a:stretch>
            <a:fillRect/>
          </a:stretch>
        </p:blipFill>
        <p:spPr bwMode="auto">
          <a:xfrm>
            <a:off x="2428875" y="2357438"/>
            <a:ext cx="4483100" cy="3400425"/>
          </a:xfrm>
          <a:prstGeom prst="rect">
            <a:avLst/>
          </a:prstGeom>
          <a:noFill/>
          <a:ln w="9360">
            <a:solidFill>
              <a:srgbClr val="FF0000"/>
            </a:solidFill>
            <a:miter lim="800000"/>
            <a:headEnd/>
            <a:tailEnd/>
          </a:ln>
          <a:effectLst>
            <a:outerShdw dist="38184" dir="18900000" algn="ctr" rotWithShape="0">
              <a:srgbClr val="000000">
                <a:alpha val="40033"/>
              </a:srgbClr>
            </a:outerShdw>
          </a:effectLst>
        </p:spPr>
      </p:pic>
      <p:sp>
        <p:nvSpPr>
          <p:cNvPr id="57352" name="Zástupný symbol pro číslo snímku 8"/>
          <p:cNvSpPr>
            <a:spLocks noGrp="1"/>
          </p:cNvSpPr>
          <p:nvPr>
            <p:ph type="sldNum" sz="quarter" idx="12"/>
          </p:nvPr>
        </p:nvSpPr>
        <p:spPr>
          <a:noFill/>
        </p:spPr>
        <p:txBody>
          <a:bodyPr/>
          <a:lstStyle/>
          <a:p>
            <a:fld id="{15D78B9E-6CE6-4982-BC4C-35548D031CD6}" type="slidenum">
              <a:rPr lang="cs-CZ" smtClean="0"/>
              <a:pPr/>
              <a:t>39</a:t>
            </a:fld>
            <a:endParaRPr lang="cs-CZ" smtClean="0"/>
          </a:p>
        </p:txBody>
      </p:sp>
      <p:sp>
        <p:nvSpPr>
          <p:cNvPr id="57353" name="Obdélník 9"/>
          <p:cNvSpPr>
            <a:spLocks noChangeArrowheads="1"/>
          </p:cNvSpPr>
          <p:nvPr/>
        </p:nvSpPr>
        <p:spPr bwMode="auto">
          <a:xfrm>
            <a:off x="0" y="115888"/>
            <a:ext cx="9144000" cy="769937"/>
          </a:xfrm>
          <a:prstGeom prst="rect">
            <a:avLst/>
          </a:prstGeom>
          <a:noFill/>
          <a:ln w="9525">
            <a:noFill/>
            <a:miter lim="800000"/>
            <a:headEnd/>
            <a:tailEnd/>
          </a:ln>
        </p:spPr>
        <p:txBody>
          <a:bodyPr>
            <a:spAutoFit/>
          </a:bodyP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400" b="1">
                <a:solidFill>
                  <a:srgbClr val="C00000"/>
                </a:solidFill>
                <a:ea typeface="Arial Unicode MS" pitchFamily="34" charset="-128"/>
                <a:cs typeface="Arial Unicode MS" pitchFamily="34" charset="-128"/>
              </a:rPr>
              <a:t>Analýza vazeb v databázích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94212"/>
                                        </p:tgtEl>
                                        <p:attrNameLst>
                                          <p:attrName>style.visibility</p:attrName>
                                        </p:attrNameLst>
                                      </p:cBhvr>
                                      <p:to>
                                        <p:strVal val="visible"/>
                                      </p:to>
                                    </p:set>
                                    <p:animEffect transition="in" filter="checkerboard(across)">
                                      <p:cBhvr additive="repl">
                                        <p:cTn id="7" dur="500"/>
                                        <p:tgtEl>
                                          <p:spTgt spid="942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94213"/>
                                        </p:tgtEl>
                                        <p:attrNameLst>
                                          <p:attrName>style.visibility</p:attrName>
                                        </p:attrNameLst>
                                      </p:cBhvr>
                                      <p:to>
                                        <p:strVal val="visible"/>
                                      </p:to>
                                    </p:set>
                                    <p:animEffect transition="in" filter="checkerboard(across)">
                                      <p:cBhvr additive="repl">
                                        <p:cTn id="12" dur="500"/>
                                        <p:tgtEl>
                                          <p:spTgt spid="9421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additive="repl">
                                        <p:cTn id="16" dur="1" fill="hold">
                                          <p:stCondLst>
                                            <p:cond delay="0"/>
                                          </p:stCondLst>
                                        </p:cTn>
                                        <p:tgtEl>
                                          <p:spTgt spid="94214"/>
                                        </p:tgtEl>
                                        <p:attrNameLst>
                                          <p:attrName>style.visibility</p:attrName>
                                        </p:attrNameLst>
                                      </p:cBhvr>
                                      <p:to>
                                        <p:strVal val="visible"/>
                                      </p:to>
                                    </p:set>
                                    <p:animEffect transition="in" filter="checkerboard(across)">
                                      <p:cBhvr additive="repl">
                                        <p:cTn id="17" dur="500"/>
                                        <p:tgtEl>
                                          <p:spTgt spid="9421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additive="repl">
                                        <p:cTn id="21" dur="1" fill="hold">
                                          <p:stCondLst>
                                            <p:cond delay="0"/>
                                          </p:stCondLst>
                                        </p:cTn>
                                        <p:tgtEl>
                                          <p:spTgt spid="94215"/>
                                        </p:tgtEl>
                                        <p:attrNameLst>
                                          <p:attrName>style.visibility</p:attrName>
                                        </p:attrNameLst>
                                      </p:cBhvr>
                                      <p:to>
                                        <p:strVal val="visible"/>
                                      </p:to>
                                    </p:set>
                                    <p:animEffect transition="in" filter="checkerboard(across)">
                                      <p:cBhvr additive="repl">
                                        <p:cTn id="22" dur="500"/>
                                        <p:tgtEl>
                                          <p:spTgt spid="9421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additive="repl">
                                        <p:cTn id="26" dur="1" fill="hold">
                                          <p:stCondLst>
                                            <p:cond delay="0"/>
                                          </p:stCondLst>
                                        </p:cTn>
                                        <p:tgtEl>
                                          <p:spTgt spid="94216"/>
                                        </p:tgtEl>
                                        <p:attrNameLst>
                                          <p:attrName>style.visibility</p:attrName>
                                        </p:attrNameLst>
                                      </p:cBhvr>
                                      <p:to>
                                        <p:strVal val="visible"/>
                                      </p:to>
                                    </p:set>
                                    <p:animEffect transition="in" filter="checkerboard(across)">
                                      <p:cBhvr additive="repl">
                                        <p:cTn id="27" dur="500"/>
                                        <p:tgtEl>
                                          <p:spTgt spid="94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0" y="188913"/>
            <a:ext cx="9144000" cy="1216025"/>
          </a:xfrm>
        </p:spPr>
        <p:txBody>
          <a:bodyPr/>
          <a:lstStyle/>
          <a:p>
            <a:pPr algn="ctr" eaLnBrk="1" hangingPunct="1"/>
            <a:r>
              <a:rPr lang="cs-CZ" sz="3600" b="1" smtClean="0">
                <a:solidFill>
                  <a:srgbClr val="C00000"/>
                </a:solidFill>
              </a:rPr>
              <a:t>OBSAHOVÁ KONCEPCE</a:t>
            </a:r>
            <a:br>
              <a:rPr lang="cs-CZ" sz="3600" b="1" smtClean="0">
                <a:solidFill>
                  <a:srgbClr val="C00000"/>
                </a:solidFill>
              </a:rPr>
            </a:br>
            <a:r>
              <a:rPr lang="cs-CZ" sz="3600" b="1" smtClean="0">
                <a:solidFill>
                  <a:srgbClr val="C00000"/>
                </a:solidFill>
              </a:rPr>
              <a:t>COMPETITIVE ENGINEERING</a:t>
            </a:r>
          </a:p>
        </p:txBody>
      </p:sp>
      <p:graphicFrame>
        <p:nvGraphicFramePr>
          <p:cNvPr id="1026" name="Object 5"/>
          <p:cNvGraphicFramePr>
            <a:graphicFrameLocks noChangeAspect="1"/>
          </p:cNvGraphicFramePr>
          <p:nvPr/>
        </p:nvGraphicFramePr>
        <p:xfrm>
          <a:off x="0" y="2133600"/>
          <a:ext cx="9144000" cy="3311525"/>
        </p:xfrm>
        <a:graphic>
          <a:graphicData uri="http://schemas.openxmlformats.org/presentationml/2006/ole">
            <p:oleObj spid="_x0000_s1027" name="Dokument" r:id="rId3" imgW="6301000" imgH="2013552" progId="Word.Document.12">
              <p:embed/>
            </p:oleObj>
          </a:graphicData>
        </a:graphic>
      </p:graphicFrame>
      <p:sp>
        <p:nvSpPr>
          <p:cNvPr id="1028" name="Zástupný symbol pro číslo snímku 4"/>
          <p:cNvSpPr>
            <a:spLocks noGrp="1"/>
          </p:cNvSpPr>
          <p:nvPr>
            <p:ph type="sldNum" sz="quarter" idx="12"/>
          </p:nvPr>
        </p:nvSpPr>
        <p:spPr>
          <a:noFill/>
        </p:spPr>
        <p:txBody>
          <a:bodyPr/>
          <a:lstStyle/>
          <a:p>
            <a:fld id="{2D6930DC-2505-4FBE-9340-91C03DAB31E4}" type="slidenum">
              <a:rPr lang="cs-CZ" smtClean="0"/>
              <a:pPr/>
              <a:t>4</a:t>
            </a:fld>
            <a:endParaRPr lang="cs-CZ"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3" cstate="print"/>
          <a:srcRect/>
          <a:stretch>
            <a:fillRect/>
          </a:stretch>
        </p:blipFill>
        <p:spPr bwMode="auto">
          <a:xfrm>
            <a:off x="0" y="1341438"/>
            <a:ext cx="9144000" cy="5445125"/>
          </a:xfrm>
          <a:prstGeom prst="rect">
            <a:avLst/>
          </a:prstGeom>
          <a:noFill/>
          <a:ln w="9525">
            <a:noFill/>
            <a:round/>
            <a:headEnd/>
            <a:tailEnd/>
          </a:ln>
          <a:effectLst>
            <a:outerShdw dist="17819" dir="2700000" algn="ctr" rotWithShape="0">
              <a:srgbClr val="00143E"/>
            </a:outerShdw>
          </a:effectLst>
        </p:spPr>
      </p:pic>
      <p:pic>
        <p:nvPicPr>
          <p:cNvPr id="102404" name="Picture 4"/>
          <p:cNvPicPr>
            <a:picLocks noChangeAspect="1" noChangeArrowheads="1"/>
          </p:cNvPicPr>
          <p:nvPr/>
        </p:nvPicPr>
        <p:blipFill>
          <a:blip r:embed="rId4" cstate="print"/>
          <a:srcRect/>
          <a:stretch>
            <a:fillRect/>
          </a:stretch>
        </p:blipFill>
        <p:spPr bwMode="auto">
          <a:xfrm>
            <a:off x="2571750" y="1857375"/>
            <a:ext cx="6072188" cy="2617788"/>
          </a:xfrm>
          <a:prstGeom prst="rect">
            <a:avLst/>
          </a:prstGeom>
          <a:noFill/>
          <a:ln w="9525">
            <a:noFill/>
            <a:round/>
            <a:headEnd/>
            <a:tailEnd/>
          </a:ln>
          <a:effectLst>
            <a:outerShdw dist="17819" dir="2700000" algn="ctr" rotWithShape="0">
              <a:srgbClr val="00143E"/>
            </a:outerShdw>
          </a:effectLst>
        </p:spPr>
      </p:pic>
      <p:sp>
        <p:nvSpPr>
          <p:cNvPr id="102405" name="AutoShape 5"/>
          <p:cNvSpPr>
            <a:spLocks noChangeArrowheads="1"/>
          </p:cNvSpPr>
          <p:nvPr/>
        </p:nvSpPr>
        <p:spPr bwMode="auto">
          <a:xfrm>
            <a:off x="1357313" y="4572000"/>
            <a:ext cx="1962150" cy="857250"/>
          </a:xfrm>
          <a:prstGeom prst="wedgeEllipseCallout">
            <a:avLst>
              <a:gd name="adj1" fmla="val 52324"/>
              <a:gd name="adj2" fmla="val -129931"/>
            </a:avLst>
          </a:prstGeom>
          <a:solidFill>
            <a:srgbClr val="FF9900"/>
          </a:solidFill>
          <a:ln w="9525">
            <a:noFill/>
            <a:round/>
            <a:headEnd/>
            <a:tailEnd/>
          </a:ln>
        </p:spPr>
        <p:txBody>
          <a:bodyPr lIns="18000" tIns="18000" rIns="18000" bIns="18000"/>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b="1">
                <a:solidFill>
                  <a:srgbClr val="000000"/>
                </a:solidFill>
                <a:cs typeface="Arial" pitchFamily="34" charset="0"/>
              </a:rPr>
              <a:t>Deskriptory</a:t>
            </a:r>
            <a:br>
              <a:rPr lang="cs-CZ" b="1">
                <a:solidFill>
                  <a:srgbClr val="000000"/>
                </a:solidFill>
                <a:cs typeface="Arial" pitchFamily="34" charset="0"/>
              </a:rPr>
            </a:br>
            <a:r>
              <a:rPr lang="cs-CZ" b="1">
                <a:solidFill>
                  <a:srgbClr val="000000"/>
                </a:solidFill>
                <a:cs typeface="Arial" pitchFamily="34" charset="0"/>
              </a:rPr>
              <a:t>(témata)</a:t>
            </a:r>
          </a:p>
        </p:txBody>
      </p:sp>
      <p:sp>
        <p:nvSpPr>
          <p:cNvPr id="60421" name="AutoShape 6"/>
          <p:cNvSpPr>
            <a:spLocks noChangeArrowheads="1"/>
          </p:cNvSpPr>
          <p:nvPr/>
        </p:nvSpPr>
        <p:spPr bwMode="auto">
          <a:xfrm>
            <a:off x="7000875" y="5572125"/>
            <a:ext cx="1962150" cy="857250"/>
          </a:xfrm>
          <a:prstGeom prst="wedgeEllipseCallout">
            <a:avLst>
              <a:gd name="adj1" fmla="val -23995"/>
              <a:gd name="adj2" fmla="val -103653"/>
            </a:avLst>
          </a:prstGeom>
          <a:solidFill>
            <a:srgbClr val="FF9900"/>
          </a:solidFill>
          <a:ln w="9525">
            <a:noFill/>
            <a:round/>
            <a:headEnd/>
            <a:tailEnd/>
          </a:ln>
        </p:spPr>
        <p:txBody>
          <a:bodyPr lIns="18000" tIns="18000" rIns="18000" bIns="18000"/>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b="1">
                <a:solidFill>
                  <a:srgbClr val="000000"/>
                </a:solidFill>
                <a:cs typeface="Arial" pitchFamily="34" charset="0"/>
              </a:rPr>
              <a:t>Trendy témat</a:t>
            </a:r>
          </a:p>
        </p:txBody>
      </p:sp>
      <p:pic>
        <p:nvPicPr>
          <p:cNvPr id="102407" name="Picture 7"/>
          <p:cNvPicPr>
            <a:picLocks noChangeAspect="1" noChangeArrowheads="1"/>
          </p:cNvPicPr>
          <p:nvPr/>
        </p:nvPicPr>
        <p:blipFill>
          <a:blip r:embed="rId5" cstate="print"/>
          <a:srcRect/>
          <a:stretch>
            <a:fillRect/>
          </a:stretch>
        </p:blipFill>
        <p:spPr bwMode="auto">
          <a:xfrm>
            <a:off x="2500313" y="2214563"/>
            <a:ext cx="6248400" cy="4391025"/>
          </a:xfrm>
          <a:prstGeom prst="rect">
            <a:avLst/>
          </a:prstGeom>
          <a:noFill/>
          <a:ln w="9525">
            <a:noFill/>
            <a:round/>
            <a:headEnd/>
            <a:tailEnd/>
          </a:ln>
          <a:effectLst>
            <a:outerShdw dist="114543" dir="4232399" algn="ctr" rotWithShape="0">
              <a:srgbClr val="000000">
                <a:alpha val="40033"/>
              </a:srgbClr>
            </a:outerShdw>
          </a:effectLst>
        </p:spPr>
      </p:pic>
      <p:sp>
        <p:nvSpPr>
          <p:cNvPr id="60423" name="Zástupný symbol pro číslo snímku 7"/>
          <p:cNvSpPr>
            <a:spLocks noGrp="1"/>
          </p:cNvSpPr>
          <p:nvPr>
            <p:ph type="sldNum" sz="quarter" idx="12"/>
          </p:nvPr>
        </p:nvSpPr>
        <p:spPr>
          <a:noFill/>
        </p:spPr>
        <p:txBody>
          <a:bodyPr/>
          <a:lstStyle/>
          <a:p>
            <a:fld id="{C55191D0-0135-4F56-AF17-C8EE2C21C38F}" type="slidenum">
              <a:rPr lang="cs-CZ" smtClean="0"/>
              <a:pPr/>
              <a:t>40</a:t>
            </a:fld>
            <a:endParaRPr lang="cs-CZ" smtClean="0"/>
          </a:p>
        </p:txBody>
      </p:sp>
      <p:sp>
        <p:nvSpPr>
          <p:cNvPr id="60424" name="Obdélník 8"/>
          <p:cNvSpPr>
            <a:spLocks noChangeArrowheads="1"/>
          </p:cNvSpPr>
          <p:nvPr/>
        </p:nvSpPr>
        <p:spPr bwMode="auto">
          <a:xfrm>
            <a:off x="173038" y="0"/>
            <a:ext cx="8582025" cy="1446213"/>
          </a:xfrm>
          <a:prstGeom prst="rect">
            <a:avLst/>
          </a:prstGeom>
          <a:noFill/>
          <a:ln w="9525">
            <a:noFill/>
            <a:miter lim="800000"/>
            <a:headEnd/>
            <a:tailEnd/>
          </a:ln>
        </p:spPr>
        <p:txBody>
          <a:bodyPr>
            <a:spAutoFit/>
          </a:bodyP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400" b="1">
                <a:solidFill>
                  <a:srgbClr val="C00000"/>
                </a:solidFill>
                <a:cs typeface="Arial" pitchFamily="34" charset="0"/>
              </a:rPr>
              <a:t>Obsahová analýza textových dat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clickEffect">
                                  <p:stCondLst>
                                    <p:cond delay="0"/>
                                  </p:stCondLst>
                                  <p:childTnLst>
                                    <p:set>
                                      <p:cBhvr additive="repl">
                                        <p:cTn id="6" dur="1" fill="hold">
                                          <p:stCondLst>
                                            <p:cond delay="0"/>
                                          </p:stCondLst>
                                        </p:cTn>
                                        <p:tgtEl>
                                          <p:spTgt spid="102407"/>
                                        </p:tgtEl>
                                        <p:attrNameLst>
                                          <p:attrName>style.visibility</p:attrName>
                                        </p:attrNameLst>
                                      </p:cBhvr>
                                      <p:to>
                                        <p:strVal val="visible"/>
                                      </p:to>
                                    </p:set>
                                    <p:animEffect transition="in" filter="dissolve">
                                      <p:cBhvr additive="repl">
                                        <p:cTn id="7" dur="500"/>
                                        <p:tgtEl>
                                          <p:spTgt spid="102407"/>
                                        </p:tgtEl>
                                      </p:cBhvr>
                                    </p:animEffect>
                                  </p:childTnLst>
                                </p:cTn>
                              </p:par>
                              <p:par>
                                <p:cTn id="8" presetID="10" presetClass="exit" fill="hold" nodeType="withEffect">
                                  <p:stCondLst>
                                    <p:cond delay="0"/>
                                  </p:stCondLst>
                                  <p:childTnLst>
                                    <p:animEffect transition="out" filter="fade">
                                      <p:cBhvr additive="repl">
                                        <p:cTn id="9" dur="2000"/>
                                        <p:tgtEl>
                                          <p:spTgt spid="102405"/>
                                        </p:tgtEl>
                                      </p:cBhvr>
                                    </p:animEffect>
                                    <p:set>
                                      <p:cBhvr additive="repl">
                                        <p:cTn id="10" dur="1" fill="hold">
                                          <p:stCondLst>
                                            <p:cond delay="0"/>
                                          </p:stCondLst>
                                        </p:cTn>
                                        <p:tgtEl>
                                          <p:spTgt spid="10240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fill="hold" nodeType="clickEffect">
                                  <p:stCondLst>
                                    <p:cond delay="0"/>
                                  </p:stCondLst>
                                  <p:childTnLst>
                                    <p:animEffect transition="out" filter="fade">
                                      <p:cBhvr additive="repl">
                                        <p:cTn id="14" dur="2000"/>
                                        <p:tgtEl>
                                          <p:spTgt spid="102407"/>
                                        </p:tgtEl>
                                      </p:cBhvr>
                                    </p:animEffect>
                                    <p:set>
                                      <p:cBhvr additive="repl">
                                        <p:cTn id="15" dur="1" fill="hold">
                                          <p:stCondLst>
                                            <p:cond delay="0"/>
                                          </p:stCondLst>
                                        </p:cTn>
                                        <p:tgtEl>
                                          <p:spTgt spid="102407"/>
                                        </p:tgtEl>
                                        <p:attrNameLst>
                                          <p:attrName>style.visibility</p:attrName>
                                        </p:attrNameLst>
                                      </p:cBhvr>
                                      <p:to>
                                        <p:strVal val="hidden"/>
                                      </p:to>
                                    </p:set>
                                  </p:childTnLst>
                                </p:cTn>
                              </p:par>
                              <p:par>
                                <p:cTn id="16" presetID="10" presetClass="exit" fill="hold" nodeType="withEffect">
                                  <p:stCondLst>
                                    <p:cond delay="0"/>
                                  </p:stCondLst>
                                  <p:childTnLst>
                                    <p:animEffect transition="out" filter="fade">
                                      <p:cBhvr additive="repl">
                                        <p:cTn id="17" dur="2000"/>
                                        <p:tgtEl>
                                          <p:spTgt spid="102404"/>
                                        </p:tgtEl>
                                      </p:cBhvr>
                                    </p:animEffect>
                                    <p:set>
                                      <p:cBhvr additive="repl">
                                        <p:cTn id="18" dur="1" fill="hold">
                                          <p:stCondLst>
                                            <p:cond delay="0"/>
                                          </p:stCondLst>
                                        </p:cTn>
                                        <p:tgtEl>
                                          <p:spTgt spid="1024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68313" y="404813"/>
            <a:ext cx="8001000" cy="684212"/>
          </a:xfrm>
        </p:spPr>
        <p:txBody>
          <a:bodyPr/>
          <a:lstStyle/>
          <a:p>
            <a:pPr algn="ctr" eaLnBrk="1" hangingPunct="1"/>
            <a:r>
              <a:rPr lang="cs-CZ" sz="4800" b="1" smtClean="0">
                <a:solidFill>
                  <a:srgbClr val="C00000"/>
                </a:solidFill>
              </a:rPr>
              <a:t>Obsahová analýza </a:t>
            </a:r>
          </a:p>
        </p:txBody>
      </p:sp>
      <p:pic>
        <p:nvPicPr>
          <p:cNvPr id="61443" name="Picture 3"/>
          <p:cNvPicPr>
            <a:picLocks noChangeAspect="1" noChangeArrowheads="1"/>
          </p:cNvPicPr>
          <p:nvPr/>
        </p:nvPicPr>
        <p:blipFill>
          <a:blip r:embed="rId3" cstate="print"/>
          <a:srcRect/>
          <a:stretch>
            <a:fillRect/>
          </a:stretch>
        </p:blipFill>
        <p:spPr bwMode="auto">
          <a:xfrm>
            <a:off x="0" y="1484313"/>
            <a:ext cx="8893175" cy="4352925"/>
          </a:xfrm>
          <a:prstGeom prst="rect">
            <a:avLst/>
          </a:prstGeom>
          <a:noFill/>
          <a:ln w="9525">
            <a:noFill/>
            <a:miter lim="800000"/>
            <a:headEnd/>
            <a:tailEnd/>
          </a:ln>
        </p:spPr>
      </p:pic>
      <p:sp>
        <p:nvSpPr>
          <p:cNvPr id="61444" name="Zástupný symbol pro číslo snímku 3"/>
          <p:cNvSpPr>
            <a:spLocks noGrp="1"/>
          </p:cNvSpPr>
          <p:nvPr>
            <p:ph type="sldNum" sz="quarter" idx="12"/>
          </p:nvPr>
        </p:nvSpPr>
        <p:spPr>
          <a:noFill/>
        </p:spPr>
        <p:txBody>
          <a:bodyPr/>
          <a:lstStyle/>
          <a:p>
            <a:fld id="{E0B824FD-E1D0-4574-8A39-30A46AD8A8D7}" type="slidenum">
              <a:rPr lang="cs-CZ" smtClean="0"/>
              <a:pPr/>
              <a:t>41</a:t>
            </a:fld>
            <a:endParaRPr lang="cs-CZ"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3490" name="Picture 3"/>
          <p:cNvPicPr>
            <a:picLocks noChangeAspect="1" noChangeArrowheads="1"/>
          </p:cNvPicPr>
          <p:nvPr/>
        </p:nvPicPr>
        <p:blipFill>
          <a:blip r:embed="rId3" cstate="print"/>
          <a:srcRect/>
          <a:stretch>
            <a:fillRect/>
          </a:stretch>
        </p:blipFill>
        <p:spPr bwMode="auto">
          <a:xfrm>
            <a:off x="1403350" y="1350963"/>
            <a:ext cx="6526213" cy="5221287"/>
          </a:xfrm>
          <a:prstGeom prst="rect">
            <a:avLst/>
          </a:prstGeom>
          <a:noFill/>
          <a:ln w="9525">
            <a:noFill/>
            <a:round/>
            <a:headEnd/>
            <a:tailEnd/>
          </a:ln>
        </p:spPr>
      </p:pic>
      <p:pic>
        <p:nvPicPr>
          <p:cNvPr id="63491" name="Picture 4"/>
          <p:cNvPicPr>
            <a:picLocks noChangeAspect="1" noChangeArrowheads="1"/>
          </p:cNvPicPr>
          <p:nvPr/>
        </p:nvPicPr>
        <p:blipFill>
          <a:blip r:embed="rId4" cstate="print"/>
          <a:srcRect/>
          <a:stretch>
            <a:fillRect/>
          </a:stretch>
        </p:blipFill>
        <p:spPr bwMode="auto">
          <a:xfrm>
            <a:off x="5643563" y="1071563"/>
            <a:ext cx="3197225" cy="2557462"/>
          </a:xfrm>
          <a:prstGeom prst="rect">
            <a:avLst/>
          </a:prstGeom>
          <a:noFill/>
          <a:ln w="9525">
            <a:noFill/>
            <a:round/>
            <a:headEnd/>
            <a:tailEnd/>
          </a:ln>
        </p:spPr>
      </p:pic>
      <p:sp>
        <p:nvSpPr>
          <p:cNvPr id="63492" name="Zástupný symbol pro číslo snímku 4"/>
          <p:cNvSpPr>
            <a:spLocks noGrp="1"/>
          </p:cNvSpPr>
          <p:nvPr>
            <p:ph type="sldNum" sz="quarter" idx="12"/>
          </p:nvPr>
        </p:nvSpPr>
        <p:spPr>
          <a:noFill/>
        </p:spPr>
        <p:txBody>
          <a:bodyPr/>
          <a:lstStyle/>
          <a:p>
            <a:fld id="{462C1DEE-4D01-4FC0-BDF9-EDED2014DBFA}" type="slidenum">
              <a:rPr lang="cs-CZ" smtClean="0"/>
              <a:pPr/>
              <a:t>42</a:t>
            </a:fld>
            <a:endParaRPr lang="cs-CZ" smtClean="0"/>
          </a:p>
        </p:txBody>
      </p:sp>
      <p:sp>
        <p:nvSpPr>
          <p:cNvPr id="63493" name="Obdélník 5"/>
          <p:cNvSpPr>
            <a:spLocks noChangeArrowheads="1"/>
          </p:cNvSpPr>
          <p:nvPr/>
        </p:nvSpPr>
        <p:spPr bwMode="auto">
          <a:xfrm>
            <a:off x="0" y="0"/>
            <a:ext cx="9144000" cy="1323975"/>
          </a:xfrm>
          <a:prstGeom prst="rect">
            <a:avLst/>
          </a:prstGeom>
          <a:noFill/>
          <a:ln w="9525">
            <a:noFill/>
            <a:miter lim="800000"/>
            <a:headEnd/>
            <a:tailEnd/>
          </a:ln>
        </p:spPr>
        <p:txBody>
          <a:bodyPr>
            <a:spAutoFit/>
          </a:bodyP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000" b="1">
                <a:solidFill>
                  <a:srgbClr val="C00000"/>
                </a:solidFill>
                <a:ea typeface="Arial Unicode MS" pitchFamily="34" charset="-128"/>
                <a:cs typeface="Arial Unicode MS" pitchFamily="34" charset="-128"/>
              </a:rPr>
              <a:t>Vyhledávání v textových datech</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3" cstate="print"/>
          <a:srcRect/>
          <a:stretch>
            <a:fillRect/>
          </a:stretch>
        </p:blipFill>
        <p:spPr bwMode="auto">
          <a:xfrm>
            <a:off x="179388" y="1125538"/>
            <a:ext cx="6481762" cy="5287962"/>
          </a:xfrm>
          <a:prstGeom prst="rect">
            <a:avLst/>
          </a:prstGeom>
          <a:noFill/>
          <a:ln w="9525">
            <a:noFill/>
            <a:round/>
            <a:headEnd/>
            <a:tailEnd/>
          </a:ln>
        </p:spPr>
      </p:pic>
      <p:pic>
        <p:nvPicPr>
          <p:cNvPr id="64515" name="Picture 3"/>
          <p:cNvPicPr>
            <a:picLocks noChangeAspect="1" noChangeArrowheads="1"/>
          </p:cNvPicPr>
          <p:nvPr/>
        </p:nvPicPr>
        <p:blipFill>
          <a:blip r:embed="rId4" cstate="print"/>
          <a:srcRect/>
          <a:stretch>
            <a:fillRect/>
          </a:stretch>
        </p:blipFill>
        <p:spPr bwMode="auto">
          <a:xfrm>
            <a:off x="2987675" y="2205038"/>
            <a:ext cx="6156325" cy="4435475"/>
          </a:xfrm>
          <a:prstGeom prst="rect">
            <a:avLst/>
          </a:prstGeom>
          <a:noFill/>
          <a:ln w="9360">
            <a:solidFill>
              <a:srgbClr val="FF9900"/>
            </a:solidFill>
            <a:miter lim="800000"/>
            <a:headEnd/>
            <a:tailEnd/>
          </a:ln>
        </p:spPr>
      </p:pic>
      <p:sp>
        <p:nvSpPr>
          <p:cNvPr id="64516" name="Zástupný symbol pro číslo snímku 4"/>
          <p:cNvSpPr>
            <a:spLocks noGrp="1"/>
          </p:cNvSpPr>
          <p:nvPr>
            <p:ph type="sldNum" sz="quarter" idx="12"/>
          </p:nvPr>
        </p:nvSpPr>
        <p:spPr>
          <a:noFill/>
        </p:spPr>
        <p:txBody>
          <a:bodyPr/>
          <a:lstStyle/>
          <a:p>
            <a:fld id="{44360D90-9158-4822-8557-52F2BC926332}" type="slidenum">
              <a:rPr lang="cs-CZ" smtClean="0"/>
              <a:pPr/>
              <a:t>43</a:t>
            </a:fld>
            <a:endParaRPr lang="cs-CZ" smtClean="0"/>
          </a:p>
        </p:txBody>
      </p:sp>
      <p:sp>
        <p:nvSpPr>
          <p:cNvPr id="64517" name="Obdélník 5"/>
          <p:cNvSpPr>
            <a:spLocks noChangeArrowheads="1"/>
          </p:cNvSpPr>
          <p:nvPr/>
        </p:nvSpPr>
        <p:spPr bwMode="auto">
          <a:xfrm>
            <a:off x="0" y="260350"/>
            <a:ext cx="9144000" cy="769938"/>
          </a:xfrm>
          <a:prstGeom prst="rect">
            <a:avLst/>
          </a:prstGeom>
          <a:noFill/>
          <a:ln w="9525">
            <a:noFill/>
            <a:miter lim="800000"/>
            <a:headEnd/>
            <a:tailEnd/>
          </a:ln>
        </p:spPr>
        <p:txBody>
          <a:bodyPr>
            <a:spAutoFit/>
          </a:bodyPr>
          <a:lstStyle/>
          <a:p>
            <a:pPr algn="ctr"/>
            <a:r>
              <a:rPr lang="cs-CZ" sz="4400" b="1">
                <a:solidFill>
                  <a:srgbClr val="C00000"/>
                </a:solidFill>
              </a:rPr>
              <a:t>Kontextová analýza</a:t>
            </a:r>
            <a:endParaRPr lang="cs-CZ" sz="440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cstate="print"/>
          <a:srcRect/>
          <a:stretch>
            <a:fillRect/>
          </a:stretch>
        </p:blipFill>
        <p:spPr bwMode="auto">
          <a:xfrm>
            <a:off x="3919538" y="3716338"/>
            <a:ext cx="4984750" cy="3022600"/>
          </a:xfrm>
          <a:prstGeom prst="rect">
            <a:avLst/>
          </a:prstGeom>
          <a:noFill/>
          <a:ln w="9360">
            <a:solidFill>
              <a:srgbClr val="FF9900"/>
            </a:solidFill>
            <a:miter lim="800000"/>
            <a:headEnd/>
            <a:tailEnd/>
          </a:ln>
        </p:spPr>
      </p:pic>
      <p:pic>
        <p:nvPicPr>
          <p:cNvPr id="65539" name="Picture 3"/>
          <p:cNvPicPr>
            <a:picLocks noChangeAspect="1" noChangeArrowheads="1"/>
          </p:cNvPicPr>
          <p:nvPr/>
        </p:nvPicPr>
        <p:blipFill>
          <a:blip r:embed="rId4" cstate="print"/>
          <a:srcRect/>
          <a:stretch>
            <a:fillRect/>
          </a:stretch>
        </p:blipFill>
        <p:spPr bwMode="auto">
          <a:xfrm>
            <a:off x="323850" y="1268413"/>
            <a:ext cx="6569075" cy="3327400"/>
          </a:xfrm>
          <a:prstGeom prst="rect">
            <a:avLst/>
          </a:prstGeom>
          <a:noFill/>
          <a:ln w="9360">
            <a:solidFill>
              <a:srgbClr val="FF9900"/>
            </a:solidFill>
            <a:miter lim="800000"/>
            <a:headEnd/>
            <a:tailEnd/>
          </a:ln>
        </p:spPr>
      </p:pic>
      <p:pic>
        <p:nvPicPr>
          <p:cNvPr id="65540" name="Picture 6"/>
          <p:cNvPicPr>
            <a:picLocks noChangeAspect="1" noChangeArrowheads="1"/>
          </p:cNvPicPr>
          <p:nvPr/>
        </p:nvPicPr>
        <p:blipFill>
          <a:blip r:embed="rId5" cstate="print"/>
          <a:srcRect/>
          <a:stretch>
            <a:fillRect/>
          </a:stretch>
        </p:blipFill>
        <p:spPr bwMode="auto">
          <a:xfrm>
            <a:off x="539750" y="4797425"/>
            <a:ext cx="2952750" cy="1754188"/>
          </a:xfrm>
          <a:prstGeom prst="rect">
            <a:avLst/>
          </a:prstGeom>
          <a:noFill/>
          <a:ln w="9360">
            <a:solidFill>
              <a:srgbClr val="FF9900"/>
            </a:solidFill>
            <a:miter lim="800000"/>
            <a:headEnd/>
            <a:tailEnd/>
          </a:ln>
        </p:spPr>
      </p:pic>
      <p:sp>
        <p:nvSpPr>
          <p:cNvPr id="65541" name="Zástupný symbol pro číslo snímku 5"/>
          <p:cNvSpPr>
            <a:spLocks noGrp="1"/>
          </p:cNvSpPr>
          <p:nvPr>
            <p:ph type="sldNum" sz="quarter" idx="12"/>
          </p:nvPr>
        </p:nvSpPr>
        <p:spPr>
          <a:noFill/>
        </p:spPr>
        <p:txBody>
          <a:bodyPr/>
          <a:lstStyle/>
          <a:p>
            <a:fld id="{192940A0-BDA0-401B-B2EA-BE4F9B1D6319}" type="slidenum">
              <a:rPr lang="cs-CZ" smtClean="0"/>
              <a:pPr/>
              <a:t>44</a:t>
            </a:fld>
            <a:endParaRPr lang="cs-CZ" smtClean="0"/>
          </a:p>
        </p:txBody>
      </p:sp>
      <p:sp>
        <p:nvSpPr>
          <p:cNvPr id="65542" name="Obdélník 6"/>
          <p:cNvSpPr>
            <a:spLocks noChangeArrowheads="1"/>
          </p:cNvSpPr>
          <p:nvPr/>
        </p:nvSpPr>
        <p:spPr bwMode="auto">
          <a:xfrm>
            <a:off x="0" y="188913"/>
            <a:ext cx="9144000" cy="769937"/>
          </a:xfrm>
          <a:prstGeom prst="rect">
            <a:avLst/>
          </a:prstGeom>
          <a:noFill/>
          <a:ln w="9525">
            <a:noFill/>
            <a:miter lim="800000"/>
            <a:headEnd/>
            <a:tailEnd/>
          </a:ln>
        </p:spPr>
        <p:txBody>
          <a:bodyPr>
            <a:spAutoFit/>
          </a:bodyPr>
          <a:lstStyle/>
          <a:p>
            <a:pPr algn="ctr"/>
            <a:r>
              <a:rPr lang="cs-CZ" sz="4400" b="1">
                <a:solidFill>
                  <a:srgbClr val="C00000"/>
                </a:solidFill>
              </a:rPr>
              <a:t>Kontextová analýza</a:t>
            </a:r>
            <a:endParaRPr lang="cs-CZ" sz="440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0"/>
            <a:ext cx="9144000" cy="765175"/>
          </a:xfrm>
        </p:spPr>
        <p:txBody>
          <a:bodyPr/>
          <a:lstStyle/>
          <a:p>
            <a:pPr algn="ctr" eaLnBrk="1" hangingPunct="1"/>
            <a:r>
              <a:rPr lang="cs-CZ" sz="4400" b="1" smtClean="0">
                <a:solidFill>
                  <a:srgbClr val="C00000"/>
                </a:solidFill>
              </a:rPr>
              <a:t>Kontextová analýza</a:t>
            </a:r>
          </a:p>
        </p:txBody>
      </p:sp>
      <p:pic>
        <p:nvPicPr>
          <p:cNvPr id="66563" name="Picture 3"/>
          <p:cNvPicPr>
            <a:picLocks noChangeAspect="1" noChangeArrowheads="1"/>
          </p:cNvPicPr>
          <p:nvPr/>
        </p:nvPicPr>
        <p:blipFill>
          <a:blip r:embed="rId3" cstate="print"/>
          <a:srcRect/>
          <a:stretch>
            <a:fillRect/>
          </a:stretch>
        </p:blipFill>
        <p:spPr bwMode="auto">
          <a:xfrm>
            <a:off x="1042988" y="803275"/>
            <a:ext cx="7058025" cy="5795963"/>
          </a:xfrm>
          <a:prstGeom prst="rect">
            <a:avLst/>
          </a:prstGeom>
          <a:noFill/>
          <a:ln w="9525">
            <a:noFill/>
            <a:miter lim="800000"/>
            <a:headEnd/>
            <a:tailEnd/>
          </a:ln>
        </p:spPr>
      </p:pic>
      <p:sp>
        <p:nvSpPr>
          <p:cNvPr id="66564" name="Zástupný symbol pro číslo snímku 3"/>
          <p:cNvSpPr>
            <a:spLocks noGrp="1"/>
          </p:cNvSpPr>
          <p:nvPr>
            <p:ph type="sldNum" sz="quarter" idx="12"/>
          </p:nvPr>
        </p:nvSpPr>
        <p:spPr>
          <a:noFill/>
        </p:spPr>
        <p:txBody>
          <a:bodyPr/>
          <a:lstStyle/>
          <a:p>
            <a:fld id="{E75AFBEA-4BA4-439E-A1DC-A0C4EC0ED09C}" type="slidenum">
              <a:rPr lang="cs-CZ" smtClean="0"/>
              <a:pPr/>
              <a:t>45</a:t>
            </a:fld>
            <a:endParaRPr lang="cs-CZ"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7586" name="Picture 3"/>
          <p:cNvPicPr>
            <a:picLocks noChangeAspect="1" noChangeArrowheads="1"/>
          </p:cNvPicPr>
          <p:nvPr/>
        </p:nvPicPr>
        <p:blipFill>
          <a:blip r:embed="rId3" cstate="print"/>
          <a:srcRect/>
          <a:stretch>
            <a:fillRect/>
          </a:stretch>
        </p:blipFill>
        <p:spPr bwMode="auto">
          <a:xfrm>
            <a:off x="0" y="1071563"/>
            <a:ext cx="9223375" cy="5786437"/>
          </a:xfrm>
          <a:prstGeom prst="rect">
            <a:avLst/>
          </a:prstGeom>
          <a:noFill/>
          <a:ln w="9525">
            <a:noFill/>
            <a:round/>
            <a:headEnd/>
            <a:tailEnd/>
          </a:ln>
        </p:spPr>
      </p:pic>
      <p:pic>
        <p:nvPicPr>
          <p:cNvPr id="104452" name="Picture 4"/>
          <p:cNvPicPr>
            <a:picLocks noChangeAspect="1" noChangeArrowheads="1"/>
          </p:cNvPicPr>
          <p:nvPr/>
        </p:nvPicPr>
        <p:blipFill>
          <a:blip r:embed="rId4" cstate="print"/>
          <a:srcRect/>
          <a:stretch>
            <a:fillRect/>
          </a:stretch>
        </p:blipFill>
        <p:spPr bwMode="auto">
          <a:xfrm>
            <a:off x="0" y="1071563"/>
            <a:ext cx="9144000" cy="5735637"/>
          </a:xfrm>
          <a:prstGeom prst="rect">
            <a:avLst/>
          </a:prstGeom>
          <a:noFill/>
          <a:ln w="9525">
            <a:noFill/>
            <a:round/>
            <a:headEnd/>
            <a:tailEnd/>
          </a:ln>
        </p:spPr>
      </p:pic>
      <p:pic>
        <p:nvPicPr>
          <p:cNvPr id="104453" name="Picture 5"/>
          <p:cNvPicPr>
            <a:picLocks noChangeAspect="1" noChangeArrowheads="1"/>
          </p:cNvPicPr>
          <p:nvPr/>
        </p:nvPicPr>
        <p:blipFill>
          <a:blip r:embed="rId5" cstate="print"/>
          <a:srcRect/>
          <a:stretch>
            <a:fillRect/>
          </a:stretch>
        </p:blipFill>
        <p:spPr bwMode="auto">
          <a:xfrm>
            <a:off x="0" y="1071563"/>
            <a:ext cx="9144000" cy="5735637"/>
          </a:xfrm>
          <a:prstGeom prst="rect">
            <a:avLst/>
          </a:prstGeom>
          <a:noFill/>
          <a:ln w="9525">
            <a:noFill/>
            <a:round/>
            <a:headEnd/>
            <a:tailEnd/>
          </a:ln>
        </p:spPr>
      </p:pic>
      <p:pic>
        <p:nvPicPr>
          <p:cNvPr id="104454" name="Picture 6"/>
          <p:cNvPicPr>
            <a:picLocks noChangeAspect="1" noChangeArrowheads="1"/>
          </p:cNvPicPr>
          <p:nvPr/>
        </p:nvPicPr>
        <p:blipFill>
          <a:blip r:embed="rId6" cstate="print"/>
          <a:srcRect/>
          <a:stretch>
            <a:fillRect/>
          </a:stretch>
        </p:blipFill>
        <p:spPr bwMode="auto">
          <a:xfrm>
            <a:off x="0" y="1000125"/>
            <a:ext cx="9144000" cy="5735638"/>
          </a:xfrm>
          <a:prstGeom prst="rect">
            <a:avLst/>
          </a:prstGeom>
          <a:noFill/>
          <a:ln w="9525">
            <a:noFill/>
            <a:round/>
            <a:headEnd/>
            <a:tailEnd/>
          </a:ln>
        </p:spPr>
      </p:pic>
      <p:sp>
        <p:nvSpPr>
          <p:cNvPr id="67590" name="Zástupný symbol pro číslo snímku 6"/>
          <p:cNvSpPr>
            <a:spLocks noGrp="1"/>
          </p:cNvSpPr>
          <p:nvPr>
            <p:ph type="sldNum" sz="quarter" idx="12"/>
          </p:nvPr>
        </p:nvSpPr>
        <p:spPr>
          <a:noFill/>
        </p:spPr>
        <p:txBody>
          <a:bodyPr/>
          <a:lstStyle/>
          <a:p>
            <a:fld id="{37D6DFBD-3875-418F-BFCC-F0CB1E602EC9}" type="slidenum">
              <a:rPr lang="cs-CZ" smtClean="0"/>
              <a:pPr/>
              <a:t>46</a:t>
            </a:fld>
            <a:endParaRPr lang="cs-CZ" smtClean="0"/>
          </a:p>
        </p:txBody>
      </p:sp>
      <p:sp>
        <p:nvSpPr>
          <p:cNvPr id="67591" name="Obdélník 7"/>
          <p:cNvSpPr>
            <a:spLocks noChangeArrowheads="1"/>
          </p:cNvSpPr>
          <p:nvPr/>
        </p:nvSpPr>
        <p:spPr bwMode="auto">
          <a:xfrm>
            <a:off x="0" y="0"/>
            <a:ext cx="9144000" cy="769938"/>
          </a:xfrm>
          <a:prstGeom prst="rect">
            <a:avLst/>
          </a:prstGeom>
          <a:noFill/>
          <a:ln w="9525">
            <a:noFill/>
            <a:miter lim="800000"/>
            <a:headEnd/>
            <a:tailEnd/>
          </a:ln>
        </p:spPr>
        <p:txBody>
          <a:bodyPr>
            <a:spAutoFit/>
          </a:bodyP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400" b="1">
                <a:solidFill>
                  <a:srgbClr val="C00000"/>
                </a:solidFill>
                <a:ea typeface="Arial Unicode MS" pitchFamily="34" charset="-128"/>
                <a:cs typeface="Arial Unicode MS" pitchFamily="34" charset="-128"/>
              </a:rPr>
              <a:t>Tvorba kontextových rešerší</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clickEffect">
                                  <p:stCondLst>
                                    <p:cond delay="0"/>
                                  </p:stCondLst>
                                  <p:childTnLst>
                                    <p:set>
                                      <p:cBhvr additive="repl">
                                        <p:cTn id="6" dur="1" fill="hold">
                                          <p:stCondLst>
                                            <p:cond delay="0"/>
                                          </p:stCondLst>
                                        </p:cTn>
                                        <p:tgtEl>
                                          <p:spTgt spid="104452"/>
                                        </p:tgtEl>
                                        <p:attrNameLst>
                                          <p:attrName>style.visibility</p:attrName>
                                        </p:attrNameLst>
                                      </p:cBhvr>
                                      <p:to>
                                        <p:strVal val="visible"/>
                                      </p:to>
                                    </p:set>
                                    <p:animEffect transition="in" filter="dissolve">
                                      <p:cBhvr additive="repl">
                                        <p:cTn id="7" dur="500"/>
                                        <p:tgtEl>
                                          <p:spTgt spid="10445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nodeType="clickEffect">
                                  <p:stCondLst>
                                    <p:cond delay="0"/>
                                  </p:stCondLst>
                                  <p:childTnLst>
                                    <p:set>
                                      <p:cBhvr additive="repl">
                                        <p:cTn id="11" dur="1" fill="hold">
                                          <p:stCondLst>
                                            <p:cond delay="0"/>
                                          </p:stCondLst>
                                        </p:cTn>
                                        <p:tgtEl>
                                          <p:spTgt spid="104453"/>
                                        </p:tgtEl>
                                        <p:attrNameLst>
                                          <p:attrName>style.visibility</p:attrName>
                                        </p:attrNameLst>
                                      </p:cBhvr>
                                      <p:to>
                                        <p:strVal val="visible"/>
                                      </p:to>
                                    </p:set>
                                    <p:animEffect transition="in" filter="dissolve">
                                      <p:cBhvr additive="repl">
                                        <p:cTn id="12" dur="500"/>
                                        <p:tgtEl>
                                          <p:spTgt spid="10445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nodeType="clickEffect">
                                  <p:stCondLst>
                                    <p:cond delay="0"/>
                                  </p:stCondLst>
                                  <p:childTnLst>
                                    <p:set>
                                      <p:cBhvr additive="repl">
                                        <p:cTn id="16" dur="1" fill="hold">
                                          <p:stCondLst>
                                            <p:cond delay="0"/>
                                          </p:stCondLst>
                                        </p:cTn>
                                        <p:tgtEl>
                                          <p:spTgt spid="104454"/>
                                        </p:tgtEl>
                                        <p:attrNameLst>
                                          <p:attrName>style.visibility</p:attrName>
                                        </p:attrNameLst>
                                      </p:cBhvr>
                                      <p:to>
                                        <p:strVal val="visible"/>
                                      </p:to>
                                    </p:set>
                                    <p:animEffect transition="in" filter="dissolve">
                                      <p:cBhvr additive="repl">
                                        <p:cTn id="17" dur="500"/>
                                        <p:tgtEl>
                                          <p:spTgt spid="104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146" name="Object 3"/>
          <p:cNvGraphicFramePr>
            <a:graphicFrameLocks noChangeAspect="1"/>
          </p:cNvGraphicFramePr>
          <p:nvPr/>
        </p:nvGraphicFramePr>
        <p:xfrm>
          <a:off x="179388" y="1023938"/>
          <a:ext cx="8382000" cy="4008437"/>
        </p:xfrm>
        <a:graphic>
          <a:graphicData uri="http://schemas.openxmlformats.org/presentationml/2006/ole">
            <p:oleObj spid="_x0000_s6147" r:id="rId4" imgW="16824960" imgH="8046720" progId="">
              <p:embed/>
            </p:oleObj>
          </a:graphicData>
        </a:graphic>
      </p:graphicFrame>
      <p:pic>
        <p:nvPicPr>
          <p:cNvPr id="114692" name="Picture 4"/>
          <p:cNvPicPr>
            <a:picLocks noChangeAspect="1" noChangeArrowheads="1"/>
          </p:cNvPicPr>
          <p:nvPr/>
        </p:nvPicPr>
        <p:blipFill>
          <a:blip r:embed="rId5" cstate="print"/>
          <a:srcRect/>
          <a:stretch>
            <a:fillRect/>
          </a:stretch>
        </p:blipFill>
        <p:spPr bwMode="auto">
          <a:xfrm>
            <a:off x="468313" y="5445125"/>
            <a:ext cx="7848600" cy="1323975"/>
          </a:xfrm>
          <a:prstGeom prst="rect">
            <a:avLst/>
          </a:prstGeom>
          <a:noFill/>
          <a:ln w="9360">
            <a:solidFill>
              <a:srgbClr val="000000"/>
            </a:solidFill>
            <a:miter lim="800000"/>
            <a:headEnd/>
            <a:tailEnd/>
          </a:ln>
        </p:spPr>
      </p:pic>
      <p:sp>
        <p:nvSpPr>
          <p:cNvPr id="6148" name="Zástupný symbol pro číslo snímku 4"/>
          <p:cNvSpPr>
            <a:spLocks noGrp="1"/>
          </p:cNvSpPr>
          <p:nvPr>
            <p:ph type="sldNum" sz="quarter" idx="12"/>
          </p:nvPr>
        </p:nvSpPr>
        <p:spPr>
          <a:noFill/>
        </p:spPr>
        <p:txBody>
          <a:bodyPr/>
          <a:lstStyle/>
          <a:p>
            <a:fld id="{DB5B9016-035A-44A5-800E-1BA0D6B4DD5B}" type="slidenum">
              <a:rPr lang="cs-CZ" smtClean="0"/>
              <a:pPr/>
              <a:t>47</a:t>
            </a:fld>
            <a:endParaRPr lang="cs-CZ" smtClean="0"/>
          </a:p>
        </p:txBody>
      </p:sp>
      <p:sp>
        <p:nvSpPr>
          <p:cNvPr id="6149" name="Obdélník 5"/>
          <p:cNvSpPr>
            <a:spLocks noChangeArrowheads="1"/>
          </p:cNvSpPr>
          <p:nvPr/>
        </p:nvSpPr>
        <p:spPr bwMode="auto">
          <a:xfrm>
            <a:off x="0" y="115888"/>
            <a:ext cx="9144000" cy="769937"/>
          </a:xfrm>
          <a:prstGeom prst="rect">
            <a:avLst/>
          </a:prstGeom>
          <a:noFill/>
          <a:ln w="9525">
            <a:noFill/>
            <a:miter lim="800000"/>
            <a:headEnd/>
            <a:tailEnd/>
          </a:ln>
        </p:spPr>
        <p:txBody>
          <a:bodyPr>
            <a:spAutoFit/>
          </a:bodyPr>
          <a:lstStyle/>
          <a:p>
            <a:pPr algn="ctr"/>
            <a:r>
              <a:rPr lang="cs-CZ" sz="4400" b="1">
                <a:solidFill>
                  <a:srgbClr val="C00000"/>
                </a:solidFill>
              </a:rPr>
              <a:t>Časová analýza – kauzalita</a:t>
            </a:r>
            <a:endParaRPr lang="cs-CZ" sz="440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afterEffect">
                                  <p:stCondLst>
                                    <p:cond delay="0"/>
                                  </p:stCondLst>
                                  <p:childTnLst>
                                    <p:set>
                                      <p:cBhvr additive="repl">
                                        <p:cTn id="6" dur="1" fill="hold">
                                          <p:stCondLst>
                                            <p:cond delay="0"/>
                                          </p:stCondLst>
                                        </p:cTn>
                                        <p:tgtEl>
                                          <p:spTgt spid="114692"/>
                                        </p:tgtEl>
                                        <p:attrNameLst>
                                          <p:attrName>style.visibility</p:attrName>
                                        </p:attrNameLst>
                                      </p:cBhvr>
                                      <p:to>
                                        <p:strVal val="visible"/>
                                      </p:to>
                                    </p:set>
                                    <p:animEffect transition="in" filter="dissolve">
                                      <p:cBhvr additive="repl">
                                        <p:cTn id="7" dur="500"/>
                                        <p:tgtEl>
                                          <p:spTgt spid="114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8610" name="Picture 3"/>
          <p:cNvPicPr>
            <a:picLocks noChangeAspect="1" noChangeArrowheads="1"/>
          </p:cNvPicPr>
          <p:nvPr/>
        </p:nvPicPr>
        <p:blipFill>
          <a:blip r:embed="rId3" cstate="print"/>
          <a:srcRect/>
          <a:stretch>
            <a:fillRect/>
          </a:stretch>
        </p:blipFill>
        <p:spPr bwMode="auto">
          <a:xfrm>
            <a:off x="539750" y="1125538"/>
            <a:ext cx="7561263" cy="5449887"/>
          </a:xfrm>
          <a:prstGeom prst="rect">
            <a:avLst/>
          </a:prstGeom>
          <a:noFill/>
          <a:ln w="9525">
            <a:noFill/>
            <a:round/>
            <a:headEnd/>
            <a:tailEnd/>
          </a:ln>
        </p:spPr>
      </p:pic>
      <p:sp>
        <p:nvSpPr>
          <p:cNvPr id="68611" name="Text Box 4"/>
          <p:cNvSpPr txBox="1">
            <a:spLocks noChangeArrowheads="1"/>
          </p:cNvSpPr>
          <p:nvPr/>
        </p:nvSpPr>
        <p:spPr bwMode="auto">
          <a:xfrm>
            <a:off x="539750" y="4797425"/>
            <a:ext cx="3240088" cy="1311275"/>
          </a:xfrm>
          <a:prstGeom prst="rect">
            <a:avLst/>
          </a:prstGeom>
          <a:noFill/>
          <a:ln w="9525">
            <a:noFill/>
            <a:round/>
            <a:headEnd/>
            <a:tailEnd/>
          </a:ln>
        </p:spPr>
        <p:txBody>
          <a:bodyPr lIns="90000" tIns="46800" rIns="90000" bIns="46800">
            <a:spAutoFit/>
          </a:bodyPr>
          <a:lstStyle/>
          <a:p>
            <a:pPr defTabSz="449263">
              <a:spcBef>
                <a:spcPts val="12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b="1">
                <a:solidFill>
                  <a:srgbClr val="000000"/>
                </a:solidFill>
                <a:ea typeface="Arial Unicode MS" pitchFamily="34" charset="-128"/>
                <a:cs typeface="Arial Unicode MS" pitchFamily="34" charset="-128"/>
              </a:rPr>
              <a:t>umožňuje z velkého množství transakcí vybrat pouze ty, které tvoří opakované skupiny.</a:t>
            </a:r>
          </a:p>
        </p:txBody>
      </p:sp>
      <p:sp>
        <p:nvSpPr>
          <p:cNvPr id="68612" name="Zástupný symbol pro číslo snímku 4"/>
          <p:cNvSpPr>
            <a:spLocks noGrp="1"/>
          </p:cNvSpPr>
          <p:nvPr>
            <p:ph type="sldNum" sz="quarter" idx="12"/>
          </p:nvPr>
        </p:nvSpPr>
        <p:spPr>
          <a:noFill/>
        </p:spPr>
        <p:txBody>
          <a:bodyPr/>
          <a:lstStyle/>
          <a:p>
            <a:fld id="{0FCF9850-77B9-4C38-B3CA-026A405B3E9C}" type="slidenum">
              <a:rPr lang="cs-CZ" smtClean="0"/>
              <a:pPr/>
              <a:t>48</a:t>
            </a:fld>
            <a:endParaRPr lang="cs-CZ" smtClean="0"/>
          </a:p>
        </p:txBody>
      </p:sp>
      <p:sp>
        <p:nvSpPr>
          <p:cNvPr id="68613" name="Obdélník 5"/>
          <p:cNvSpPr>
            <a:spLocks noChangeArrowheads="1"/>
          </p:cNvSpPr>
          <p:nvPr/>
        </p:nvSpPr>
        <p:spPr bwMode="auto">
          <a:xfrm>
            <a:off x="0" y="115888"/>
            <a:ext cx="9144000" cy="769937"/>
          </a:xfrm>
          <a:prstGeom prst="rect">
            <a:avLst/>
          </a:prstGeom>
          <a:noFill/>
          <a:ln w="9525">
            <a:noFill/>
            <a:miter lim="800000"/>
            <a:headEnd/>
            <a:tailEnd/>
          </a:ln>
        </p:spPr>
        <p:txBody>
          <a:bodyPr>
            <a:spAutoFit/>
          </a:bodyPr>
          <a:lstStyle/>
          <a:p>
            <a:pPr algn="ctr"/>
            <a:r>
              <a:rPr lang="cs-CZ" sz="4400" b="1">
                <a:solidFill>
                  <a:srgbClr val="C00000"/>
                </a:solidFill>
              </a:rPr>
              <a:t>Časová analýza – periodicity</a:t>
            </a:r>
            <a:endParaRPr lang="cs-CZ" sz="440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8786" name="Picture 2"/>
          <p:cNvPicPr>
            <a:picLocks noChangeAspect="1" noChangeArrowheads="1"/>
          </p:cNvPicPr>
          <p:nvPr/>
        </p:nvPicPr>
        <p:blipFill>
          <a:blip r:embed="rId4" cstate="print"/>
          <a:srcRect/>
          <a:stretch>
            <a:fillRect/>
          </a:stretch>
        </p:blipFill>
        <p:spPr bwMode="auto">
          <a:xfrm>
            <a:off x="323850" y="1196975"/>
            <a:ext cx="7488238" cy="4524375"/>
          </a:xfrm>
          <a:prstGeom prst="rect">
            <a:avLst/>
          </a:prstGeom>
          <a:noFill/>
          <a:ln w="9360">
            <a:solidFill>
              <a:srgbClr val="000000"/>
            </a:solidFill>
            <a:miter lim="800000"/>
            <a:headEnd/>
            <a:tailEnd/>
          </a:ln>
        </p:spPr>
      </p:pic>
      <p:graphicFrame>
        <p:nvGraphicFramePr>
          <p:cNvPr id="118788" name="Object 4"/>
          <p:cNvGraphicFramePr>
            <a:graphicFrameLocks noChangeAspect="1"/>
          </p:cNvGraphicFramePr>
          <p:nvPr/>
        </p:nvGraphicFramePr>
        <p:xfrm>
          <a:off x="4716463" y="1557338"/>
          <a:ext cx="4014787" cy="4953000"/>
        </p:xfrm>
        <a:graphic>
          <a:graphicData uri="http://schemas.openxmlformats.org/presentationml/2006/ole">
            <p:oleObj spid="_x0000_s7171" r:id="rId5" imgW="4361905" imgH="5380952" progId="PBrush">
              <p:embed/>
            </p:oleObj>
          </a:graphicData>
        </a:graphic>
      </p:graphicFrame>
      <p:sp>
        <p:nvSpPr>
          <p:cNvPr id="7172" name="Zástupný symbol pro číslo snímku 4"/>
          <p:cNvSpPr>
            <a:spLocks noGrp="1"/>
          </p:cNvSpPr>
          <p:nvPr>
            <p:ph type="sldNum" sz="quarter" idx="12"/>
          </p:nvPr>
        </p:nvSpPr>
        <p:spPr>
          <a:noFill/>
        </p:spPr>
        <p:txBody>
          <a:bodyPr/>
          <a:lstStyle/>
          <a:p>
            <a:fld id="{C8DF7892-3833-4864-930C-FDB943CB34A8}" type="slidenum">
              <a:rPr lang="cs-CZ" smtClean="0"/>
              <a:pPr/>
              <a:t>49</a:t>
            </a:fld>
            <a:endParaRPr lang="cs-CZ" smtClean="0"/>
          </a:p>
        </p:txBody>
      </p:sp>
      <p:sp>
        <p:nvSpPr>
          <p:cNvPr id="7173" name="Obdélník 5"/>
          <p:cNvSpPr>
            <a:spLocks noChangeArrowheads="1"/>
          </p:cNvSpPr>
          <p:nvPr/>
        </p:nvSpPr>
        <p:spPr bwMode="auto">
          <a:xfrm>
            <a:off x="0" y="115888"/>
            <a:ext cx="9144000" cy="831850"/>
          </a:xfrm>
          <a:prstGeom prst="rect">
            <a:avLst/>
          </a:prstGeom>
          <a:noFill/>
          <a:ln w="9525">
            <a:noFill/>
            <a:miter lim="800000"/>
            <a:headEnd/>
            <a:tailEnd/>
          </a:ln>
        </p:spPr>
        <p:txBody>
          <a:bodyPr>
            <a:spAutoFit/>
          </a:bodyPr>
          <a:lstStyle/>
          <a:p>
            <a:pPr algn="ctr"/>
            <a:r>
              <a:rPr lang="cs-CZ" sz="4800" b="1">
                <a:solidFill>
                  <a:srgbClr val="C00000"/>
                </a:solidFill>
                <a:latin typeface="UniversTovek-Black"/>
              </a:rPr>
              <a:t>TRANSAKČNÍ ANALÝZA</a:t>
            </a:r>
            <a:endParaRPr lang="cs-CZ" sz="480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afterEffect">
                                  <p:stCondLst>
                                    <p:cond delay="0"/>
                                  </p:stCondLst>
                                  <p:childTnLst>
                                    <p:set>
                                      <p:cBhvr additive="repl">
                                        <p:cTn id="6" dur="1" fill="hold">
                                          <p:stCondLst>
                                            <p:cond delay="0"/>
                                          </p:stCondLst>
                                        </p:cTn>
                                        <p:tgtEl>
                                          <p:spTgt spid="118786"/>
                                        </p:tgtEl>
                                        <p:attrNameLst>
                                          <p:attrName>style.visibility</p:attrName>
                                        </p:attrNameLst>
                                      </p:cBhvr>
                                      <p:to>
                                        <p:strVal val="visible"/>
                                      </p:to>
                                    </p:set>
                                    <p:animEffect transition="in" filter="dissolve">
                                      <p:cBhvr additive="repl">
                                        <p:cTn id="7" dur="500"/>
                                        <p:tgtEl>
                                          <p:spTgt spid="118786"/>
                                        </p:tgtEl>
                                      </p:cBhvr>
                                    </p:animEffect>
                                  </p:childTnLst>
                                </p:cTn>
                              </p:par>
                            </p:childTnLst>
                          </p:cTn>
                        </p:par>
                        <p:par>
                          <p:cTn id="8" fill="hold">
                            <p:stCondLst>
                              <p:cond delay="500"/>
                            </p:stCondLst>
                            <p:childTnLst>
                              <p:par>
                                <p:cTn id="9" presetID="9" presetClass="entr" fill="hold" nodeType="afterEffect">
                                  <p:stCondLst>
                                    <p:cond delay="0"/>
                                  </p:stCondLst>
                                  <p:childTnLst>
                                    <p:set>
                                      <p:cBhvr additive="repl">
                                        <p:cTn id="10" dur="1" fill="hold">
                                          <p:stCondLst>
                                            <p:cond delay="0"/>
                                          </p:stCondLst>
                                        </p:cTn>
                                        <p:tgtEl>
                                          <p:spTgt spid="118788"/>
                                        </p:tgtEl>
                                        <p:attrNameLst>
                                          <p:attrName>style.visibility</p:attrName>
                                        </p:attrNameLst>
                                      </p:cBhvr>
                                      <p:to>
                                        <p:strVal val="visible"/>
                                      </p:to>
                                    </p:set>
                                    <p:animEffect transition="in" filter="dissolve">
                                      <p:cBhvr additive="repl">
                                        <p:cTn id="11" dur="500"/>
                                        <p:tgtEl>
                                          <p:spTgt spid="118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Zástupný symbol pro číslo snímku 3"/>
          <p:cNvSpPr>
            <a:spLocks noGrp="1"/>
          </p:cNvSpPr>
          <p:nvPr>
            <p:ph type="sldNum" sz="quarter" idx="12"/>
          </p:nvPr>
        </p:nvSpPr>
        <p:spPr>
          <a:noFill/>
        </p:spPr>
        <p:txBody>
          <a:bodyPr/>
          <a:lstStyle/>
          <a:p>
            <a:fld id="{299B84F5-7CA7-415E-92D5-DBA0E7927C29}" type="slidenum">
              <a:rPr lang="cs-CZ" smtClean="0"/>
              <a:pPr/>
              <a:t>5</a:t>
            </a:fld>
            <a:endParaRPr lang="cs-CZ" smtClean="0"/>
          </a:p>
        </p:txBody>
      </p:sp>
      <p:graphicFrame>
        <p:nvGraphicFramePr>
          <p:cNvPr id="2050" name="Object 3"/>
          <p:cNvGraphicFramePr>
            <a:graphicFrameLocks noChangeAspect="1"/>
          </p:cNvGraphicFramePr>
          <p:nvPr/>
        </p:nvGraphicFramePr>
        <p:xfrm>
          <a:off x="900113" y="1268413"/>
          <a:ext cx="7127875" cy="2663825"/>
        </p:xfrm>
        <a:graphic>
          <a:graphicData uri="http://schemas.openxmlformats.org/presentationml/2006/ole">
            <p:oleObj spid="_x0000_s2052" name="Document" r:id="rId3" imgW="6012797" imgH="2118819" progId="Word.Document.8">
              <p:embed/>
            </p:oleObj>
          </a:graphicData>
        </a:graphic>
      </p:graphicFrame>
      <p:graphicFrame>
        <p:nvGraphicFramePr>
          <p:cNvPr id="2051" name="Object 5"/>
          <p:cNvGraphicFramePr>
            <a:graphicFrameLocks noChangeAspect="1"/>
          </p:cNvGraphicFramePr>
          <p:nvPr/>
        </p:nvGraphicFramePr>
        <p:xfrm>
          <a:off x="755650" y="4005263"/>
          <a:ext cx="7200900" cy="2176462"/>
        </p:xfrm>
        <a:graphic>
          <a:graphicData uri="http://schemas.openxmlformats.org/presentationml/2006/ole">
            <p:oleObj spid="_x0000_s2053" name="Document" r:id="rId4" imgW="6149246" imgH="1503829" progId="Word.Document.8">
              <p:embed/>
            </p:oleObj>
          </a:graphicData>
        </a:graphic>
      </p:graphicFrame>
      <p:sp>
        <p:nvSpPr>
          <p:cNvPr id="2053" name="TextovéPole 11"/>
          <p:cNvSpPr txBox="1">
            <a:spLocks noChangeArrowheads="1"/>
          </p:cNvSpPr>
          <p:nvPr/>
        </p:nvSpPr>
        <p:spPr bwMode="auto">
          <a:xfrm>
            <a:off x="250824" y="2205038"/>
            <a:ext cx="792783" cy="707886"/>
          </a:xfrm>
          <a:prstGeom prst="rect">
            <a:avLst/>
          </a:prstGeom>
          <a:noFill/>
          <a:ln w="9525">
            <a:noFill/>
            <a:miter lim="800000"/>
            <a:headEnd/>
            <a:tailEnd/>
          </a:ln>
        </p:spPr>
        <p:txBody>
          <a:bodyPr wrap="square">
            <a:spAutoFit/>
          </a:bodyPr>
          <a:lstStyle/>
          <a:p>
            <a:r>
              <a:rPr lang="cs-CZ" sz="4000" b="1" dirty="0" smtClean="0"/>
              <a:t>1.</a:t>
            </a:r>
            <a:endParaRPr lang="cs-CZ" sz="4000" b="1" dirty="0"/>
          </a:p>
        </p:txBody>
      </p:sp>
      <p:sp>
        <p:nvSpPr>
          <p:cNvPr id="2054" name="TextovéPole 12"/>
          <p:cNvSpPr txBox="1">
            <a:spLocks noChangeArrowheads="1"/>
          </p:cNvSpPr>
          <p:nvPr/>
        </p:nvSpPr>
        <p:spPr bwMode="auto">
          <a:xfrm>
            <a:off x="250825" y="4652963"/>
            <a:ext cx="612775" cy="708025"/>
          </a:xfrm>
          <a:prstGeom prst="rect">
            <a:avLst/>
          </a:prstGeom>
          <a:noFill/>
          <a:ln w="9525">
            <a:noFill/>
            <a:miter lim="800000"/>
            <a:headEnd/>
            <a:tailEnd/>
          </a:ln>
        </p:spPr>
        <p:txBody>
          <a:bodyPr wrap="none">
            <a:spAutoFit/>
          </a:bodyPr>
          <a:lstStyle/>
          <a:p>
            <a:r>
              <a:rPr lang="cs-CZ" sz="4000" b="1"/>
              <a:t>2.</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Nadpis 1"/>
          <p:cNvSpPr>
            <a:spLocks noGrp="1"/>
          </p:cNvSpPr>
          <p:nvPr>
            <p:ph type="title"/>
          </p:nvPr>
        </p:nvSpPr>
        <p:spPr>
          <a:xfrm>
            <a:off x="0" y="0"/>
            <a:ext cx="9144000" cy="692150"/>
          </a:xfrm>
        </p:spPr>
        <p:txBody>
          <a:bodyPr/>
          <a:lstStyle/>
          <a:p>
            <a:pPr algn="ctr" eaLnBrk="1" hangingPunct="1"/>
            <a:r>
              <a:rPr lang="cs-CZ" b="1" smtClean="0">
                <a:solidFill>
                  <a:srgbClr val="C00000"/>
                </a:solidFill>
              </a:rPr>
              <a:t>Monitoring VIP zákazníků</a:t>
            </a:r>
          </a:p>
        </p:txBody>
      </p:sp>
      <p:sp>
        <p:nvSpPr>
          <p:cNvPr id="70659" name="Zástupný symbol pro číslo snímku 3"/>
          <p:cNvSpPr>
            <a:spLocks noGrp="1"/>
          </p:cNvSpPr>
          <p:nvPr>
            <p:ph type="sldNum" sz="quarter" idx="12"/>
          </p:nvPr>
        </p:nvSpPr>
        <p:spPr>
          <a:noFill/>
        </p:spPr>
        <p:txBody>
          <a:bodyPr/>
          <a:lstStyle/>
          <a:p>
            <a:fld id="{9B961539-1611-447C-96F5-8C961099F7A9}" type="slidenum">
              <a:rPr lang="cs-CZ" smtClean="0"/>
              <a:pPr/>
              <a:t>50</a:t>
            </a:fld>
            <a:endParaRPr lang="cs-CZ" smtClean="0"/>
          </a:p>
        </p:txBody>
      </p:sp>
      <p:pic>
        <p:nvPicPr>
          <p:cNvPr id="70660" name="Picture 2"/>
          <p:cNvPicPr>
            <a:picLocks noGrp="1" noChangeAspect="1" noChangeArrowheads="1"/>
          </p:cNvPicPr>
          <p:nvPr>
            <p:ph idx="1"/>
          </p:nvPr>
        </p:nvPicPr>
        <p:blipFill>
          <a:blip r:embed="rId2" cstate="print"/>
          <a:srcRect/>
          <a:stretch>
            <a:fillRect/>
          </a:stretch>
        </p:blipFill>
        <p:spPr>
          <a:xfrm>
            <a:off x="-52388" y="908050"/>
            <a:ext cx="9278938" cy="5949950"/>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Nadpis 1"/>
          <p:cNvSpPr>
            <a:spLocks noGrp="1"/>
          </p:cNvSpPr>
          <p:nvPr>
            <p:ph type="title"/>
          </p:nvPr>
        </p:nvSpPr>
        <p:spPr>
          <a:xfrm>
            <a:off x="0" y="260350"/>
            <a:ext cx="9144000" cy="765175"/>
          </a:xfrm>
        </p:spPr>
        <p:txBody>
          <a:bodyPr/>
          <a:lstStyle/>
          <a:p>
            <a:pPr algn="ctr" eaLnBrk="1" hangingPunct="1"/>
            <a:r>
              <a:rPr lang="pl-PL" b="1" smtClean="0">
                <a:solidFill>
                  <a:srgbClr val="C00000"/>
                </a:solidFill>
              </a:rPr>
              <a:t>Politické strany</a:t>
            </a:r>
            <a:endParaRPr lang="cs-CZ" b="1" smtClean="0">
              <a:solidFill>
                <a:srgbClr val="C00000"/>
              </a:solidFill>
            </a:endParaRPr>
          </a:p>
        </p:txBody>
      </p:sp>
      <p:sp>
        <p:nvSpPr>
          <p:cNvPr id="71683" name="Zástupný symbol pro číslo snímku 3"/>
          <p:cNvSpPr>
            <a:spLocks noGrp="1"/>
          </p:cNvSpPr>
          <p:nvPr>
            <p:ph type="sldNum" sz="quarter" idx="12"/>
          </p:nvPr>
        </p:nvSpPr>
        <p:spPr>
          <a:noFill/>
        </p:spPr>
        <p:txBody>
          <a:bodyPr/>
          <a:lstStyle/>
          <a:p>
            <a:fld id="{7A72BA40-731D-4B38-941F-A733D00D09B4}" type="slidenum">
              <a:rPr lang="cs-CZ" smtClean="0"/>
              <a:pPr/>
              <a:t>51</a:t>
            </a:fld>
            <a:endParaRPr lang="cs-CZ" smtClean="0"/>
          </a:p>
        </p:txBody>
      </p:sp>
      <p:pic>
        <p:nvPicPr>
          <p:cNvPr id="71684" name="Picture 2"/>
          <p:cNvPicPr>
            <a:picLocks noGrp="1" noChangeAspect="1" noChangeArrowheads="1"/>
          </p:cNvPicPr>
          <p:nvPr>
            <p:ph idx="1"/>
          </p:nvPr>
        </p:nvPicPr>
        <p:blipFill>
          <a:blip r:embed="rId2" cstate="print"/>
          <a:srcRect/>
          <a:stretch>
            <a:fillRect/>
          </a:stretch>
        </p:blipFill>
        <p:spPr>
          <a:xfrm>
            <a:off x="87313" y="1196975"/>
            <a:ext cx="9056687" cy="3384550"/>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Nadpis 1"/>
          <p:cNvSpPr>
            <a:spLocks noGrp="1"/>
          </p:cNvSpPr>
          <p:nvPr>
            <p:ph type="title"/>
          </p:nvPr>
        </p:nvSpPr>
        <p:spPr>
          <a:xfrm>
            <a:off x="0" y="188913"/>
            <a:ext cx="9144000" cy="1216025"/>
          </a:xfrm>
        </p:spPr>
        <p:txBody>
          <a:bodyPr/>
          <a:lstStyle/>
          <a:p>
            <a:pPr algn="ctr" eaLnBrk="1" hangingPunct="1"/>
            <a:r>
              <a:rPr lang="cs-CZ" sz="4400" b="1" smtClean="0">
                <a:solidFill>
                  <a:srgbClr val="C00000"/>
                </a:solidFill>
              </a:rPr>
              <a:t>Použití zpravodajského systému v praxi:</a:t>
            </a:r>
          </a:p>
        </p:txBody>
      </p:sp>
      <p:sp>
        <p:nvSpPr>
          <p:cNvPr id="72707" name="Zástupný symbol pro obsah 2"/>
          <p:cNvSpPr>
            <a:spLocks noGrp="1"/>
          </p:cNvSpPr>
          <p:nvPr>
            <p:ph idx="1"/>
          </p:nvPr>
        </p:nvSpPr>
        <p:spPr>
          <a:xfrm>
            <a:off x="0" y="1844675"/>
            <a:ext cx="9144000" cy="4267200"/>
          </a:xfrm>
          <a:solidFill>
            <a:srgbClr val="FFFF00"/>
          </a:solidFill>
        </p:spPr>
        <p:txBody>
          <a:bodyPr/>
          <a:lstStyle/>
          <a:p>
            <a:pPr eaLnBrk="1" hangingPunct="1">
              <a:buFont typeface="Wingdings" pitchFamily="2" charset="2"/>
              <a:buAutoNum type="arabicPeriod"/>
            </a:pPr>
            <a:r>
              <a:rPr lang="cs-CZ" sz="2000" b="1" smtClean="0"/>
              <a:t>Na základě dat z Obchodního věstníku, Firemního Monitoru a databáze Ariadna vytvoříte grafické schéma v kterých dalších firmách jsou vlastníci či statutární orgány dané firmy také angažováni a jak jsou vzájemně propojeni.</a:t>
            </a:r>
          </a:p>
          <a:p>
            <a:pPr eaLnBrk="1" hangingPunct="1">
              <a:buFont typeface="Wingdings" pitchFamily="2" charset="2"/>
              <a:buAutoNum type="arabicPeriod"/>
            </a:pPr>
            <a:r>
              <a:rPr lang="cs-CZ" sz="2000" b="1" smtClean="0"/>
              <a:t>Pomocí připojení na databáze lze zjistit, zda k nalezeným firmám a propojeným osobám se váží nějaké události či oznámení.</a:t>
            </a:r>
          </a:p>
          <a:p>
            <a:pPr eaLnBrk="1" hangingPunct="1">
              <a:buFont typeface="Wingdings" pitchFamily="2" charset="2"/>
              <a:buAutoNum type="arabicPeriod"/>
            </a:pPr>
            <a:r>
              <a:rPr lang="cs-CZ" sz="2000" b="1" smtClean="0"/>
              <a:t>Doplnění těchto informací o znalosti, které se nacházejí kdekoliv ve Vaší firmě.</a:t>
            </a:r>
          </a:p>
          <a:p>
            <a:pPr eaLnBrk="1" hangingPunct="1">
              <a:buFont typeface="Wingdings" pitchFamily="2" charset="2"/>
              <a:buAutoNum type="arabicPeriod"/>
            </a:pPr>
            <a:r>
              <a:rPr lang="cs-CZ" sz="2000" b="1" smtClean="0"/>
              <a:t>Suma těchto informací daná do kontextu vašeho obchodního případu představuje znalost na jejímž základě je možné přistupovat k jednání jinak. </a:t>
            </a:r>
          </a:p>
          <a:p>
            <a:pPr eaLnBrk="1" hangingPunct="1">
              <a:buFont typeface="Wingdings" pitchFamily="2" charset="2"/>
              <a:buAutoNum type="arabicPeriod"/>
            </a:pPr>
            <a:endParaRPr lang="cs-CZ" sz="2000" b="1"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Nadpis 1"/>
          <p:cNvSpPr>
            <a:spLocks noGrp="1"/>
          </p:cNvSpPr>
          <p:nvPr>
            <p:ph type="title"/>
          </p:nvPr>
        </p:nvSpPr>
        <p:spPr>
          <a:xfrm>
            <a:off x="0" y="260350"/>
            <a:ext cx="9144000" cy="884238"/>
          </a:xfrm>
        </p:spPr>
        <p:txBody>
          <a:bodyPr/>
          <a:lstStyle/>
          <a:p>
            <a:pPr algn="ctr" eaLnBrk="1" hangingPunct="1"/>
            <a:r>
              <a:rPr lang="cs-CZ" sz="4800" b="1" smtClean="0">
                <a:solidFill>
                  <a:srgbClr val="C00000"/>
                </a:solidFill>
              </a:rPr>
              <a:t>Možná námitka: </a:t>
            </a:r>
          </a:p>
        </p:txBody>
      </p:sp>
      <p:sp>
        <p:nvSpPr>
          <p:cNvPr id="73731" name="Zástupný symbol pro obsah 2"/>
          <p:cNvSpPr>
            <a:spLocks noGrp="1"/>
          </p:cNvSpPr>
          <p:nvPr>
            <p:ph idx="1"/>
          </p:nvPr>
        </p:nvSpPr>
        <p:spPr>
          <a:xfrm>
            <a:off x="0" y="1916113"/>
            <a:ext cx="9144000" cy="4052887"/>
          </a:xfrm>
        </p:spPr>
        <p:txBody>
          <a:bodyPr/>
          <a:lstStyle/>
          <a:p>
            <a:pPr algn="ctr" eaLnBrk="1" hangingPunct="1">
              <a:buFont typeface="Wingdings" pitchFamily="2" charset="2"/>
              <a:buNone/>
            </a:pPr>
            <a:r>
              <a:rPr lang="cs-CZ" sz="2400" b="1" smtClean="0"/>
              <a:t>Přípravu lze udělat i bez zpravodaj. systému, ale je zde ohromný rozdíl, a to:</a:t>
            </a:r>
          </a:p>
          <a:p>
            <a:pPr eaLnBrk="1" hangingPunct="1">
              <a:buFont typeface="Wingdings" pitchFamily="2" charset="2"/>
              <a:buNone/>
            </a:pPr>
            <a:r>
              <a:rPr lang="cs-CZ" b="1" smtClean="0"/>
              <a:t>  					</a:t>
            </a:r>
            <a:r>
              <a:rPr lang="cs-CZ" sz="4800" b="1" smtClean="0">
                <a:solidFill>
                  <a:srgbClr val="FF0000"/>
                </a:solidFill>
              </a:rPr>
              <a:t>ČAS</a:t>
            </a:r>
          </a:p>
          <a:p>
            <a:pPr algn="ctr" eaLnBrk="1" hangingPunct="1">
              <a:buFont typeface="Wingdings" pitchFamily="2" charset="2"/>
              <a:buNone/>
            </a:pPr>
            <a:r>
              <a:rPr lang="cs-CZ" sz="2400" b="1" smtClean="0"/>
              <a:t>Pokud bude příprava náročná na čas, tak se bez ní asi obejdete.</a:t>
            </a:r>
          </a:p>
          <a:p>
            <a:pPr eaLnBrk="1" hangingPunct="1">
              <a:buFont typeface="Wingdings" pitchFamily="2" charset="2"/>
              <a:buNone/>
            </a:pPr>
            <a:r>
              <a:rPr lang="cs-CZ" sz="2400" b="1" smtClean="0"/>
              <a:t>	</a:t>
            </a:r>
            <a:r>
              <a:rPr lang="cs-CZ" sz="2800" b="1" smtClean="0">
                <a:solidFill>
                  <a:srgbClr val="3333CC"/>
                </a:solidFill>
              </a:rPr>
              <a:t>Tím se, ale vystavíte možnému riziku, že věci kolem sebe uvidíte tak, jak je chcete vidět, a ne tak, jak ve skutečnosti jsou.</a:t>
            </a:r>
            <a:endParaRPr lang="cs-CZ" sz="2800" smtClean="0">
              <a:solidFill>
                <a:srgbClr val="3333CC"/>
              </a:solidFill>
            </a:endParaRPr>
          </a:p>
          <a:p>
            <a:pPr eaLnBrk="1" hangingPunct="1">
              <a:buFont typeface="Wingdings" pitchFamily="2" charset="2"/>
              <a:buNone/>
            </a:pPr>
            <a:endParaRPr lang="cs-CZ" sz="2800" b="1" smtClean="0">
              <a:solidFill>
                <a:srgbClr val="FF00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Nadpis 1"/>
          <p:cNvSpPr>
            <a:spLocks noGrp="1"/>
          </p:cNvSpPr>
          <p:nvPr>
            <p:ph type="title"/>
          </p:nvPr>
        </p:nvSpPr>
        <p:spPr/>
        <p:txBody>
          <a:bodyPr/>
          <a:lstStyle/>
          <a:p>
            <a:pPr algn="ctr"/>
            <a:r>
              <a:rPr lang="cs-CZ" b="1" smtClean="0"/>
              <a:t>PŘEDVÍDÁNÍ REAKCE KONKURENTA</a:t>
            </a:r>
          </a:p>
        </p:txBody>
      </p:sp>
      <p:sp>
        <p:nvSpPr>
          <p:cNvPr id="3" name="Zástupný symbol pro obsah 2"/>
          <p:cNvSpPr>
            <a:spLocks noGrp="1"/>
          </p:cNvSpPr>
          <p:nvPr>
            <p:ph idx="1"/>
          </p:nvPr>
        </p:nvSpPr>
        <p:spPr/>
        <p:txBody>
          <a:bodyPr/>
          <a:lstStyle/>
          <a:p>
            <a:pPr marL="514350" indent="-514350">
              <a:buFont typeface="Wingdings" pitchFamily="2" charset="2"/>
              <a:buNone/>
              <a:defRPr/>
            </a:pPr>
            <a:r>
              <a:rPr lang="cs-CZ" b="1" i="1" dirty="0" smtClean="0"/>
              <a:t>1. Bude konkurent vůbec reagovat?</a:t>
            </a:r>
          </a:p>
          <a:p>
            <a:pPr marL="514350" indent="-514350">
              <a:buFont typeface="Wingdings" pitchFamily="2" charset="2"/>
              <a:buNone/>
              <a:defRPr/>
            </a:pPr>
            <a:endParaRPr lang="cs-CZ" sz="1600" dirty="0" smtClean="0"/>
          </a:p>
          <a:p>
            <a:pPr>
              <a:buFont typeface="Wingdings" pitchFamily="2" charset="2"/>
              <a:buNone/>
              <a:defRPr/>
            </a:pPr>
            <a:r>
              <a:rPr lang="cs-CZ" b="1" i="1" dirty="0" smtClean="0"/>
              <a:t>2. Jaké možné varianty reakce bude konkurent zvažovat?</a:t>
            </a:r>
          </a:p>
          <a:p>
            <a:pPr>
              <a:buFont typeface="Wingdings" pitchFamily="2" charset="2"/>
              <a:buNone/>
              <a:defRPr/>
            </a:pPr>
            <a:endParaRPr lang="cs-CZ" sz="1600" dirty="0" smtClean="0"/>
          </a:p>
          <a:p>
            <a:pPr>
              <a:buFont typeface="Wingdings" pitchFamily="2" charset="2"/>
              <a:buNone/>
              <a:defRPr/>
            </a:pPr>
            <a:r>
              <a:rPr lang="cs-CZ" b="1" i="1" dirty="0" smtClean="0"/>
              <a:t>3. Jakou možnost si konkurent vybere nejpravděpodobněji?“</a:t>
            </a:r>
            <a:endParaRPr lang="cs-CZ" dirty="0" smtClean="0"/>
          </a:p>
          <a:p>
            <a:pPr>
              <a:buFont typeface="Wingdings" pitchFamily="2" charset="2"/>
              <a:buNone/>
              <a:defRPr/>
            </a:pPr>
            <a:endParaRPr lang="cs-CZ"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04800"/>
            <a:ext cx="9144000" cy="1216025"/>
          </a:xfrm>
        </p:spPr>
        <p:txBody>
          <a:bodyPr/>
          <a:lstStyle/>
          <a:p>
            <a:pPr algn="ctr">
              <a:defRPr/>
            </a:pPr>
            <a:r>
              <a:rPr lang="cs-CZ" sz="3200" b="1" i="1" dirty="0" smtClean="0">
                <a:solidFill>
                  <a:schemeClr val="tx1"/>
                </a:solidFill>
                <a:latin typeface="+mn-lt"/>
                <a:ea typeface="+mn-ea"/>
                <a:cs typeface="+mn-cs"/>
              </a:rPr>
              <a:t>1. „Bude konkurent vůbec reagovat?</a:t>
            </a:r>
            <a:r>
              <a:rPr lang="cs-CZ" sz="3200" i="1" dirty="0" smtClean="0">
                <a:solidFill>
                  <a:schemeClr val="tx1"/>
                </a:solidFill>
                <a:latin typeface="+mn-lt"/>
                <a:ea typeface="+mn-ea"/>
                <a:cs typeface="+mn-cs"/>
              </a:rPr>
              <a:t> </a:t>
            </a:r>
            <a:r>
              <a:rPr lang="cs-CZ" sz="2400" i="1" dirty="0" smtClean="0">
                <a:solidFill>
                  <a:schemeClr val="tx1"/>
                </a:solidFill>
                <a:latin typeface="+mn-lt"/>
                <a:ea typeface="+mn-ea"/>
                <a:cs typeface="+mn-cs"/>
              </a:rPr>
              <a:t>(Pravděpodobnost nulové reakce)</a:t>
            </a:r>
            <a:endParaRPr lang="cs-CZ" sz="2400" dirty="0"/>
          </a:p>
        </p:txBody>
      </p:sp>
      <p:sp>
        <p:nvSpPr>
          <p:cNvPr id="75779" name="Zástupný symbol pro obsah 2"/>
          <p:cNvSpPr>
            <a:spLocks noGrp="1"/>
          </p:cNvSpPr>
          <p:nvPr>
            <p:ph idx="1"/>
          </p:nvPr>
        </p:nvSpPr>
        <p:spPr/>
        <p:txBody>
          <a:bodyPr/>
          <a:lstStyle/>
          <a:p>
            <a:pPr lvl="2">
              <a:buFont typeface="Wingdings" pitchFamily="2" charset="2"/>
              <a:buNone/>
            </a:pPr>
            <a:endParaRPr lang="cs-CZ" sz="2400" b="1" i="1" smtClean="0"/>
          </a:p>
          <a:p>
            <a:pPr lvl="2">
              <a:buFont typeface="Wingdings" pitchFamily="2" charset="2"/>
              <a:buNone/>
            </a:pPr>
            <a:r>
              <a:rPr lang="cs-CZ" sz="2400" b="1" i="1" smtClean="0"/>
              <a:t>1. Má konkurent možnost sledovat naše aktivity?</a:t>
            </a:r>
            <a:endParaRPr lang="cs-CZ" sz="2400" b="1" smtClean="0"/>
          </a:p>
          <a:p>
            <a:pPr lvl="2">
              <a:buFont typeface="Wingdings" pitchFamily="2" charset="2"/>
              <a:buNone/>
            </a:pPr>
            <a:r>
              <a:rPr lang="cs-CZ" sz="2400" b="1" i="1" smtClean="0"/>
              <a:t>2. Bude se konkurent cítit ohrožen?</a:t>
            </a:r>
            <a:endParaRPr lang="cs-CZ" sz="2400" b="1" smtClean="0"/>
          </a:p>
          <a:p>
            <a:pPr lvl="2">
              <a:buFont typeface="Wingdings" pitchFamily="2" charset="2"/>
              <a:buNone/>
            </a:pPr>
            <a:r>
              <a:rPr lang="cs-CZ" sz="2400" b="1" i="1" smtClean="0"/>
              <a:t>3. Bude reakce na naše kroky pro konkurenta prioritou?</a:t>
            </a:r>
            <a:endParaRPr lang="cs-CZ" sz="2400" b="1" smtClean="0"/>
          </a:p>
          <a:p>
            <a:pPr lvl="2">
              <a:buFont typeface="Wingdings" pitchFamily="2" charset="2"/>
              <a:buNone/>
            </a:pPr>
            <a:r>
              <a:rPr lang="cs-CZ" sz="2400" b="1" i="1" smtClean="0"/>
              <a:t>4. Dokáže konkurent překonat vliv vnitřní setrvačnosti své organizace?</a:t>
            </a:r>
            <a:endParaRPr lang="cs-CZ" sz="2400" b="1" smtClean="0"/>
          </a:p>
          <a:p>
            <a:pPr>
              <a:buFont typeface="Wingdings" pitchFamily="2" charset="2"/>
              <a:buNone/>
            </a:pPr>
            <a:endParaRPr lang="cs-CZ"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88913"/>
            <a:ext cx="9144000" cy="1216025"/>
          </a:xfrm>
        </p:spPr>
        <p:txBody>
          <a:bodyPr/>
          <a:lstStyle/>
          <a:p>
            <a:pPr algn="ctr">
              <a:defRPr/>
            </a:pPr>
            <a:r>
              <a:rPr lang="cs-CZ" sz="3200" b="1" i="1" dirty="0" smtClean="0">
                <a:solidFill>
                  <a:schemeClr val="tx1"/>
                </a:solidFill>
                <a:latin typeface="+mn-lt"/>
                <a:ea typeface="+mn-ea"/>
                <a:cs typeface="+mn-cs"/>
              </a:rPr>
              <a:t>2. Jaké možné varianty reakce bude konkurent zvažovat?</a:t>
            </a:r>
            <a:endParaRPr lang="cs-CZ" sz="3200" dirty="0"/>
          </a:p>
        </p:txBody>
      </p:sp>
      <p:sp>
        <p:nvSpPr>
          <p:cNvPr id="76803" name="Zástupný symbol pro obsah 2"/>
          <p:cNvSpPr>
            <a:spLocks noGrp="1"/>
          </p:cNvSpPr>
          <p:nvPr>
            <p:ph idx="1"/>
          </p:nvPr>
        </p:nvSpPr>
        <p:spPr/>
        <p:txBody>
          <a:bodyPr/>
          <a:lstStyle/>
          <a:p>
            <a:pPr>
              <a:buFont typeface="Wingdings" pitchFamily="2" charset="2"/>
              <a:buNone/>
            </a:pPr>
            <a:endParaRPr lang="cs-CZ" sz="4000" b="1" i="1" smtClean="0"/>
          </a:p>
          <a:p>
            <a:pPr>
              <a:buFont typeface="Wingdings" pitchFamily="2" charset="2"/>
              <a:buNone/>
            </a:pPr>
            <a:r>
              <a:rPr lang="cs-CZ" sz="2400" b="1" i="1" smtClean="0"/>
              <a:t>1. Pečlivé analýze bude u konkurenta podroben pouze zlomek možných variant.</a:t>
            </a:r>
          </a:p>
          <a:p>
            <a:pPr>
              <a:buFont typeface="Wingdings" pitchFamily="2" charset="2"/>
              <a:buNone/>
            </a:pPr>
            <a:endParaRPr lang="cs-CZ" sz="2400" b="1" smtClean="0"/>
          </a:p>
          <a:p>
            <a:pPr>
              <a:buFont typeface="Wingdings" pitchFamily="2" charset="2"/>
              <a:buNone/>
            </a:pPr>
            <a:r>
              <a:rPr lang="cs-CZ" sz="2400" b="1" i="1" smtClean="0"/>
              <a:t>2. Konkurent nejvíce zvažuje tu nejběžnější reakci (reciproční zavedení vlastního nového produktu a reciproční úpravu cen).</a:t>
            </a:r>
            <a:endParaRPr lang="cs-CZ" sz="2400" b="1" smtClean="0"/>
          </a:p>
          <a:p>
            <a:pPr>
              <a:buFont typeface="Wingdings" pitchFamily="2" charset="2"/>
              <a:buNone/>
            </a:pPr>
            <a:endParaRPr lang="cs-CZ"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60350"/>
            <a:ext cx="9144000" cy="1216025"/>
          </a:xfrm>
        </p:spPr>
        <p:txBody>
          <a:bodyPr/>
          <a:lstStyle/>
          <a:p>
            <a:pPr algn="ctr">
              <a:defRPr/>
            </a:pPr>
            <a:r>
              <a:rPr lang="cs-CZ" sz="3200" b="1" i="1" dirty="0" smtClean="0">
                <a:solidFill>
                  <a:schemeClr val="tx1"/>
                </a:solidFill>
                <a:latin typeface="+mn-lt"/>
                <a:ea typeface="+mn-ea"/>
                <a:cs typeface="+mn-cs"/>
              </a:rPr>
              <a:t>3. Jakou možnost si konkurent vybere nejpravděpodobněji?</a:t>
            </a:r>
            <a:endParaRPr lang="cs-CZ" sz="3200" dirty="0"/>
          </a:p>
        </p:txBody>
      </p:sp>
      <p:sp>
        <p:nvSpPr>
          <p:cNvPr id="77827" name="Zástupný symbol pro obsah 2"/>
          <p:cNvSpPr>
            <a:spLocks noGrp="1"/>
          </p:cNvSpPr>
          <p:nvPr>
            <p:ph idx="1"/>
          </p:nvPr>
        </p:nvSpPr>
        <p:spPr/>
        <p:txBody>
          <a:bodyPr/>
          <a:lstStyle/>
          <a:p>
            <a:pPr>
              <a:buFont typeface="Wingdings" pitchFamily="2" charset="2"/>
              <a:buNone/>
            </a:pPr>
            <a:r>
              <a:rPr lang="cs-CZ" sz="2400" b="1" i="1" smtClean="0"/>
              <a:t>1. Ze všech možností, které konkurent zvažuje, si vybere tu, která je dle jeho postupů nejefektivnější, při zvážení krátkodobého a dlouhodobého úsilí potřebného k její realizaci.</a:t>
            </a:r>
          </a:p>
          <a:p>
            <a:pPr>
              <a:buFont typeface="Wingdings" pitchFamily="2" charset="2"/>
              <a:buNone/>
            </a:pPr>
            <a:endParaRPr lang="cs-CZ" sz="1000" b="1" smtClean="0"/>
          </a:p>
          <a:p>
            <a:pPr>
              <a:buFont typeface="Wingdings" pitchFamily="2" charset="2"/>
              <a:buNone/>
            </a:pPr>
            <a:r>
              <a:rPr lang="cs-CZ" sz="2400" b="1" i="1" smtClean="0"/>
              <a:t>2. Kolik budoucích tahů konkurent uvažuje?</a:t>
            </a:r>
          </a:p>
          <a:p>
            <a:pPr>
              <a:buFont typeface="Wingdings" pitchFamily="2" charset="2"/>
              <a:buNone/>
            </a:pPr>
            <a:endParaRPr lang="cs-CZ" sz="1000" b="1" smtClean="0"/>
          </a:p>
          <a:p>
            <a:pPr>
              <a:buFont typeface="Wingdings" pitchFamily="2" charset="2"/>
              <a:buNone/>
            </a:pPr>
            <a:r>
              <a:rPr lang="cs-CZ" sz="2400" b="1" i="1" smtClean="0"/>
              <a:t>3. Jaký způsob měření konkurent používá? (Jaká kriteria vedla našeho konkurenta k jeho poslednímu rozhodnutí? – podíl na trhu, tržby, atd.)</a:t>
            </a:r>
            <a:endParaRPr lang="cs-CZ" sz="2400" b="1" smtClean="0"/>
          </a:p>
          <a:p>
            <a:endParaRPr lang="cs-CZ" sz="2400" b="1"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26979" name="Object 3"/>
          <p:cNvGraphicFramePr>
            <a:graphicFrameLocks noChangeAspect="1"/>
          </p:cNvGraphicFramePr>
          <p:nvPr/>
        </p:nvGraphicFramePr>
        <p:xfrm>
          <a:off x="344488" y="692150"/>
          <a:ext cx="5483225" cy="6013450"/>
        </p:xfrm>
        <a:graphic>
          <a:graphicData uri="http://schemas.openxmlformats.org/presentationml/2006/ole">
            <p:oleObj spid="_x0000_s9219" r:id="rId4" imgW="2172003" imgH="2381582" progId="PBrush">
              <p:embed/>
            </p:oleObj>
          </a:graphicData>
        </a:graphic>
      </p:graphicFrame>
      <p:sp>
        <p:nvSpPr>
          <p:cNvPr id="126980" name="Text Box 4"/>
          <p:cNvSpPr txBox="1">
            <a:spLocks noChangeArrowheads="1"/>
          </p:cNvSpPr>
          <p:nvPr/>
        </p:nvSpPr>
        <p:spPr bwMode="auto">
          <a:xfrm>
            <a:off x="6019800" y="692150"/>
            <a:ext cx="3124200" cy="4895850"/>
          </a:xfrm>
          <a:prstGeom prst="rect">
            <a:avLst/>
          </a:prstGeom>
          <a:solidFill>
            <a:srgbClr val="FF9900"/>
          </a:solidFill>
          <a:ln w="9525">
            <a:noFill/>
            <a:round/>
            <a:headEnd/>
            <a:tailEnd/>
          </a:ln>
        </p:spPr>
        <p:txBody>
          <a:bodyPr lIns="90000" tIns="46800" rIns="90000" bIns="46800">
            <a:spAutoFit/>
          </a:bodyPr>
          <a:lstStyle/>
          <a:p>
            <a:pPr algn="ctr" defTabSz="449263" eaLnBrk="0" hangingPunct="0">
              <a:spcBef>
                <a:spcPts val="15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400" b="1">
                <a:solidFill>
                  <a:srgbClr val="FFFFFF"/>
                </a:solidFill>
                <a:ea typeface="Arial Unicode MS" pitchFamily="34" charset="-128"/>
                <a:cs typeface="Arial Unicode MS" pitchFamily="34" charset="-128"/>
              </a:rPr>
              <a:t>PRESIDENT GEORGE BUSH  STUDUJE  ZPRAVODAJSKÝ VÝSTUP VE FORMĚ VZTAHOVÉHO DIAGRAMU VYTVOŘENÉHO POMOCÍ PRODUKTU ANALYST‘s NOTEBOOK</a:t>
            </a:r>
          </a:p>
        </p:txBody>
      </p:sp>
      <p:sp>
        <p:nvSpPr>
          <p:cNvPr id="9220" name="Zástupný symbol pro číslo snímku 4"/>
          <p:cNvSpPr>
            <a:spLocks noGrp="1"/>
          </p:cNvSpPr>
          <p:nvPr>
            <p:ph type="sldNum" sz="quarter" idx="12"/>
          </p:nvPr>
        </p:nvSpPr>
        <p:spPr>
          <a:noFill/>
        </p:spPr>
        <p:txBody>
          <a:bodyPr/>
          <a:lstStyle/>
          <a:p>
            <a:fld id="{AC28EA74-0364-4375-A091-E857AF0EB3EF}" type="slidenum">
              <a:rPr lang="cs-CZ" smtClean="0"/>
              <a:pPr/>
              <a:t>58</a:t>
            </a:fld>
            <a:endParaRPr lang="cs-CZ" smtClean="0"/>
          </a:p>
        </p:txBody>
      </p:sp>
      <p:sp>
        <p:nvSpPr>
          <p:cNvPr id="9221" name="Obdélník 5"/>
          <p:cNvSpPr>
            <a:spLocks noChangeArrowheads="1"/>
          </p:cNvSpPr>
          <p:nvPr/>
        </p:nvSpPr>
        <p:spPr bwMode="auto">
          <a:xfrm>
            <a:off x="0" y="0"/>
            <a:ext cx="9144000" cy="769938"/>
          </a:xfrm>
          <a:prstGeom prst="rect">
            <a:avLst/>
          </a:prstGeom>
          <a:noFill/>
          <a:ln w="9525">
            <a:noFill/>
            <a:miter lim="800000"/>
            <a:headEnd/>
            <a:tailEnd/>
          </a:ln>
        </p:spPr>
        <p:txBody>
          <a:bodyPr>
            <a:spAutoFit/>
          </a:bodyPr>
          <a:lstStyle/>
          <a:p>
            <a:pPr algn="ctr"/>
            <a:r>
              <a:rPr lang="cs-CZ" sz="4400" b="1">
                <a:solidFill>
                  <a:srgbClr val="C00000"/>
                </a:solidFill>
              </a:rPr>
              <a:t>Produkt v praxi</a:t>
            </a:r>
            <a:endParaRPr lang="cs-CZ" sz="440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clickEffect">
                                  <p:stCondLst>
                                    <p:cond delay="0"/>
                                  </p:stCondLst>
                                  <p:childTnLst>
                                    <p:set>
                                      <p:cBhvr additive="repl">
                                        <p:cTn id="6" dur="1" fill="hold">
                                          <p:stCondLst>
                                            <p:cond delay="0"/>
                                          </p:stCondLst>
                                        </p:cTn>
                                        <p:tgtEl>
                                          <p:spTgt spid="126979"/>
                                        </p:tgtEl>
                                        <p:attrNameLst>
                                          <p:attrName>style.visibility</p:attrName>
                                        </p:attrNameLst>
                                      </p:cBhvr>
                                      <p:to>
                                        <p:strVal val="visible"/>
                                      </p:to>
                                    </p:set>
                                    <p:animEffect transition="in" filter="dissolve">
                                      <p:cBhvr additive="repl">
                                        <p:cTn id="7" dur="500"/>
                                        <p:tgtEl>
                                          <p:spTgt spid="126979"/>
                                        </p:tgtEl>
                                      </p:cBhvr>
                                    </p:animEffect>
                                  </p:childTnLst>
                                </p:cTn>
                              </p:par>
                            </p:childTnLst>
                          </p:cTn>
                        </p:par>
                        <p:par>
                          <p:cTn id="8" fill="hold">
                            <p:stCondLst>
                              <p:cond delay="500"/>
                            </p:stCondLst>
                            <p:childTnLst>
                              <p:par>
                                <p:cTn id="9" presetID="7" presetClass="entr" presetSubtype="4" fill="hold" nodeType="afterEffect">
                                  <p:stCondLst>
                                    <p:cond delay="0"/>
                                  </p:stCondLst>
                                  <p:childTnLst>
                                    <p:set>
                                      <p:cBhvr additive="repl">
                                        <p:cTn id="10" dur="1" fill="hold">
                                          <p:stCondLst>
                                            <p:cond delay="0"/>
                                          </p:stCondLst>
                                        </p:cTn>
                                        <p:tgtEl>
                                          <p:spTgt spid="126980"/>
                                        </p:tgtEl>
                                        <p:attrNameLst>
                                          <p:attrName>style.visibility</p:attrName>
                                        </p:attrNameLst>
                                      </p:cBhvr>
                                      <p:to>
                                        <p:strVal val="visible"/>
                                      </p:to>
                                    </p:set>
                                    <p:anim calcmode="lin" valueType="num">
                                      <p:cBhvr additive="repl">
                                        <p:cTn id="11" dur="5000" fill="hold"/>
                                        <p:tgtEl>
                                          <p:spTgt spid="126980"/>
                                        </p:tgtEl>
                                        <p:attrNameLst>
                                          <p:attrName>ppt_x</p:attrName>
                                        </p:attrNameLst>
                                      </p:cBhvr>
                                      <p:tavLst>
                                        <p:tav tm="100000">
                                          <p:val>
                                            <p:strVal val="#ppt_x"/>
                                          </p:val>
                                        </p:tav>
                                        <p:tav>
                                          <p:val>
                                            <p:strVal val="#ppt_x"/>
                                          </p:val>
                                        </p:tav>
                                      </p:tavLst>
                                    </p:anim>
                                    <p:anim calcmode="lin" valueType="num">
                                      <p:cBhvr additive="repl">
                                        <p:cTn id="12" dur="5000" fill="hold"/>
                                        <p:tgtEl>
                                          <p:spTgt spid="126980"/>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Nadpis 1"/>
          <p:cNvSpPr>
            <a:spLocks noGrp="1"/>
          </p:cNvSpPr>
          <p:nvPr>
            <p:ph type="title"/>
          </p:nvPr>
        </p:nvSpPr>
        <p:spPr>
          <a:xfrm>
            <a:off x="468313" y="0"/>
            <a:ext cx="8001000" cy="1233488"/>
          </a:xfrm>
        </p:spPr>
        <p:txBody>
          <a:bodyPr/>
          <a:lstStyle/>
          <a:p>
            <a:pPr algn="ctr"/>
            <a:r>
              <a:rPr lang="cs-CZ" b="1" smtClean="0"/>
              <a:t>Corpus intelligence platform</a:t>
            </a:r>
            <a:br>
              <a:rPr lang="cs-CZ" b="1" smtClean="0"/>
            </a:br>
            <a:r>
              <a:rPr lang="cs-CZ" sz="2000" b="1" smtClean="0"/>
              <a:t>Obecné schéma</a:t>
            </a:r>
            <a:endParaRPr lang="cs-CZ" smtClean="0"/>
          </a:p>
        </p:txBody>
      </p:sp>
      <p:pic>
        <p:nvPicPr>
          <p:cNvPr id="78851" name="Zástupný symbol pro obsah 3"/>
          <p:cNvPicPr>
            <a:picLocks noGrp="1"/>
          </p:cNvPicPr>
          <p:nvPr>
            <p:ph idx="1"/>
          </p:nvPr>
        </p:nvPicPr>
        <p:blipFill>
          <a:blip r:embed="rId2" cstate="print"/>
          <a:srcRect/>
          <a:stretch>
            <a:fillRect/>
          </a:stretch>
        </p:blipFill>
        <p:spPr>
          <a:xfrm>
            <a:off x="2124075" y="1773238"/>
            <a:ext cx="4878388" cy="484505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a:xfrm>
            <a:off x="0" y="115888"/>
            <a:ext cx="9144000" cy="1184275"/>
          </a:xfrm>
        </p:spPr>
        <p:txBody>
          <a:bodyPr/>
          <a:lstStyle/>
          <a:p>
            <a:pPr algn="ctr" eaLnBrk="1" hangingPunct="1"/>
            <a:r>
              <a:rPr lang="cs-CZ" b="1" smtClean="0"/>
              <a:t>ČÍNSKÁ  FILOSOFIE  A  KRIZE</a:t>
            </a:r>
          </a:p>
        </p:txBody>
      </p:sp>
      <p:pic>
        <p:nvPicPr>
          <p:cNvPr id="17411" name="Zástupný symbol pro obsah 4" descr="Save0033.JPG"/>
          <p:cNvPicPr>
            <a:picLocks noGrp="1" noChangeAspect="1"/>
          </p:cNvPicPr>
          <p:nvPr>
            <p:ph idx="1"/>
          </p:nvPr>
        </p:nvPicPr>
        <p:blipFill>
          <a:blip r:embed="rId2" cstate="print"/>
          <a:srcRect/>
          <a:stretch>
            <a:fillRect/>
          </a:stretch>
        </p:blipFill>
        <p:spPr>
          <a:xfrm>
            <a:off x="1619250" y="1404938"/>
            <a:ext cx="2305050" cy="2817812"/>
          </a:xfrm>
        </p:spPr>
      </p:pic>
      <p:sp>
        <p:nvSpPr>
          <p:cNvPr id="17412" name="Zástupný symbol pro číslo snímku 3"/>
          <p:cNvSpPr>
            <a:spLocks noGrp="1"/>
          </p:cNvSpPr>
          <p:nvPr>
            <p:ph type="sldNum" sz="quarter" idx="12"/>
          </p:nvPr>
        </p:nvSpPr>
        <p:spPr>
          <a:noFill/>
        </p:spPr>
        <p:txBody>
          <a:bodyPr/>
          <a:lstStyle/>
          <a:p>
            <a:fld id="{9C585AFB-CAB2-433C-884E-F26385E25F9A}" type="slidenum">
              <a:rPr lang="cs-CZ" smtClean="0"/>
              <a:pPr/>
              <a:t>6</a:t>
            </a:fld>
            <a:endParaRPr lang="cs-CZ" smtClean="0"/>
          </a:p>
        </p:txBody>
      </p:sp>
      <p:sp>
        <p:nvSpPr>
          <p:cNvPr id="11269" name="TextovéPole 5"/>
          <p:cNvSpPr txBox="1">
            <a:spLocks noChangeArrowheads="1"/>
          </p:cNvSpPr>
          <p:nvPr/>
        </p:nvSpPr>
        <p:spPr bwMode="auto">
          <a:xfrm>
            <a:off x="4932363" y="1700213"/>
            <a:ext cx="3600450" cy="585787"/>
          </a:xfrm>
          <a:prstGeom prst="rect">
            <a:avLst/>
          </a:prstGeom>
          <a:noFill/>
          <a:ln w="9525">
            <a:noFill/>
            <a:miter lim="800000"/>
            <a:headEnd/>
            <a:tailEnd/>
          </a:ln>
        </p:spPr>
        <p:txBody>
          <a:bodyPr>
            <a:spAutoFit/>
          </a:bodyPr>
          <a:lstStyle/>
          <a:p>
            <a:pPr algn="ctr">
              <a:defRPr/>
            </a:pPr>
            <a:r>
              <a:rPr lang="cs-CZ" sz="3200" b="1" dirty="0">
                <a:solidFill>
                  <a:schemeClr val="accent2">
                    <a:lumMod val="50000"/>
                  </a:schemeClr>
                </a:solidFill>
              </a:rPr>
              <a:t>TRAGÉDIE </a:t>
            </a:r>
          </a:p>
        </p:txBody>
      </p:sp>
      <p:sp>
        <p:nvSpPr>
          <p:cNvPr id="17414" name="TextovéPole 6"/>
          <p:cNvSpPr txBox="1">
            <a:spLocks noChangeArrowheads="1"/>
          </p:cNvSpPr>
          <p:nvPr/>
        </p:nvSpPr>
        <p:spPr bwMode="auto">
          <a:xfrm>
            <a:off x="5003800" y="3068638"/>
            <a:ext cx="3816350" cy="585787"/>
          </a:xfrm>
          <a:prstGeom prst="rect">
            <a:avLst/>
          </a:prstGeom>
          <a:noFill/>
          <a:ln w="9525">
            <a:noFill/>
            <a:miter lim="800000"/>
            <a:headEnd/>
            <a:tailEnd/>
          </a:ln>
        </p:spPr>
        <p:txBody>
          <a:bodyPr>
            <a:spAutoFit/>
          </a:bodyPr>
          <a:lstStyle/>
          <a:p>
            <a:pPr algn="ctr"/>
            <a:r>
              <a:rPr lang="cs-CZ" sz="3200" b="1">
                <a:solidFill>
                  <a:srgbClr val="00B050"/>
                </a:solidFill>
              </a:rPr>
              <a:t>SKRYTÉ  MOŽNOSTI </a:t>
            </a:r>
          </a:p>
        </p:txBody>
      </p:sp>
      <p:sp>
        <p:nvSpPr>
          <p:cNvPr id="8" name="TextovéPole 7"/>
          <p:cNvSpPr txBox="1"/>
          <p:nvPr/>
        </p:nvSpPr>
        <p:spPr>
          <a:xfrm>
            <a:off x="0" y="4652963"/>
            <a:ext cx="9144000" cy="646112"/>
          </a:xfrm>
          <a:prstGeom prst="rect">
            <a:avLst/>
          </a:prstGeom>
          <a:solidFill>
            <a:schemeClr val="bg2">
              <a:lumMod val="75000"/>
            </a:schemeClr>
          </a:solidFill>
        </p:spPr>
        <p:txBody>
          <a:bodyPr>
            <a:spAutoFit/>
          </a:bodyPr>
          <a:lstStyle/>
          <a:p>
            <a:pPr algn="ctr">
              <a:defRPr/>
            </a:pPr>
            <a:r>
              <a:rPr lang="cs-CZ" sz="3600" b="1" dirty="0">
                <a:solidFill>
                  <a:srgbClr val="FF0000"/>
                </a:solidFill>
                <a:latin typeface="Arial" charset="0"/>
              </a:rPr>
              <a:t>Krizi je třeba považovat za příležitost !!!</a:t>
            </a:r>
          </a:p>
        </p:txBody>
      </p:sp>
      <p:sp>
        <p:nvSpPr>
          <p:cNvPr id="9" name="Šipka doprava 8"/>
          <p:cNvSpPr/>
          <p:nvPr/>
        </p:nvSpPr>
        <p:spPr>
          <a:xfrm>
            <a:off x="3995738" y="1844675"/>
            <a:ext cx="1008062" cy="360363"/>
          </a:xfrm>
          <a:prstGeom prst="righ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0" name="Šipka doprava 9"/>
          <p:cNvSpPr/>
          <p:nvPr/>
        </p:nvSpPr>
        <p:spPr>
          <a:xfrm>
            <a:off x="3995738" y="3213100"/>
            <a:ext cx="1008062" cy="36036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88913"/>
            <a:ext cx="9144000" cy="1216025"/>
          </a:xfrm>
        </p:spPr>
        <p:txBody>
          <a:bodyPr/>
          <a:lstStyle/>
          <a:p>
            <a:pPr algn="ctr">
              <a:defRPr/>
            </a:pPr>
            <a:r>
              <a:rPr lang="cs-CZ" b="1" cap="all" dirty="0" smtClean="0"/>
              <a:t>Corpus </a:t>
            </a:r>
            <a:r>
              <a:rPr lang="cs-CZ" b="1" cap="all" dirty="0" err="1" smtClean="0"/>
              <a:t>Solutions</a:t>
            </a:r>
            <a:r>
              <a:rPr lang="cs-CZ" b="1" cap="all" dirty="0" smtClean="0"/>
              <a:t> Intelligence </a:t>
            </a:r>
            <a:r>
              <a:rPr lang="cs-CZ" b="1" cap="all" dirty="0" err="1" smtClean="0"/>
              <a:t>platform</a:t>
            </a:r>
            <a:endParaRPr lang="cs-CZ" dirty="0"/>
          </a:p>
        </p:txBody>
      </p:sp>
      <p:pic>
        <p:nvPicPr>
          <p:cNvPr id="79875" name="Zástupný symbol pro obsah 3"/>
          <p:cNvPicPr>
            <a:picLocks noGrp="1"/>
          </p:cNvPicPr>
          <p:nvPr>
            <p:ph idx="1"/>
          </p:nvPr>
        </p:nvPicPr>
        <p:blipFill>
          <a:blip r:embed="rId2" cstate="print"/>
          <a:srcRect/>
          <a:stretch>
            <a:fillRect/>
          </a:stretch>
        </p:blipFill>
        <p:spPr>
          <a:xfrm>
            <a:off x="1497013" y="1752600"/>
            <a:ext cx="6140450" cy="4267200"/>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p:spPr>
      </p:pic>
      <p:grpSp>
        <p:nvGrpSpPr>
          <p:cNvPr id="80899" name="Group 3"/>
          <p:cNvGrpSpPr>
            <a:grpSpLocks/>
          </p:cNvGrpSpPr>
          <p:nvPr/>
        </p:nvGrpSpPr>
        <p:grpSpPr bwMode="auto">
          <a:xfrm>
            <a:off x="2955925" y="2192338"/>
            <a:ext cx="3074988" cy="1531937"/>
            <a:chOff x="1862" y="1381"/>
            <a:chExt cx="1937" cy="965"/>
          </a:xfrm>
        </p:grpSpPr>
        <p:pic>
          <p:nvPicPr>
            <p:cNvPr id="80910" name="Picture 4"/>
            <p:cNvPicPr>
              <a:picLocks noChangeAspect="1" noChangeArrowheads="1"/>
            </p:cNvPicPr>
            <p:nvPr/>
          </p:nvPicPr>
          <p:blipFill>
            <a:blip r:embed="rId4" cstate="print"/>
            <a:srcRect/>
            <a:stretch>
              <a:fillRect/>
            </a:stretch>
          </p:blipFill>
          <p:spPr bwMode="auto">
            <a:xfrm>
              <a:off x="2520" y="1381"/>
              <a:ext cx="672" cy="515"/>
            </a:xfrm>
            <a:prstGeom prst="rect">
              <a:avLst/>
            </a:prstGeom>
            <a:noFill/>
            <a:ln w="9525">
              <a:noFill/>
              <a:round/>
              <a:headEnd/>
              <a:tailEnd/>
            </a:ln>
          </p:spPr>
        </p:pic>
        <p:pic>
          <p:nvPicPr>
            <p:cNvPr id="80911" name="Picture 5"/>
            <p:cNvPicPr>
              <a:picLocks noChangeAspect="1" noChangeArrowheads="1"/>
            </p:cNvPicPr>
            <p:nvPr/>
          </p:nvPicPr>
          <p:blipFill>
            <a:blip r:embed="rId5" cstate="print"/>
            <a:srcRect/>
            <a:stretch>
              <a:fillRect/>
            </a:stretch>
          </p:blipFill>
          <p:spPr bwMode="auto">
            <a:xfrm>
              <a:off x="1862" y="1888"/>
              <a:ext cx="644" cy="445"/>
            </a:xfrm>
            <a:prstGeom prst="rect">
              <a:avLst/>
            </a:prstGeom>
            <a:noFill/>
            <a:ln w="9525">
              <a:noFill/>
              <a:round/>
              <a:headEnd/>
              <a:tailEnd/>
            </a:ln>
          </p:spPr>
        </p:pic>
        <p:pic>
          <p:nvPicPr>
            <p:cNvPr id="80912" name="Picture 6"/>
            <p:cNvPicPr>
              <a:picLocks noChangeAspect="1" noChangeArrowheads="1"/>
            </p:cNvPicPr>
            <p:nvPr/>
          </p:nvPicPr>
          <p:blipFill>
            <a:blip r:embed="rId6" cstate="print"/>
            <a:srcRect/>
            <a:stretch>
              <a:fillRect/>
            </a:stretch>
          </p:blipFill>
          <p:spPr bwMode="auto">
            <a:xfrm>
              <a:off x="1862" y="1381"/>
              <a:ext cx="658" cy="507"/>
            </a:xfrm>
            <a:prstGeom prst="rect">
              <a:avLst/>
            </a:prstGeom>
            <a:noFill/>
            <a:ln w="9525">
              <a:noFill/>
              <a:round/>
              <a:headEnd/>
              <a:tailEnd/>
            </a:ln>
          </p:spPr>
        </p:pic>
        <p:pic>
          <p:nvPicPr>
            <p:cNvPr id="80913" name="Picture 7"/>
            <p:cNvPicPr>
              <a:picLocks noChangeAspect="1" noChangeArrowheads="1"/>
            </p:cNvPicPr>
            <p:nvPr/>
          </p:nvPicPr>
          <p:blipFill>
            <a:blip r:embed="rId7" cstate="print"/>
            <a:srcRect/>
            <a:stretch>
              <a:fillRect/>
            </a:stretch>
          </p:blipFill>
          <p:spPr bwMode="auto">
            <a:xfrm>
              <a:off x="3178" y="1888"/>
              <a:ext cx="622" cy="438"/>
            </a:xfrm>
            <a:prstGeom prst="rect">
              <a:avLst/>
            </a:prstGeom>
            <a:noFill/>
            <a:ln w="9525">
              <a:noFill/>
              <a:round/>
              <a:headEnd/>
              <a:tailEnd/>
            </a:ln>
          </p:spPr>
        </p:pic>
        <p:grpSp>
          <p:nvGrpSpPr>
            <p:cNvPr id="80914" name="Group 8"/>
            <p:cNvGrpSpPr>
              <a:grpSpLocks/>
            </p:cNvGrpSpPr>
            <p:nvPr/>
          </p:nvGrpSpPr>
          <p:grpSpPr bwMode="auto">
            <a:xfrm>
              <a:off x="2506" y="1888"/>
              <a:ext cx="685" cy="458"/>
              <a:chOff x="2506" y="1888"/>
              <a:chExt cx="685" cy="458"/>
            </a:xfrm>
          </p:grpSpPr>
          <p:pic>
            <p:nvPicPr>
              <p:cNvPr id="80916" name="Picture 9"/>
              <p:cNvPicPr>
                <a:picLocks noChangeAspect="1" noChangeArrowheads="1"/>
              </p:cNvPicPr>
              <p:nvPr/>
            </p:nvPicPr>
            <p:blipFill>
              <a:blip r:embed="rId8" cstate="print"/>
              <a:srcRect/>
              <a:stretch>
                <a:fillRect/>
              </a:stretch>
            </p:blipFill>
            <p:spPr bwMode="auto">
              <a:xfrm>
                <a:off x="2506" y="1888"/>
                <a:ext cx="678" cy="430"/>
              </a:xfrm>
              <a:prstGeom prst="rect">
                <a:avLst/>
              </a:prstGeom>
              <a:noFill/>
              <a:ln w="9525">
                <a:noFill/>
                <a:round/>
                <a:headEnd/>
                <a:tailEnd/>
              </a:ln>
            </p:spPr>
          </p:pic>
          <p:pic>
            <p:nvPicPr>
              <p:cNvPr id="80917" name="Picture 10"/>
              <p:cNvPicPr>
                <a:picLocks noChangeAspect="1" noChangeArrowheads="1"/>
              </p:cNvPicPr>
              <p:nvPr/>
            </p:nvPicPr>
            <p:blipFill>
              <a:blip r:embed="rId9" cstate="print"/>
              <a:srcRect/>
              <a:stretch>
                <a:fillRect/>
              </a:stretch>
            </p:blipFill>
            <p:spPr bwMode="auto">
              <a:xfrm>
                <a:off x="2744" y="1888"/>
                <a:ext cx="440" cy="459"/>
              </a:xfrm>
              <a:prstGeom prst="rect">
                <a:avLst/>
              </a:prstGeom>
              <a:noFill/>
              <a:ln w="9525">
                <a:noFill/>
                <a:round/>
                <a:headEnd/>
                <a:tailEnd/>
              </a:ln>
            </p:spPr>
          </p:pic>
          <p:pic>
            <p:nvPicPr>
              <p:cNvPr id="80918" name="Picture 11"/>
              <p:cNvPicPr>
                <a:picLocks noChangeAspect="1" noChangeArrowheads="1"/>
              </p:cNvPicPr>
              <p:nvPr/>
            </p:nvPicPr>
            <p:blipFill>
              <a:blip r:embed="rId10" cstate="print"/>
              <a:srcRect/>
              <a:stretch>
                <a:fillRect/>
              </a:stretch>
            </p:blipFill>
            <p:spPr bwMode="auto">
              <a:xfrm>
                <a:off x="3024" y="1896"/>
                <a:ext cx="168" cy="165"/>
              </a:xfrm>
              <a:prstGeom prst="rect">
                <a:avLst/>
              </a:prstGeom>
              <a:noFill/>
              <a:ln w="9525">
                <a:noFill/>
                <a:round/>
                <a:headEnd/>
                <a:tailEnd/>
              </a:ln>
            </p:spPr>
          </p:pic>
        </p:grpSp>
        <p:pic>
          <p:nvPicPr>
            <p:cNvPr id="80915" name="Picture 12"/>
            <p:cNvPicPr>
              <a:picLocks noChangeAspect="1" noChangeArrowheads="1"/>
            </p:cNvPicPr>
            <p:nvPr/>
          </p:nvPicPr>
          <p:blipFill>
            <a:blip r:embed="rId11" cstate="print"/>
            <a:srcRect/>
            <a:stretch>
              <a:fillRect/>
            </a:stretch>
          </p:blipFill>
          <p:spPr bwMode="auto">
            <a:xfrm>
              <a:off x="3192" y="1381"/>
              <a:ext cx="608" cy="515"/>
            </a:xfrm>
            <a:prstGeom prst="rect">
              <a:avLst/>
            </a:prstGeom>
            <a:noFill/>
            <a:ln w="9525">
              <a:noFill/>
              <a:round/>
              <a:headEnd/>
              <a:tailEnd/>
            </a:ln>
          </p:spPr>
        </p:pic>
      </p:grpSp>
      <p:sp>
        <p:nvSpPr>
          <p:cNvPr id="80900" name="Text Box 13"/>
          <p:cNvSpPr txBox="1">
            <a:spLocks noChangeArrowheads="1"/>
          </p:cNvSpPr>
          <p:nvPr/>
        </p:nvSpPr>
        <p:spPr bwMode="auto">
          <a:xfrm>
            <a:off x="3232150" y="2452688"/>
            <a:ext cx="2509838" cy="833437"/>
          </a:xfrm>
          <a:prstGeom prst="rect">
            <a:avLst/>
          </a:prstGeom>
          <a:solidFill>
            <a:srgbClr val="FFFFFF">
              <a:alpha val="56862"/>
            </a:srgbClr>
          </a:solidFill>
          <a:ln w="9525">
            <a:noFill/>
            <a:round/>
            <a:headEnd/>
            <a:tailEnd/>
          </a:ln>
        </p:spPr>
        <p:txBody>
          <a:bodyPr lIns="90000" tIns="46800" rIns="90000" bIns="46800">
            <a:spAutoFit/>
          </a:bodyPr>
          <a:lstStyle/>
          <a:p>
            <a:pPr algn="ctr" defTabSz="449263">
              <a:spcBef>
                <a:spcPts val="20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o-RO" sz="2400" b="1">
                <a:solidFill>
                  <a:srgbClr val="FF0000"/>
                </a:solidFill>
                <a:latin typeface="Arial Black" pitchFamily="34" charset="0"/>
                <a:ea typeface="Arial Unicode MS" pitchFamily="34" charset="-128"/>
                <a:cs typeface="Arial Unicode MS" pitchFamily="34" charset="-128"/>
              </a:rPr>
              <a:t>Competitiv</a:t>
            </a:r>
            <a:r>
              <a:rPr lang="en-US" sz="2400" b="1">
                <a:solidFill>
                  <a:srgbClr val="FF0000"/>
                </a:solidFill>
                <a:latin typeface="Arial Black" pitchFamily="34" charset="0"/>
                <a:ea typeface="Arial Unicode MS" pitchFamily="34" charset="-128"/>
                <a:cs typeface="Arial Unicode MS" pitchFamily="34" charset="-128"/>
              </a:rPr>
              <a:t>e</a:t>
            </a:r>
            <a:r>
              <a:rPr lang="ro-RO" sz="2400" b="1">
                <a:solidFill>
                  <a:srgbClr val="FF0000"/>
                </a:solidFill>
                <a:latin typeface="Arial Black" pitchFamily="34" charset="0"/>
                <a:ea typeface="Arial Unicode MS" pitchFamily="34" charset="-128"/>
                <a:cs typeface="Arial Unicode MS" pitchFamily="34" charset="-128"/>
              </a:rPr>
              <a:t> Intelligence</a:t>
            </a:r>
          </a:p>
        </p:txBody>
      </p:sp>
      <p:sp>
        <p:nvSpPr>
          <p:cNvPr id="80901" name="Text Box 14"/>
          <p:cNvSpPr txBox="1">
            <a:spLocks noChangeArrowheads="1"/>
          </p:cNvSpPr>
          <p:nvPr/>
        </p:nvSpPr>
        <p:spPr bwMode="auto">
          <a:xfrm>
            <a:off x="431800" y="2497138"/>
            <a:ext cx="2205038" cy="1068387"/>
          </a:xfrm>
          <a:prstGeom prst="rect">
            <a:avLst/>
          </a:prstGeom>
          <a:solidFill>
            <a:srgbClr val="FFFFFF">
              <a:alpha val="56862"/>
            </a:srgbClr>
          </a:solidFill>
          <a:ln w="9525">
            <a:noFill/>
            <a:round/>
            <a:headEnd/>
            <a:tailEnd/>
          </a:ln>
        </p:spPr>
        <p:txBody>
          <a:bodyPr lIns="90000" tIns="46800" rIns="90000" bIns="46800">
            <a:spAutoFit/>
          </a:bodyPr>
          <a:lstStyle/>
          <a:p>
            <a:pPr algn="ctr" defTabSz="449263">
              <a:spcBef>
                <a:spcPts val="20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o-RO" sz="3200" b="1">
                <a:solidFill>
                  <a:srgbClr val="003366"/>
                </a:solidFill>
                <a:latin typeface="Times New Roman" pitchFamily="18" charset="0"/>
                <a:ea typeface="Arial Unicode MS" pitchFamily="34" charset="-128"/>
                <a:cs typeface="Arial Unicode MS" pitchFamily="34" charset="-128"/>
              </a:rPr>
              <a:t> </a:t>
            </a:r>
            <a:r>
              <a:rPr lang="ro-RO" sz="3200" b="1">
                <a:solidFill>
                  <a:srgbClr val="FF0000"/>
                </a:solidFill>
                <a:latin typeface="Times New Roman" pitchFamily="18" charset="0"/>
                <a:ea typeface="Arial Unicode MS" pitchFamily="34" charset="-128"/>
                <a:cs typeface="Arial Unicode MS" pitchFamily="34" charset="-128"/>
              </a:rPr>
              <a:t>Business Intelligence</a:t>
            </a:r>
          </a:p>
        </p:txBody>
      </p:sp>
      <p:sp>
        <p:nvSpPr>
          <p:cNvPr id="80902" name="Text Box 15"/>
          <p:cNvSpPr txBox="1">
            <a:spLocks noChangeArrowheads="1"/>
          </p:cNvSpPr>
          <p:nvPr/>
        </p:nvSpPr>
        <p:spPr bwMode="auto">
          <a:xfrm>
            <a:off x="6524625" y="2125663"/>
            <a:ext cx="2124075" cy="1555750"/>
          </a:xfrm>
          <a:prstGeom prst="rect">
            <a:avLst/>
          </a:prstGeom>
          <a:solidFill>
            <a:srgbClr val="FFFFFF">
              <a:alpha val="56862"/>
            </a:srgbClr>
          </a:solidFill>
          <a:ln w="9525">
            <a:noFill/>
            <a:round/>
            <a:headEnd/>
            <a:tailEnd/>
          </a:ln>
        </p:spPr>
        <p:txBody>
          <a:bodyPr lIns="90000" tIns="46800" rIns="90000" bIns="46800">
            <a:spAutoFit/>
          </a:bodyPr>
          <a:lstStyle/>
          <a:p>
            <a:pPr algn="ctr" defTabSz="449263">
              <a:spcBef>
                <a:spcPts val="20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b="1">
                <a:solidFill>
                  <a:srgbClr val="FF0000"/>
                </a:solidFill>
                <a:latin typeface="Times New Roman" pitchFamily="18" charset="0"/>
                <a:ea typeface="Arial Unicode MS" pitchFamily="34" charset="-128"/>
                <a:cs typeface="Arial Unicode MS" pitchFamily="34" charset="-128"/>
              </a:rPr>
              <a:t>Market operations &amp; projects</a:t>
            </a:r>
          </a:p>
        </p:txBody>
      </p:sp>
      <p:sp>
        <p:nvSpPr>
          <p:cNvPr id="138256" name="AutoShape 16"/>
          <p:cNvSpPr>
            <a:spLocks noChangeArrowheads="1"/>
          </p:cNvSpPr>
          <p:nvPr/>
        </p:nvSpPr>
        <p:spPr bwMode="auto">
          <a:xfrm>
            <a:off x="838200" y="188913"/>
            <a:ext cx="7543800" cy="928687"/>
          </a:xfrm>
          <a:prstGeom prst="roundRect">
            <a:avLst>
              <a:gd name="adj" fmla="val 16667"/>
            </a:avLst>
          </a:prstGeom>
          <a:solidFill>
            <a:srgbClr val="FFFF00"/>
          </a:solidFill>
          <a:ln w="9360">
            <a:solidFill>
              <a:srgbClr val="000000"/>
            </a:solidFill>
            <a:miter lim="800000"/>
            <a:headEnd/>
            <a:tailEnd/>
          </a:ln>
          <a:effectLst/>
        </p:spPr>
        <p:txBody>
          <a:bodyPr wrap="none" lIns="90000" tIns="46800" rIns="90000" bIns="46800" anchor="ct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o-RO" sz="5400" b="1" dirty="0">
                <a:solidFill>
                  <a:srgbClr val="FF0000"/>
                </a:solidFill>
                <a:effectLst>
                  <a:outerShdw blurRad="38100" dist="38100" dir="2700000" algn="tl">
                    <a:srgbClr val="C0C0C0"/>
                  </a:outerShdw>
                </a:effectLst>
                <a:latin typeface="Times New Roman" pitchFamily="18" charset="0"/>
                <a:ea typeface="Arial Unicode MS" pitchFamily="34" charset="-128"/>
                <a:cs typeface="Arial Unicode MS" pitchFamily="34" charset="-128"/>
              </a:rPr>
              <a:t>Business </a:t>
            </a:r>
            <a:r>
              <a:rPr lang="en-US" sz="5400" b="1" dirty="0">
                <a:solidFill>
                  <a:srgbClr val="FF0000"/>
                </a:solidFill>
                <a:effectLst>
                  <a:outerShdw blurRad="38100" dist="38100" dir="2700000" algn="tl">
                    <a:srgbClr val="C0C0C0"/>
                  </a:outerShdw>
                </a:effectLst>
                <a:latin typeface="Times New Roman" pitchFamily="18" charset="0"/>
                <a:ea typeface="Arial Unicode MS" pitchFamily="34" charset="-128"/>
                <a:cs typeface="Arial Unicode MS" pitchFamily="34" charset="-128"/>
              </a:rPr>
              <a:t>War</a:t>
            </a:r>
            <a:r>
              <a:rPr lang="ro-RO" sz="5400" b="1" dirty="0">
                <a:solidFill>
                  <a:srgbClr val="FF0000"/>
                </a:solidFill>
                <a:effectLst>
                  <a:outerShdw blurRad="38100" dist="38100" dir="2700000" algn="tl">
                    <a:srgbClr val="C0C0C0"/>
                  </a:outerShdw>
                </a:effectLst>
                <a:latin typeface="Times New Roman" pitchFamily="18" charset="0"/>
                <a:ea typeface="Arial Unicode MS" pitchFamily="34" charset="-128"/>
                <a:cs typeface="Arial Unicode MS" pitchFamily="34" charset="-128"/>
              </a:rPr>
              <a:t> </a:t>
            </a:r>
            <a:r>
              <a:rPr lang="en-US" sz="5400" b="1" dirty="0">
                <a:solidFill>
                  <a:srgbClr val="FF0000"/>
                </a:solidFill>
                <a:effectLst>
                  <a:outerShdw blurRad="38100" dist="38100" dir="2700000" algn="tl">
                    <a:srgbClr val="C0C0C0"/>
                  </a:outerShdw>
                </a:effectLst>
                <a:latin typeface="Times New Roman" pitchFamily="18" charset="0"/>
                <a:ea typeface="Arial Unicode MS" pitchFamily="34" charset="-128"/>
                <a:cs typeface="Arial Unicode MS" pitchFamily="34" charset="-128"/>
              </a:rPr>
              <a:t>Room</a:t>
            </a:r>
          </a:p>
        </p:txBody>
      </p:sp>
      <p:sp>
        <p:nvSpPr>
          <p:cNvPr id="80904" name="Freeform 17"/>
          <p:cNvSpPr>
            <a:spLocks noChangeArrowheads="1"/>
          </p:cNvSpPr>
          <p:nvPr/>
        </p:nvSpPr>
        <p:spPr bwMode="auto">
          <a:xfrm>
            <a:off x="107950" y="1736725"/>
            <a:ext cx="2808288" cy="3240088"/>
          </a:xfrm>
          <a:custGeom>
            <a:avLst/>
            <a:gdLst>
              <a:gd name="T0" fmla="*/ 0 w 1769"/>
              <a:gd name="T1" fmla="*/ 0 h 2041"/>
              <a:gd name="T2" fmla="*/ 2147483647 w 1769"/>
              <a:gd name="T3" fmla="*/ 2147483647 h 2041"/>
              <a:gd name="T4" fmla="*/ 2147483647 w 1769"/>
              <a:gd name="T5" fmla="*/ 2147483647 h 2041"/>
              <a:gd name="T6" fmla="*/ 2147483647 w 1769"/>
              <a:gd name="T7" fmla="*/ 2147483647 h 2041"/>
              <a:gd name="T8" fmla="*/ 0 w 1769"/>
              <a:gd name="T9" fmla="*/ 0 h 2041"/>
              <a:gd name="T10" fmla="*/ 0 60000 65536"/>
              <a:gd name="T11" fmla="*/ 0 60000 65536"/>
              <a:gd name="T12" fmla="*/ 0 60000 65536"/>
              <a:gd name="T13" fmla="*/ 0 60000 65536"/>
              <a:gd name="T14" fmla="*/ 0 60000 65536"/>
              <a:gd name="T15" fmla="*/ 0 w 1769"/>
              <a:gd name="T16" fmla="*/ 0 h 2041"/>
              <a:gd name="T17" fmla="*/ 1769 w 1769"/>
              <a:gd name="T18" fmla="*/ 2041 h 2041"/>
            </a:gdLst>
            <a:ahLst/>
            <a:cxnLst>
              <a:cxn ang="T10">
                <a:pos x="T0" y="T1"/>
              </a:cxn>
              <a:cxn ang="T11">
                <a:pos x="T2" y="T3"/>
              </a:cxn>
              <a:cxn ang="T12">
                <a:pos x="T4" y="T5"/>
              </a:cxn>
              <a:cxn ang="T13">
                <a:pos x="T6" y="T7"/>
              </a:cxn>
              <a:cxn ang="T14">
                <a:pos x="T8" y="T9"/>
              </a:cxn>
            </a:cxnLst>
            <a:rect l="T15" t="T16" r="T17" b="T18"/>
            <a:pathLst>
              <a:path w="1769" h="2041">
                <a:moveTo>
                  <a:pt x="0" y="0"/>
                </a:moveTo>
                <a:lnTo>
                  <a:pt x="1769" y="295"/>
                </a:lnTo>
                <a:lnTo>
                  <a:pt x="1769" y="1247"/>
                </a:lnTo>
                <a:lnTo>
                  <a:pt x="68" y="2041"/>
                </a:lnTo>
                <a:lnTo>
                  <a:pt x="0" y="0"/>
                </a:lnTo>
                <a:close/>
              </a:path>
            </a:pathLst>
          </a:custGeom>
          <a:noFill/>
          <a:ln w="28440">
            <a:solidFill>
              <a:srgbClr val="3399FF"/>
            </a:solidFill>
            <a:round/>
            <a:headEnd/>
            <a:tailEnd/>
          </a:ln>
        </p:spPr>
        <p:txBody>
          <a:bodyPr wrap="none" anchor="ctr"/>
          <a:lstStyle/>
          <a:p>
            <a:endParaRPr lang="cs-CZ"/>
          </a:p>
        </p:txBody>
      </p:sp>
      <p:sp>
        <p:nvSpPr>
          <p:cNvPr id="80905" name="Freeform 18"/>
          <p:cNvSpPr>
            <a:spLocks noChangeArrowheads="1"/>
          </p:cNvSpPr>
          <p:nvPr/>
        </p:nvSpPr>
        <p:spPr bwMode="auto">
          <a:xfrm>
            <a:off x="6061075" y="1471613"/>
            <a:ext cx="2879725" cy="3349625"/>
          </a:xfrm>
          <a:custGeom>
            <a:avLst/>
            <a:gdLst>
              <a:gd name="T0" fmla="*/ 0 w 1814"/>
              <a:gd name="T1" fmla="*/ 2147483647 h 2110"/>
              <a:gd name="T2" fmla="*/ 0 w 1814"/>
              <a:gd name="T3" fmla="*/ 2147483647 h 2110"/>
              <a:gd name="T4" fmla="*/ 2147483647 w 1814"/>
              <a:gd name="T5" fmla="*/ 2147483647 h 2110"/>
              <a:gd name="T6" fmla="*/ 2147483647 w 1814"/>
              <a:gd name="T7" fmla="*/ 0 h 2110"/>
              <a:gd name="T8" fmla="*/ 0 w 1814"/>
              <a:gd name="T9" fmla="*/ 2147483647 h 2110"/>
              <a:gd name="T10" fmla="*/ 0 60000 65536"/>
              <a:gd name="T11" fmla="*/ 0 60000 65536"/>
              <a:gd name="T12" fmla="*/ 0 60000 65536"/>
              <a:gd name="T13" fmla="*/ 0 60000 65536"/>
              <a:gd name="T14" fmla="*/ 0 60000 65536"/>
              <a:gd name="T15" fmla="*/ 0 w 1814"/>
              <a:gd name="T16" fmla="*/ 0 h 2110"/>
              <a:gd name="T17" fmla="*/ 1814 w 1814"/>
              <a:gd name="T18" fmla="*/ 2110 h 2110"/>
            </a:gdLst>
            <a:ahLst/>
            <a:cxnLst>
              <a:cxn ang="T10">
                <a:pos x="T0" y="T1"/>
              </a:cxn>
              <a:cxn ang="T11">
                <a:pos x="T2" y="T3"/>
              </a:cxn>
              <a:cxn ang="T12">
                <a:pos x="T4" y="T5"/>
              </a:cxn>
              <a:cxn ang="T13">
                <a:pos x="T6" y="T7"/>
              </a:cxn>
              <a:cxn ang="T14">
                <a:pos x="T8" y="T9"/>
              </a:cxn>
            </a:cxnLst>
            <a:rect l="T15" t="T16" r="T17" b="T18"/>
            <a:pathLst>
              <a:path w="1814" h="2110">
                <a:moveTo>
                  <a:pt x="0" y="454"/>
                </a:moveTo>
                <a:lnTo>
                  <a:pt x="0" y="1406"/>
                </a:lnTo>
                <a:lnTo>
                  <a:pt x="1814" y="2110"/>
                </a:lnTo>
                <a:lnTo>
                  <a:pt x="1814" y="0"/>
                </a:lnTo>
                <a:lnTo>
                  <a:pt x="0" y="454"/>
                </a:lnTo>
                <a:close/>
              </a:path>
            </a:pathLst>
          </a:custGeom>
          <a:noFill/>
          <a:ln w="28440">
            <a:solidFill>
              <a:srgbClr val="FF0000"/>
            </a:solidFill>
            <a:round/>
            <a:headEnd/>
            <a:tailEnd/>
          </a:ln>
        </p:spPr>
        <p:txBody>
          <a:bodyPr wrap="none" anchor="ctr"/>
          <a:lstStyle/>
          <a:p>
            <a:endParaRPr lang="cs-CZ"/>
          </a:p>
        </p:txBody>
      </p:sp>
      <p:sp>
        <p:nvSpPr>
          <p:cNvPr id="80906" name="AutoShape 19"/>
          <p:cNvSpPr>
            <a:spLocks noChangeArrowheads="1"/>
          </p:cNvSpPr>
          <p:nvPr/>
        </p:nvSpPr>
        <p:spPr bwMode="auto">
          <a:xfrm rot="5400000">
            <a:off x="3526631" y="4747419"/>
            <a:ext cx="1849438" cy="1193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4C4C00"/>
              </a:gs>
              <a:gs pos="100000">
                <a:srgbClr val="FFFF00">
                  <a:alpha val="59000"/>
                </a:srgbClr>
              </a:gs>
            </a:gsLst>
            <a:lin ang="10800000" scaled="1"/>
          </a:gradFill>
          <a:ln w="9360">
            <a:solidFill>
              <a:srgbClr val="FFCC00"/>
            </a:solidFill>
            <a:miter lim="800000"/>
            <a:headEnd/>
            <a:tailEnd/>
          </a:ln>
        </p:spPr>
        <p:txBody>
          <a:bodyPr wrap="none" anchor="ctr"/>
          <a:lstStyle/>
          <a:p>
            <a:endParaRPr lang="cs-CZ"/>
          </a:p>
        </p:txBody>
      </p:sp>
      <p:sp>
        <p:nvSpPr>
          <p:cNvPr id="80907" name="Freeform 20"/>
          <p:cNvSpPr>
            <a:spLocks noChangeArrowheads="1"/>
          </p:cNvSpPr>
          <p:nvPr/>
        </p:nvSpPr>
        <p:spPr bwMode="auto">
          <a:xfrm>
            <a:off x="2943225" y="2192338"/>
            <a:ext cx="3097213" cy="1511300"/>
          </a:xfrm>
          <a:custGeom>
            <a:avLst/>
            <a:gdLst>
              <a:gd name="T0" fmla="*/ 2147483647 w 1951"/>
              <a:gd name="T1" fmla="*/ 0 h 952"/>
              <a:gd name="T2" fmla="*/ 2147483647 w 1951"/>
              <a:gd name="T3" fmla="*/ 0 h 952"/>
              <a:gd name="T4" fmla="*/ 2147483647 w 1951"/>
              <a:gd name="T5" fmla="*/ 2147483647 h 952"/>
              <a:gd name="T6" fmla="*/ 0 w 1951"/>
              <a:gd name="T7" fmla="*/ 2147483647 h 952"/>
              <a:gd name="T8" fmla="*/ 0 w 1951"/>
              <a:gd name="T9" fmla="*/ 2147483647 h 952"/>
              <a:gd name="T10" fmla="*/ 0 60000 65536"/>
              <a:gd name="T11" fmla="*/ 0 60000 65536"/>
              <a:gd name="T12" fmla="*/ 0 60000 65536"/>
              <a:gd name="T13" fmla="*/ 0 60000 65536"/>
              <a:gd name="T14" fmla="*/ 0 60000 65536"/>
              <a:gd name="T15" fmla="*/ 0 w 1951"/>
              <a:gd name="T16" fmla="*/ 0 h 952"/>
              <a:gd name="T17" fmla="*/ 1951 w 1951"/>
              <a:gd name="T18" fmla="*/ 952 h 952"/>
            </a:gdLst>
            <a:ahLst/>
            <a:cxnLst>
              <a:cxn ang="T10">
                <a:pos x="T0" y="T1"/>
              </a:cxn>
              <a:cxn ang="T11">
                <a:pos x="T2" y="T3"/>
              </a:cxn>
              <a:cxn ang="T12">
                <a:pos x="T4" y="T5"/>
              </a:cxn>
              <a:cxn ang="T13">
                <a:pos x="T6" y="T7"/>
              </a:cxn>
              <a:cxn ang="T14">
                <a:pos x="T8" y="T9"/>
              </a:cxn>
            </a:cxnLst>
            <a:rect l="T15" t="T16" r="T17" b="T18"/>
            <a:pathLst>
              <a:path w="1951" h="952">
                <a:moveTo>
                  <a:pt x="23" y="0"/>
                </a:moveTo>
                <a:lnTo>
                  <a:pt x="1951" y="0"/>
                </a:lnTo>
                <a:lnTo>
                  <a:pt x="1951" y="952"/>
                </a:lnTo>
                <a:lnTo>
                  <a:pt x="0" y="952"/>
                </a:lnTo>
                <a:lnTo>
                  <a:pt x="0" y="45"/>
                </a:lnTo>
              </a:path>
            </a:pathLst>
          </a:custGeom>
          <a:noFill/>
          <a:ln w="28440">
            <a:solidFill>
              <a:srgbClr val="FFFF00"/>
            </a:solidFill>
            <a:round/>
            <a:headEnd/>
            <a:tailEnd/>
          </a:ln>
        </p:spPr>
        <p:txBody>
          <a:bodyPr wrap="none" anchor="ctr"/>
          <a:lstStyle/>
          <a:p>
            <a:endParaRPr lang="cs-CZ"/>
          </a:p>
        </p:txBody>
      </p:sp>
      <p:sp>
        <p:nvSpPr>
          <p:cNvPr id="80908" name="Text Box 21"/>
          <p:cNvSpPr txBox="1">
            <a:spLocks noChangeArrowheads="1"/>
          </p:cNvSpPr>
          <p:nvPr/>
        </p:nvSpPr>
        <p:spPr bwMode="auto">
          <a:xfrm>
            <a:off x="1431925" y="6308725"/>
            <a:ext cx="6154738" cy="520700"/>
          </a:xfrm>
          <a:prstGeom prst="rect">
            <a:avLst/>
          </a:prstGeom>
          <a:solidFill>
            <a:srgbClr val="00FFFF">
              <a:alpha val="79999"/>
            </a:srgbClr>
          </a:solidFill>
          <a:ln w="9525">
            <a:noFill/>
            <a:round/>
            <a:headEnd/>
            <a:tailEnd/>
          </a:ln>
        </p:spPr>
        <p:txBody>
          <a:bodyPr lIns="90000" tIns="46800" rIns="90000" bIns="46800">
            <a:spAutoFit/>
          </a:bodyPr>
          <a:lstStyle/>
          <a:p>
            <a:pPr algn="ctr" defTabSz="449263">
              <a:spcBef>
                <a:spcPts val="1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o-RO" sz="2800" b="1">
                <a:solidFill>
                  <a:srgbClr val="003366"/>
                </a:solidFill>
                <a:latin typeface="Times New Roman" pitchFamily="18" charset="0"/>
                <a:ea typeface="Arial Unicode MS" pitchFamily="34" charset="-128"/>
                <a:cs typeface="Arial Unicode MS" pitchFamily="34" charset="-128"/>
              </a:rPr>
              <a:t> </a:t>
            </a:r>
            <a:r>
              <a:rPr lang="en-US" sz="2800" b="1">
                <a:solidFill>
                  <a:srgbClr val="FF0000"/>
                </a:solidFill>
                <a:latin typeface="Times New Roman" pitchFamily="18" charset="0"/>
                <a:ea typeface="Arial Unicode MS" pitchFamily="34" charset="-128"/>
                <a:cs typeface="Arial Unicode MS" pitchFamily="34" charset="-128"/>
              </a:rPr>
              <a:t>Strategic </a:t>
            </a:r>
            <a:r>
              <a:rPr lang="ro-RO" sz="2800" b="1">
                <a:solidFill>
                  <a:srgbClr val="FF0000"/>
                </a:solidFill>
                <a:latin typeface="Times New Roman" pitchFamily="18" charset="0"/>
                <a:ea typeface="Arial Unicode MS" pitchFamily="34" charset="-128"/>
                <a:cs typeface="Arial Unicode MS" pitchFamily="34" charset="-128"/>
              </a:rPr>
              <a:t>Plan</a:t>
            </a:r>
            <a:r>
              <a:rPr lang="en-US" sz="2800" b="1">
                <a:solidFill>
                  <a:srgbClr val="FF0000"/>
                </a:solidFill>
                <a:latin typeface="Times New Roman" pitchFamily="18" charset="0"/>
                <a:ea typeface="Arial Unicode MS" pitchFamily="34" charset="-128"/>
                <a:cs typeface="Arial Unicode MS" pitchFamily="34" charset="-128"/>
              </a:rPr>
              <a:t>n</a:t>
            </a:r>
            <a:r>
              <a:rPr lang="ro-RO" sz="2800" b="1">
                <a:solidFill>
                  <a:srgbClr val="FF0000"/>
                </a:solidFill>
                <a:latin typeface="Times New Roman" pitchFamily="18" charset="0"/>
                <a:ea typeface="Arial Unicode MS" pitchFamily="34" charset="-128"/>
                <a:cs typeface="Arial Unicode MS" pitchFamily="34" charset="-128"/>
              </a:rPr>
              <a:t>i</a:t>
            </a:r>
            <a:r>
              <a:rPr lang="en-US" sz="2800" b="1">
                <a:solidFill>
                  <a:srgbClr val="FF0000"/>
                </a:solidFill>
                <a:latin typeface="Times New Roman" pitchFamily="18" charset="0"/>
                <a:ea typeface="Arial Unicode MS" pitchFamily="34" charset="-128"/>
                <a:cs typeface="Arial Unicode MS" pitchFamily="34" charset="-128"/>
              </a:rPr>
              <a:t>ng</a:t>
            </a:r>
          </a:p>
        </p:txBody>
      </p:sp>
      <p:sp>
        <p:nvSpPr>
          <p:cNvPr id="80909" name="Zástupný symbol pro číslo snímku 21"/>
          <p:cNvSpPr>
            <a:spLocks noGrp="1"/>
          </p:cNvSpPr>
          <p:nvPr>
            <p:ph type="sldNum" sz="quarter" idx="12"/>
          </p:nvPr>
        </p:nvSpPr>
        <p:spPr>
          <a:noFill/>
        </p:spPr>
        <p:txBody>
          <a:bodyPr/>
          <a:lstStyle/>
          <a:p>
            <a:fld id="{FD05AED2-A4BF-4EBF-B216-30F7FE998F4B}" type="slidenum">
              <a:rPr lang="cs-CZ" smtClean="0"/>
              <a:pPr/>
              <a:t>61</a:t>
            </a:fld>
            <a:endParaRPr lang="cs-CZ" smtClean="0"/>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Zástupný symbol pro číslo snímku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0DEC86CD-1779-46B1-8D51-085DA7FF8A9E}" type="slidenum">
              <a:rPr lang="cs-CZ" sz="1200">
                <a:effectLst>
                  <a:outerShdw blurRad="38100" dist="38100" dir="2700000" algn="tl">
                    <a:srgbClr val="000000"/>
                  </a:outerShdw>
                </a:effectLst>
              </a:rPr>
              <a:pPr algn="r">
                <a:defRPr/>
              </a:pPr>
              <a:t>62</a:t>
            </a:fld>
            <a:endParaRPr lang="cs-CZ" sz="1200">
              <a:effectLst>
                <a:outerShdw blurRad="38100" dist="38100" dir="2700000" algn="tl">
                  <a:srgbClr val="000000"/>
                </a:outerShdw>
              </a:effectLst>
            </a:endParaRPr>
          </a:p>
        </p:txBody>
      </p:sp>
      <p:sp>
        <p:nvSpPr>
          <p:cNvPr id="150531" name="Rectangle 3"/>
          <p:cNvSpPr>
            <a:spLocks noGrp="1" noChangeArrowheads="1"/>
          </p:cNvSpPr>
          <p:nvPr>
            <p:ph type="body" idx="4294967295"/>
          </p:nvPr>
        </p:nvSpPr>
        <p:spPr>
          <a:xfrm>
            <a:off x="0" y="0"/>
            <a:ext cx="9144000" cy="6096000"/>
          </a:xfrm>
        </p:spPr>
        <p:txBody>
          <a:bodyPr/>
          <a:lstStyle/>
          <a:p>
            <a:pPr eaLnBrk="1" hangingPunct="1">
              <a:buFontTx/>
              <a:buNone/>
            </a:pPr>
            <a:r>
              <a:rPr lang="cs-CZ" sz="4000" b="1" smtClean="0">
                <a:solidFill>
                  <a:srgbClr val="FFFF00"/>
                </a:solidFill>
              </a:rPr>
              <a:t>	</a:t>
            </a:r>
            <a:r>
              <a:rPr lang="cs-CZ" sz="4000" b="1" smtClean="0">
                <a:solidFill>
                  <a:srgbClr val="C00000"/>
                </a:solidFill>
              </a:rPr>
              <a:t>CI</a:t>
            </a:r>
            <a:r>
              <a:rPr lang="cs-CZ" sz="4000" b="1" smtClean="0">
                <a:solidFill>
                  <a:srgbClr val="FFFF00"/>
                </a:solidFill>
              </a:rPr>
              <a:t> </a:t>
            </a:r>
            <a:r>
              <a:rPr lang="cs-CZ" sz="2800" b="1" smtClean="0">
                <a:solidFill>
                  <a:srgbClr val="3333CC"/>
                </a:solidFill>
              </a:rPr>
              <a:t>nejvíce uplatňuje v oborech s vysokým stupněm koncentrace a rivality konkurenčních objektů, a to:</a:t>
            </a:r>
          </a:p>
          <a:p>
            <a:pPr eaLnBrk="1" hangingPunct="1">
              <a:buFontTx/>
              <a:buNone/>
            </a:pPr>
            <a:endParaRPr lang="cs-CZ" sz="1800" b="1" smtClean="0">
              <a:solidFill>
                <a:srgbClr val="FFFF00"/>
              </a:solidFill>
            </a:endParaRPr>
          </a:p>
          <a:p>
            <a:pPr eaLnBrk="1" hangingPunct="1">
              <a:buFontTx/>
              <a:buNone/>
            </a:pPr>
            <a:r>
              <a:rPr lang="cs-CZ" sz="4000" b="1" smtClean="0">
                <a:solidFill>
                  <a:srgbClr val="FFFF00"/>
                </a:solidFill>
              </a:rPr>
              <a:t>	</a:t>
            </a:r>
            <a:r>
              <a:rPr lang="cs-CZ" sz="4000" b="1" smtClean="0">
                <a:solidFill>
                  <a:schemeClr val="hlink"/>
                </a:solidFill>
              </a:rPr>
              <a:t>	</a:t>
            </a:r>
            <a:r>
              <a:rPr lang="cs-CZ" sz="4000" b="1" smtClean="0">
                <a:solidFill>
                  <a:srgbClr val="3333CC"/>
                </a:solidFill>
              </a:rPr>
              <a:t>- farmacie,</a:t>
            </a:r>
          </a:p>
          <a:p>
            <a:pPr eaLnBrk="1" hangingPunct="1">
              <a:buFontTx/>
              <a:buNone/>
            </a:pPr>
            <a:r>
              <a:rPr lang="cs-CZ" sz="4000" b="1" smtClean="0">
                <a:solidFill>
                  <a:srgbClr val="3333CC"/>
                </a:solidFill>
              </a:rPr>
              <a:t>		- telekomunikace,</a:t>
            </a:r>
          </a:p>
          <a:p>
            <a:pPr eaLnBrk="1" hangingPunct="1">
              <a:buFontTx/>
              <a:buNone/>
            </a:pPr>
            <a:r>
              <a:rPr lang="cs-CZ" sz="4000" b="1" smtClean="0">
                <a:solidFill>
                  <a:srgbClr val="3333CC"/>
                </a:solidFill>
              </a:rPr>
              <a:t>		- finanční sektor,</a:t>
            </a:r>
          </a:p>
          <a:p>
            <a:pPr eaLnBrk="1" hangingPunct="1">
              <a:buFontTx/>
              <a:buNone/>
            </a:pPr>
            <a:r>
              <a:rPr lang="cs-CZ" sz="4000" b="1" smtClean="0">
                <a:solidFill>
                  <a:srgbClr val="3333CC"/>
                </a:solidFill>
              </a:rPr>
              <a:t>		- zboží dlouhodobé 	        	  spotřeby.</a:t>
            </a:r>
          </a:p>
        </p:txBody>
      </p:sp>
      <p:sp>
        <p:nvSpPr>
          <p:cNvPr id="81924" name="Zástupný symbol pro číslo snímku 3"/>
          <p:cNvSpPr>
            <a:spLocks noGrp="1"/>
          </p:cNvSpPr>
          <p:nvPr>
            <p:ph type="sldNum" sz="quarter" idx="12"/>
          </p:nvPr>
        </p:nvSpPr>
        <p:spPr>
          <a:noFill/>
        </p:spPr>
        <p:txBody>
          <a:bodyPr/>
          <a:lstStyle/>
          <a:p>
            <a:fld id="{FB8A1871-03AF-499C-865B-9BAF907D27EA}" type="slidenum">
              <a:rPr lang="cs-CZ" smtClean="0"/>
              <a:pPr/>
              <a:t>62</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0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05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05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0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68313" y="0"/>
            <a:ext cx="8229600" cy="1430338"/>
          </a:xfrm>
        </p:spPr>
        <p:txBody>
          <a:bodyPr/>
          <a:lstStyle/>
          <a:p>
            <a:pPr eaLnBrk="1" hangingPunct="1"/>
            <a:r>
              <a:rPr lang="cs-CZ" sz="4800" b="1" smtClean="0">
                <a:solidFill>
                  <a:srgbClr val="C00000"/>
                </a:solidFill>
              </a:rPr>
              <a:t>Efektivnost  CI:</a:t>
            </a:r>
          </a:p>
        </p:txBody>
      </p:sp>
      <p:sp>
        <p:nvSpPr>
          <p:cNvPr id="69636" name="Rectangle 3"/>
          <p:cNvSpPr>
            <a:spLocks noGrp="1" noChangeArrowheads="1"/>
          </p:cNvSpPr>
          <p:nvPr>
            <p:ph type="body" idx="1"/>
          </p:nvPr>
        </p:nvSpPr>
        <p:spPr>
          <a:xfrm>
            <a:off x="0" y="1844675"/>
            <a:ext cx="9144000" cy="1871663"/>
          </a:xfrm>
          <a:solidFill>
            <a:srgbClr val="FFFF00"/>
          </a:solidFill>
        </p:spPr>
        <p:txBody>
          <a:bodyPr/>
          <a:lstStyle/>
          <a:p>
            <a:pPr algn="ctr" eaLnBrk="1" hangingPunct="1">
              <a:buFontTx/>
              <a:buNone/>
            </a:pPr>
            <a:r>
              <a:rPr lang="cs-CZ" sz="3600" b="1" smtClean="0">
                <a:solidFill>
                  <a:srgbClr val="3333CC"/>
                </a:solidFill>
              </a:rPr>
              <a:t>„Informace stojí peníze, </a:t>
            </a:r>
          </a:p>
          <a:p>
            <a:pPr algn="ctr" eaLnBrk="1" hangingPunct="1">
              <a:buFontTx/>
              <a:buNone/>
            </a:pPr>
            <a:endParaRPr lang="cs-CZ" sz="800" b="1" smtClean="0">
              <a:solidFill>
                <a:srgbClr val="3333CC"/>
              </a:solidFill>
            </a:endParaRPr>
          </a:p>
          <a:p>
            <a:pPr algn="ctr" eaLnBrk="1" hangingPunct="1">
              <a:buFontTx/>
              <a:buNone/>
            </a:pPr>
            <a:r>
              <a:rPr lang="cs-CZ" sz="3600" b="1" smtClean="0">
                <a:solidFill>
                  <a:srgbClr val="3333CC"/>
                </a:solidFill>
              </a:rPr>
              <a:t>intelligence peníze vydělává“</a:t>
            </a:r>
            <a:r>
              <a:rPr lang="cs-CZ" smtClean="0">
                <a:solidFill>
                  <a:srgbClr val="3333CC"/>
                </a:solidFill>
              </a:rPr>
              <a:t> </a:t>
            </a:r>
          </a:p>
        </p:txBody>
      </p:sp>
      <p:sp>
        <p:nvSpPr>
          <p:cNvPr id="82948" name="Rectangle 3"/>
          <p:cNvSpPr>
            <a:spLocks noChangeArrowheads="1"/>
          </p:cNvSpPr>
          <p:nvPr/>
        </p:nvSpPr>
        <p:spPr bwMode="auto">
          <a:xfrm>
            <a:off x="0" y="3716338"/>
            <a:ext cx="9144000" cy="1873250"/>
          </a:xfrm>
          <a:prstGeom prst="rect">
            <a:avLst/>
          </a:prstGeom>
          <a:solidFill>
            <a:srgbClr val="FFFF00"/>
          </a:solidFill>
          <a:ln w="9525">
            <a:noFill/>
            <a:miter lim="800000"/>
            <a:headEnd/>
            <a:tailEnd/>
          </a:ln>
        </p:spPr>
        <p:txBody>
          <a:bodyPr/>
          <a:lstStyle/>
          <a:p>
            <a:pPr marL="342900" indent="-342900" algn="ctr">
              <a:spcBef>
                <a:spcPct val="20000"/>
              </a:spcBef>
              <a:buClr>
                <a:schemeClr val="tx2"/>
              </a:buClr>
            </a:pPr>
            <a:r>
              <a:rPr lang="cs-CZ" sz="3600" b="1">
                <a:solidFill>
                  <a:srgbClr val="3333CC"/>
                </a:solidFill>
              </a:rPr>
              <a:t>„Informace mají svoji hodnotu, </a:t>
            </a:r>
          </a:p>
          <a:p>
            <a:pPr marL="342900" indent="-342900" algn="ctr">
              <a:spcBef>
                <a:spcPct val="20000"/>
              </a:spcBef>
              <a:buClr>
                <a:schemeClr val="tx2"/>
              </a:buClr>
            </a:pPr>
            <a:endParaRPr lang="cs-CZ" sz="800" b="1">
              <a:solidFill>
                <a:srgbClr val="3333CC"/>
              </a:solidFill>
            </a:endParaRPr>
          </a:p>
          <a:p>
            <a:pPr marL="342900" indent="-342900" algn="ctr">
              <a:spcBef>
                <a:spcPct val="20000"/>
              </a:spcBef>
              <a:buClr>
                <a:schemeClr val="tx2"/>
              </a:buClr>
            </a:pPr>
            <a:r>
              <a:rPr lang="cs-CZ" sz="3600" b="1">
                <a:solidFill>
                  <a:srgbClr val="3333CC"/>
                </a:solidFill>
              </a:rPr>
              <a:t>ale zpravodajství je </a:t>
            </a:r>
            <a:r>
              <a:rPr lang="cs-CZ" sz="4800" b="1">
                <a:solidFill>
                  <a:srgbClr val="FF0000"/>
                </a:solidFill>
              </a:rPr>
              <a:t>moc</a:t>
            </a:r>
            <a:r>
              <a:rPr lang="cs-CZ" sz="3600" b="1">
                <a:solidFill>
                  <a:srgbClr val="3333CC"/>
                </a:solidFill>
              </a:rPr>
              <a:t>“</a:t>
            </a:r>
            <a:r>
              <a:rPr lang="cs-CZ" sz="3200">
                <a:solidFill>
                  <a:srgbClr val="3333CC"/>
                </a:solidFill>
              </a:rPr>
              <a:t> </a:t>
            </a:r>
          </a:p>
        </p:txBody>
      </p:sp>
      <p:sp>
        <p:nvSpPr>
          <p:cNvPr id="82949" name="Zástupný symbol pro číslo snímku 4"/>
          <p:cNvSpPr>
            <a:spLocks noGrp="1"/>
          </p:cNvSpPr>
          <p:nvPr>
            <p:ph type="sldNum" sz="quarter" idx="12"/>
          </p:nvPr>
        </p:nvSpPr>
        <p:spPr>
          <a:noFill/>
        </p:spPr>
        <p:txBody>
          <a:bodyPr/>
          <a:lstStyle/>
          <a:p>
            <a:fld id="{2303978E-A469-4F4F-985E-3A92CCF23BA0}" type="slidenum">
              <a:rPr lang="cs-CZ" smtClean="0"/>
              <a:pPr/>
              <a:t>63</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3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build="p"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Nadpis 1"/>
          <p:cNvSpPr>
            <a:spLocks noGrp="1"/>
          </p:cNvSpPr>
          <p:nvPr>
            <p:ph type="title"/>
          </p:nvPr>
        </p:nvSpPr>
        <p:spPr/>
        <p:txBody>
          <a:bodyPr/>
          <a:lstStyle/>
          <a:p>
            <a:pPr algn="ctr"/>
            <a:r>
              <a:rPr lang="cs-CZ" b="1" smtClean="0"/>
              <a:t>COUNTRY COMPETITIVE INTELLIGENCE</a:t>
            </a:r>
          </a:p>
        </p:txBody>
      </p:sp>
      <p:sp>
        <p:nvSpPr>
          <p:cNvPr id="83971" name="Zástupný symbol pro obsah 2"/>
          <p:cNvSpPr>
            <a:spLocks noGrp="1"/>
          </p:cNvSpPr>
          <p:nvPr>
            <p:ph idx="1"/>
          </p:nvPr>
        </p:nvSpPr>
        <p:spPr/>
        <p:txBody>
          <a:bodyPr/>
          <a:lstStyle/>
          <a:p>
            <a:pPr>
              <a:buFont typeface="Wingdings" pitchFamily="2" charset="2"/>
              <a:buNone/>
            </a:pPr>
            <a:r>
              <a:rPr lang="cs-CZ" smtClean="0"/>
              <a:t>  </a:t>
            </a:r>
            <a:r>
              <a:rPr lang="cs-CZ" sz="2400" b="1" smtClean="0"/>
              <a:t>Defenzivní činnost útvaru Competitive Intelligence by měla být v podniku časově zabezpečena přednostně před činností ofenzivní, a to z následujících důvodů:</a:t>
            </a:r>
          </a:p>
          <a:p>
            <a:pPr>
              <a:buFont typeface="Wingdings" pitchFamily="2" charset="2"/>
              <a:buNone/>
            </a:pPr>
            <a:r>
              <a:rPr lang="cs-CZ" sz="2400" b="1" smtClean="0"/>
              <a:t>a) ochrany vlastního obchodního tajemství před konkurencí,</a:t>
            </a:r>
          </a:p>
          <a:p>
            <a:pPr>
              <a:buFont typeface="Wingdings" pitchFamily="2" charset="2"/>
              <a:buNone/>
            </a:pPr>
            <a:r>
              <a:rPr lang="cs-CZ" sz="2400" b="1" smtClean="0"/>
              <a:t>b) když zjistíme, jaké informace konkurent hledá, můžeme získat představu o jeho činnosti, případně jeho úmyslech. </a:t>
            </a:r>
          </a:p>
          <a:p>
            <a:pPr>
              <a:buFont typeface="Wingdings" pitchFamily="2" charset="2"/>
              <a:buNone/>
            </a:pPr>
            <a:endParaRPr lang="cs-CZ"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Nadpis 1"/>
          <p:cNvSpPr>
            <a:spLocks noGrp="1"/>
          </p:cNvSpPr>
          <p:nvPr>
            <p:ph type="title"/>
          </p:nvPr>
        </p:nvSpPr>
        <p:spPr>
          <a:xfrm>
            <a:off x="574675" y="0"/>
            <a:ext cx="8001000" cy="1520825"/>
          </a:xfrm>
        </p:spPr>
        <p:txBody>
          <a:bodyPr/>
          <a:lstStyle/>
          <a:p>
            <a:pPr algn="ctr"/>
            <a:r>
              <a:rPr lang="cs-CZ" sz="3200" b="1" i="1" smtClean="0"/>
              <a:t>Úroveň činnosti celého systému je dána úrovní jeho nejslabšího článku.</a:t>
            </a:r>
            <a:endParaRPr lang="cs-CZ" sz="3200" smtClean="0"/>
          </a:p>
        </p:txBody>
      </p:sp>
      <p:sp>
        <p:nvSpPr>
          <p:cNvPr id="3" name="Zástupný symbol pro obsah 2"/>
          <p:cNvSpPr>
            <a:spLocks noGrp="1"/>
          </p:cNvSpPr>
          <p:nvPr>
            <p:ph idx="1"/>
          </p:nvPr>
        </p:nvSpPr>
        <p:spPr>
          <a:xfrm>
            <a:off x="1763713" y="2205038"/>
            <a:ext cx="6804025" cy="3814762"/>
          </a:xfrm>
        </p:spPr>
        <p:txBody>
          <a:bodyPr/>
          <a:lstStyle/>
          <a:p>
            <a:pPr marL="514350" indent="-514350">
              <a:buFont typeface="Wingdings" pitchFamily="2" charset="2"/>
              <a:buNone/>
              <a:defRPr/>
            </a:pPr>
            <a:r>
              <a:rPr lang="cs-CZ" b="1" dirty="0" smtClean="0"/>
              <a:t>1.Organizační</a:t>
            </a:r>
          </a:p>
          <a:p>
            <a:pPr marL="514350" indent="-514350">
              <a:buFont typeface="Wingdings" pitchFamily="2" charset="2"/>
              <a:buNone/>
              <a:defRPr/>
            </a:pPr>
            <a:r>
              <a:rPr lang="cs-CZ" b="1" dirty="0" smtClean="0"/>
              <a:t>2.Právní</a:t>
            </a:r>
            <a:endParaRPr lang="cs-CZ" dirty="0" smtClean="0"/>
          </a:p>
          <a:p>
            <a:pPr marL="514350" indent="-514350">
              <a:buFont typeface="Wingdings" pitchFamily="2" charset="2"/>
              <a:buNone/>
              <a:defRPr/>
            </a:pPr>
            <a:r>
              <a:rPr lang="cs-CZ" b="1" dirty="0" smtClean="0"/>
              <a:t>3.Personální</a:t>
            </a:r>
            <a:endParaRPr lang="cs-CZ" dirty="0" smtClean="0"/>
          </a:p>
          <a:p>
            <a:pPr marL="514350" indent="-514350">
              <a:buFont typeface="Wingdings" pitchFamily="2" charset="2"/>
              <a:buNone/>
              <a:defRPr/>
            </a:pPr>
            <a:r>
              <a:rPr lang="cs-CZ" b="1" dirty="0" smtClean="0"/>
              <a:t>4.Fyzický</a:t>
            </a:r>
            <a:endParaRPr lang="cs-CZ" dirty="0" smtClean="0"/>
          </a:p>
          <a:p>
            <a:pPr marL="514350" indent="-514350">
              <a:buFont typeface="Wingdings" pitchFamily="2" charset="2"/>
              <a:buNone/>
              <a:defRPr/>
            </a:pPr>
            <a:r>
              <a:rPr lang="cs-CZ" b="1" dirty="0" smtClean="0"/>
              <a:t>5.Specifický</a:t>
            </a:r>
            <a:endParaRPr lang="cs-CZ" dirty="0" smtClean="0"/>
          </a:p>
          <a:p>
            <a:pPr marL="514350" indent="-514350">
              <a:buFont typeface="Wingdings" pitchFamily="2" charset="2"/>
              <a:buNone/>
              <a:defRPr/>
            </a:pPr>
            <a:endParaRPr lang="cs-CZ" dirty="0" smtClean="0"/>
          </a:p>
          <a:p>
            <a:pPr>
              <a:buFont typeface="Wingdings" pitchFamily="2" charset="2"/>
              <a:buNone/>
              <a:defRPr/>
            </a:pPr>
            <a:endParaRPr lang="cs-CZ"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0" indent="0">
              <a:buFont typeface="Wingdings" pitchFamily="2" charset="2"/>
              <a:buNone/>
              <a:defRPr/>
            </a:pPr>
            <a:r>
              <a:rPr lang="cs-CZ" sz="2400" b="1" dirty="0" smtClean="0"/>
              <a:t>	Pro snazší řízení činností obsažených 	v těchto subsystémech, můžeme je 	v podnikové praxi zorganizovat do tří 	následujících vyšších subsystémů, a to 	subsystému:</a:t>
            </a:r>
          </a:p>
          <a:p>
            <a:pPr marL="0" indent="0">
              <a:buFont typeface="Wingdings" pitchFamily="2" charset="2"/>
              <a:buNone/>
              <a:defRPr/>
            </a:pPr>
            <a:endParaRPr lang="cs-CZ" sz="1000" b="1" dirty="0" smtClean="0"/>
          </a:p>
          <a:p>
            <a:pPr>
              <a:buFont typeface="Wingdings" pitchFamily="2" charset="2"/>
              <a:buNone/>
              <a:defRPr/>
            </a:pPr>
            <a:r>
              <a:rPr lang="cs-CZ" sz="2400" b="1" dirty="0" smtClean="0"/>
              <a:t>		a) Bezpečnostní politika podniku.</a:t>
            </a:r>
          </a:p>
          <a:p>
            <a:pPr>
              <a:buFont typeface="Wingdings" pitchFamily="2" charset="2"/>
              <a:buNone/>
              <a:defRPr/>
            </a:pPr>
            <a:r>
              <a:rPr lang="cs-CZ" sz="2400" b="1" dirty="0" smtClean="0"/>
              <a:t>		b) Ostraha podniku.</a:t>
            </a:r>
          </a:p>
          <a:p>
            <a:pPr>
              <a:buFont typeface="Wingdings" pitchFamily="2" charset="2"/>
              <a:buNone/>
              <a:defRPr/>
            </a:pPr>
            <a:r>
              <a:rPr lang="cs-CZ" sz="2400" b="1" dirty="0" smtClean="0"/>
              <a:t>		c) Kontrarozvědná ochrana podniku.</a:t>
            </a:r>
          </a:p>
          <a:p>
            <a:pPr>
              <a:buFont typeface="Wingdings" pitchFamily="2" charset="2"/>
              <a:buNone/>
              <a:defRPr/>
            </a:pPr>
            <a:endParaRPr lang="cs-CZ"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Zástupný symbol pro číslo snímku 5"/>
          <p:cNvSpPr>
            <a:spLocks noGrp="1"/>
          </p:cNvSpPr>
          <p:nvPr>
            <p:ph type="sldNum" sz="quarter" idx="12"/>
          </p:nvPr>
        </p:nvSpPr>
        <p:spPr>
          <a:noFill/>
        </p:spPr>
        <p:txBody>
          <a:bodyPr/>
          <a:lstStyle/>
          <a:p>
            <a:fld id="{AC5E92AB-B58B-4D27-8FF9-F7D0F2DC5EEC}" type="slidenum">
              <a:rPr lang="cs-CZ" smtClean="0"/>
              <a:pPr/>
              <a:t>67</a:t>
            </a:fld>
            <a:endParaRPr lang="cs-CZ" smtClean="0"/>
          </a:p>
        </p:txBody>
      </p:sp>
      <p:sp>
        <p:nvSpPr>
          <p:cNvPr id="92163" name="Rectangle 2"/>
          <p:cNvSpPr>
            <a:spLocks noGrp="1" noChangeArrowheads="1"/>
          </p:cNvSpPr>
          <p:nvPr>
            <p:ph type="body" idx="1"/>
          </p:nvPr>
        </p:nvSpPr>
        <p:spPr>
          <a:xfrm>
            <a:off x="0" y="0"/>
            <a:ext cx="9144000" cy="6858000"/>
          </a:xfrm>
        </p:spPr>
        <p:txBody>
          <a:bodyPr/>
          <a:lstStyle/>
          <a:p>
            <a:pPr eaLnBrk="1" hangingPunct="1">
              <a:buClr>
                <a:srgbClr val="FFFF00"/>
              </a:buClr>
              <a:buFont typeface="Wingdings" pitchFamily="2" charset="2"/>
              <a:buChar char="l"/>
            </a:pPr>
            <a:endParaRPr lang="cs-CZ" smtClean="0">
              <a:solidFill>
                <a:srgbClr val="FFFF00"/>
              </a:solidFill>
            </a:endParaRPr>
          </a:p>
          <a:p>
            <a:pPr eaLnBrk="1" hangingPunct="1">
              <a:buFont typeface="Wingdings" pitchFamily="2" charset="2"/>
              <a:buChar char="Ø"/>
            </a:pPr>
            <a:endParaRPr lang="cs-CZ" smtClean="0">
              <a:solidFill>
                <a:srgbClr val="FFFF00"/>
              </a:solidFill>
            </a:endParaRPr>
          </a:p>
        </p:txBody>
      </p:sp>
      <p:sp>
        <p:nvSpPr>
          <p:cNvPr id="92164" name="Rectangle 3"/>
          <p:cNvSpPr>
            <a:spLocks noChangeArrowheads="1"/>
          </p:cNvSpPr>
          <p:nvPr/>
        </p:nvSpPr>
        <p:spPr bwMode="auto">
          <a:xfrm>
            <a:off x="0" y="2276475"/>
            <a:ext cx="9144000" cy="2808288"/>
          </a:xfrm>
          <a:prstGeom prst="rect">
            <a:avLst/>
          </a:prstGeom>
          <a:noFill/>
          <a:ln w="9525">
            <a:noFill/>
            <a:miter lim="800000"/>
            <a:headEnd/>
            <a:tailEnd/>
          </a:ln>
        </p:spPr>
        <p:txBody>
          <a:bodyPr/>
          <a:lstStyle/>
          <a:p>
            <a:pPr marL="469900" indent="-469900" algn="ctr">
              <a:spcBef>
                <a:spcPct val="50000"/>
              </a:spcBef>
              <a:buClr>
                <a:schemeClr val="accent2"/>
              </a:buClr>
              <a:buFont typeface="Wingdings" pitchFamily="2" charset="2"/>
              <a:buNone/>
            </a:pPr>
            <a:endParaRPr lang="cs-CZ" sz="1900" b="1">
              <a:solidFill>
                <a:srgbClr val="FFFF00"/>
              </a:solidFill>
            </a:endParaRPr>
          </a:p>
          <a:p>
            <a:pPr marL="469900" indent="-469900" algn="ctr">
              <a:spcBef>
                <a:spcPct val="20000"/>
              </a:spcBef>
              <a:buClr>
                <a:schemeClr val="accent2"/>
              </a:buClr>
              <a:buFont typeface="Wingdings" pitchFamily="2" charset="2"/>
              <a:buNone/>
            </a:pPr>
            <a:r>
              <a:rPr lang="cs-CZ" sz="4800" b="1">
                <a:solidFill>
                  <a:srgbClr val="C00000"/>
                </a:solidFill>
              </a:rPr>
              <a:t>DĚKUJI VÁM </a:t>
            </a:r>
          </a:p>
          <a:p>
            <a:pPr marL="469900" indent="-469900" algn="ctr">
              <a:spcBef>
                <a:spcPct val="20000"/>
              </a:spcBef>
              <a:buClr>
                <a:schemeClr val="accent2"/>
              </a:buClr>
              <a:buFont typeface="Wingdings" pitchFamily="2" charset="2"/>
              <a:buNone/>
            </a:pPr>
            <a:r>
              <a:rPr lang="cs-CZ" sz="4800" b="1">
                <a:solidFill>
                  <a:srgbClr val="C00000"/>
                </a:solidFill>
              </a:rPr>
              <a:t>ZA POZORNOST</a:t>
            </a:r>
          </a:p>
          <a:p>
            <a:pPr marL="469900" indent="-469900" algn="ctr">
              <a:spcBef>
                <a:spcPct val="20000"/>
              </a:spcBef>
              <a:buClr>
                <a:schemeClr val="accent2"/>
              </a:buClr>
              <a:buFont typeface="Wingdings" pitchFamily="2" charset="2"/>
              <a:buNone/>
            </a:pPr>
            <a:endParaRPr lang="cs-CZ" sz="3000" b="1"/>
          </a:p>
        </p:txBody>
      </p:sp>
      <p:sp>
        <p:nvSpPr>
          <p:cNvPr id="92165" name="Rectangle 4"/>
          <p:cNvSpPr>
            <a:spLocks noChangeArrowheads="1"/>
          </p:cNvSpPr>
          <p:nvPr/>
        </p:nvSpPr>
        <p:spPr bwMode="auto">
          <a:xfrm>
            <a:off x="0" y="0"/>
            <a:ext cx="9144000" cy="1484313"/>
          </a:xfrm>
          <a:prstGeom prst="rect">
            <a:avLst/>
          </a:prstGeom>
          <a:noFill/>
          <a:ln w="9525">
            <a:noFill/>
            <a:miter lim="800000"/>
            <a:headEnd/>
            <a:tailEnd/>
          </a:ln>
        </p:spPr>
        <p:txBody>
          <a:bodyPr anchor="ctr"/>
          <a:lstStyle/>
          <a:p>
            <a:endParaRPr lang="cs-CZ" sz="2100" b="1"/>
          </a:p>
        </p:txBody>
      </p:sp>
      <p:sp>
        <p:nvSpPr>
          <p:cNvPr id="92166" name="Rectangle 5"/>
          <p:cNvSpPr>
            <a:spLocks noChangeArrowheads="1"/>
          </p:cNvSpPr>
          <p:nvPr/>
        </p:nvSpPr>
        <p:spPr bwMode="auto">
          <a:xfrm>
            <a:off x="0" y="4797425"/>
            <a:ext cx="9144000" cy="1484313"/>
          </a:xfrm>
          <a:prstGeom prst="rect">
            <a:avLst/>
          </a:prstGeom>
          <a:noFill/>
          <a:ln w="9525">
            <a:noFill/>
            <a:miter lim="800000"/>
            <a:headEnd/>
            <a:tailEnd/>
          </a:ln>
        </p:spPr>
        <p:txBody>
          <a:bodyPr anchor="ctr"/>
          <a:lstStyle/>
          <a:p>
            <a:pPr algn="ctr"/>
            <a:endParaRPr lang="cs-CZ" sz="1500" b="1"/>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1484313"/>
          </a:xfrm>
        </p:spPr>
        <p:txBody>
          <a:bodyPr/>
          <a:lstStyle/>
          <a:p>
            <a:pPr algn="ctr" eaLnBrk="1" hangingPunct="1"/>
            <a:r>
              <a:rPr lang="cs-CZ" sz="4800" b="1" smtClean="0">
                <a:solidFill>
                  <a:schemeClr val="accent2"/>
                </a:solidFill>
              </a:rPr>
              <a:t/>
            </a:r>
            <a:br>
              <a:rPr lang="cs-CZ" sz="4800" b="1" smtClean="0">
                <a:solidFill>
                  <a:schemeClr val="accent2"/>
                </a:solidFill>
              </a:rPr>
            </a:br>
            <a:r>
              <a:rPr lang="cs-CZ" sz="4800" b="1" smtClean="0">
                <a:solidFill>
                  <a:schemeClr val="accent2"/>
                </a:solidFill>
              </a:rPr>
              <a:t>  </a:t>
            </a:r>
            <a:br>
              <a:rPr lang="cs-CZ" sz="4800" b="1" smtClean="0">
                <a:solidFill>
                  <a:schemeClr val="accent2"/>
                </a:solidFill>
              </a:rPr>
            </a:br>
            <a:r>
              <a:rPr lang="cs-CZ" sz="4000" b="1" smtClean="0">
                <a:solidFill>
                  <a:schemeClr val="accent2"/>
                </a:solidFill>
              </a:rPr>
              <a:t>COMPETITIVE</a:t>
            </a:r>
            <a:br>
              <a:rPr lang="cs-CZ" sz="4000" b="1" smtClean="0">
                <a:solidFill>
                  <a:schemeClr val="accent2"/>
                </a:solidFill>
              </a:rPr>
            </a:br>
            <a:r>
              <a:rPr lang="cs-CZ" sz="4000" b="1" smtClean="0">
                <a:solidFill>
                  <a:schemeClr val="accent2"/>
                </a:solidFill>
              </a:rPr>
              <a:t>INTELLIGENCE</a:t>
            </a:r>
            <a:endParaRPr lang="cs-CZ" sz="4000" b="1" smtClean="0">
              <a:solidFill>
                <a:srgbClr val="C00000"/>
              </a:solidFill>
            </a:endParaRPr>
          </a:p>
        </p:txBody>
      </p:sp>
      <p:sp>
        <p:nvSpPr>
          <p:cNvPr id="10244" name="Rectangle 3"/>
          <p:cNvSpPr>
            <a:spLocks noGrp="1" noChangeArrowheads="1"/>
          </p:cNvSpPr>
          <p:nvPr>
            <p:ph type="body" idx="1"/>
          </p:nvPr>
        </p:nvSpPr>
        <p:spPr>
          <a:xfrm>
            <a:off x="539750" y="1700213"/>
            <a:ext cx="8229600" cy="4392612"/>
          </a:xfrm>
        </p:spPr>
        <p:txBody>
          <a:bodyPr/>
          <a:lstStyle/>
          <a:p>
            <a:pPr algn="ctr" eaLnBrk="1" hangingPunct="1">
              <a:buFont typeface="Wingdings" pitchFamily="2" charset="2"/>
              <a:buNone/>
            </a:pPr>
            <a:r>
              <a:rPr lang="cs-CZ" smtClean="0"/>
              <a:t>	</a:t>
            </a:r>
            <a:r>
              <a:rPr lang="cs-CZ" sz="4000" b="1" smtClean="0">
                <a:solidFill>
                  <a:srgbClr val="FF0000"/>
                </a:solidFill>
              </a:rPr>
              <a:t>Lee  Iacocca</a:t>
            </a:r>
          </a:p>
          <a:p>
            <a:pPr eaLnBrk="1" hangingPunct="1">
              <a:buFontTx/>
              <a:buNone/>
            </a:pPr>
            <a:endParaRPr lang="cs-CZ" sz="1600" smtClean="0"/>
          </a:p>
          <a:p>
            <a:pPr eaLnBrk="1" hangingPunct="1">
              <a:buFontTx/>
              <a:buNone/>
            </a:pPr>
            <a:r>
              <a:rPr lang="cs-CZ" b="1" smtClean="0"/>
              <a:t>	„Pro přijetí správného rozhodnutí je zapotřebí mít 95% informací z dané oblasti. </a:t>
            </a:r>
          </a:p>
          <a:p>
            <a:pPr eaLnBrk="1" hangingPunct="1">
              <a:buFontTx/>
              <a:buNone/>
            </a:pPr>
            <a:endParaRPr lang="cs-CZ" sz="1800" b="1" smtClean="0"/>
          </a:p>
          <a:p>
            <a:pPr eaLnBrk="1" hangingPunct="1">
              <a:buFontTx/>
              <a:buNone/>
            </a:pPr>
            <a:r>
              <a:rPr lang="cs-CZ" b="1" smtClean="0"/>
              <a:t>	Zbývajících 5% chybějících informací představuje dle něj riziko při přijímání rozhodnutí“. </a:t>
            </a:r>
          </a:p>
        </p:txBody>
      </p:sp>
      <p:sp>
        <p:nvSpPr>
          <p:cNvPr id="20484" name="Zástupný symbol pro číslo snímku 3"/>
          <p:cNvSpPr>
            <a:spLocks noGrp="1"/>
          </p:cNvSpPr>
          <p:nvPr>
            <p:ph type="sldNum" sz="quarter" idx="12"/>
          </p:nvPr>
        </p:nvSpPr>
        <p:spPr>
          <a:noFill/>
        </p:spPr>
        <p:txBody>
          <a:bodyPr/>
          <a:lstStyle/>
          <a:p>
            <a:fld id="{6DE7C874-B4B2-4CA9-AC18-CF4C16120C1E}" type="slidenum">
              <a:rPr lang="cs-CZ" smtClean="0"/>
              <a:pPr/>
              <a:t>7</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0" y="1700213"/>
            <a:ext cx="9144000" cy="1152525"/>
          </a:xfrm>
          <a:prstGeom prst="rect">
            <a:avLst/>
          </a:prstGeom>
          <a:noFill/>
          <a:ln w="9525">
            <a:noFill/>
            <a:round/>
            <a:headEnd/>
            <a:tailEnd/>
          </a:ln>
        </p:spPr>
        <p:txBody>
          <a:bodyPr/>
          <a:lstStyle/>
          <a:p>
            <a:pPr marL="0" lvl="4" algn="ctr" defTabSz="449263">
              <a:spcBef>
                <a:spcPts val="450"/>
              </a:spcBef>
              <a:buClr>
                <a:srgbClr val="00B5D1"/>
              </a:buClr>
              <a:buSzPct val="10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cs-CZ" sz="3200" b="1" dirty="0">
                <a:ea typeface="Arial Unicode MS" pitchFamily="34" charset="-128"/>
                <a:cs typeface="Arial Unicode MS" pitchFamily="34" charset="-128"/>
              </a:rPr>
              <a:t>Topíme se v datech, </a:t>
            </a:r>
            <a:endParaRPr lang="cs-CZ" sz="3200" b="1" dirty="0" smtClean="0">
              <a:ea typeface="Arial Unicode MS" pitchFamily="34" charset="-128"/>
              <a:cs typeface="Arial Unicode MS" pitchFamily="34" charset="-128"/>
            </a:endParaRPr>
          </a:p>
          <a:p>
            <a:pPr marL="0" lvl="4" algn="ctr" defTabSz="449263">
              <a:spcBef>
                <a:spcPts val="450"/>
              </a:spcBef>
              <a:buClr>
                <a:srgbClr val="00B5D1"/>
              </a:buClr>
              <a:buSzPct val="10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cs-CZ" sz="3200" b="1" dirty="0" smtClean="0">
                <a:ea typeface="Arial Unicode MS" pitchFamily="34" charset="-128"/>
                <a:cs typeface="Arial Unicode MS" pitchFamily="34" charset="-128"/>
              </a:rPr>
              <a:t>ale </a:t>
            </a:r>
            <a:r>
              <a:rPr lang="cs-CZ" sz="3200" b="1" dirty="0">
                <a:ea typeface="Arial Unicode MS" pitchFamily="34" charset="-128"/>
                <a:cs typeface="Arial Unicode MS" pitchFamily="34" charset="-128"/>
              </a:rPr>
              <a:t>hladovíme po znalostech.   </a:t>
            </a:r>
          </a:p>
        </p:txBody>
      </p:sp>
      <p:pic>
        <p:nvPicPr>
          <p:cNvPr id="21507" name="Picture 4"/>
          <p:cNvPicPr>
            <a:picLocks noChangeAspect="1" noChangeArrowheads="1"/>
          </p:cNvPicPr>
          <p:nvPr/>
        </p:nvPicPr>
        <p:blipFill>
          <a:blip r:embed="rId3" cstate="print"/>
          <a:srcRect/>
          <a:stretch>
            <a:fillRect/>
          </a:stretch>
        </p:blipFill>
        <p:spPr bwMode="auto">
          <a:xfrm>
            <a:off x="2484438" y="2781300"/>
            <a:ext cx="4319587" cy="3673475"/>
          </a:xfrm>
          <a:prstGeom prst="rect">
            <a:avLst/>
          </a:prstGeom>
          <a:noFill/>
          <a:ln w="9525">
            <a:noFill/>
            <a:round/>
            <a:headEnd/>
            <a:tailEnd/>
          </a:ln>
        </p:spPr>
      </p:pic>
      <p:sp>
        <p:nvSpPr>
          <p:cNvPr id="21508" name="Zástupný symbol pro číslo snímku 4"/>
          <p:cNvSpPr>
            <a:spLocks noGrp="1"/>
          </p:cNvSpPr>
          <p:nvPr>
            <p:ph type="sldNum" sz="quarter" idx="12"/>
          </p:nvPr>
        </p:nvSpPr>
        <p:spPr>
          <a:noFill/>
        </p:spPr>
        <p:txBody>
          <a:bodyPr/>
          <a:lstStyle/>
          <a:p>
            <a:fld id="{9DE22BAF-7DC6-4FEA-9AF8-A2625971285F}" type="slidenum">
              <a:rPr lang="cs-CZ" smtClean="0"/>
              <a:pPr/>
              <a:t>8</a:t>
            </a:fld>
            <a:endParaRPr lang="cs-CZ" smtClean="0"/>
          </a:p>
        </p:txBody>
      </p:sp>
      <p:sp>
        <p:nvSpPr>
          <p:cNvPr id="21509" name="Obdélník 5"/>
          <p:cNvSpPr>
            <a:spLocks noChangeArrowheads="1"/>
          </p:cNvSpPr>
          <p:nvPr/>
        </p:nvSpPr>
        <p:spPr bwMode="auto">
          <a:xfrm>
            <a:off x="0" y="404813"/>
            <a:ext cx="9144000" cy="769937"/>
          </a:xfrm>
          <a:prstGeom prst="rect">
            <a:avLst/>
          </a:prstGeom>
          <a:noFill/>
          <a:ln w="9525">
            <a:noFill/>
            <a:miter lim="800000"/>
            <a:headEnd/>
            <a:tailEnd/>
          </a:ln>
        </p:spPr>
        <p:txBody>
          <a:bodyPr>
            <a:spAutoFit/>
          </a:bodyPr>
          <a:lstStyle/>
          <a:p>
            <a:pPr algn="ctr" defTabSz="449263">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400" b="1">
                <a:solidFill>
                  <a:srgbClr val="C00000"/>
                </a:solidFill>
                <a:ea typeface="Arial Unicode MS" pitchFamily="34" charset="-128"/>
                <a:cs typeface="Arial Unicode MS" pitchFamily="34" charset="-128"/>
              </a:rPr>
              <a:t>Řešený problém</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bdélník 1"/>
          <p:cNvSpPr>
            <a:spLocks noChangeArrowheads="1"/>
          </p:cNvSpPr>
          <p:nvPr/>
        </p:nvSpPr>
        <p:spPr bwMode="auto">
          <a:xfrm>
            <a:off x="179388" y="1844675"/>
            <a:ext cx="8964612" cy="4094163"/>
          </a:xfrm>
          <a:prstGeom prst="rect">
            <a:avLst/>
          </a:prstGeom>
          <a:noFill/>
          <a:ln w="9525">
            <a:noFill/>
            <a:miter lim="800000"/>
            <a:headEnd/>
            <a:tailEnd/>
          </a:ln>
        </p:spPr>
        <p:txBody>
          <a:bodyPr>
            <a:spAutoFit/>
          </a:bodyPr>
          <a:lstStyle/>
          <a:p>
            <a:r>
              <a:rPr lang="cs-CZ" sz="2000" b="1"/>
              <a:t>Rozjet se do mlhy bez velkého rozhlížení. To je postoj kurážných nebo nevědomých inovátorů. Historie je však plná skvělých výrobků, jejichž odbyt se zhroutil nedlouho po uvedení na trh proto, že se prosadily odlišné standardy nebo lobbistické zájmy. </a:t>
            </a:r>
          </a:p>
          <a:p>
            <a:endParaRPr lang="cs-CZ" sz="2000" b="1"/>
          </a:p>
          <a:p>
            <a:r>
              <a:rPr lang="cs-CZ" sz="2000" b="1"/>
              <a:t>Jet za ostatními. Postoj založený na pocitu bezpečí v tom, že pokud se pleteme my, tak nejsme sami. </a:t>
            </a:r>
          </a:p>
          <a:p>
            <a:endParaRPr lang="cs-CZ" sz="2000" b="1"/>
          </a:p>
          <a:p>
            <a:r>
              <a:rPr lang="cs-CZ" sz="2000" b="1"/>
              <a:t>Zapnout mlhovky, nasadit polarizační brýle – pokoušet se dohlédnout dále. To je příklad japonských (Mitshubishi, Sumitomo, C.Itoh, atd.), které si vytvořily velmi účinné informační zázemí. </a:t>
            </a:r>
          </a:p>
        </p:txBody>
      </p:sp>
      <p:sp>
        <p:nvSpPr>
          <p:cNvPr id="22531" name="Obdélník 2"/>
          <p:cNvSpPr>
            <a:spLocks noChangeArrowheads="1"/>
          </p:cNvSpPr>
          <p:nvPr/>
        </p:nvSpPr>
        <p:spPr bwMode="auto">
          <a:xfrm>
            <a:off x="0" y="188913"/>
            <a:ext cx="9144000" cy="1076325"/>
          </a:xfrm>
          <a:prstGeom prst="rect">
            <a:avLst/>
          </a:prstGeom>
          <a:noFill/>
          <a:ln w="9525">
            <a:noFill/>
            <a:miter lim="800000"/>
            <a:headEnd/>
            <a:tailEnd/>
          </a:ln>
        </p:spPr>
        <p:txBody>
          <a:bodyPr>
            <a:spAutoFit/>
          </a:bodyPr>
          <a:lstStyle/>
          <a:p>
            <a:r>
              <a:rPr lang="cs-CZ" sz="3200" b="1">
                <a:solidFill>
                  <a:srgbClr val="C00000"/>
                </a:solidFill>
                <a:latin typeface="Arial" pitchFamily="34" charset="0"/>
                <a:cs typeface="Arial" pitchFamily="34" charset="0"/>
              </a:rPr>
              <a:t>Chování firem, které se ocitají v nejistotě, lze rozdělit do tří základních skupin: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ofil">
  <a:themeElements>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884</TotalTime>
  <Words>882</Words>
  <Application>Microsoft Office PowerPoint</Application>
  <PresentationFormat>Předvádění na obrazovce (4:3)</PresentationFormat>
  <Paragraphs>336</Paragraphs>
  <Slides>67</Slides>
  <Notes>18</Notes>
  <HiddenSlides>0</HiddenSlides>
  <MMClips>0</MMClips>
  <ScaleCrop>false</ScaleCrop>
  <HeadingPairs>
    <vt:vector size="6" baseType="variant">
      <vt:variant>
        <vt:lpstr>Motiv</vt:lpstr>
      </vt:variant>
      <vt:variant>
        <vt:i4>1</vt:i4>
      </vt:variant>
      <vt:variant>
        <vt:lpstr>Vložené servery OLE</vt:lpstr>
      </vt:variant>
      <vt:variant>
        <vt:i4>3</vt:i4>
      </vt:variant>
      <vt:variant>
        <vt:lpstr>Nadpisy snímků</vt:lpstr>
      </vt:variant>
      <vt:variant>
        <vt:i4>67</vt:i4>
      </vt:variant>
    </vt:vector>
  </HeadingPairs>
  <TitlesOfParts>
    <vt:vector size="71" baseType="lpstr">
      <vt:lpstr>Profil</vt:lpstr>
      <vt:lpstr>Dokument</vt:lpstr>
      <vt:lpstr>Document</vt:lpstr>
      <vt:lpstr>Paintbrush Picture</vt:lpstr>
      <vt:lpstr>Masarykova univerzita   Ekonomicko – správní fakulta Katedra podnikové ekonomiky </vt:lpstr>
      <vt:lpstr>Triáda základního pojetí konkurenceschopnosti podniku</vt:lpstr>
      <vt:lpstr>INŽENÝRSKÁ  ČINNOST  (rozhodující faktory):</vt:lpstr>
      <vt:lpstr>OBSAHOVÁ KONCEPCE COMPETITIVE ENGINEERING</vt:lpstr>
      <vt:lpstr>Snímek 5</vt:lpstr>
      <vt:lpstr>ČÍNSKÁ  FILOSOFIE  A  KRIZE</vt:lpstr>
      <vt:lpstr>    COMPETITIVE INTELLIGENCE</vt:lpstr>
      <vt:lpstr>Snímek 8</vt:lpstr>
      <vt:lpstr>Snímek 9</vt:lpstr>
      <vt:lpstr>Snímek 10</vt:lpstr>
      <vt:lpstr>Snímek 11</vt:lpstr>
      <vt:lpstr>Competitive Intelligence </vt:lpstr>
      <vt:lpstr>Snímek 13</vt:lpstr>
      <vt:lpstr>Snímek 14</vt:lpstr>
      <vt:lpstr>Snímek 15</vt:lpstr>
      <vt:lpstr>Možnosti zabezpečení CI  u firmy </vt:lpstr>
      <vt:lpstr>Možné formy CI  u podniku</vt:lpstr>
      <vt:lpstr>Hrozby pro firmy</vt:lpstr>
      <vt:lpstr>Typická role CI</vt:lpstr>
      <vt:lpstr>Rozšířená role CI</vt:lpstr>
      <vt:lpstr>COMPETITIVE INTELLIGENCE V USA:</vt:lpstr>
      <vt:lpstr>ZÁKLADNÍ  FILOSOFIE     COMPETITIVE  INTELLIGENCE</vt:lpstr>
      <vt:lpstr> Competitive  Intelligence   systémová aplikační disciplína</vt:lpstr>
      <vt:lpstr>Snímek 24</vt:lpstr>
      <vt:lpstr>Snímek 25</vt:lpstr>
      <vt:lpstr>ZPRAVODAJSKÝ CYKLUS</vt:lpstr>
      <vt:lpstr>POJETÍ INFORMACE</vt:lpstr>
      <vt:lpstr>Snímek 28</vt:lpstr>
      <vt:lpstr>VÝUKA NA  FP</vt:lpstr>
      <vt:lpstr>Snímek 30</vt:lpstr>
      <vt:lpstr>Snímek 31</vt:lpstr>
      <vt:lpstr>ZÁKLADNÍ  TECHNOLOGIE</vt:lpstr>
      <vt:lpstr>Nástroj Competitive Intelligence </vt:lpstr>
      <vt:lpstr>Snímek 34</vt:lpstr>
      <vt:lpstr>Snímek 35</vt:lpstr>
      <vt:lpstr>Fyzická architektura ARMS</vt:lpstr>
      <vt:lpstr>Fyzická architektura analytického pracoviště</vt:lpstr>
      <vt:lpstr>Snímek 38</vt:lpstr>
      <vt:lpstr>Snímek 39</vt:lpstr>
      <vt:lpstr>Snímek 40</vt:lpstr>
      <vt:lpstr>Obsahová analýza </vt:lpstr>
      <vt:lpstr>Snímek 42</vt:lpstr>
      <vt:lpstr>Snímek 43</vt:lpstr>
      <vt:lpstr>Snímek 44</vt:lpstr>
      <vt:lpstr>Kontextová analýza</vt:lpstr>
      <vt:lpstr>Snímek 46</vt:lpstr>
      <vt:lpstr>Snímek 47</vt:lpstr>
      <vt:lpstr>Snímek 48</vt:lpstr>
      <vt:lpstr>Snímek 49</vt:lpstr>
      <vt:lpstr>Monitoring VIP zákazníků</vt:lpstr>
      <vt:lpstr>Politické strany</vt:lpstr>
      <vt:lpstr>Použití zpravodajského systému v praxi:</vt:lpstr>
      <vt:lpstr>Možná námitka: </vt:lpstr>
      <vt:lpstr>PŘEDVÍDÁNÍ REAKCE KONKURENTA</vt:lpstr>
      <vt:lpstr>1. „Bude konkurent vůbec reagovat? (Pravděpodobnost nulové reakce)</vt:lpstr>
      <vt:lpstr>2. Jaké možné varianty reakce bude konkurent zvažovat?</vt:lpstr>
      <vt:lpstr>3. Jakou možnost si konkurent vybere nejpravděpodobněji?</vt:lpstr>
      <vt:lpstr>Snímek 58</vt:lpstr>
      <vt:lpstr>Corpus intelligence platform Obecné schéma</vt:lpstr>
      <vt:lpstr>Corpus Solutions Intelligence platform</vt:lpstr>
      <vt:lpstr>Snímek 61</vt:lpstr>
      <vt:lpstr>Snímek 62</vt:lpstr>
      <vt:lpstr>Efektivnost  CI:</vt:lpstr>
      <vt:lpstr>COUNTRY COMPETITIVE INTELLIGENCE</vt:lpstr>
      <vt:lpstr>Úroveň činnosti celého systému je dána úrovní jeho nejslabšího článku.</vt:lpstr>
      <vt:lpstr>Snímek 66</vt:lpstr>
      <vt:lpstr>Snímek 67</vt:lpstr>
    </vt:vector>
  </TitlesOfParts>
  <Company>FP VUT BRNO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PARADIGMA  INOVACÍ  A  HODNOTOVÉ INŽENÝRSTVÍ  VE  STRATEGII  KONKURENČNÍCH  VZTAHŮ</dc:title>
  <dc:creator>bartes</dc:creator>
  <cp:lastModifiedBy>admin</cp:lastModifiedBy>
  <cp:revision>73</cp:revision>
  <dcterms:created xsi:type="dcterms:W3CDTF">2009-11-20T08:57:56Z</dcterms:created>
  <dcterms:modified xsi:type="dcterms:W3CDTF">2014-10-20T19:38:08Z</dcterms:modified>
</cp:coreProperties>
</file>