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71" r:id="rId4"/>
    <p:sldId id="270" r:id="rId5"/>
    <p:sldId id="272" r:id="rId6"/>
    <p:sldId id="277" r:id="rId7"/>
    <p:sldId id="291" r:id="rId8"/>
    <p:sldId id="273" r:id="rId9"/>
    <p:sldId id="274" r:id="rId10"/>
    <p:sldId id="275" r:id="rId11"/>
    <p:sldId id="279" r:id="rId12"/>
    <p:sldId id="288" r:id="rId13"/>
    <p:sldId id="287" r:id="rId14"/>
    <p:sldId id="289" r:id="rId15"/>
    <p:sldId id="290" r:id="rId16"/>
    <p:sldId id="281" r:id="rId17"/>
    <p:sldId id="283" r:id="rId18"/>
    <p:sldId id="280" r:id="rId19"/>
    <p:sldId id="286" r:id="rId20"/>
    <p:sldId id="276" r:id="rId21"/>
    <p:sldId id="278" r:id="rId22"/>
    <p:sldId id="284" r:id="rId23"/>
    <p:sldId id="285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11" autoAdjust="0"/>
  </p:normalViewPr>
  <p:slideViewPr>
    <p:cSldViewPr>
      <p:cViewPr>
        <p:scale>
          <a:sx n="80" d="100"/>
          <a:sy n="80" d="100"/>
        </p:scale>
        <p:origin x="-251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8462-3AF8-4C4C-9176-693D22ADE987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2558B-1E97-47C6-B27A-9F9B3A32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4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6688" y="2709863"/>
            <a:ext cx="5969000" cy="3455987"/>
          </a:xfrm>
        </p:spPr>
        <p:txBody>
          <a:bodyPr bIns="1080000" anchor="ctr"/>
          <a:lstStyle>
            <a:lvl1pPr>
              <a:defRPr b="1"/>
            </a:lvl1pPr>
          </a:lstStyle>
          <a:p>
            <a:pPr lvl="0"/>
            <a:r>
              <a:rPr lang="cs-CZ" altLang="en-US" noProof="0" smtClean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6688" y="5373688"/>
            <a:ext cx="5969000" cy="792162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cs-CZ" altLang="en-US" noProof="0" smtClean="0"/>
              <a:t>Kliknutím lze upravit styl předlohy.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06688" y="6442075"/>
            <a:ext cx="4960937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1925" name="Picture 21" descr="text_TIT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798513"/>
            <a:ext cx="3763962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26" name="Picture 22" descr="pruh_TI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27" name="Picture 23" descr="N:\work\projekty\šablony\sablony\logoC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6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991EA-BB32-40AC-991E-346958A3D24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52536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204186-EDC9-40B4-A099-7A3299E01E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6587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EDBEBB-433A-4424-88C6-9A27143FA52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02042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2CAECF-4113-4BD3-AD6F-0D0C423BE0A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8176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8E1B49-01A1-47C8-A1CA-16AE4EAECFB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995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3A0B2-ADD2-4DAE-B940-E4A4B569F50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67731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B0B90F-7C49-4C1F-AFB8-D10CA135402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714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E56C76-8F00-4597-B38E-D1C95BFF6FA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911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7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D53684-B2AC-42AD-BB4A-F08C517E034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40258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0AD6A1-10E6-4022-91D0-697353309D9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12613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656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6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2D756E-B8BD-4F40-96A9-650BF68B6B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7430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7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7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8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9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EAEAEA">
                <a:gamma/>
                <a:shade val="9294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1280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5087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n-lt"/>
              </a:defRPr>
            </a:lvl1pPr>
          </a:lstStyle>
          <a:p>
            <a:fld id="{12EE810F-F3D8-45F2-B703-BAD786D31C08}" type="slidenum">
              <a:rPr lang="en-US" smtClean="0"/>
              <a:t>‹#›</a:t>
            </a:fld>
            <a:endParaRPr lang="en-US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7164288" y="463551"/>
            <a:ext cx="1544737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100" b="1" dirty="0">
                <a:solidFill>
                  <a:srgbClr val="FFFFFF"/>
                </a:solidFill>
                <a:latin typeface="Verdana" pitchFamily="34" charset="0"/>
              </a:rPr>
              <a:t>www.econ.muni.cz</a:t>
            </a:r>
          </a:p>
        </p:txBody>
      </p:sp>
      <p:pic>
        <p:nvPicPr>
          <p:cNvPr id="226317" name="Picture 13" descr="pruh+znak_ESF_13_gray4+bily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4" b="60695"/>
          <a:stretch>
            <a:fillRect/>
          </a:stretch>
        </p:blipFill>
        <p:spPr bwMode="auto">
          <a:xfrm>
            <a:off x="417513" y="25400"/>
            <a:ext cx="2339975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9" name="Picture 15" descr="pruh+znak_ESF_13_gray4+bily_RG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4" b="33293"/>
          <a:stretch>
            <a:fillRect/>
          </a:stretch>
        </p:blipFill>
        <p:spPr bwMode="auto">
          <a:xfrm>
            <a:off x="417513" y="6410325"/>
            <a:ext cx="2339975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0" name="Picture 16" descr="text_zahlav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2250"/>
            <a:ext cx="4322763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7D1E1E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AEAEA"/>
            </a:gs>
            <a:gs pos="100000">
              <a:srgbClr val="EAEAEA">
                <a:gamma/>
                <a:shade val="92941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355850"/>
          </a:xfrm>
          <a:prstGeom prst="rect">
            <a:avLst/>
          </a:prstGeom>
          <a:gradFill rotWithShape="1">
            <a:gsLst>
              <a:gs pos="0">
                <a:srgbClr val="7D1E1E"/>
              </a:gs>
              <a:gs pos="100000">
                <a:srgbClr val="7D1E1E">
                  <a:gamma/>
                  <a:shade val="75686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6688" y="6442075"/>
            <a:ext cx="4960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+mj-lt"/>
              </a:defRPr>
            </a:lvl1pPr>
          </a:lstStyle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42075"/>
            <a:ext cx="585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7D1E1E"/>
                </a:solidFill>
                <a:latin typeface="+mj-lt"/>
              </a:defRPr>
            </a:lvl1pPr>
          </a:lstStyle>
          <a:p>
            <a:fld id="{0594FAD7-FF7C-4C2C-AA3D-AA47D5DD3747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6688" y="2708275"/>
            <a:ext cx="59690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pic>
        <p:nvPicPr>
          <p:cNvPr id="227344" name="Picture 16" descr="text_TIT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798513"/>
            <a:ext cx="3763962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5" name="Picture 17" descr="pruh_TIT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800"/>
            <a:ext cx="13970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46" name="Picture 18" descr="N:\work\projekty\šablony\sablony\logoC.wm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533400"/>
            <a:ext cx="1506537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2800" b="1">
          <a:solidFill>
            <a:srgbClr val="7D1E1E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Public </a:t>
            </a:r>
            <a:r>
              <a:rPr lang="cs-CZ" sz="4000" dirty="0" err="1" smtClean="0"/>
              <a:t>choice</a:t>
            </a:r>
            <a:r>
              <a:rPr lang="cs-CZ" sz="4000" dirty="0" smtClean="0"/>
              <a:t> and </a:t>
            </a:r>
            <a:r>
              <a:rPr lang="cs-CZ" sz="4000" dirty="0" err="1" smtClean="0"/>
              <a:t>government</a:t>
            </a:r>
            <a:r>
              <a:rPr lang="cs-CZ" sz="4000" dirty="0" smtClean="0"/>
              <a:t> </a:t>
            </a:r>
            <a:r>
              <a:rPr lang="cs-CZ" sz="4000" dirty="0" err="1" smtClean="0"/>
              <a:t>failures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BPV_APEC Public Economics</a:t>
            </a:r>
            <a:endParaRPr lang="en-US" sz="1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Jan Řezáč</a:t>
            </a:r>
            <a:endParaRPr lang="en-US" b="1" dirty="0" smtClean="0"/>
          </a:p>
          <a:p>
            <a:r>
              <a:rPr lang="en-US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2</a:t>
            </a:r>
            <a:r>
              <a:rPr lang="cs-CZ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/10/201</a:t>
            </a:r>
            <a:r>
              <a:rPr lang="cs-CZ" sz="16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4</a:t>
            </a:r>
            <a:endParaRPr lang="en-US" sz="16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Tactical</a:t>
            </a:r>
            <a:r>
              <a:rPr lang="cs-CZ" dirty="0" smtClean="0"/>
              <a:t> </a:t>
            </a:r>
            <a:r>
              <a:rPr lang="cs-CZ" dirty="0" err="1" smtClean="0"/>
              <a:t>voting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Compromising</a:t>
            </a:r>
            <a:r>
              <a:rPr lang="cs-CZ" dirty="0" smtClean="0"/>
              <a:t> (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happens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 has </a:t>
            </a:r>
            <a:r>
              <a:rPr lang="cs-CZ" dirty="0" err="1" smtClean="0"/>
              <a:t>first</a:t>
            </a:r>
            <a:r>
              <a:rPr lang="cs-CZ" dirty="0" smtClean="0"/>
              <a:t>-past-</a:t>
            </a:r>
            <a:r>
              <a:rPr lang="cs-CZ" dirty="0" err="1" smtClean="0"/>
              <a:t>the</a:t>
            </a:r>
            <a:r>
              <a:rPr lang="cs-CZ" dirty="0" smtClean="0"/>
              <a:t>-post </a:t>
            </a:r>
            <a:r>
              <a:rPr lang="cs-CZ" dirty="0" err="1"/>
              <a:t>election</a:t>
            </a:r>
            <a:r>
              <a:rPr lang="cs-CZ" dirty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?)</a:t>
            </a:r>
          </a:p>
          <a:p>
            <a:endParaRPr lang="cs-CZ" dirty="0"/>
          </a:p>
          <a:p>
            <a:r>
              <a:rPr lang="cs-CZ" dirty="0" err="1" smtClean="0"/>
              <a:t>Burying</a:t>
            </a:r>
            <a:r>
              <a:rPr lang="cs-CZ" dirty="0" smtClean="0"/>
              <a:t>  - very </a:t>
            </a:r>
            <a:r>
              <a:rPr lang="cs-CZ" dirty="0" err="1" smtClean="0"/>
              <a:t>useful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party has open </a:t>
            </a:r>
            <a:r>
              <a:rPr lang="cs-CZ" dirty="0" err="1" smtClean="0"/>
              <a:t>primaries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Push-over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Imagine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are a </a:t>
            </a:r>
            <a:r>
              <a:rPr lang="cs-CZ" dirty="0" err="1" smtClean="0"/>
              <a:t>French</a:t>
            </a:r>
            <a:r>
              <a:rPr lang="cs-CZ" dirty="0" smtClean="0"/>
              <a:t> </a:t>
            </a:r>
            <a:r>
              <a:rPr lang="cs-CZ" dirty="0" err="1" smtClean="0"/>
              <a:t>voter</a:t>
            </a:r>
            <a:r>
              <a:rPr lang="cs-CZ" dirty="0" smtClean="0"/>
              <a:t>,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likes</a:t>
            </a:r>
            <a:r>
              <a:rPr lang="cs-CZ" dirty="0" smtClean="0"/>
              <a:t> Sarkozy. </a:t>
            </a:r>
            <a:r>
              <a:rPr lang="cs-CZ" dirty="0" err="1" smtClean="0"/>
              <a:t>Polls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round</a:t>
            </a:r>
            <a:r>
              <a:rPr lang="cs-CZ" dirty="0" smtClean="0"/>
              <a:t> </a:t>
            </a:r>
            <a:r>
              <a:rPr lang="cs-CZ" dirty="0" err="1" smtClean="0"/>
              <a:t>say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Sarkozy 24%, </a:t>
            </a:r>
            <a:r>
              <a:rPr lang="cs-CZ" dirty="0" err="1" smtClean="0"/>
              <a:t>Hollande</a:t>
            </a:r>
            <a:r>
              <a:rPr lang="cs-CZ" dirty="0" smtClean="0"/>
              <a:t> 18%,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Pen</a:t>
            </a:r>
            <a:r>
              <a:rPr lang="cs-CZ" dirty="0" smtClean="0"/>
              <a:t> 17%,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candidates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has a majority.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7C1E1E"/>
                </a:solidFill>
                <a:cs typeface="Verdana"/>
              </a:rPr>
              <a:t>Condorcet criterion</a:t>
            </a:r>
            <a:br>
              <a:rPr lang="en-CA" dirty="0">
                <a:solidFill>
                  <a:srgbClr val="7C1E1E"/>
                </a:solidFill>
                <a:cs typeface="Verdana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cs typeface="Verdana"/>
              </a:rPr>
              <a:t>Used to measure efficiency </a:t>
            </a:r>
            <a:r>
              <a:rPr lang="en-CA" dirty="0" smtClean="0">
                <a:solidFill>
                  <a:srgbClr val="000000"/>
                </a:solidFill>
                <a:cs typeface="Verdana"/>
              </a:rPr>
              <a:t>of</a:t>
            </a:r>
            <a:r>
              <a:rPr lang="cs-CZ" dirty="0" smtClean="0">
                <a:solidFill>
                  <a:srgbClr val="000000"/>
                </a:solidFill>
                <a:cs typeface="Verdana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cs typeface="Verdana"/>
              </a:rPr>
              <a:t>choices</a:t>
            </a:r>
            <a:r>
              <a:rPr lang="en-CA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dirty="0">
                <a:solidFill>
                  <a:srgbClr val="000000"/>
                </a:solidFill>
                <a:latin typeface="Times New Roman"/>
              </a:rPr>
            </a:br>
            <a:endParaRPr lang="cs-CZ" dirty="0" smtClean="0">
              <a:solidFill>
                <a:srgbClr val="7C1E1E"/>
              </a:solidFill>
              <a:latin typeface="Arial Unicode MS"/>
              <a:cs typeface="Arial Unicode MS"/>
            </a:endParaRPr>
          </a:p>
          <a:p>
            <a:r>
              <a:rPr lang="en-CA" dirty="0" smtClean="0">
                <a:solidFill>
                  <a:srgbClr val="000000"/>
                </a:solidFill>
                <a:cs typeface="Verdana"/>
              </a:rPr>
              <a:t> </a:t>
            </a:r>
            <a:r>
              <a:rPr lang="en-CA" dirty="0">
                <a:solidFill>
                  <a:srgbClr val="000000"/>
                </a:solidFill>
                <a:cs typeface="Verdana"/>
              </a:rPr>
              <a:t>Pair-wise </a:t>
            </a:r>
            <a:r>
              <a:rPr lang="cs-CZ" dirty="0" err="1" smtClean="0">
                <a:solidFill>
                  <a:srgbClr val="000000"/>
                </a:solidFill>
                <a:cs typeface="Verdana"/>
              </a:rPr>
              <a:t>comparison</a:t>
            </a:r>
            <a:r>
              <a:rPr lang="cs-CZ" dirty="0" smtClean="0">
                <a:solidFill>
                  <a:srgbClr val="000000"/>
                </a:solidFill>
                <a:cs typeface="Verdana"/>
              </a:rPr>
              <a:t> </a:t>
            </a:r>
            <a:r>
              <a:rPr lang="en-CA" dirty="0" smtClean="0">
                <a:solidFill>
                  <a:srgbClr val="000000"/>
                </a:solidFill>
                <a:cs typeface="Verdana"/>
              </a:rPr>
              <a:t>of possible</a:t>
            </a:r>
            <a:r>
              <a:rPr lang="cs-CZ" dirty="0" smtClean="0">
                <a:solidFill>
                  <a:srgbClr val="000000"/>
                </a:solidFill>
                <a:cs typeface="Verdana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cs typeface="Verdana"/>
              </a:rPr>
              <a:t>outcomes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3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Tennessee </a:t>
            </a:r>
            <a:r>
              <a:rPr lang="cs-CZ" dirty="0" err="1" smtClean="0"/>
              <a:t>needs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, but </a:t>
            </a:r>
            <a:r>
              <a:rPr lang="cs-CZ" dirty="0" err="1" smtClean="0"/>
              <a:t>where</a:t>
            </a:r>
            <a:r>
              <a:rPr lang="cs-CZ" smtClean="0"/>
              <a:t>?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7143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90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preferences of the voters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900113" y="2763361"/>
          <a:ext cx="7772400" cy="237744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42% of voters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(close to Memphis)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26% of voters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(close to Nashville)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15% of voters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(close to Chattanooga)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17% of voters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(close to Knoxville)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 b="1">
                          <a:effectLst/>
                        </a:rPr>
                        <a:t>Memphis</a:t>
                      </a:r>
                      <a:endParaRPr lang="cs-CZ">
                        <a:effectLst/>
                      </a:endParaRP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>
                          <a:effectLst/>
                        </a:rPr>
                        <a:t>Nashville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>
                          <a:effectLst/>
                        </a:rPr>
                        <a:t>Chattanooga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>
                          <a:effectLst/>
                        </a:rPr>
                        <a:t>Knoxville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 b="1">
                          <a:effectLst/>
                        </a:rPr>
                        <a:t>Nashville</a:t>
                      </a:r>
                      <a:endParaRPr lang="cs-CZ">
                        <a:effectLst/>
                      </a:endParaRP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>
                          <a:effectLst/>
                        </a:rPr>
                        <a:t>Chattanooga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>
                          <a:effectLst/>
                        </a:rPr>
                        <a:t>Knoxville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>
                          <a:effectLst/>
                        </a:rPr>
                        <a:t>Memphis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 b="1">
                          <a:effectLst/>
                        </a:rPr>
                        <a:t>Chattanooga</a:t>
                      </a:r>
                      <a:endParaRPr lang="cs-CZ">
                        <a:effectLst/>
                      </a:endParaRP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>
                          <a:effectLst/>
                        </a:rPr>
                        <a:t>Knoxville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>
                          <a:effectLst/>
                        </a:rPr>
                        <a:t>Nashville</a:t>
                      </a: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>
                          <a:effectLst/>
                        </a:rPr>
                        <a:t>Memphis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 b="1" dirty="0" err="1">
                          <a:effectLst/>
                        </a:rPr>
                        <a:t>Knoxville</a:t>
                      </a:r>
                      <a:endParaRPr lang="cs-CZ" dirty="0">
                        <a:effectLst/>
                      </a:endParaRP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 dirty="0" err="1">
                          <a:effectLst/>
                        </a:rPr>
                        <a:t>Chattanooga</a:t>
                      </a:r>
                      <a:endParaRPr lang="cs-CZ" dirty="0">
                        <a:effectLst/>
                      </a:endParaRP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 dirty="0" err="1">
                          <a:effectLst/>
                        </a:rPr>
                        <a:t>Nashville</a:t>
                      </a:r>
                      <a:endParaRPr lang="cs-CZ" dirty="0">
                        <a:effectLst/>
                      </a:endParaRPr>
                    </a:p>
                    <a:p>
                      <a:pPr algn="l">
                        <a:buFont typeface="+mj-lt"/>
                        <a:buAutoNum type="arabicPeriod"/>
                      </a:pPr>
                      <a:r>
                        <a:rPr lang="cs-CZ" dirty="0">
                          <a:effectLst/>
                        </a:rPr>
                        <a:t>Memphis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00113" y="2763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5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Matrix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405988"/>
              </p:ext>
            </p:extLst>
          </p:nvPr>
        </p:nvGraphicFramePr>
        <p:xfrm>
          <a:off x="900113" y="1848961"/>
          <a:ext cx="7772400" cy="4206240"/>
        </p:xfrm>
        <a:graphic>
          <a:graphicData uri="http://schemas.openxmlformats.org/drawingml/2006/table">
            <a:tbl>
              <a:tblPr/>
              <a:tblGrid>
                <a:gridCol w="647551"/>
                <a:gridCol w="1728192"/>
                <a:gridCol w="1224136"/>
                <a:gridCol w="1296144"/>
                <a:gridCol w="1656184"/>
                <a:gridCol w="1220193"/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/>
                      </a:r>
                      <a:br>
                        <a:rPr lang="cs-CZ" dirty="0">
                          <a:effectLst/>
                        </a:rPr>
                      </a:br>
                      <a:r>
                        <a:rPr lang="cs-CZ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effectLst/>
                        </a:rPr>
                        <a:t>Memphis</a:t>
                      </a:r>
                    </a:p>
                    <a:p>
                      <a:pPr algn="ctr"/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effectLst/>
                        </a:rPr>
                        <a:t>Nashville</a:t>
                      </a:r>
                      <a:endParaRPr lang="cs-CZ" dirty="0" smtClean="0">
                        <a:effectLst/>
                      </a:endParaRPr>
                    </a:p>
                    <a:p>
                      <a:pPr algn="ctr"/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effectLst/>
                        </a:rPr>
                        <a:t>Chattanooga</a:t>
                      </a:r>
                      <a:endParaRPr lang="cs-CZ" dirty="0" smtClean="0">
                        <a:effectLst/>
                      </a:endParaRPr>
                    </a:p>
                    <a:p>
                      <a:endParaRPr lang="cs-CZ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>
                          <a:effectLst/>
                        </a:rPr>
                        <a:t>Knoxville</a:t>
                      </a:r>
                      <a:endParaRPr lang="cs-CZ" dirty="0" smtClean="0">
                        <a:effectLst/>
                      </a:endParaRPr>
                    </a:p>
                    <a:p>
                      <a:endParaRPr lang="cs-CZ" dirty="0"/>
                    </a:p>
                  </a:txBody>
                  <a:tcP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Memphis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[A] 58%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[B] 42%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[A] 58%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[B] 42%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[A] 58%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[B] 42%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Nashville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[A] 42%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[B] 58%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[A] 32%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[B] 68%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[A] 32%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[B] 68%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Chattanooga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[A] 42%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[B] 58%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[A] 68%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[B] 32%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[A] 17%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[B] 83%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Knoxville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[A] 42%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[B] 58%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[A] 68%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[B] 32%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[A] 83%</a:t>
                      </a:r>
                      <a:br>
                        <a:rPr lang="cs-CZ">
                          <a:effectLst/>
                        </a:rPr>
                      </a:br>
                      <a:r>
                        <a:rPr lang="cs-CZ">
                          <a:effectLst/>
                        </a:rPr>
                        <a:t>[B] 17%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Ranking: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4th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1st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2nd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3rd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Arrow's impossibility theorem</a:t>
            </a:r>
            <a:br>
              <a:rPr lang="en-US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Voting </a:t>
            </a:r>
            <a:r>
              <a:rPr lang="en-US" dirty="0"/>
              <a:t>rule should fulfill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 smtClean="0"/>
              <a:t>Universality</a:t>
            </a:r>
            <a:r>
              <a:rPr lang="cs-CZ" dirty="0" smtClean="0"/>
              <a:t> (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choices</a:t>
            </a:r>
            <a:r>
              <a:rPr lang="cs-CZ" dirty="0" smtClean="0"/>
              <a:t> are </a:t>
            </a:r>
            <a:r>
              <a:rPr lang="cs-CZ" dirty="0" err="1" smtClean="0"/>
              <a:t>allowed</a:t>
            </a:r>
            <a:r>
              <a:rPr lang="cs-CZ" dirty="0" smtClean="0"/>
              <a:t>)</a:t>
            </a:r>
            <a:endParaRPr lang="en-US" dirty="0"/>
          </a:p>
          <a:p>
            <a:r>
              <a:rPr lang="en-US" dirty="0" smtClean="0"/>
              <a:t>Non-dictatorship</a:t>
            </a:r>
            <a:endParaRPr lang="en-US" dirty="0"/>
          </a:p>
          <a:p>
            <a:r>
              <a:rPr lang="en-US" dirty="0" smtClean="0"/>
              <a:t>Pareto </a:t>
            </a:r>
            <a:r>
              <a:rPr lang="en-US" dirty="0"/>
              <a:t>efficiency</a:t>
            </a:r>
          </a:p>
          <a:p>
            <a:r>
              <a:rPr lang="en-US" dirty="0" smtClean="0"/>
              <a:t>Independence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err="1"/>
              <a:t>irrelevant</a:t>
            </a:r>
            <a:r>
              <a:rPr lang="cs-CZ" dirty="0"/>
              <a:t> </a:t>
            </a:r>
            <a:r>
              <a:rPr lang="cs-CZ" dirty="0" err="1"/>
              <a:t>alternatives</a:t>
            </a:r>
            <a:r>
              <a:rPr lang="cs-CZ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But no</a:t>
            </a:r>
            <a:r>
              <a:rPr lang="cs-CZ" dirty="0" smtClean="0"/>
              <a:t>ne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rules does!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other words: No voting rule is </a:t>
            </a:r>
            <a:r>
              <a:rPr lang="en-US" dirty="0" smtClean="0"/>
              <a:t>fair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7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7162800" y="457200"/>
            <a:ext cx="1981200" cy="203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lang="en-CA" sz="1113" b="1" smtClean="0">
                <a:solidFill>
                  <a:srgbClr val="FFFFFF"/>
                </a:solidFill>
                <a:latin typeface="Verdana Bold"/>
                <a:cs typeface="Verdana Bold"/>
              </a:rPr>
              <a:t>www.econ.muni.cz</a:t>
            </a:r>
          </a:p>
          <a:p>
            <a:pPr>
              <a:lnSpc>
                <a:spcPts val="1265"/>
              </a:lnSpc>
            </a:pPr>
            <a:endParaRPr lang="en-CA" sz="1103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130300"/>
            <a:ext cx="8229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7C1E1E"/>
                </a:solidFill>
                <a:latin typeface="Verdana"/>
                <a:cs typeface="Verdana"/>
              </a:rPr>
              <a:t>The paradox of voting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1778000"/>
            <a:ext cx="8255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smtClean="0">
                <a:solidFill>
                  <a:srgbClr val="7C1E1E"/>
                </a:solidFill>
                <a:latin typeface="Arial Unicode MS"/>
                <a:cs typeface="Arial Unicode MS"/>
              </a:rPr>
              <a:t></a:t>
            </a:r>
            <a:r>
              <a:rPr lang="en-CA" sz="2400" smtClean="0">
                <a:solidFill>
                  <a:srgbClr val="000000"/>
                </a:solidFill>
                <a:latin typeface="Verdana"/>
                <a:cs typeface="Verdana"/>
              </a:rPr>
              <a:t> Also called Downs paradox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641600"/>
            <a:ext cx="82550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 smtClean="0">
                <a:solidFill>
                  <a:srgbClr val="7C1E1E"/>
                </a:solidFill>
                <a:latin typeface="Arial Unicode MS"/>
                <a:cs typeface="Arial Unicode MS"/>
              </a:rPr>
              <a:t></a:t>
            </a:r>
            <a:r>
              <a:rPr lang="en-CA" sz="2400" smtClean="0">
                <a:solidFill>
                  <a:srgbClr val="000000"/>
                </a:solidFill>
                <a:latin typeface="Verdana"/>
                <a:cs typeface="Verdana"/>
              </a:rPr>
              <a:t> Individual preferences in a group may lead to</a:t>
            </a:r>
            <a:r>
              <a:rPr lang="en-CA" sz="240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0" smtClean="0">
                <a:solidFill>
                  <a:srgbClr val="000000"/>
                </a:solidFill>
                <a:latin typeface="Times New Roman"/>
              </a:rPr>
            </a:br>
            <a:r>
              <a:rPr lang="en-CA" sz="2400" smtClean="0">
                <a:solidFill>
                  <a:srgbClr val="000000"/>
                </a:solidFill>
                <a:latin typeface="Verdana"/>
                <a:cs typeface="Verdana"/>
              </a:rPr>
              <a:t>	ineffective outcome therefore voting becomes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1900" y="3390900"/>
            <a:ext cx="7912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 smtClean="0">
                <a:solidFill>
                  <a:srgbClr val="000000"/>
                </a:solidFill>
                <a:latin typeface="Verdana"/>
                <a:cs typeface="Verdana"/>
              </a:rPr>
              <a:t>irrational.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9000" y="4254500"/>
            <a:ext cx="7013651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 dirty="0" smtClean="0">
                <a:solidFill>
                  <a:srgbClr val="7C1E1E"/>
                </a:solidFill>
                <a:latin typeface="Arial Unicode MS"/>
                <a:cs typeface="Arial Unicode MS"/>
              </a:rPr>
              <a:t></a:t>
            </a:r>
            <a:r>
              <a:rPr lang="en-CA" sz="2400" dirty="0" smtClean="0">
                <a:solidFill>
                  <a:srgbClr val="000000"/>
                </a:solidFill>
                <a:latin typeface="Verdana"/>
                <a:cs typeface="Verdana"/>
              </a:rPr>
              <a:t> Decision of people to cast a vote is led not</a:t>
            </a:r>
            <a:r>
              <a:rPr lang="en-CA" sz="2402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2402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2402" dirty="0" smtClean="0">
                <a:solidFill>
                  <a:srgbClr val="000000"/>
                </a:solidFill>
                <a:latin typeface="Verdana"/>
                <a:cs typeface="Verdana"/>
              </a:rPr>
              <a:t>	only by a human rationality.</a:t>
            </a:r>
          </a:p>
          <a:p>
            <a:pPr>
              <a:lnSpc>
                <a:spcPts val="290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05100" y="6438900"/>
            <a:ext cx="64389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CA" sz="996" smtClean="0">
                <a:solidFill>
                  <a:srgbClr val="898989"/>
                </a:solidFill>
                <a:latin typeface="Verdana"/>
                <a:cs typeface="Verdana"/>
              </a:rPr>
              <a:t>BPV_APEC Public Economics: Public Choice</a:t>
            </a:r>
          </a:p>
          <a:p>
            <a:pPr>
              <a:lnSpc>
                <a:spcPts val="1200"/>
              </a:lnSpc>
            </a:pPr>
            <a:endParaRPr lang="en-CA" sz="996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3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Not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humans</a:t>
            </a:r>
            <a:r>
              <a:rPr lang="cs-CZ" dirty="0" smtClean="0"/>
              <a:t> </a:t>
            </a:r>
            <a:r>
              <a:rPr lang="cs-CZ" dirty="0" err="1" smtClean="0"/>
              <a:t>vote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1813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932040" y="2132856"/>
            <a:ext cx="4139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honeybee</a:t>
            </a:r>
            <a:r>
              <a:rPr lang="cs-CZ" dirty="0" smtClean="0"/>
              <a:t> </a:t>
            </a:r>
            <a:r>
              <a:rPr lang="cs-CZ" dirty="0" err="1" smtClean="0"/>
              <a:t>occasionally</a:t>
            </a:r>
            <a:r>
              <a:rPr lang="cs-CZ" dirty="0" smtClean="0"/>
              <a:t> </a:t>
            </a:r>
            <a:r>
              <a:rPr lang="cs-CZ" dirty="0" err="1" smtClean="0"/>
              <a:t>needs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Find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place </a:t>
            </a:r>
            <a:r>
              <a:rPr lang="cs-CZ" dirty="0" err="1" smtClean="0"/>
              <a:t>for</a:t>
            </a:r>
            <a:r>
              <a:rPr lang="cs-CZ" dirty="0" smtClean="0"/>
              <a:t> a </a:t>
            </a:r>
            <a:r>
              <a:rPr lang="cs-CZ" dirty="0" err="1" smtClean="0"/>
              <a:t>nest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swarm</a:t>
            </a:r>
            <a:r>
              <a:rPr lang="cs-CZ" dirty="0" smtClean="0"/>
              <a:t> </a:t>
            </a:r>
            <a:r>
              <a:rPr lang="cs-CZ" dirty="0" err="1" smtClean="0"/>
              <a:t>sends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scout </a:t>
            </a:r>
            <a:r>
              <a:rPr lang="cs-CZ" dirty="0" err="1" smtClean="0"/>
              <a:t>bees</a:t>
            </a:r>
            <a:r>
              <a:rPr lang="cs-CZ" dirty="0" smtClean="0"/>
              <a:t> 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look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861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bees</a:t>
            </a:r>
            <a:r>
              <a:rPr lang="cs-CZ" dirty="0" smtClean="0"/>
              <a:t> use?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researchers</a:t>
            </a:r>
            <a:r>
              <a:rPr lang="cs-CZ" dirty="0" smtClean="0"/>
              <a:t> </a:t>
            </a:r>
            <a:r>
              <a:rPr lang="cs-CZ" dirty="0" err="1" smtClean="0"/>
              <a:t>thought</a:t>
            </a:r>
            <a:r>
              <a:rPr lang="cs-CZ" dirty="0" smtClean="0"/>
              <a:t> </a:t>
            </a:r>
            <a:r>
              <a:rPr lang="cs-CZ" dirty="0" err="1" smtClean="0"/>
              <a:t>bees</a:t>
            </a:r>
            <a:r>
              <a:rPr lang="cs-CZ" dirty="0" smtClean="0"/>
              <a:t> </a:t>
            </a:r>
            <a:r>
              <a:rPr lang="cs-CZ" dirty="0" err="1" smtClean="0"/>
              <a:t>prefered</a:t>
            </a:r>
            <a:r>
              <a:rPr lang="cs-CZ" dirty="0" smtClean="0"/>
              <a:t> </a:t>
            </a:r>
            <a:r>
              <a:rPr lang="cs-CZ" dirty="0" err="1" smtClean="0"/>
              <a:t>unanimity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observed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a </a:t>
            </a:r>
            <a:r>
              <a:rPr lang="cs-CZ" dirty="0" err="1" smtClean="0"/>
              <a:t>quorum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sufficient</a:t>
            </a:r>
            <a:r>
              <a:rPr lang="cs-CZ" dirty="0" smtClean="0"/>
              <a:t> – 30 </a:t>
            </a:r>
            <a:r>
              <a:rPr lang="cs-CZ" dirty="0" err="1" smtClean="0"/>
              <a:t>bees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75 </a:t>
            </a:r>
            <a:r>
              <a:rPr lang="cs-CZ" dirty="0" err="1" smtClean="0"/>
              <a:t>bees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a </a:t>
            </a:r>
            <a:r>
              <a:rPr lang="cs-CZ" dirty="0" err="1" smtClean="0"/>
              <a:t>potential</a:t>
            </a:r>
            <a:r>
              <a:rPr lang="cs-CZ" dirty="0" smtClean="0"/>
              <a:t> </a:t>
            </a:r>
            <a:r>
              <a:rPr lang="cs-CZ" dirty="0" err="1" smtClean="0"/>
              <a:t>nest</a:t>
            </a:r>
            <a:r>
              <a:rPr lang="cs-CZ" dirty="0" smtClean="0"/>
              <a:t> </a:t>
            </a:r>
            <a:r>
              <a:rPr lang="cs-CZ" dirty="0" err="1" smtClean="0"/>
              <a:t>site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8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reward</a:t>
            </a:r>
            <a:r>
              <a:rPr lang="cs-CZ" dirty="0" smtClean="0"/>
              <a:t> </a:t>
            </a:r>
            <a:r>
              <a:rPr lang="cs-CZ" dirty="0" err="1" smtClean="0"/>
              <a:t>bureaucrats</a:t>
            </a:r>
            <a:r>
              <a:rPr lang="cs-CZ" dirty="0" smtClean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pic>
        <p:nvPicPr>
          <p:cNvPr id="2050" name="Picture 2" descr="C:\Users\216776\Documents\Public economics\how to pay the bureacr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7" y="1779588"/>
            <a:ext cx="755650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going to talk about?</a:t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</a:t>
            </a:r>
            <a:r>
              <a:rPr lang="cs-CZ" dirty="0" smtClean="0"/>
              <a:t>es</a:t>
            </a:r>
            <a:r>
              <a:rPr lang="en-US" dirty="0" smtClean="0"/>
              <a:t> decision </a:t>
            </a:r>
            <a:r>
              <a:rPr lang="en-US" dirty="0"/>
              <a:t>making </a:t>
            </a:r>
            <a:r>
              <a:rPr lang="en-US" dirty="0" smtClean="0"/>
              <a:t>in </a:t>
            </a:r>
            <a:r>
              <a:rPr lang="en-US" dirty="0"/>
              <a:t>private and public </a:t>
            </a:r>
            <a:r>
              <a:rPr lang="en-US" dirty="0" smtClean="0"/>
              <a:t>sector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differ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to make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en-US" dirty="0" smtClean="0"/>
              <a:t>decision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in public </a:t>
            </a:r>
            <a:r>
              <a:rPr lang="en-US" dirty="0" smtClean="0"/>
              <a:t>sector?</a:t>
            </a:r>
            <a:endParaRPr lang="en-US" dirty="0"/>
          </a:p>
          <a:p>
            <a:r>
              <a:rPr lang="en-US" dirty="0" smtClean="0"/>
              <a:t>Are </a:t>
            </a:r>
            <a:r>
              <a:rPr lang="en-US" dirty="0"/>
              <a:t>there any influences?</a:t>
            </a:r>
          </a:p>
          <a:p>
            <a:r>
              <a:rPr lang="en-US" dirty="0" smtClean="0"/>
              <a:t>Or </a:t>
            </a:r>
            <a:r>
              <a:rPr lang="en-US" dirty="0"/>
              <a:t>paradoxes?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huge</a:t>
            </a:r>
            <a:r>
              <a:rPr lang="cs-CZ" dirty="0"/>
              <a:t> </a:t>
            </a:r>
            <a:r>
              <a:rPr lang="cs-CZ" dirty="0" err="1" smtClean="0"/>
              <a:t>differences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smtClean="0"/>
              <a:t> countries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r>
              <a:rPr lang="cs-CZ" dirty="0" smtClean="0"/>
              <a:t>Top </a:t>
            </a:r>
            <a:r>
              <a:rPr lang="cs-CZ" dirty="0" err="1" smtClean="0"/>
              <a:t>pay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elite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Strict</a:t>
            </a:r>
            <a:r>
              <a:rPr lang="cs-CZ" dirty="0" smtClean="0"/>
              <a:t> seniority</a:t>
            </a:r>
          </a:p>
          <a:p>
            <a:endParaRPr lang="cs-CZ" dirty="0"/>
          </a:p>
          <a:p>
            <a:r>
              <a:rPr lang="cs-CZ" dirty="0" smtClean="0"/>
              <a:t>Project management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863302"/>
          </a:xfrm>
        </p:spPr>
        <p:txBody>
          <a:bodyPr/>
          <a:lstStyle/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governement</a:t>
            </a:r>
            <a:r>
              <a:rPr lang="cs-CZ" dirty="0" smtClean="0"/>
              <a:t> </a:t>
            </a:r>
            <a:r>
              <a:rPr lang="cs-CZ" dirty="0" err="1" smtClean="0"/>
              <a:t>punish</a:t>
            </a:r>
            <a:r>
              <a:rPr lang="cs-CZ" dirty="0" smtClean="0"/>
              <a:t> </a:t>
            </a:r>
            <a:r>
              <a:rPr lang="cs-CZ" dirty="0" err="1" smtClean="0"/>
              <a:t>bureacrats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something</a:t>
            </a:r>
            <a:r>
              <a:rPr lang="cs-CZ" dirty="0" smtClean="0"/>
              <a:t> </a:t>
            </a:r>
            <a:r>
              <a:rPr lang="cs-CZ" dirty="0" err="1" smtClean="0"/>
              <a:t>goes</a:t>
            </a:r>
            <a:r>
              <a:rPr lang="cs-CZ" dirty="0" smtClean="0"/>
              <a:t> </a:t>
            </a:r>
            <a:r>
              <a:rPr lang="cs-CZ" dirty="0" err="1" smtClean="0"/>
              <a:t>wrong</a:t>
            </a:r>
            <a:r>
              <a:rPr lang="cs-CZ" dirty="0" smtClean="0"/>
              <a:t>?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113" y="2276872"/>
            <a:ext cx="7772400" cy="3854053"/>
          </a:xfrm>
        </p:spPr>
        <p:txBody>
          <a:bodyPr/>
          <a:lstStyle/>
          <a:p>
            <a:r>
              <a:rPr lang="cs-CZ" dirty="0" smtClean="0"/>
              <a:t>Most </a:t>
            </a:r>
            <a:r>
              <a:rPr lang="cs-CZ" dirty="0" err="1" smtClean="0"/>
              <a:t>projects</a:t>
            </a:r>
            <a:r>
              <a:rPr lang="cs-CZ" dirty="0" smtClean="0"/>
              <a:t> end </a:t>
            </a:r>
            <a:r>
              <a:rPr lang="cs-CZ" dirty="0" err="1" smtClean="0"/>
              <a:t>behind</a:t>
            </a:r>
            <a:r>
              <a:rPr lang="cs-CZ" dirty="0" smtClean="0"/>
              <a:t> </a:t>
            </a:r>
            <a:r>
              <a:rPr lang="cs-CZ" dirty="0" err="1" smtClean="0"/>
              <a:t>schedule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err="1" smtClean="0"/>
              <a:t>Also</a:t>
            </a:r>
            <a:r>
              <a:rPr lang="cs-CZ" dirty="0" smtClean="0"/>
              <a:t> more </a:t>
            </a:r>
            <a:r>
              <a:rPr lang="cs-CZ" dirty="0" err="1" smtClean="0"/>
              <a:t>expensive</a:t>
            </a:r>
            <a:r>
              <a:rPr lang="cs-CZ" dirty="0" smtClean="0"/>
              <a:t> and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useful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expected</a:t>
            </a:r>
            <a:r>
              <a:rPr lang="cs-CZ" dirty="0" smtClean="0"/>
              <a:t> </a:t>
            </a:r>
            <a:r>
              <a:rPr lang="cs-CZ" dirty="0" err="1" smtClean="0"/>
              <a:t>initially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exactly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punish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25538"/>
            <a:ext cx="7772400" cy="863302"/>
          </a:xfrm>
        </p:spPr>
        <p:txBody>
          <a:bodyPr/>
          <a:lstStyle/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reward</a:t>
            </a:r>
            <a:r>
              <a:rPr lang="cs-CZ" dirty="0" smtClean="0"/>
              <a:t> </a:t>
            </a:r>
            <a:r>
              <a:rPr lang="cs-CZ" dirty="0" err="1" smtClean="0"/>
              <a:t>bureacrats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do </a:t>
            </a:r>
            <a:r>
              <a:rPr lang="cs-CZ" dirty="0" err="1" smtClean="0"/>
              <a:t>well</a:t>
            </a:r>
            <a:r>
              <a:rPr lang="cs-CZ" dirty="0" smtClean="0"/>
              <a:t>?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Yes, Minister - The Civil Service in Shor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7738" y="2276475"/>
            <a:ext cx="5138737" cy="385445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pic>
        <p:nvPicPr>
          <p:cNvPr id="2050" name="Picture 2" descr="http://www.mobileapples.com/Assets/Content/Screensavers/Bye%20By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76342"/>
            <a:ext cx="2577572" cy="34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en-US" smtClean="0"/>
              <a:t>BPV_APEC Public Economics: Public Choice</a:t>
            </a:r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459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Private</a:t>
            </a:r>
            <a:r>
              <a:rPr lang="cs-CZ" dirty="0" smtClean="0"/>
              <a:t> </a:t>
            </a:r>
            <a:r>
              <a:rPr lang="cs-CZ" dirty="0" err="1" smtClean="0"/>
              <a:t>Sector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Equilibrium: demand curve </a:t>
            </a:r>
            <a:r>
              <a:rPr lang="en-US" dirty="0" smtClean="0"/>
              <a:t>and </a:t>
            </a:r>
            <a:r>
              <a:rPr lang="en-US" dirty="0"/>
              <a:t>supply </a:t>
            </a:r>
            <a:r>
              <a:rPr lang="en-US" dirty="0" smtClean="0"/>
              <a:t>curve</a:t>
            </a:r>
            <a:endParaRPr lang="cs-CZ" dirty="0" smtClean="0"/>
          </a:p>
          <a:p>
            <a:endParaRPr lang="en-US" dirty="0"/>
          </a:p>
          <a:p>
            <a:r>
              <a:rPr lang="en-US" dirty="0" smtClean="0"/>
              <a:t>Individuals </a:t>
            </a:r>
            <a:r>
              <a:rPr lang="en-US" dirty="0"/>
              <a:t>reveal preferences </a:t>
            </a:r>
            <a:r>
              <a:rPr lang="en-US" dirty="0" smtClean="0"/>
              <a:t>about </a:t>
            </a:r>
            <a:r>
              <a:rPr lang="en-US" dirty="0"/>
              <a:t>the private goods by </a:t>
            </a:r>
            <a:r>
              <a:rPr lang="en-US" dirty="0" smtClean="0"/>
              <a:t>buying them</a:t>
            </a:r>
            <a:endParaRPr lang="cs-CZ" dirty="0" smtClean="0"/>
          </a:p>
          <a:p>
            <a:endParaRPr lang="en-US" dirty="0"/>
          </a:p>
          <a:p>
            <a:r>
              <a:rPr lang="en-US" dirty="0" smtClean="0"/>
              <a:t>Price </a:t>
            </a:r>
            <a:r>
              <a:rPr lang="en-US" dirty="0"/>
              <a:t>reflects </a:t>
            </a:r>
            <a:r>
              <a:rPr lang="en-US" dirty="0" smtClean="0"/>
              <a:t>individual’s</a:t>
            </a:r>
            <a:endParaRPr lang="cs-CZ" dirty="0"/>
          </a:p>
          <a:p>
            <a:pPr marL="0" indent="0">
              <a:buNone/>
            </a:pPr>
            <a:r>
              <a:rPr lang="en-US" dirty="0" smtClean="0"/>
              <a:t> preferences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pic>
        <p:nvPicPr>
          <p:cNvPr id="1026" name="Picture 2" descr="C:\Users\216776\Documents\Public economics\SDem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89975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Public </a:t>
            </a:r>
            <a:r>
              <a:rPr lang="cs-CZ" dirty="0" err="1" smtClean="0"/>
              <a:t>Sector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demand x supply equilibrium</a:t>
            </a:r>
          </a:p>
          <a:p>
            <a:r>
              <a:rPr lang="en-US" dirty="0" smtClean="0"/>
              <a:t>Price </a:t>
            </a:r>
            <a:r>
              <a:rPr lang="en-US" dirty="0"/>
              <a:t>is not obvious</a:t>
            </a:r>
          </a:p>
          <a:p>
            <a:r>
              <a:rPr lang="en-US" dirty="0" smtClean="0"/>
              <a:t>Decisions </a:t>
            </a:r>
            <a:r>
              <a:rPr lang="en-US" dirty="0"/>
              <a:t>made by public agencies, not „customers“</a:t>
            </a:r>
          </a:p>
          <a:p>
            <a:r>
              <a:rPr lang="en-US" dirty="0" smtClean="0"/>
              <a:t>Individuals </a:t>
            </a:r>
            <a:r>
              <a:rPr lang="en-US" dirty="0"/>
              <a:t>vote to elect representatives who vote for public </a:t>
            </a:r>
            <a:r>
              <a:rPr lang="en-US" dirty="0" smtClean="0"/>
              <a:t>budget</a:t>
            </a:r>
            <a:endParaRPr lang="en-US" dirty="0"/>
          </a:p>
          <a:p>
            <a:r>
              <a:rPr lang="en-US" dirty="0" smtClean="0"/>
              <a:t>Budget </a:t>
            </a:r>
            <a:r>
              <a:rPr lang="en-US" dirty="0"/>
              <a:t>is spent by public agencies</a:t>
            </a:r>
          </a:p>
          <a:p>
            <a:r>
              <a:rPr lang="en-US" dirty="0" smtClean="0"/>
              <a:t>No </a:t>
            </a:r>
            <a:r>
              <a:rPr lang="en-US" dirty="0"/>
              <a:t>comparability to private sector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public </a:t>
            </a:r>
            <a:r>
              <a:rPr lang="cs-CZ" dirty="0" err="1" smtClean="0"/>
              <a:t>choice</a:t>
            </a:r>
            <a:r>
              <a:rPr lang="cs-CZ" dirty="0" smtClean="0"/>
              <a:t>?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35768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“Public choice can be defined as the economic study of </a:t>
            </a:r>
            <a:r>
              <a:rPr lang="en-US" dirty="0" smtClean="0"/>
              <a:t>nonmarket </a:t>
            </a:r>
            <a:r>
              <a:rPr lang="en-US" dirty="0"/>
              <a:t>decision </a:t>
            </a:r>
            <a:r>
              <a:rPr lang="en-US" dirty="0" smtClean="0"/>
              <a:t>making</a:t>
            </a:r>
            <a:r>
              <a:rPr lang="cs-CZ" dirty="0" smtClean="0"/>
              <a:t>“,</a:t>
            </a:r>
            <a:r>
              <a:rPr lang="en-US" dirty="0" smtClean="0"/>
              <a:t> </a:t>
            </a:r>
            <a:r>
              <a:rPr lang="en-US" dirty="0"/>
              <a:t>“Application of economics to political science” (Mueller, 2009)</a:t>
            </a:r>
          </a:p>
          <a:p>
            <a:r>
              <a:rPr lang="en-US" dirty="0" smtClean="0"/>
              <a:t> </a:t>
            </a:r>
            <a:r>
              <a:rPr lang="en-US" dirty="0"/>
              <a:t>Covers:</a:t>
            </a:r>
          </a:p>
          <a:p>
            <a:r>
              <a:rPr lang="en-US" dirty="0" smtClean="0"/>
              <a:t>theory </a:t>
            </a:r>
            <a:r>
              <a:rPr lang="en-US" dirty="0"/>
              <a:t>of the state</a:t>
            </a:r>
          </a:p>
          <a:p>
            <a:r>
              <a:rPr lang="en-US" dirty="0" smtClean="0"/>
              <a:t>voting </a:t>
            </a:r>
            <a:r>
              <a:rPr lang="en-US" dirty="0"/>
              <a:t>rules</a:t>
            </a:r>
          </a:p>
          <a:p>
            <a:r>
              <a:rPr lang="en-US" dirty="0" smtClean="0"/>
              <a:t>voters </a:t>
            </a:r>
            <a:r>
              <a:rPr lang="en-US" dirty="0"/>
              <a:t>behavior</a:t>
            </a:r>
          </a:p>
          <a:p>
            <a:r>
              <a:rPr lang="en-US" dirty="0" smtClean="0"/>
              <a:t>bureaucracy</a:t>
            </a:r>
            <a:endParaRPr lang="en-US" dirty="0"/>
          </a:p>
          <a:p>
            <a:r>
              <a:rPr lang="en-US" dirty="0" smtClean="0"/>
              <a:t>legislatures</a:t>
            </a:r>
            <a:endParaRPr lang="en-US" dirty="0"/>
          </a:p>
          <a:p>
            <a:r>
              <a:rPr lang="en-US" dirty="0" smtClean="0"/>
              <a:t>etc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7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easy</a:t>
            </a:r>
            <a:r>
              <a:rPr lang="cs-CZ" dirty="0" smtClean="0"/>
              <a:t> public </a:t>
            </a:r>
            <a:r>
              <a:rPr lang="cs-CZ" dirty="0" err="1" smtClean="0"/>
              <a:t>choice</a:t>
            </a:r>
            <a:r>
              <a:rPr lang="cs-CZ" dirty="0" smtClean="0"/>
              <a:t>: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497032"/>
              </p:ext>
            </p:extLst>
          </p:nvPr>
        </p:nvGraphicFramePr>
        <p:xfrm>
          <a:off x="900113" y="1773238"/>
          <a:ext cx="77724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591"/>
                <a:gridCol w="2101369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Action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Name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Cost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Benefit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C/B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Cycling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roads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Recreational</a:t>
                      </a:r>
                      <a:r>
                        <a:rPr lang="cs-CZ" baseline="0" dirty="0" smtClean="0"/>
                        <a:t> center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290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Ice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hockey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hall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0,9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Stadium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reconstruction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1,25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Youth</a:t>
                      </a:r>
                      <a:r>
                        <a:rPr lang="cs-CZ" dirty="0" smtClean="0"/>
                        <a:t> sport support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1,25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971600" y="5085184"/>
            <a:ext cx="7063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Your</a:t>
            </a:r>
            <a:r>
              <a:rPr lang="cs-CZ" dirty="0" smtClean="0"/>
              <a:t> budget </a:t>
            </a:r>
            <a:r>
              <a:rPr lang="cs-CZ" dirty="0" err="1" smtClean="0"/>
              <a:t>is</a:t>
            </a:r>
            <a:r>
              <a:rPr lang="cs-CZ" dirty="0" smtClean="0"/>
              <a:t> 800.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action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benefit </a:t>
            </a:r>
            <a:r>
              <a:rPr lang="cs-CZ" dirty="0" err="1" smtClean="0"/>
              <a:t>is</a:t>
            </a:r>
            <a:r>
              <a:rPr lang="cs-CZ" dirty="0" smtClean="0"/>
              <a:t> + 100</a:t>
            </a:r>
            <a:r>
              <a:rPr lang="cs-CZ" smtClean="0"/>
              <a:t>. </a:t>
            </a:r>
          </a:p>
          <a:p>
            <a:r>
              <a:rPr lang="cs-CZ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best</a:t>
            </a:r>
            <a:r>
              <a:rPr lang="cs-CZ" dirty="0" smtClean="0"/>
              <a:t> </a:t>
            </a:r>
            <a:r>
              <a:rPr lang="cs-CZ" dirty="0" err="1" smtClean="0"/>
              <a:t>combination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7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Voting</a:t>
            </a:r>
            <a:r>
              <a:rPr lang="cs-CZ" dirty="0" smtClean="0"/>
              <a:t> in Public </a:t>
            </a:r>
            <a:r>
              <a:rPr lang="cs-CZ" dirty="0" err="1" smtClean="0"/>
              <a:t>Sector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4357687"/>
          </a:xfrm>
        </p:spPr>
        <p:txBody>
          <a:bodyPr/>
          <a:lstStyle/>
          <a:p>
            <a:r>
              <a:rPr lang="en-US" dirty="0"/>
              <a:t>UNANIMITY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Time </a:t>
            </a:r>
            <a:r>
              <a:rPr lang="en-US" dirty="0"/>
              <a:t>consuming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Leads </a:t>
            </a:r>
            <a:r>
              <a:rPr lang="en-US" dirty="0"/>
              <a:t>to Pareto-preferred </a:t>
            </a:r>
            <a:r>
              <a:rPr lang="en-US" dirty="0" smtClean="0"/>
              <a:t>situation</a:t>
            </a:r>
            <a:endParaRPr lang="en-US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Encounters </a:t>
            </a:r>
            <a:r>
              <a:rPr lang="en-US" dirty="0"/>
              <a:t>strategic behavior</a:t>
            </a:r>
          </a:p>
          <a:p>
            <a:r>
              <a:rPr lang="en-US" dirty="0"/>
              <a:t>MAJORITY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Most </a:t>
            </a:r>
            <a:r>
              <a:rPr lang="en-US" dirty="0"/>
              <a:t>used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Lower </a:t>
            </a:r>
            <a:r>
              <a:rPr lang="en-US" dirty="0"/>
              <a:t>costs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Less </a:t>
            </a:r>
            <a:r>
              <a:rPr lang="en-US" dirty="0"/>
              <a:t>time to make decision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US" dirty="0" smtClean="0"/>
              <a:t>Some </a:t>
            </a:r>
            <a:r>
              <a:rPr lang="en-US" dirty="0"/>
              <a:t>individuals will be </a:t>
            </a:r>
            <a:r>
              <a:rPr lang="en-US" dirty="0" smtClean="0"/>
              <a:t>worse</a:t>
            </a:r>
            <a:r>
              <a:rPr lang="cs-CZ" dirty="0" smtClean="0"/>
              <a:t> </a:t>
            </a:r>
            <a:r>
              <a:rPr lang="cs-CZ" dirty="0" err="1" smtClean="0"/>
              <a:t>off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Majority </a:t>
            </a:r>
            <a:r>
              <a:rPr lang="cs-CZ" dirty="0" err="1" smtClean="0"/>
              <a:t>rules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Simple </a:t>
            </a:r>
            <a:r>
              <a:rPr lang="en-US" sz="2000" dirty="0"/>
              <a:t>majority rule (&gt;50%)</a:t>
            </a:r>
          </a:p>
          <a:p>
            <a:r>
              <a:rPr lang="en-US" sz="2000" dirty="0" smtClean="0"/>
              <a:t>Runoff </a:t>
            </a:r>
            <a:r>
              <a:rPr lang="en-US" sz="2000" dirty="0"/>
              <a:t>election (1st round &gt;50% if not best 2 to 2nd round)</a:t>
            </a:r>
          </a:p>
          <a:p>
            <a:r>
              <a:rPr lang="en-US" sz="2000" dirty="0" smtClean="0"/>
              <a:t>Plurality </a:t>
            </a:r>
            <a:r>
              <a:rPr lang="en-US" sz="2000" dirty="0"/>
              <a:t>rule (most “popular” wins)</a:t>
            </a:r>
          </a:p>
          <a:p>
            <a:r>
              <a:rPr lang="en-US" sz="2000" dirty="0" smtClean="0"/>
              <a:t>Approval </a:t>
            </a:r>
            <a:r>
              <a:rPr lang="en-US" sz="2000" dirty="0"/>
              <a:t>voting (choose more options; most “popular” wins)</a:t>
            </a:r>
          </a:p>
          <a:p>
            <a:r>
              <a:rPr lang="en-US" sz="2000" dirty="0" err="1" smtClean="0"/>
              <a:t>Borda</a:t>
            </a:r>
            <a:r>
              <a:rPr lang="en-US" sz="2000" dirty="0" smtClean="0"/>
              <a:t> </a:t>
            </a:r>
            <a:r>
              <a:rPr lang="en-US" sz="2000" dirty="0"/>
              <a:t>count (n choices, give to each option points {1,2,…,n}, </a:t>
            </a:r>
            <a:r>
              <a:rPr lang="en-US" sz="2000" dirty="0" smtClean="0"/>
              <a:t>most </a:t>
            </a:r>
            <a:r>
              <a:rPr lang="en-US" sz="2000" dirty="0"/>
              <a:t>popular n, least popular 1; most points wins)</a:t>
            </a:r>
          </a:p>
          <a:p>
            <a:r>
              <a:rPr lang="en-US" sz="2000" dirty="0" smtClean="0"/>
              <a:t>Hare </a:t>
            </a:r>
            <a:r>
              <a:rPr lang="en-US" sz="2000" dirty="0"/>
              <a:t>system (select best; in each round the least popular </a:t>
            </a:r>
            <a:r>
              <a:rPr lang="en-US" sz="2000" dirty="0" smtClean="0"/>
              <a:t>options </a:t>
            </a:r>
            <a:r>
              <a:rPr lang="en-US" sz="2000" dirty="0"/>
              <a:t>leaves until there is only </a:t>
            </a:r>
            <a:r>
              <a:rPr lang="en-US" sz="2000" dirty="0" smtClean="0"/>
              <a:t>one)</a:t>
            </a:r>
            <a:endParaRPr lang="cs-CZ" sz="2000" dirty="0" smtClean="0"/>
          </a:p>
          <a:p>
            <a:r>
              <a:rPr lang="en-US" sz="2000" dirty="0" smtClean="0"/>
              <a:t>Coombs </a:t>
            </a:r>
            <a:r>
              <a:rPr lang="en-US" sz="2000" dirty="0"/>
              <a:t>system (select worse; in each round the least popular </a:t>
            </a:r>
            <a:r>
              <a:rPr lang="en-US" sz="2000" dirty="0" smtClean="0"/>
              <a:t>options </a:t>
            </a:r>
            <a:r>
              <a:rPr lang="en-US" sz="2000" dirty="0"/>
              <a:t>leaves until there is only one)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influence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voting</a:t>
            </a:r>
            <a:r>
              <a:rPr lang="cs-CZ" dirty="0" smtClean="0"/>
              <a:t>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constrains attitudes</a:t>
            </a:r>
          </a:p>
          <a:p>
            <a:r>
              <a:rPr lang="en-US" dirty="0" smtClean="0"/>
              <a:t>Physical</a:t>
            </a:r>
            <a:r>
              <a:rPr lang="en-US" dirty="0"/>
              <a:t>, social, economic, moral, psychological, etc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  <a:p>
            <a:endParaRPr lang="en-US" dirty="0"/>
          </a:p>
          <a:p>
            <a:r>
              <a:rPr lang="en-US" dirty="0" smtClean="0"/>
              <a:t>External </a:t>
            </a:r>
            <a:r>
              <a:rPr lang="en-US" dirty="0"/>
              <a:t>influences</a:t>
            </a:r>
          </a:p>
          <a:p>
            <a:r>
              <a:rPr lang="en-US" dirty="0" smtClean="0"/>
              <a:t>Politics</a:t>
            </a:r>
            <a:r>
              <a:rPr lang="en-US" dirty="0"/>
              <a:t>, lobbying, corruption, international relations, legislation, </a:t>
            </a:r>
            <a:r>
              <a:rPr lang="en-US" dirty="0" smtClean="0"/>
              <a:t>economics</a:t>
            </a:r>
            <a:r>
              <a:rPr lang="en-US" dirty="0"/>
              <a:t>, labor unions, etc. </a:t>
            </a:r>
            <a:endParaRPr lang="cs-CZ" dirty="0" smtClean="0"/>
          </a:p>
          <a:p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make </a:t>
            </a:r>
            <a:r>
              <a:rPr lang="cs-CZ" dirty="0" err="1" smtClean="0"/>
              <a:t>voting</a:t>
            </a:r>
            <a:r>
              <a:rPr lang="cs-CZ" dirty="0" smtClean="0"/>
              <a:t> </a:t>
            </a:r>
            <a:r>
              <a:rPr lang="cs-CZ" dirty="0" err="1" smtClean="0"/>
              <a:t>compulsory</a:t>
            </a:r>
            <a:r>
              <a:rPr lang="cs-CZ" smtClean="0"/>
              <a:t>?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BPV_APEC Public Economics: Public Choice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F_EN">
  <a:themeElements>
    <a:clrScheme name="BÉŽOVÁ základní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základní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základní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základní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základní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Verdan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ESF_EN</Template>
  <TotalTime>840</TotalTime>
  <Words>932</Words>
  <Application>Microsoft Office PowerPoint</Application>
  <PresentationFormat>Předvádění na obrazovce (4:3)</PresentationFormat>
  <Paragraphs>218</Paragraphs>
  <Slides>23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ESF_EN</vt:lpstr>
      <vt:lpstr>BÉŽOVÁ TITL</vt:lpstr>
      <vt:lpstr>Public choice and government failures BPV_APEC Public Economics</vt:lpstr>
      <vt:lpstr>What are we going to talk about? </vt:lpstr>
      <vt:lpstr>Private Sector</vt:lpstr>
      <vt:lpstr>Public Sector</vt:lpstr>
      <vt:lpstr>What is public choice? </vt:lpstr>
      <vt:lpstr>An easy public choice:</vt:lpstr>
      <vt:lpstr>Voting in Public Sector</vt:lpstr>
      <vt:lpstr>Majority rules:</vt:lpstr>
      <vt:lpstr>What can influence the voting?</vt:lpstr>
      <vt:lpstr>Tactical voting</vt:lpstr>
      <vt:lpstr>Condorcet criterion </vt:lpstr>
      <vt:lpstr>Tennessee needs a new capital, but where?</vt:lpstr>
      <vt:lpstr>The preferences of the voters</vt:lpstr>
      <vt:lpstr>Matrix</vt:lpstr>
      <vt:lpstr>Arrow's impossibility theorem </vt:lpstr>
      <vt:lpstr>Prezentace aplikace PowerPoint</vt:lpstr>
      <vt:lpstr>Not only humans vote</vt:lpstr>
      <vt:lpstr>What method the bees use?</vt:lpstr>
      <vt:lpstr>How to reward bureaucrats?</vt:lpstr>
      <vt:lpstr>Prezentace aplikace PowerPoint</vt:lpstr>
      <vt:lpstr>Can we or governement punish bureacrats if something goes wrong? </vt:lpstr>
      <vt:lpstr>Can we reward bureacrats if they do well? </vt:lpstr>
      <vt:lpstr>Thank you for your attention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Choice Theory lecture in BPV_APEC Public Economics</dc:title>
  <dc:creator>Fišar Miloš</dc:creator>
  <cp:lastModifiedBy>Řezáč Jan</cp:lastModifiedBy>
  <cp:revision>43</cp:revision>
  <dcterms:created xsi:type="dcterms:W3CDTF">2013-10-14T12:12:15Z</dcterms:created>
  <dcterms:modified xsi:type="dcterms:W3CDTF">2014-10-21T13:58:53Z</dcterms:modified>
</cp:coreProperties>
</file>