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286000"/>
          </a:xfrm>
        </p:spPr>
        <p:txBody>
          <a:bodyPr/>
          <a:lstStyle/>
          <a:p>
            <a:r>
              <a:rPr lang="en-US" sz="2400" dirty="0" smtClean="0">
                <a:latin typeface="Verdana" pitchFamily="34" charset="0"/>
              </a:rPr>
              <a:t>Accounting (Basics) - Lecture 2</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Financial statements presentation</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r>
              <a:rPr lang="en-US" sz="2000" dirty="0" smtClean="0"/>
              <a:t>Under the single-statement approach, the statement of comprehensive income shall include all items of income and expense recognized in a period. IFRS for SMEs provides different treatment for the following circumstances:</a:t>
            </a:r>
          </a:p>
          <a:p>
            <a:pPr marL="1027113" indent="-457200" defTabSz="1258888">
              <a:buSzPct val="75000"/>
              <a:buFont typeface="+mj-lt"/>
              <a:buAutoNum type="alphaLcParenR"/>
            </a:pPr>
            <a:r>
              <a:rPr lang="en-US" sz="2000" dirty="0" smtClean="0"/>
              <a:t>The </a:t>
            </a:r>
            <a:r>
              <a:rPr lang="en-US" sz="2000" dirty="0" smtClean="0"/>
              <a:t>effects of corrections of errors and changes in accounting policies are presented as retrospective adjustments of prior periods rather than as part of profit or loss in the period in which they arise .</a:t>
            </a:r>
            <a:endParaRPr lang="en-US" sz="2000" dirty="0" smtClean="0"/>
          </a:p>
          <a:p>
            <a:pPr marL="1027113" indent="-457200" defTabSz="1258888">
              <a:buSzPct val="75000"/>
              <a:buFont typeface="+mj-lt"/>
              <a:buAutoNum type="alphaLcParenR"/>
            </a:pPr>
            <a:r>
              <a:rPr lang="en-US" sz="2000" dirty="0" smtClean="0"/>
              <a:t>Three </a:t>
            </a:r>
            <a:r>
              <a:rPr lang="en-US" sz="2000" dirty="0" smtClean="0"/>
              <a:t>types of other comprehensive income are recognized as part of total comprehensive income, outside of profit or loss, when they arise:</a:t>
            </a:r>
          </a:p>
          <a:p>
            <a:pPr marL="1384300" indent="-514350" defTabSz="1258888">
              <a:buSzPct val="75000"/>
              <a:buFont typeface="+mj-lt"/>
              <a:buAutoNum type="romanLcPeriod"/>
            </a:pPr>
            <a:r>
              <a:rPr lang="en-US" sz="2000" dirty="0" smtClean="0"/>
              <a:t>some </a:t>
            </a:r>
            <a:r>
              <a:rPr lang="en-US" sz="2000" dirty="0" smtClean="0"/>
              <a:t>gains and losses arising on translating the financial statements of a foreign </a:t>
            </a:r>
            <a:r>
              <a:rPr lang="en-US" sz="2000" dirty="0" smtClean="0"/>
              <a:t>operation</a:t>
            </a:r>
            <a:endParaRPr lang="en-US" sz="2000" dirty="0" smtClean="0"/>
          </a:p>
          <a:p>
            <a:pPr marL="1384300" indent="-514350" defTabSz="1258888">
              <a:buSzPct val="75000"/>
              <a:buFont typeface="+mj-lt"/>
              <a:buAutoNum type="romanLcPeriod"/>
            </a:pPr>
            <a:r>
              <a:rPr lang="en-US" sz="2000" dirty="0" smtClean="0"/>
              <a:t>some </a:t>
            </a:r>
            <a:r>
              <a:rPr lang="en-US" sz="2000" dirty="0" smtClean="0"/>
              <a:t>actuarial gains and </a:t>
            </a:r>
            <a:r>
              <a:rPr lang="en-US" sz="2000" dirty="0" smtClean="0"/>
              <a:t>losses</a:t>
            </a:r>
            <a:endParaRPr lang="en-US" sz="2000" dirty="0" smtClean="0"/>
          </a:p>
          <a:p>
            <a:pPr marL="1384300" indent="-514350" defTabSz="1258888">
              <a:buSzPct val="75000"/>
              <a:buFont typeface="+mj-lt"/>
              <a:buAutoNum type="romanLcPeriod"/>
            </a:pPr>
            <a:r>
              <a:rPr lang="en-US" sz="2000" dirty="0" smtClean="0"/>
              <a:t>some </a:t>
            </a:r>
            <a:r>
              <a:rPr lang="en-US" sz="2000" dirty="0" smtClean="0"/>
              <a:t>changes in fair values of hedging instruments </a:t>
            </a:r>
            <a:r>
              <a:rPr lang="en-US" sz="2000" dirty="0" smtClean="0"/>
              <a:t>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r>
              <a:rPr lang="en-US" sz="2000" dirty="0" smtClean="0"/>
              <a:t>As a minimum, an entity shall include in the statement of comprehensive income line items that present the following amounts for the period:</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graphicFrame>
        <p:nvGraphicFramePr>
          <p:cNvPr id="7" name="Таблица 6"/>
          <p:cNvGraphicFramePr>
            <a:graphicFrameLocks noGrp="1"/>
          </p:cNvGraphicFramePr>
          <p:nvPr/>
        </p:nvGraphicFramePr>
        <p:xfrm>
          <a:off x="533400" y="2743200"/>
          <a:ext cx="8077200" cy="3944112"/>
        </p:xfrm>
        <a:graphic>
          <a:graphicData uri="http://schemas.openxmlformats.org/drawingml/2006/table">
            <a:tbl>
              <a:tblPr firstRow="1" bandRow="1">
                <a:tableStyleId>{C083E6E3-FA7D-4D7B-A595-EF9225AFEA82}</a:tableStyleId>
              </a:tblPr>
              <a:tblGrid>
                <a:gridCol w="4038600"/>
                <a:gridCol w="4038600"/>
              </a:tblGrid>
              <a:tr h="370840">
                <a:tc>
                  <a:txBody>
                    <a:bodyPr/>
                    <a:lstStyle/>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revenue</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finance costs</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share of the profit or loss of investments in associates and jointly controlled entities</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tax expense excluding tax allocated to items (e), (g) and (h)</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a single amount comprising the total of:</a:t>
                      </a:r>
                    </a:p>
                    <a:p>
                      <a:pPr marL="1384300" indent="-514350" defTabSz="1258888">
                        <a:buSzPct val="75000"/>
                        <a:buFont typeface="+mj-lt"/>
                        <a:buAutoNum type="romanLcPeriod"/>
                      </a:pPr>
                      <a:r>
                        <a:rPr lang="en-US" sz="1600" b="0" dirty="0" smtClean="0"/>
                        <a:t>the post-tax profit or loss of a discontinued operation, and</a:t>
                      </a:r>
                    </a:p>
                    <a:p>
                      <a:endParaRPr lang="en-US" sz="1600" b="0" dirty="0">
                        <a:solidFill>
                          <a:schemeClr val="tx1"/>
                        </a:solidFill>
                      </a:endParaRPr>
                    </a:p>
                  </a:txBody>
                  <a:tcPr/>
                </a:tc>
                <a:tc>
                  <a:txBody>
                    <a:bodyPr/>
                    <a:lstStyle/>
                    <a:p>
                      <a:pPr marL="1384300" indent="-514350" defTabSz="1258888">
                        <a:buSzPct val="75000"/>
                        <a:buFont typeface="+mj-lt"/>
                        <a:buAutoNum type="romanLcPeriod" startAt="2"/>
                      </a:pPr>
                      <a:r>
                        <a:rPr lang="en-US" sz="1600" b="0" dirty="0" smtClean="0"/>
                        <a:t>the post-tax gain or loss recognized on the measurement to fair value less costs to sell or on the disposal of the net assets constituting the discontinued operation.</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profit or loss </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each item of other comprehensive income </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share of the other comprehensive income of associates and jointly controlled entities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total comprehensive income</a:t>
                      </a:r>
                    </a:p>
                    <a:p>
                      <a:endParaRPr lang="en-US" sz="1600" b="0" dirty="0">
                        <a:solidFill>
                          <a:schemeClr val="tx1"/>
                        </a:solidFill>
                      </a:endParaRP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r>
              <a:rPr lang="en-US" sz="2000" dirty="0" smtClean="0"/>
              <a:t>Under the two-statement approach, the income statement shall display, as a minimum, line items that present the amounts in above mentioned paragraph (a) - (f) for the period, with profit or loss as the last line. The statement of comprehensive income shall begin with profit or loss as its first line and shall display, as a minimum, line items that present the amounts in above mentioned paragraph (g) - (</a:t>
            </a:r>
            <a:r>
              <a:rPr lang="en-US" sz="2000" dirty="0" err="1" smtClean="0"/>
              <a:t>i</a:t>
            </a:r>
            <a:r>
              <a:rPr lang="en-US" sz="2000" dirty="0" smtClean="0"/>
              <a:t>), and profit or loss for the period as well as total comprehensive income for the </a:t>
            </a:r>
            <a:r>
              <a:rPr lang="en-US" sz="2000" dirty="0" smtClean="0"/>
              <a:t>period</a:t>
            </a:r>
            <a:r>
              <a:rPr lang="en-US" sz="2000" dirty="0" smtClean="0"/>
              <a:t>.</a:t>
            </a:r>
          </a:p>
          <a:p>
            <a:r>
              <a:rPr lang="en-US" sz="2000" dirty="0" smtClean="0"/>
              <a:t>Regardless to chosen approach – </a:t>
            </a:r>
            <a:r>
              <a:rPr lang="en-US" sz="2000" dirty="0" smtClean="0"/>
              <a:t>single-statement </a:t>
            </a:r>
            <a:r>
              <a:rPr lang="en-US" sz="2000" dirty="0" smtClean="0"/>
              <a:t>or two-statement approach – IFRS for SMEs requires:</a:t>
            </a:r>
          </a:p>
          <a:p>
            <a:pPr marL="1027113" indent="-457200" defTabSz="1258888">
              <a:buSzPct val="75000"/>
              <a:buFont typeface="+mj-lt"/>
              <a:buAutoNum type="alphaLcParenR"/>
            </a:pPr>
            <a:r>
              <a:rPr lang="en-US" sz="2000" dirty="0" smtClean="0"/>
              <a:t>to </a:t>
            </a:r>
            <a:r>
              <a:rPr lang="en-US" sz="2000" dirty="0" smtClean="0"/>
              <a:t>present the effects of corrections of errors and changes </a:t>
            </a:r>
            <a:r>
              <a:rPr lang="en-US" sz="2000" dirty="0" smtClean="0"/>
              <a:t>as </a:t>
            </a:r>
            <a:r>
              <a:rPr lang="en-US" sz="2000" dirty="0" smtClean="0"/>
              <a:t>retrospective adjustments of prior periods rather than as part of profit or loss in the period in which they arise. </a:t>
            </a:r>
            <a:endParaRPr lang="en-US" sz="2000" dirty="0" smtClean="0"/>
          </a:p>
          <a:p>
            <a:pPr marL="1027113" indent="-457200" defTabSz="1258888">
              <a:buSzPct val="75000"/>
              <a:buFont typeface="+mj-lt"/>
              <a:buAutoNum type="alphaLcParenR"/>
            </a:pPr>
            <a:r>
              <a:rPr lang="en-US" sz="2000" dirty="0" smtClean="0"/>
              <a:t>to present additional line items, headings and subtotals in the statement of comprehensive income, when such presentation is relevant </a:t>
            </a:r>
            <a:r>
              <a:rPr lang="en-US" sz="2000" dirty="0" smtClean="0"/>
              <a:t>for </a:t>
            </a:r>
            <a:r>
              <a:rPr lang="en-US" sz="2000" dirty="0" smtClean="0"/>
              <a:t>understanding of </a:t>
            </a:r>
            <a:r>
              <a:rPr lang="en-US" sz="2000" dirty="0" smtClean="0"/>
              <a:t>entity’s </a:t>
            </a:r>
            <a:r>
              <a:rPr lang="en-US" sz="2000" dirty="0" smtClean="0"/>
              <a:t>financial performance.</a:t>
            </a:r>
          </a:p>
          <a:p>
            <a:pPr marL="1027113" indent="-457200" defTabSz="1258888">
              <a:buSzPct val="75000"/>
              <a:buFont typeface="+mj-lt"/>
              <a:buAutoNum type="alphaLcParenR"/>
            </a:pPr>
            <a:endParaRPr lang="en-US" sz="2000" dirty="0" smtClean="0"/>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not </a:t>
            </a:r>
            <a:r>
              <a:rPr lang="en-US" sz="2000" dirty="0" smtClean="0"/>
              <a:t>to present or describe any items of income and expense as ‘extraordinary items’ in the statement of comprehensive income </a:t>
            </a:r>
            <a:r>
              <a:rPr lang="en-US" sz="2000" dirty="0" smtClean="0"/>
              <a:t>or </a:t>
            </a:r>
            <a:r>
              <a:rPr lang="en-US" sz="2000" dirty="0" smtClean="0"/>
              <a:t>in the notes.</a:t>
            </a:r>
            <a:endParaRPr lang="en-US" sz="2000" dirty="0" smtClean="0"/>
          </a:p>
          <a:p>
            <a:pPr marL="1027113" indent="-457200" defTabSz="1258888">
              <a:buSzPct val="75000"/>
              <a:buFont typeface="+mj-lt"/>
              <a:buAutoNum type="alphaLcParenR" startAt="3"/>
            </a:pPr>
            <a:r>
              <a:rPr lang="en-US" sz="2000" dirty="0" smtClean="0"/>
              <a:t>to </a:t>
            </a:r>
            <a:r>
              <a:rPr lang="en-US" sz="2000" dirty="0" smtClean="0"/>
              <a:t>present an analysis of expenses using a classification based on either the nature of expenses or the function of expenses within the </a:t>
            </a:r>
            <a:r>
              <a:rPr lang="en-US" sz="2000" dirty="0" smtClean="0"/>
              <a:t>entity</a:t>
            </a:r>
            <a:r>
              <a:rPr lang="en-US" sz="2000" dirty="0" smtClean="0"/>
              <a:t>:</a:t>
            </a:r>
          </a:p>
          <a:p>
            <a:pPr marL="1384300" indent="-514350" defTabSz="1258888">
              <a:buSzPct val="75000"/>
              <a:buFont typeface="+mj-lt"/>
              <a:buAutoNum type="romanLcPeriod"/>
            </a:pPr>
            <a:r>
              <a:rPr lang="en-US" sz="2000" dirty="0" smtClean="0"/>
              <a:t>by </a:t>
            </a:r>
            <a:r>
              <a:rPr lang="en-US" sz="2000" dirty="0" smtClean="0"/>
              <a:t>nature of expense - expenses are aggregated in the statement of comprehensive income according to their </a:t>
            </a:r>
            <a:r>
              <a:rPr lang="en-US" sz="2000" dirty="0" smtClean="0"/>
              <a:t>nature, e.g. </a:t>
            </a:r>
            <a:r>
              <a:rPr lang="en-US" sz="2000" dirty="0" smtClean="0"/>
              <a:t>depreciation, purchases of materials, transport costs</a:t>
            </a:r>
          </a:p>
          <a:p>
            <a:pPr marL="1384300" indent="-514350" defTabSz="1258888">
              <a:buSzPct val="75000"/>
              <a:buFont typeface="+mj-lt"/>
              <a:buAutoNum type="romanLcPeriod"/>
            </a:pPr>
            <a:r>
              <a:rPr lang="en-US" sz="2000" dirty="0" smtClean="0"/>
              <a:t>by </a:t>
            </a:r>
            <a:r>
              <a:rPr lang="en-US" sz="2000" dirty="0" smtClean="0"/>
              <a:t>function of expense – expenses are aggregated according to their function as part of cost of sales or, for example, the costs of distribution or administrative activities. </a:t>
            </a:r>
            <a:r>
              <a:rPr lang="en-US" sz="2000" dirty="0" smtClean="0"/>
              <a:t>At a minimum, an entity discloses its cost of sales under this method separately from other expenses.</a:t>
            </a:r>
          </a:p>
          <a:p>
            <a:endParaRPr lang="en-US" dirty="0"/>
          </a:p>
        </p:txBody>
      </p:sp>
      <p:sp>
        <p:nvSpPr>
          <p:cNvPr id="4" name="Дата 3"/>
          <p:cNvSpPr>
            <a:spLocks noGrp="1"/>
          </p:cNvSpPr>
          <p:nvPr>
            <p:ph type="dt" sz="half" idx="10"/>
          </p:nvPr>
        </p:nvSpPr>
        <p:spPr/>
        <p:txBody>
          <a:bodyPr/>
          <a:lstStyle/>
          <a:p>
            <a:pPr>
              <a:defRPr/>
            </a:pPr>
            <a:r>
              <a:rPr lang="en-US" altLang="en-US" dirty="0" smtClean="0"/>
              <a:t>Sep 20, 2013</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dirty="0" smtClean="0"/>
          </a:p>
          <a:p>
            <a:r>
              <a:rPr lang="en-US" sz="2000" dirty="0" smtClean="0"/>
              <a:t>The statement of changes in equity presents an entity’s profit or loss for a reporting period, items of income and expense recognized in other comprehensive income for the period, the effects of changes in accounting policies and corrections of errors recognized in the period, and the amounts of investments by, and dividends and other distributions to, equity investors during the period.</a:t>
            </a:r>
          </a:p>
          <a:p>
            <a:r>
              <a:rPr lang="en-US" sz="2000" dirty="0" smtClean="0"/>
              <a:t>An entity shall present a statement of changes in equity showing in the statement:</a:t>
            </a:r>
          </a:p>
          <a:p>
            <a:pPr marL="1027113" indent="-457200" defTabSz="1258888">
              <a:buSzPct val="75000"/>
              <a:buFont typeface="+mj-lt"/>
              <a:buAutoNum type="alphaLcParenR"/>
            </a:pPr>
            <a:r>
              <a:rPr lang="en-US" sz="2000" dirty="0" smtClean="0"/>
              <a:t>total </a:t>
            </a:r>
            <a:r>
              <a:rPr lang="en-US" sz="2000" dirty="0" smtClean="0"/>
              <a:t>comprehensive income for the period, showing separately the total amounts attributable to owners of the parent and to non-controlling interests.</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endParaRPr lang="en-US" sz="2000" dirty="0" smtClean="0"/>
          </a:p>
          <a:p>
            <a:pPr marL="1027113" indent="-457200" defTabSz="1258888">
              <a:buSzPct val="75000"/>
              <a:buFont typeface="+mj-lt"/>
              <a:buAutoNum type="alphaLcParenR" startAt="2"/>
            </a:pPr>
            <a:endParaRPr lang="en-US" sz="800" dirty="0" smtClean="0"/>
          </a:p>
          <a:p>
            <a:pPr marL="1027113" indent="-457200" defTabSz="1258888">
              <a:buSzPct val="75000"/>
              <a:buFont typeface="+mj-lt"/>
              <a:buAutoNum type="alphaLcParenR" startAt="2"/>
            </a:pPr>
            <a:r>
              <a:rPr lang="en-US" sz="2000" dirty="0" smtClean="0"/>
              <a:t>for </a:t>
            </a:r>
            <a:r>
              <a:rPr lang="en-US" sz="2000" dirty="0" smtClean="0"/>
              <a:t>each component of equity – the effects of retrospective application or retrospective restatement recognized.</a:t>
            </a:r>
            <a:endParaRPr lang="en-US" sz="2000" dirty="0" smtClean="0"/>
          </a:p>
          <a:p>
            <a:pPr marL="1027113" indent="-457200" defTabSz="1258888">
              <a:buSzPct val="75000"/>
              <a:buFont typeface="+mj-lt"/>
              <a:buAutoNum type="alphaLcParenR" startAt="2"/>
            </a:pPr>
            <a:r>
              <a:rPr lang="en-US" sz="2000" dirty="0" smtClean="0"/>
              <a:t>for </a:t>
            </a:r>
            <a:r>
              <a:rPr lang="en-US" sz="2000" dirty="0" smtClean="0"/>
              <a:t>each component of equity – a reconciliation between the carrying amount at the beginning and the end of the period, separately disclosing changes resulting from:</a:t>
            </a:r>
          </a:p>
          <a:p>
            <a:pPr marL="1384300" indent="-514350" defTabSz="1258888">
              <a:buSzPct val="75000"/>
              <a:buFont typeface="+mj-lt"/>
              <a:buAutoNum type="romanLcPeriod"/>
            </a:pPr>
            <a:r>
              <a:rPr lang="en-US" sz="2000" dirty="0" smtClean="0"/>
              <a:t>p</a:t>
            </a:r>
            <a:r>
              <a:rPr lang="en-US" sz="2000" dirty="0" smtClean="0"/>
              <a:t>rofit </a:t>
            </a:r>
            <a:r>
              <a:rPr lang="en-US" sz="2000" dirty="0" smtClean="0"/>
              <a:t>or loss.</a:t>
            </a:r>
          </a:p>
          <a:p>
            <a:pPr marL="1384300" indent="-514350" defTabSz="1258888">
              <a:buSzPct val="75000"/>
              <a:buFont typeface="+mj-lt"/>
              <a:buAutoNum type="romanLcPeriod"/>
            </a:pPr>
            <a:r>
              <a:rPr lang="en-US" sz="2000" dirty="0" smtClean="0"/>
              <a:t>each </a:t>
            </a:r>
            <a:r>
              <a:rPr lang="en-US" sz="2000" dirty="0" smtClean="0"/>
              <a:t>item of other comprehensive income.</a:t>
            </a:r>
            <a:endParaRPr lang="en-US" sz="2000" dirty="0" smtClean="0"/>
          </a:p>
          <a:p>
            <a:pPr marL="1384300" indent="-514350" defTabSz="1258888">
              <a:buSzPct val="75000"/>
              <a:buFont typeface="+mj-lt"/>
              <a:buAutoNum type="romanLcPeriod"/>
            </a:pPr>
            <a:r>
              <a:rPr lang="en-US" sz="2000" dirty="0" smtClean="0"/>
              <a:t>the </a:t>
            </a:r>
            <a:r>
              <a:rPr lang="en-US" sz="2000" dirty="0" smtClean="0"/>
              <a:t>amounts of investments by, and dividends and other distributions to, owners, showing separately issues of shares, treasury share transactions, dividends and other distributions to owners, and changes in ownership interests in subsidiaries that do not result in a loss of control.</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endParaRPr lang="en-US" dirty="0" smtClean="0"/>
          </a:p>
          <a:p>
            <a:r>
              <a:rPr lang="en-US" sz="2000" dirty="0" smtClean="0"/>
              <a:t>The statement of income and retained earnings presents an entity’s profit or loss and changes in retained earnings for a reporting period. IFRS for SMEs permits an entity to present a statement of income and retained earnings in place of a statement of comprehensive income and a statement of changes in equity if the only changes to its equity during the periods for which financial statements are presented arise from profit or loss, payment of dividends, corrections of prior period errors, and changes in accounting policy</a:t>
            </a:r>
            <a:r>
              <a:rPr lang="en-US" sz="2000" dirty="0" smtClean="0"/>
              <a:t>.</a:t>
            </a:r>
          </a:p>
          <a:p>
            <a:r>
              <a:rPr lang="en-US" sz="2000" dirty="0" smtClean="0"/>
              <a:t>An entity shall present, in the statement of income and retained earnings, the following items in addition to the information required by statement of comprehensive income and income statement:</a:t>
            </a:r>
          </a:p>
          <a:p>
            <a:pPr marL="1027113" indent="-457200" defTabSz="1258888">
              <a:buSzPct val="75000"/>
              <a:buFont typeface="+mj-lt"/>
              <a:buAutoNum type="alphaLcParenR"/>
            </a:pPr>
            <a:r>
              <a:rPr lang="en-US" sz="2000" dirty="0" smtClean="0"/>
              <a:t>retained </a:t>
            </a:r>
            <a:r>
              <a:rPr lang="en-US" sz="2000" dirty="0" smtClean="0"/>
              <a:t>earnings at the beginning of the reporting period.</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endParaRPr lang="en-US" dirty="0" smtClean="0"/>
          </a:p>
          <a:p>
            <a:pPr marL="1027113" indent="-457200" defTabSz="1258888">
              <a:buSzPct val="75000"/>
              <a:buFont typeface="+mj-lt"/>
              <a:buAutoNum type="alphaLcParenR" startAt="2"/>
            </a:pPr>
            <a:r>
              <a:rPr lang="en-US" sz="2000" dirty="0" smtClean="0"/>
              <a:t>dividends </a:t>
            </a:r>
            <a:r>
              <a:rPr lang="en-US" sz="2000" dirty="0" smtClean="0"/>
              <a:t>declared and paid or payable during the period.</a:t>
            </a:r>
          </a:p>
          <a:p>
            <a:pPr marL="1027113" indent="-457200" defTabSz="1258888">
              <a:buSzPct val="75000"/>
              <a:buFont typeface="+mj-lt"/>
              <a:buAutoNum type="alphaLcParenR" startAt="2"/>
            </a:pPr>
            <a:r>
              <a:rPr lang="en-US" sz="2000" dirty="0" smtClean="0"/>
              <a:t>restatements </a:t>
            </a:r>
            <a:r>
              <a:rPr lang="en-US" sz="2000" dirty="0" smtClean="0"/>
              <a:t>of retained earnings for corrections of prior period errors.</a:t>
            </a:r>
            <a:endParaRPr lang="en-US" sz="2000" dirty="0" smtClean="0"/>
          </a:p>
          <a:p>
            <a:pPr marL="1027113" indent="-457200" defTabSz="1258888">
              <a:buSzPct val="75000"/>
              <a:buFont typeface="+mj-lt"/>
              <a:buAutoNum type="alphaLcParenR" startAt="2"/>
            </a:pPr>
            <a:r>
              <a:rPr lang="en-US" sz="2000" dirty="0" smtClean="0"/>
              <a:t>restatements </a:t>
            </a:r>
            <a:r>
              <a:rPr lang="en-US" sz="2000" dirty="0" smtClean="0"/>
              <a:t>of retained earnings for changes in accounting policy.</a:t>
            </a:r>
            <a:endParaRPr lang="en-US" sz="2000" dirty="0" smtClean="0"/>
          </a:p>
          <a:p>
            <a:pPr marL="1027113" indent="-457200" defTabSz="1258888">
              <a:buSzPct val="75000"/>
              <a:buFont typeface="+mj-lt"/>
              <a:buAutoNum type="alphaLcParenR" startAt="2"/>
            </a:pPr>
            <a:r>
              <a:rPr lang="en-US" sz="2000" dirty="0" smtClean="0"/>
              <a:t>retained </a:t>
            </a:r>
            <a:r>
              <a:rPr lang="en-US" sz="2000" dirty="0" smtClean="0"/>
              <a:t>earnings at the end of the reporting period.</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Cash equivalents are short-term, highly liquid investments held to meet short-term cash commitments rather than for investment or other purposes. Therefore, an investment normally qualifies as a cash equivalent only when it has a short maturity of, say, three months or less from the date of acquisition. Bank overdrafts are normally considered financing activities similar to borrowings. However, if they are repayable on demand and form an integral part of an entity’s cash management, bank overdrafts are a component of cash and cash equivalents.</a:t>
            </a:r>
          </a:p>
          <a:p>
            <a:r>
              <a:rPr lang="en-US" sz="2000" dirty="0" smtClean="0"/>
              <a:t>An entity shall present a statement of cash flows that presents cash flows for a reporting period classified by operating activities, investing activities and financing activities</a:t>
            </a:r>
            <a:r>
              <a:rPr lang="en-US" sz="2000" dirty="0" smtClean="0"/>
              <a:t>.</a:t>
            </a:r>
          </a:p>
          <a:p>
            <a:r>
              <a:rPr lang="en-US" sz="2000" dirty="0" smtClean="0"/>
              <a:t>Operating activities are the principal revenue-producing activities of the entity. Therefore, cash flows from operating activities generally result from the transactions and other events and conditions that enter into the determination of profit or loss. </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Examples of cash flows from operating activities are:</a:t>
            </a:r>
          </a:p>
          <a:p>
            <a:pPr marL="1027113" indent="-457200" defTabSz="1258888">
              <a:buSzPct val="75000"/>
              <a:buFont typeface="+mj-lt"/>
              <a:buAutoNum type="alphaLcParenR"/>
            </a:pPr>
            <a:r>
              <a:rPr lang="en-US" sz="2000" dirty="0" smtClean="0"/>
              <a:t>cash </a:t>
            </a:r>
            <a:r>
              <a:rPr lang="en-US" sz="2000" dirty="0" smtClean="0"/>
              <a:t>receipts from the sale of goods and the rendering of services.</a:t>
            </a:r>
            <a:endParaRPr lang="en-US" sz="2000" dirty="0" smtClean="0"/>
          </a:p>
          <a:p>
            <a:pPr marL="1027113" indent="-457200" defTabSz="1258888">
              <a:buSzPct val="75000"/>
              <a:buFont typeface="+mj-lt"/>
              <a:buAutoNum type="alphaLcParenR"/>
            </a:pPr>
            <a:r>
              <a:rPr lang="en-US" sz="2000" dirty="0" smtClean="0"/>
              <a:t>cash </a:t>
            </a:r>
            <a:r>
              <a:rPr lang="en-US" sz="2000" dirty="0" smtClean="0"/>
              <a:t>receipts from royalties, fees, commissions and other revenue.</a:t>
            </a:r>
            <a:endParaRPr lang="en-US" sz="2000" dirty="0" smtClean="0"/>
          </a:p>
          <a:p>
            <a:pPr marL="1027113" indent="-457200" defTabSz="1258888">
              <a:buSzPct val="75000"/>
              <a:buFont typeface="+mj-lt"/>
              <a:buAutoNum type="alphaLcParenR"/>
            </a:pPr>
            <a:r>
              <a:rPr lang="en-US" sz="2000" dirty="0" smtClean="0"/>
              <a:t>cash </a:t>
            </a:r>
            <a:r>
              <a:rPr lang="en-US" sz="2000" dirty="0" smtClean="0"/>
              <a:t>payments to suppliers for goods and services.</a:t>
            </a:r>
            <a:endParaRPr lang="en-US" sz="2000" dirty="0" smtClean="0"/>
          </a:p>
          <a:p>
            <a:pPr marL="1027113" indent="-457200" defTabSz="1258888">
              <a:buSzPct val="75000"/>
              <a:buFont typeface="+mj-lt"/>
              <a:buAutoNum type="alphaLcParenR"/>
            </a:pPr>
            <a:r>
              <a:rPr lang="en-US" sz="2000" dirty="0" smtClean="0"/>
              <a:t>cash </a:t>
            </a:r>
            <a:r>
              <a:rPr lang="en-US" sz="2000" dirty="0" smtClean="0"/>
              <a:t>payments to and on behalf of employees.</a:t>
            </a:r>
            <a:endParaRPr lang="en-US" sz="2000" dirty="0" smtClean="0"/>
          </a:p>
          <a:p>
            <a:pPr marL="1027113" indent="-457200" defTabSz="1258888">
              <a:buSzPct val="75000"/>
              <a:buFont typeface="+mj-lt"/>
              <a:buAutoNum type="alphaLcParenR"/>
            </a:pPr>
            <a:r>
              <a:rPr lang="en-US" sz="2000" dirty="0" smtClean="0"/>
              <a:t>cash </a:t>
            </a:r>
            <a:r>
              <a:rPr lang="en-US" sz="2000" dirty="0" smtClean="0"/>
              <a:t>payments or refunds of income tax, unless they can be specifically identified with financing and investing activities.</a:t>
            </a:r>
            <a:endParaRPr lang="en-US" sz="2000" dirty="0" smtClean="0"/>
          </a:p>
          <a:p>
            <a:pPr marL="1027113" indent="-457200" defTabSz="1258888">
              <a:buSzPct val="75000"/>
              <a:buFont typeface="+mj-lt"/>
              <a:buAutoNum type="alphaLcParenR"/>
            </a:pPr>
            <a:r>
              <a:rPr lang="en-US" sz="2000" dirty="0" smtClean="0"/>
              <a:t>cash </a:t>
            </a:r>
            <a:r>
              <a:rPr lang="en-US" sz="2000" dirty="0" smtClean="0"/>
              <a:t>receipts and payments from investments, loans and other contracts held for dealing or trading purposes, which are similar to inventory acquired specifically for resale.</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Overall principles </a:t>
            </a:r>
          </a:p>
          <a:p>
            <a:r>
              <a:rPr lang="en-US" sz="2000" dirty="0" smtClean="0"/>
              <a:t>Statement of Financial position</a:t>
            </a:r>
          </a:p>
          <a:p>
            <a:r>
              <a:rPr lang="en-US" sz="2000" dirty="0" smtClean="0"/>
              <a:t>Statement of Comprehensive Income and Income Statement</a:t>
            </a:r>
          </a:p>
          <a:p>
            <a:r>
              <a:rPr lang="en-US" sz="2000" dirty="0" smtClean="0"/>
              <a:t>Statement of Change in Equity and Statement of Income and Retained Earnings</a:t>
            </a:r>
          </a:p>
          <a:p>
            <a:r>
              <a:rPr lang="en-US" sz="2000" dirty="0" smtClean="0"/>
              <a:t>Statement of Cash Flow </a:t>
            </a:r>
          </a:p>
          <a:p>
            <a:r>
              <a:rPr lang="en-US" sz="2000" dirty="0" smtClean="0"/>
              <a:t>Notes to Financial Statements</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Investing activities are the acquisition and disposal of long-term assets and other investments not included in cash equivalents. </a:t>
            </a:r>
            <a:r>
              <a:rPr lang="en-US" sz="2000" dirty="0" smtClean="0"/>
              <a:t>Examples </a:t>
            </a:r>
            <a:r>
              <a:rPr lang="en-US" sz="2000" dirty="0" smtClean="0"/>
              <a:t>of cash flows arising from investing activities are:</a:t>
            </a:r>
          </a:p>
          <a:p>
            <a:endParaRPr lang="en-US" sz="2000" dirty="0" smtClean="0"/>
          </a:p>
          <a:p>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graphicFrame>
        <p:nvGraphicFramePr>
          <p:cNvPr id="7" name="Таблица 6"/>
          <p:cNvGraphicFramePr>
            <a:graphicFrameLocks noGrp="1"/>
          </p:cNvGraphicFramePr>
          <p:nvPr/>
        </p:nvGraphicFramePr>
        <p:xfrm>
          <a:off x="762000" y="2667000"/>
          <a:ext cx="7696200" cy="4120896"/>
        </p:xfrm>
        <a:graphic>
          <a:graphicData uri="http://schemas.openxmlformats.org/drawingml/2006/table">
            <a:tbl>
              <a:tblPr firstRow="1" bandRow="1">
                <a:tableStyleId>{C083E6E3-FA7D-4D7B-A595-EF9225AFEA82}</a:tableStyleId>
              </a:tblPr>
              <a:tblGrid>
                <a:gridCol w="3848100"/>
                <a:gridCol w="3848100"/>
              </a:tblGrid>
              <a:tr h="3962400">
                <a:tc>
                  <a:txBody>
                    <a:bodyPr/>
                    <a:lstStyle/>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to acquire property, plant and equipment, intangible assets and other long-term assets.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sales of property, plant and equipment, intangibles and other long-term assets.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to acquire equity or debt instruments of other entities and interests in joint ventures.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sales of equity or debt instruments of other entities and interests in joint ventures.</a:t>
                      </a:r>
                    </a:p>
                    <a:p>
                      <a:pPr marL="225425" marR="0" indent="-225425" algn="l" defTabSz="1258888" rtl="0" eaLnBrk="1" fontAlgn="base" latinLnBrk="0" hangingPunct="1">
                        <a:lnSpc>
                          <a:spcPct val="100000"/>
                        </a:lnSpc>
                        <a:spcBef>
                          <a:spcPct val="20000"/>
                        </a:spcBef>
                        <a:spcAft>
                          <a:spcPct val="0"/>
                        </a:spcAft>
                        <a:buClr>
                          <a:schemeClr val="accent1"/>
                        </a:buClr>
                        <a:buSzPct val="75000"/>
                        <a:buFont typeface="+mj-lt"/>
                        <a:buAutoNum type="alphaLcParenR"/>
                        <a:tabLst/>
                        <a:defRPr/>
                      </a:pPr>
                      <a:r>
                        <a:rPr lang="en-US" sz="1600" b="0" dirty="0" smtClean="0">
                          <a:solidFill>
                            <a:schemeClr val="tx1"/>
                          </a:solidFill>
                          <a:latin typeface="+mn-lt"/>
                          <a:ea typeface="+mn-ea"/>
                          <a:cs typeface="+mn-cs"/>
                        </a:rPr>
                        <a:t>cash advances and loans made to other parties.</a:t>
                      </a:r>
                    </a:p>
                    <a:p>
                      <a:endParaRPr lang="en-US" sz="1800" b="0" dirty="0" smtClean="0">
                        <a:solidFill>
                          <a:schemeClr val="tx1"/>
                        </a:solidFill>
                      </a:endParaRPr>
                    </a:p>
                  </a:txBody>
                  <a:tcPr/>
                </a:tc>
                <a:tc>
                  <a:txBody>
                    <a:bodyPr/>
                    <a:lstStyle/>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the repayment of advances and loans made to other parties.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payments for futures contracts, forward contracts, option contracts and swap contracts, except when the contracts are held for dealing or trading, or the payments are classified as financing activities.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futures contracts, forward contracts, option contracts and swap contracts, except when the contracts are held for dealing or trading, or the receipts are classified as financing activities.</a:t>
                      </a:r>
                    </a:p>
                    <a:p>
                      <a:endParaRPr lang="en-US" b="0" dirty="0">
                        <a:solidFill>
                          <a:schemeClr val="tx1"/>
                        </a:solidFill>
                      </a:endParaRPr>
                    </a:p>
                  </a:txBody>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Financing activities are activities that result in changes in the size and composition of the contributed equity and borrowings of an entity. Examples of cash flows arising from financing activities are:</a:t>
            </a:r>
          </a:p>
          <a:p>
            <a:pPr marL="1027113" indent="-457200" defTabSz="1258888">
              <a:buSzPct val="75000"/>
              <a:buFont typeface="+mj-lt"/>
              <a:buAutoNum type="alphaLcParenR"/>
            </a:pPr>
            <a:r>
              <a:rPr lang="en-US" sz="2000" dirty="0" smtClean="0"/>
              <a:t>cash </a:t>
            </a:r>
            <a:r>
              <a:rPr lang="en-US" sz="2000" dirty="0" smtClean="0"/>
              <a:t>proceeds from issuing shares or other equity instruments.</a:t>
            </a:r>
            <a:endParaRPr lang="en-US" sz="2000" dirty="0" smtClean="0"/>
          </a:p>
          <a:p>
            <a:pPr marL="1027113" indent="-457200" defTabSz="1258888">
              <a:buSzPct val="75000"/>
              <a:buFont typeface="+mj-lt"/>
              <a:buAutoNum type="alphaLcParenR"/>
            </a:pPr>
            <a:r>
              <a:rPr lang="en-US" sz="2000" dirty="0" smtClean="0"/>
              <a:t>cash </a:t>
            </a:r>
            <a:r>
              <a:rPr lang="en-US" sz="2000" dirty="0" smtClean="0"/>
              <a:t>payments to owners to acquire or redeem the entity’s shares.</a:t>
            </a:r>
            <a:endParaRPr lang="en-US" sz="2000" dirty="0" smtClean="0"/>
          </a:p>
          <a:p>
            <a:pPr marL="1027113" indent="-457200" defTabSz="1258888">
              <a:buSzPct val="75000"/>
              <a:buFont typeface="+mj-lt"/>
              <a:buAutoNum type="alphaLcParenR"/>
            </a:pPr>
            <a:r>
              <a:rPr lang="en-US" sz="2000" dirty="0" smtClean="0"/>
              <a:t>cash </a:t>
            </a:r>
            <a:r>
              <a:rPr lang="en-US" sz="2000" dirty="0" smtClean="0"/>
              <a:t>proceeds from issuing debentures, loans, notes, bonds, mortgages and other short-term or long-term borrowings.</a:t>
            </a:r>
            <a:endParaRPr lang="en-US" sz="2000" dirty="0" smtClean="0"/>
          </a:p>
          <a:p>
            <a:pPr marL="1027113" indent="-457200" defTabSz="1258888">
              <a:buSzPct val="75000"/>
              <a:buFont typeface="+mj-lt"/>
              <a:buAutoNum type="alphaLcParenR"/>
            </a:pPr>
            <a:r>
              <a:rPr lang="en-US" sz="2000" dirty="0" smtClean="0"/>
              <a:t>cash </a:t>
            </a:r>
            <a:r>
              <a:rPr lang="en-US" sz="2000" dirty="0" smtClean="0"/>
              <a:t>repayments of amounts borrowed. </a:t>
            </a:r>
            <a:r>
              <a:rPr lang="en-US" sz="2000" dirty="0" smtClean="0"/>
              <a:t>cash payments by a lessee for the reduction of the outstanding liability relating to a finance lease.</a:t>
            </a:r>
          </a:p>
          <a:p>
            <a:endParaRPr lang="en-US" sz="2000"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An entity shall present cash flows from operating activities using either:</a:t>
            </a:r>
          </a:p>
          <a:p>
            <a:pPr marL="1027113" indent="-457200" defTabSz="1258888">
              <a:buSzPct val="75000"/>
              <a:buFont typeface="+mj-lt"/>
              <a:buAutoNum type="alphaLcParenR"/>
            </a:pPr>
            <a:r>
              <a:rPr lang="en-US" sz="2000" dirty="0" smtClean="0"/>
              <a:t>indirect </a:t>
            </a:r>
            <a:r>
              <a:rPr lang="en-US" sz="2000" dirty="0" smtClean="0"/>
              <a:t>method, whereby the net cash flow from operating activities is determined by adjusting profit or loss for the effects of: </a:t>
            </a:r>
          </a:p>
          <a:p>
            <a:pPr marL="1384300" indent="-514350" defTabSz="1258888">
              <a:buSzPct val="75000"/>
              <a:buFont typeface="+mj-lt"/>
              <a:buAutoNum type="romanLcPeriod"/>
            </a:pPr>
            <a:r>
              <a:rPr lang="en-US" sz="2000" dirty="0" smtClean="0"/>
              <a:t>changes </a:t>
            </a:r>
            <a:r>
              <a:rPr lang="en-US" sz="2000" dirty="0" smtClean="0"/>
              <a:t>during the period in inventories and operating receivables and payables;</a:t>
            </a:r>
          </a:p>
          <a:p>
            <a:pPr marL="1384300" indent="-514350" defTabSz="1258888">
              <a:buSzPct val="75000"/>
              <a:buFont typeface="+mj-lt"/>
              <a:buAutoNum type="romanLcPeriod"/>
            </a:pPr>
            <a:r>
              <a:rPr lang="en-US" sz="2000" dirty="0" smtClean="0"/>
              <a:t>non-cash </a:t>
            </a:r>
            <a:r>
              <a:rPr lang="en-US" sz="2000" dirty="0" smtClean="0"/>
              <a:t>items such as depreciation, provisions, deferred tax, accrued income (expenses) not yet received (paid) in cash, unrealized foreign currency gains and losses, undistributed profits of associates, and non-controlling interests; and</a:t>
            </a:r>
          </a:p>
          <a:p>
            <a:pPr marL="1384300" indent="-514350" defTabSz="1258888">
              <a:buSzPct val="75000"/>
              <a:buFont typeface="+mj-lt"/>
              <a:buAutoNum type="romanLcPeriod"/>
            </a:pPr>
            <a:r>
              <a:rPr lang="en-US" sz="2000" dirty="0" smtClean="0"/>
              <a:t>all </a:t>
            </a:r>
            <a:r>
              <a:rPr lang="en-US" sz="2000" dirty="0" smtClean="0"/>
              <a:t>other items for which the cash effects relate to investing or </a:t>
            </a:r>
            <a:r>
              <a:rPr lang="en-US" sz="2000" dirty="0" smtClean="0"/>
              <a:t>financing.</a:t>
            </a:r>
          </a:p>
          <a:p>
            <a:pPr marL="1384300" indent="-514350" defTabSz="1258888">
              <a:buSzPct val="75000"/>
              <a:buNone/>
            </a:pPr>
            <a:r>
              <a:rPr lang="en-US" sz="2000" dirty="0" smtClean="0"/>
              <a:t>or</a:t>
            </a:r>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dirty="0" smtClean="0"/>
              <a:t>Sep 20, 2013</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the </a:t>
            </a:r>
            <a:r>
              <a:rPr lang="en-US" sz="2000" dirty="0" smtClean="0"/>
              <a:t>direct method, whereby net cash flow from operating activities is presented by disclosing information about major classes of gross cash receipts and gross cash payments. </a:t>
            </a:r>
            <a:r>
              <a:rPr lang="en-US" sz="2000" dirty="0" smtClean="0"/>
              <a:t>Such information may be obtained either:</a:t>
            </a:r>
          </a:p>
          <a:p>
            <a:pPr marL="1384300" indent="-514350" defTabSz="1258888">
              <a:buSzPct val="75000"/>
              <a:buFont typeface="+mj-lt"/>
              <a:buAutoNum type="romanLcPeriod"/>
            </a:pPr>
            <a:r>
              <a:rPr lang="en-US" sz="2000" dirty="0" smtClean="0"/>
              <a:t>from </a:t>
            </a:r>
            <a:r>
              <a:rPr lang="en-US" sz="2000" dirty="0" smtClean="0"/>
              <a:t>the accounting records of the entity; or</a:t>
            </a:r>
          </a:p>
          <a:p>
            <a:pPr marL="1384300" indent="-514350" defTabSz="1258888">
              <a:buSzPct val="75000"/>
              <a:buFont typeface="+mj-lt"/>
              <a:buAutoNum type="romanLcPeriod"/>
            </a:pPr>
            <a:r>
              <a:rPr lang="en-US" sz="2000" dirty="0" smtClean="0"/>
              <a:t>by </a:t>
            </a:r>
            <a:r>
              <a:rPr lang="en-US" sz="2000" dirty="0" smtClean="0"/>
              <a:t>adjusting sales, cost of sales and other items in the statement of comprehensive income (or the income statement, if presented) for:</a:t>
            </a:r>
          </a:p>
          <a:p>
            <a:pPr marL="1833563" indent="-514350" defTabSz="1258888">
              <a:buFont typeface="Arial" pitchFamily="34" charset="0"/>
              <a:buChar char="•"/>
            </a:pPr>
            <a:r>
              <a:rPr lang="en-US" sz="2000" dirty="0" smtClean="0"/>
              <a:t>changes </a:t>
            </a:r>
            <a:r>
              <a:rPr lang="en-US" sz="2000" dirty="0" smtClean="0"/>
              <a:t>during the period in inventories and operating receivables and payables;</a:t>
            </a:r>
          </a:p>
          <a:p>
            <a:pPr marL="1833563" indent="-514350" defTabSz="1258888">
              <a:buFont typeface="Arial" pitchFamily="34" charset="0"/>
              <a:buChar char="•"/>
            </a:pPr>
            <a:r>
              <a:rPr lang="en-US" sz="2000" dirty="0" smtClean="0"/>
              <a:t>other </a:t>
            </a:r>
            <a:r>
              <a:rPr lang="en-US" sz="2000" dirty="0" smtClean="0"/>
              <a:t>non-cash items; and</a:t>
            </a:r>
          </a:p>
          <a:p>
            <a:pPr marL="1833563" indent="-514350" defTabSz="1258888">
              <a:buFont typeface="Arial" pitchFamily="34" charset="0"/>
              <a:buChar char="•"/>
            </a:pPr>
            <a:r>
              <a:rPr lang="en-US" sz="2000" dirty="0" smtClean="0"/>
              <a:t>other </a:t>
            </a:r>
            <a:r>
              <a:rPr lang="en-US" sz="2000" dirty="0" smtClean="0"/>
              <a:t>items for which the cash effects are investing or financing cash flows.</a:t>
            </a:r>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a:t>
            </a:r>
            <a:endParaRPr lang="en-US" sz="4000" dirty="0"/>
          </a:p>
        </p:txBody>
      </p:sp>
      <p:sp>
        <p:nvSpPr>
          <p:cNvPr id="3" name="Содержимое 2"/>
          <p:cNvSpPr>
            <a:spLocks noGrp="1"/>
          </p:cNvSpPr>
          <p:nvPr>
            <p:ph idx="1"/>
          </p:nvPr>
        </p:nvSpPr>
        <p:spPr/>
        <p:txBody>
          <a:bodyPr/>
          <a:lstStyle/>
          <a:p>
            <a:r>
              <a:rPr lang="en-US" sz="2000" dirty="0" smtClean="0"/>
              <a:t>An entity shall present separately major classes of gross cash receipts and gross cash payments arising from investing and financing activities</a:t>
            </a:r>
            <a:r>
              <a:rPr lang="en-US" sz="2000" dirty="0" smtClean="0"/>
              <a:t>.</a:t>
            </a:r>
          </a:p>
          <a:p>
            <a:r>
              <a:rPr lang="en-US" sz="2000" dirty="0" smtClean="0"/>
              <a:t>An entity shall record cash flows arising from transactions in a foreign currency in the entity’s functional currency by applying to the foreign currency amount the exchange rate between the functional currency and the foreign currency at the date of the cash flow. The entity shall translate cash flows of a foreign subsidiary at the exchange rates between the entity’s functional currency and the foreign currency at the dates of the cash flows</a:t>
            </a:r>
            <a:r>
              <a:rPr lang="en-US" sz="2000" dirty="0" smtClean="0"/>
              <a:t>.</a:t>
            </a:r>
          </a:p>
          <a:p>
            <a:r>
              <a:rPr lang="en-US" sz="2000" dirty="0" smtClean="0"/>
              <a:t>Unrealized gains and losses arising from changes in foreign currency exchange rates are not cash flows. </a:t>
            </a:r>
            <a:r>
              <a:rPr lang="en-US" sz="2000" dirty="0" smtClean="0"/>
              <a:t>The </a:t>
            </a:r>
            <a:r>
              <a:rPr lang="en-US" sz="2000" dirty="0" smtClean="0"/>
              <a:t>entity shall </a:t>
            </a:r>
            <a:r>
              <a:rPr lang="en-US" sz="2000" dirty="0" err="1" smtClean="0"/>
              <a:t>remeasure</a:t>
            </a:r>
            <a:r>
              <a:rPr lang="en-US" sz="2000" dirty="0" smtClean="0"/>
              <a:t> cash and cash equivalents held during the reporting period </a:t>
            </a:r>
            <a:r>
              <a:rPr lang="en-US" sz="2000" dirty="0" smtClean="0"/>
              <a:t>at </a:t>
            </a:r>
            <a:r>
              <a:rPr lang="en-US" sz="2000" dirty="0" smtClean="0"/>
              <a:t>period-end exchange rates. The entity shall present the resulting unrealized gain or loss separately from cash flows from operating, investing and financing activities</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a:t>
            </a:r>
            <a:endParaRPr lang="en-US" sz="4000" dirty="0"/>
          </a:p>
        </p:txBody>
      </p:sp>
      <p:sp>
        <p:nvSpPr>
          <p:cNvPr id="3" name="Содержимое 2"/>
          <p:cNvSpPr>
            <a:spLocks noGrp="1"/>
          </p:cNvSpPr>
          <p:nvPr>
            <p:ph idx="1"/>
          </p:nvPr>
        </p:nvSpPr>
        <p:spPr/>
        <p:txBody>
          <a:bodyPr/>
          <a:lstStyle/>
          <a:p>
            <a:r>
              <a:rPr lang="en-US" sz="2000" dirty="0" smtClean="0"/>
              <a:t>An entity shall present separately cash flows from interest and dividends received and </a:t>
            </a:r>
            <a:r>
              <a:rPr lang="en-US" sz="2000" dirty="0" smtClean="0"/>
              <a:t>paid, and classify them as cash flows from operating</a:t>
            </a:r>
            <a:r>
              <a:rPr lang="en-US" sz="2000" dirty="0" smtClean="0"/>
              <a:t>, investing or financing </a:t>
            </a:r>
            <a:r>
              <a:rPr lang="en-US" sz="2000" dirty="0" smtClean="0"/>
              <a:t>activities.</a:t>
            </a:r>
          </a:p>
          <a:p>
            <a:r>
              <a:rPr lang="en-US" sz="2000" dirty="0" smtClean="0"/>
              <a:t>An entity shall present separately cash flows arising from income tax and shall classify them as cash flows from operating activities unless they can be specifically identified with financing and investing activities. </a:t>
            </a:r>
            <a:endParaRPr lang="en-US" sz="2000" dirty="0" smtClean="0"/>
          </a:p>
          <a:p>
            <a:r>
              <a:rPr lang="en-US" sz="2000" dirty="0" smtClean="0"/>
              <a:t>Many investing and financing activities do not have a direct impact on current cash flows even though they affect the capital and asset structure of an entity. An entity shall exclude from the statement of cash flows investing and financing transactions that do not require the use of cash or cash equivalents. </a:t>
            </a:r>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p:txBody>
          <a:bodyPr/>
          <a:lstStyle/>
          <a:p>
            <a:r>
              <a:rPr lang="en-US" sz="2000" dirty="0" smtClean="0"/>
              <a:t>The notes shall:</a:t>
            </a:r>
          </a:p>
          <a:p>
            <a:pPr marL="1027113" indent="-457200" defTabSz="1258888">
              <a:buSzPct val="75000"/>
              <a:buFont typeface="+mj-lt"/>
              <a:buAutoNum type="alphaLcParenR"/>
            </a:pPr>
            <a:r>
              <a:rPr lang="en-US" sz="2000" dirty="0" smtClean="0"/>
              <a:t>present </a:t>
            </a:r>
            <a:r>
              <a:rPr lang="en-US" sz="2000" dirty="0" smtClean="0"/>
              <a:t>information about the basis of preparation of the financial statements and the specific accounting policies used;</a:t>
            </a:r>
          </a:p>
          <a:p>
            <a:pPr marL="1027113" indent="-457200" defTabSz="1258888">
              <a:buSzPct val="75000"/>
              <a:buFont typeface="+mj-lt"/>
              <a:buAutoNum type="alphaLcParenR"/>
            </a:pPr>
            <a:r>
              <a:rPr lang="en-US" sz="2000" dirty="0" smtClean="0"/>
              <a:t>disclose </a:t>
            </a:r>
            <a:r>
              <a:rPr lang="en-US" sz="2000" dirty="0" smtClean="0"/>
              <a:t>the information required by IFRS for SMEs that is not presented elsewhere in the financial statements; and</a:t>
            </a:r>
          </a:p>
          <a:p>
            <a:pPr marL="1027113" indent="-457200" defTabSz="1258888">
              <a:buSzPct val="75000"/>
              <a:buFont typeface="+mj-lt"/>
              <a:buAutoNum type="alphaLcParenR"/>
            </a:pPr>
            <a:r>
              <a:rPr lang="en-US" sz="2000" dirty="0" smtClean="0"/>
              <a:t>provide </a:t>
            </a:r>
            <a:r>
              <a:rPr lang="en-US" sz="2000" dirty="0" smtClean="0"/>
              <a:t>information that is not presented elsewhere in the financial statements but is relevant to an understanding of any of </a:t>
            </a:r>
            <a:r>
              <a:rPr lang="en-US" sz="2000" dirty="0" smtClean="0"/>
              <a:t>them.</a:t>
            </a:r>
          </a:p>
          <a:p>
            <a:pPr defTabSz="1258888"/>
            <a:r>
              <a:rPr lang="en-US" sz="2000" dirty="0" smtClean="0"/>
              <a:t>An </a:t>
            </a:r>
            <a:r>
              <a:rPr lang="en-US" sz="2000" dirty="0" smtClean="0"/>
              <a:t>entity shall, as far as practicable, present the notes in a systematic manner. </a:t>
            </a:r>
            <a:r>
              <a:rPr lang="en-US" sz="2000" dirty="0" smtClean="0"/>
              <a:t>An entity shall cross-reference each item in the financial statements to any related information in the notes.</a:t>
            </a:r>
          </a:p>
          <a:p>
            <a:r>
              <a:rPr lang="en-US" sz="2000" dirty="0" smtClean="0"/>
              <a:t>An entity normally presents the notes in the following order:</a:t>
            </a:r>
          </a:p>
          <a:p>
            <a:pPr marL="1027113" indent="-457200" defTabSz="1258888">
              <a:buSzPct val="75000"/>
              <a:buFont typeface="+mj-lt"/>
              <a:buAutoNum type="alphaLcParenR"/>
            </a:pPr>
            <a:r>
              <a:rPr lang="en-US" sz="2000" dirty="0" smtClean="0"/>
              <a:t>a </a:t>
            </a:r>
            <a:r>
              <a:rPr lang="en-US" sz="2000" dirty="0" smtClean="0"/>
              <a:t>statement that the financial statements have been prepared in compliance with IFRS for SMEs;</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a </a:t>
            </a:r>
            <a:r>
              <a:rPr lang="en-US" sz="2000" dirty="0" smtClean="0"/>
              <a:t>summary of significant accounting policies applied, which comprises disclosure of:</a:t>
            </a:r>
          </a:p>
          <a:p>
            <a:pPr marL="1384300" indent="-514350" defTabSz="1258888">
              <a:buSzPct val="75000"/>
              <a:buFont typeface="+mj-lt"/>
              <a:buAutoNum type="romanLcPeriod"/>
            </a:pPr>
            <a:r>
              <a:rPr lang="en-US" sz="2000" dirty="0" smtClean="0"/>
              <a:t>the </a:t>
            </a:r>
            <a:r>
              <a:rPr lang="en-US" sz="2000" dirty="0" smtClean="0"/>
              <a:t>measurement basis (or bases) used in preparing the financial statements. </a:t>
            </a:r>
            <a:endParaRPr lang="en-US" sz="2000" dirty="0" smtClean="0"/>
          </a:p>
          <a:p>
            <a:pPr marL="1384300" indent="-514350" defTabSz="1258888">
              <a:buSzPct val="75000"/>
              <a:buFont typeface="+mj-lt"/>
              <a:buAutoNum type="romanLcPeriod"/>
            </a:pPr>
            <a:r>
              <a:rPr lang="en-US" sz="2000" dirty="0" smtClean="0"/>
              <a:t>the </a:t>
            </a:r>
            <a:r>
              <a:rPr lang="en-US" sz="2000" dirty="0" smtClean="0"/>
              <a:t>other accounting policies used that are relevant to an understanding of the financial statements.</a:t>
            </a:r>
            <a:endParaRPr lang="en-US" sz="2000" dirty="0" smtClean="0"/>
          </a:p>
          <a:p>
            <a:pPr marL="1027113" indent="-457200" defTabSz="1258888">
              <a:buSzPct val="75000"/>
              <a:buFont typeface="+mj-lt"/>
              <a:buAutoNum type="romanLcPeriod"/>
            </a:pPr>
            <a:r>
              <a:rPr lang="en-US" sz="2000" dirty="0" smtClean="0"/>
              <a:t>supporting </a:t>
            </a:r>
            <a:r>
              <a:rPr lang="en-US" sz="2000" dirty="0" smtClean="0"/>
              <a:t>information for items presented in the financial statements, in the sequence in which each statement and each line item is presented.</a:t>
            </a:r>
          </a:p>
          <a:p>
            <a:r>
              <a:rPr lang="en-US" sz="2000" dirty="0" smtClean="0"/>
              <a:t>An entity shall disclose in the notes information about the key assumptions concerning the future, and other key sources of estimation uncertainty at the reporting date, that have a significant risk of causing a material adjustment to the carrying amounts of assets and liabilities within the next financial year. In respect of those assets and liabilities, the notes shall include details of their nature and their carrying amount </a:t>
            </a:r>
            <a:r>
              <a:rPr lang="en-US" sz="2000" dirty="0" smtClean="0"/>
              <a:t>at </a:t>
            </a:r>
            <a:r>
              <a:rPr lang="en-US" sz="2000" dirty="0" smtClean="0"/>
              <a:t>the end of the reporting period.</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Fair presentation – it requires the faithful representation of the effects of transactions, other events and conditions in accordance with the definitions and recognition criteria for assets, liabilities, income and expenses. </a:t>
            </a:r>
          </a:p>
          <a:p>
            <a:r>
              <a:rPr lang="en-US" sz="2000" dirty="0" smtClean="0"/>
              <a:t>Compliance with </a:t>
            </a:r>
            <a:r>
              <a:rPr lang="en-US" sz="2000" dirty="0" smtClean="0"/>
              <a:t>IFRS </a:t>
            </a:r>
            <a:r>
              <a:rPr lang="en-US" sz="2000" dirty="0" smtClean="0"/>
              <a:t>for SMEs – an entity whose financial statements comply with the IFRS for SMEs shall make an explicit and unreserved statement of such compliance in the notes. Financial statements shall not be described as complying with the IFRS for SMEs unless they comply with all the requirements of </a:t>
            </a:r>
            <a:r>
              <a:rPr lang="en-US" sz="2000" dirty="0" smtClean="0"/>
              <a:t>these </a:t>
            </a:r>
            <a:r>
              <a:rPr lang="en-US" sz="2000" dirty="0" smtClean="0"/>
              <a:t>IFRS. </a:t>
            </a:r>
          </a:p>
          <a:p>
            <a:r>
              <a:rPr lang="en-US" sz="2000" dirty="0" smtClean="0"/>
              <a:t>Going concern – when preparing financial statements, the management of an entity using IFRS for SMEs shall make an assessment of the entity’s ability to continue as a going concern. An entity is a going concern unless management either intends to liquidate the entity or to cease operations, or has no realistic alternative but to do so. </a:t>
            </a:r>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a:t>
            </a:r>
            <a:endParaRPr lang="en-US" sz="4000" dirty="0"/>
          </a:p>
        </p:txBody>
      </p:sp>
      <p:sp>
        <p:nvSpPr>
          <p:cNvPr id="3" name="Содержимое 2"/>
          <p:cNvSpPr>
            <a:spLocks noGrp="1"/>
          </p:cNvSpPr>
          <p:nvPr>
            <p:ph idx="1"/>
          </p:nvPr>
        </p:nvSpPr>
        <p:spPr/>
        <p:txBody>
          <a:bodyPr/>
          <a:lstStyle/>
          <a:p>
            <a:r>
              <a:rPr lang="en-US" sz="2000" dirty="0" smtClean="0"/>
              <a:t>Frequency of reporting – an entity shall present a complete set of financial statements at least annually. </a:t>
            </a:r>
          </a:p>
          <a:p>
            <a:r>
              <a:rPr lang="en-US" sz="2000" dirty="0" smtClean="0"/>
              <a:t>Consistency of presentation – an entity shall retain the presentation and classification of items in the financial statements from one period to the next unless it is apparent, following a significant change in the nature of the entity’s operations or a review of its financial statements, that another presentation or classification would be more appropriate having regard to the criteria for the selection and application of accounting policies, estimates and errors. </a:t>
            </a:r>
          </a:p>
          <a:p>
            <a:r>
              <a:rPr lang="en-US" sz="2000" dirty="0" smtClean="0"/>
              <a:t>Comparative information – an entity shall disclose comparative information in respect of the previous comparable period for all amounts presented in the current period’s financial statements</a:t>
            </a:r>
            <a:r>
              <a:rPr lang="en-US" sz="2000" smtClean="0"/>
              <a:t>. </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a:t>
            </a:r>
            <a:endParaRPr lang="en-US" sz="4000" dirty="0"/>
          </a:p>
        </p:txBody>
      </p:sp>
      <p:sp>
        <p:nvSpPr>
          <p:cNvPr id="3" name="Содержимое 2"/>
          <p:cNvSpPr>
            <a:spLocks noGrp="1"/>
          </p:cNvSpPr>
          <p:nvPr>
            <p:ph idx="1"/>
          </p:nvPr>
        </p:nvSpPr>
        <p:spPr/>
        <p:txBody>
          <a:bodyPr/>
          <a:lstStyle/>
          <a:p>
            <a:r>
              <a:rPr lang="en-US" sz="2000" dirty="0" smtClean="0"/>
              <a:t>Materiality and aggregation – an entity shall present separately each material class of similar items. An entity shall present separately items of a dissimilar nature or function unless they are immaterial. </a:t>
            </a:r>
          </a:p>
          <a:p>
            <a:r>
              <a:rPr lang="en-US" sz="2000" dirty="0" smtClean="0"/>
              <a:t>Complete set of financial statements – a complete set of financial statements of an entity shall include a statement of financial </a:t>
            </a:r>
            <a:r>
              <a:rPr lang="en-US" sz="2000" dirty="0" smtClean="0"/>
              <a:t>position, </a:t>
            </a:r>
            <a:r>
              <a:rPr lang="en-US" sz="2000" dirty="0" smtClean="0"/>
              <a:t>a statement of changes in equity for the reporting period, a statement of cash flows for the reporting period, </a:t>
            </a:r>
            <a:r>
              <a:rPr lang="en-US" sz="2000" dirty="0" smtClean="0"/>
              <a:t>notes.</a:t>
            </a:r>
          </a:p>
          <a:p>
            <a:r>
              <a:rPr lang="en-US" sz="2000" dirty="0" smtClean="0"/>
              <a:t>Identification of the financial statements – an entity shall clearly identify each of the financial statements and the notes and distinguish them from other information in the same document. </a:t>
            </a:r>
            <a:r>
              <a:rPr lang="en-US" sz="2000" dirty="0" smtClean="0"/>
              <a:t>Also </a:t>
            </a:r>
            <a:r>
              <a:rPr lang="en-US" sz="2000" dirty="0" smtClean="0"/>
              <a:t>an entity shall display the name of the reporting entity and any change in its name since the end of the preceding reporting period, whether the financial statements cover the individual entity or a group of entities, the date of the end of the reporting period and the period covered by the financial statements, the presentation currency, the level of rounding, if any, </a:t>
            </a:r>
            <a:r>
              <a:rPr lang="en-US" sz="2000" dirty="0" smtClean="0"/>
              <a:t>used in presenting amounts.</a:t>
            </a:r>
            <a:endParaRPr lang="en-US" sz="2000" dirty="0" smtClean="0"/>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Statement of financial position reports the relationship </a:t>
            </a:r>
            <a:r>
              <a:rPr lang="en-US" sz="2000" dirty="0" smtClean="0"/>
              <a:t>of the assets, liabilities and equity of an </a:t>
            </a:r>
            <a:r>
              <a:rPr lang="en-US" sz="2000" dirty="0" smtClean="0"/>
              <a:t>entity </a:t>
            </a:r>
            <a:r>
              <a:rPr lang="en-US" sz="2000" dirty="0" smtClean="0"/>
              <a:t>at a specific point in time. </a:t>
            </a:r>
            <a:endParaRPr lang="en-US" sz="2000" dirty="0" smtClean="0"/>
          </a:p>
          <a:p>
            <a:r>
              <a:rPr lang="en-US" sz="2000" dirty="0" smtClean="0"/>
              <a:t>As </a:t>
            </a:r>
            <a:r>
              <a:rPr lang="en-US" sz="2000" dirty="0" smtClean="0"/>
              <a:t>a minimum, the statement of financial position shall include line items that present the following amounts:</a:t>
            </a:r>
          </a:p>
          <a:p>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dirty="0" smtClean="0"/>
              <a:t>Sep 20, 2013</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graphicFrame>
        <p:nvGraphicFramePr>
          <p:cNvPr id="8" name="Таблица 7"/>
          <p:cNvGraphicFramePr>
            <a:graphicFrameLocks noGrp="1"/>
          </p:cNvGraphicFramePr>
          <p:nvPr/>
        </p:nvGraphicFramePr>
        <p:xfrm>
          <a:off x="304800" y="3048000"/>
          <a:ext cx="8610600" cy="4090416"/>
        </p:xfrm>
        <a:graphic>
          <a:graphicData uri="http://schemas.openxmlformats.org/drawingml/2006/table">
            <a:tbl>
              <a:tblPr firstRow="1" bandRow="1">
                <a:tableStyleId>{2D5ABB26-0587-4C30-8999-92F81FD0307C}</a:tableStyleId>
              </a:tblPr>
              <a:tblGrid>
                <a:gridCol w="4305300"/>
                <a:gridCol w="4305300"/>
              </a:tblGrid>
              <a:tr h="370840">
                <a:tc>
                  <a:txBody>
                    <a:bodyPr/>
                    <a:lstStyle/>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cash and cash equivalents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trade and other receivables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financial assets (excluding amounts shown in (a), (b), (j), (k))</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Inventories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property, plant and equipment</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investment property carried at fair value through profit or loss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intangible assets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biological assets carried at cost less accumulated depreciation and impairment.</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biological assets carried at fair value </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investments in associates</a:t>
                      </a:r>
                    </a:p>
                    <a:p>
                      <a:pPr marL="400050" indent="-400050">
                        <a:buNone/>
                      </a:pPr>
                      <a:endParaRPr lang="en-US" sz="1600" dirty="0">
                        <a:solidFill>
                          <a:schemeClr val="tx1"/>
                        </a:solidFill>
                      </a:endParaRPr>
                    </a:p>
                  </a:txBody>
                  <a:tcPr/>
                </a:tc>
                <a:tc>
                  <a:txBody>
                    <a:bodyPr/>
                    <a:lstStyle/>
                    <a:p>
                      <a:pPr marL="342900" marR="0" indent="-342900" algn="l" defTabSz="1258888" rtl="0" eaLnBrk="1" fontAlgn="base" latinLnBrk="0" hangingPunct="1">
                        <a:lnSpc>
                          <a:spcPct val="100000"/>
                        </a:lnSpc>
                        <a:spcBef>
                          <a:spcPct val="20000"/>
                        </a:spcBef>
                        <a:spcAft>
                          <a:spcPct val="0"/>
                        </a:spcAft>
                        <a:buClr>
                          <a:schemeClr val="accent1"/>
                        </a:buClr>
                        <a:buSzPct val="75000"/>
                        <a:buFont typeface="+mj-lt"/>
                        <a:buAutoNum type="alphaLcParenR" startAt="11"/>
                        <a:tabLst/>
                        <a:defRPr/>
                      </a:pPr>
                      <a:r>
                        <a:rPr lang="en-US" sz="1600" dirty="0" smtClean="0">
                          <a:solidFill>
                            <a:schemeClr val="tx1"/>
                          </a:solidFill>
                          <a:latin typeface="+mn-lt"/>
                          <a:ea typeface="+mn-ea"/>
                          <a:cs typeface="+mn-cs"/>
                        </a:rPr>
                        <a:t>investments in jointly controlled entities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trade and other payables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financial liabilities (excluding amounts shown in (l) and (p))</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liabilities and assets for current tax</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deferred tax liabilities and deferred tax assets (these shall always be classified as non-current)</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provisions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non-controlling interest, presented within equity separately from the equity attributable to the owners of the parent</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equity attributable to the owners of the parent</a:t>
                      </a:r>
                    </a:p>
                    <a:p>
                      <a:endParaRPr lang="en-US" sz="1600" dirty="0">
                        <a:solidFill>
                          <a:schemeClr val="tx1"/>
                        </a:solidFill>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p>
        </p:txBody>
      </p:sp>
      <p:sp>
        <p:nvSpPr>
          <p:cNvPr id="3" name="Содержимое 2"/>
          <p:cNvSpPr>
            <a:spLocks noGrp="1"/>
          </p:cNvSpPr>
          <p:nvPr>
            <p:ph idx="1"/>
          </p:nvPr>
        </p:nvSpPr>
        <p:spPr/>
        <p:txBody>
          <a:bodyPr/>
          <a:lstStyle/>
          <a:p>
            <a:r>
              <a:rPr lang="en-US" sz="2000" dirty="0" smtClean="0"/>
              <a:t>An entity shall present current and non-current assets, and current and non-current liabilities, as separate classifications in its statement of financial position, except when a presentation based on liquidity provides information that is reliable and more relevant. </a:t>
            </a:r>
          </a:p>
          <a:p>
            <a:r>
              <a:rPr lang="en-US" sz="2000" dirty="0" smtClean="0"/>
              <a:t>An entity shall classify an asset as current when:</a:t>
            </a:r>
          </a:p>
          <a:p>
            <a:pPr marL="1027113" indent="-457200" defTabSz="1258888">
              <a:buSzPct val="75000"/>
              <a:buFont typeface="+mj-lt"/>
              <a:buAutoNum type="alphaLcParenR"/>
            </a:pPr>
            <a:r>
              <a:rPr lang="en-US" sz="2000" dirty="0" smtClean="0"/>
              <a:t>it </a:t>
            </a:r>
            <a:r>
              <a:rPr lang="en-US" sz="2000" dirty="0" smtClean="0"/>
              <a:t>expects to realize the asset, or intends to sell or consume it, in the entity’s normal operating cycle;</a:t>
            </a:r>
          </a:p>
          <a:p>
            <a:pPr marL="1027113" indent="-457200" defTabSz="1258888">
              <a:buSzPct val="75000"/>
              <a:buFont typeface="+mj-lt"/>
              <a:buAutoNum type="alphaLcParenR"/>
            </a:pPr>
            <a:r>
              <a:rPr lang="en-US" sz="2000" dirty="0" smtClean="0"/>
              <a:t>it </a:t>
            </a:r>
            <a:r>
              <a:rPr lang="en-US" sz="2000" dirty="0" smtClean="0"/>
              <a:t>holds the asset primarily for the purpose of trading;</a:t>
            </a:r>
          </a:p>
          <a:p>
            <a:pPr marL="1027113" indent="-457200" defTabSz="1258888">
              <a:buSzPct val="75000"/>
              <a:buFont typeface="+mj-lt"/>
              <a:buAutoNum type="alphaLcParenR"/>
            </a:pPr>
            <a:r>
              <a:rPr lang="en-US" sz="2000" dirty="0" smtClean="0"/>
              <a:t>it </a:t>
            </a:r>
            <a:r>
              <a:rPr lang="en-US" sz="2000" dirty="0" smtClean="0"/>
              <a:t>expects to realize the asset within twelve months after the reporting date; or</a:t>
            </a:r>
          </a:p>
          <a:p>
            <a:pPr marL="1027113" indent="-457200" defTabSz="1258888">
              <a:buSzPct val="75000"/>
              <a:buFont typeface="+mj-lt"/>
              <a:buAutoNum type="alphaLcParenR"/>
            </a:pPr>
            <a:r>
              <a:rPr lang="en-US" sz="2000" dirty="0" smtClean="0"/>
              <a:t>the </a:t>
            </a:r>
            <a:r>
              <a:rPr lang="en-US" sz="2000" dirty="0" smtClean="0"/>
              <a:t>asset is cash or a cash equivalent, unless it is restricted from being exchanged or used to settle a liability for at least twelve months after the reporting date.</a:t>
            </a: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20, 2013</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p>
        </p:txBody>
      </p:sp>
      <p:sp>
        <p:nvSpPr>
          <p:cNvPr id="3" name="Содержимое 2"/>
          <p:cNvSpPr>
            <a:spLocks noGrp="1"/>
          </p:cNvSpPr>
          <p:nvPr>
            <p:ph idx="1"/>
          </p:nvPr>
        </p:nvSpPr>
        <p:spPr/>
        <p:txBody>
          <a:bodyPr/>
          <a:lstStyle/>
          <a:p>
            <a:r>
              <a:rPr lang="en-US" sz="2000" dirty="0" smtClean="0"/>
              <a:t>An entity shall classify all other assets as non-current. When the entity’s normal operating cycle is not clearly identifiable, its duration is assumed to be twelve months.</a:t>
            </a:r>
          </a:p>
          <a:p>
            <a:r>
              <a:rPr lang="en-US" sz="2000" dirty="0" smtClean="0"/>
              <a:t>An </a:t>
            </a:r>
            <a:r>
              <a:rPr lang="en-US" sz="2000" dirty="0" smtClean="0"/>
              <a:t>entity shall classify a liability as current when:</a:t>
            </a:r>
          </a:p>
          <a:p>
            <a:pPr marL="1027113" indent="-457200" defTabSz="1258888">
              <a:buSzPct val="75000"/>
              <a:buFont typeface="+mj-lt"/>
              <a:buAutoNum type="alphaLcParenR"/>
            </a:pPr>
            <a:r>
              <a:rPr lang="en-US" sz="2000" dirty="0" smtClean="0"/>
              <a:t>it </a:t>
            </a:r>
            <a:r>
              <a:rPr lang="en-US" sz="2000" dirty="0" smtClean="0"/>
              <a:t>expects to settle the liability in the entity’s normal operating cycle;</a:t>
            </a:r>
          </a:p>
          <a:p>
            <a:pPr marL="1027113" indent="-457200" defTabSz="1258888">
              <a:buSzPct val="75000"/>
              <a:buFont typeface="+mj-lt"/>
              <a:buAutoNum type="alphaLcParenR"/>
            </a:pPr>
            <a:r>
              <a:rPr lang="en-US" sz="2000" dirty="0" smtClean="0"/>
              <a:t>it </a:t>
            </a:r>
            <a:r>
              <a:rPr lang="en-US" sz="2000" dirty="0" smtClean="0"/>
              <a:t>holds the liability primarily for the purpose of trading;</a:t>
            </a:r>
          </a:p>
          <a:p>
            <a:pPr marL="1027113" indent="-457200" defTabSz="1258888">
              <a:buSzPct val="75000"/>
              <a:buFont typeface="+mj-lt"/>
              <a:buAutoNum type="alphaLcParenR"/>
            </a:pPr>
            <a:r>
              <a:rPr lang="en-US" sz="2000" dirty="0" smtClean="0"/>
              <a:t>the </a:t>
            </a:r>
            <a:r>
              <a:rPr lang="en-US" sz="2000" dirty="0" smtClean="0"/>
              <a:t>liability is due to be settled within twelve months after the reporting date; or</a:t>
            </a:r>
          </a:p>
          <a:p>
            <a:pPr marL="1027113" indent="-457200" defTabSz="1258888">
              <a:buSzPct val="75000"/>
              <a:buFont typeface="+mj-lt"/>
              <a:buAutoNum type="alphaLcParenR"/>
            </a:pPr>
            <a:r>
              <a:rPr lang="en-US" sz="2000" dirty="0" smtClean="0"/>
              <a:t>the </a:t>
            </a:r>
            <a:r>
              <a:rPr lang="en-US" sz="2000" dirty="0" smtClean="0"/>
              <a:t>entity does not have an unconditional right to defer settlement of the liability for at least twelve months after reporting date.</a:t>
            </a:r>
            <a:endParaRPr lang="en-US" sz="2000" dirty="0" smtClean="0"/>
          </a:p>
          <a:p>
            <a:r>
              <a:rPr lang="en-US" sz="2000" dirty="0" smtClean="0"/>
              <a:t>An entity shall classify all other liabilities as non-current.</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Statement of comprehensive income and income statement report </a:t>
            </a:r>
            <a:r>
              <a:rPr lang="en-US" sz="2000" dirty="0" smtClean="0"/>
              <a:t>the relationship of the income and expenses of an entity during a specific </a:t>
            </a:r>
            <a:r>
              <a:rPr lang="en-US" sz="2000" dirty="0" smtClean="0"/>
              <a:t>period of time.</a:t>
            </a:r>
          </a:p>
          <a:p>
            <a:r>
              <a:rPr lang="en-US" sz="2000" dirty="0" smtClean="0"/>
              <a:t>An </a:t>
            </a:r>
            <a:r>
              <a:rPr lang="en-US" sz="2000" dirty="0" smtClean="0"/>
              <a:t>entity shall present its total comprehensive income for a period either:</a:t>
            </a:r>
          </a:p>
          <a:p>
            <a:pPr marL="1027113" indent="-457200" defTabSz="1258888">
              <a:buSzPct val="75000"/>
              <a:buFont typeface="+mj-lt"/>
              <a:buAutoNum type="alphaLcParenR"/>
            </a:pPr>
            <a:r>
              <a:rPr lang="en-US" sz="2000" dirty="0" smtClean="0"/>
              <a:t>in </a:t>
            </a:r>
            <a:r>
              <a:rPr lang="en-US" sz="2000" dirty="0" smtClean="0"/>
              <a:t>a single statement of comprehensive income, in which case the statement of comprehensive income presents all items of income and expense recognized in the period, or</a:t>
            </a:r>
          </a:p>
          <a:p>
            <a:pPr marL="1027113" indent="-457200" defTabSz="1258888">
              <a:buSzPct val="75000"/>
              <a:buFont typeface="+mj-lt"/>
              <a:buAutoNum type="alphaLcParenR"/>
            </a:pPr>
            <a:r>
              <a:rPr lang="en-US" sz="2000" dirty="0" smtClean="0"/>
              <a:t>in </a:t>
            </a:r>
            <a:r>
              <a:rPr lang="en-US" sz="2000" dirty="0" smtClean="0"/>
              <a:t>two statements – an income statement and a statement of comprehensive income – in which case the income statement presents all items of income and expense recognized in the period except those that are recognized in total comprehensive income outside of profit or loss as permitted or required by this IFRS.</a:t>
            </a:r>
            <a:endParaRPr lang="en-US" sz="2000" dirty="0" smtClean="0"/>
          </a:p>
          <a:p>
            <a:r>
              <a:rPr lang="en-US" sz="2000" dirty="0" smtClean="0"/>
              <a:t>A change from the single-statement approach to the two-statement approach, or vice versa, is a change in accounting policy.</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216</TotalTime>
  <Words>3553</Words>
  <Application>Microsoft Office PowerPoint</Application>
  <PresentationFormat>Экран (4:3)</PresentationFormat>
  <Paragraphs>235</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Тема1</vt:lpstr>
      <vt:lpstr>Accounting (Basics) - Lecture 2  Financial statements presentation</vt:lpstr>
      <vt:lpstr>Contents</vt:lpstr>
      <vt:lpstr>Overall principles  </vt:lpstr>
      <vt:lpstr>Overall principles</vt:lpstr>
      <vt:lpstr>Overall principles</vt:lpstr>
      <vt:lpstr>Statement of Financial position</vt:lpstr>
      <vt:lpstr>Statement of Financial position</vt:lpstr>
      <vt:lpstr>Statement of Financial position</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Change in Equity and Statement of Income and Retained Earnings </vt:lpstr>
      <vt:lpstr>Statement of Change in Equity and Statement of Income and Retained Earnings</vt:lpstr>
      <vt:lpstr>Statement of Change in Equity and Statement of Income and Retained Earnings</vt:lpstr>
      <vt:lpstr>Statement of Change in Equity and Statement of Income and Retained Earnings</vt:lpstr>
      <vt:lpstr>Statement of Cash Flow  </vt:lpstr>
      <vt:lpstr>Statement of Cash Flow  </vt:lpstr>
      <vt:lpstr>Statement of Cash Flow  </vt:lpstr>
      <vt:lpstr>Statement of Cash Flow  </vt:lpstr>
      <vt:lpstr>Statement of Cash Flow  </vt:lpstr>
      <vt:lpstr>Statement of Cash Flow  </vt:lpstr>
      <vt:lpstr>Statement of Cash Flow</vt:lpstr>
      <vt:lpstr>Statement of Cash Flow</vt:lpstr>
      <vt:lpstr>Notes to Financial Statements</vt:lpstr>
      <vt:lpstr>Notes to Financial Statements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34</cp:revision>
  <dcterms:created xsi:type="dcterms:W3CDTF">2014-08-29T06:21:19Z</dcterms:created>
  <dcterms:modified xsi:type="dcterms:W3CDTF">2014-08-30T11:03:42Z</dcterms:modified>
</cp:coreProperties>
</file>