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6"/>
  </p:notesMasterIdLst>
  <p:handoutMasterIdLst>
    <p:handoutMasterId r:id="rId27"/>
  </p:handoutMasterIdLst>
  <p:sldIdLst>
    <p:sldId id="258" r:id="rId2"/>
    <p:sldId id="336" r:id="rId3"/>
    <p:sldId id="393" r:id="rId4"/>
    <p:sldId id="387" r:id="rId5"/>
    <p:sldId id="337" r:id="rId6"/>
    <p:sldId id="374" r:id="rId7"/>
    <p:sldId id="375" r:id="rId8"/>
    <p:sldId id="274" r:id="rId9"/>
    <p:sldId id="388" r:id="rId10"/>
    <p:sldId id="389" r:id="rId11"/>
    <p:sldId id="390" r:id="rId12"/>
    <p:sldId id="391" r:id="rId13"/>
    <p:sldId id="392" r:id="rId14"/>
    <p:sldId id="395" r:id="rId15"/>
    <p:sldId id="396" r:id="rId16"/>
    <p:sldId id="376" r:id="rId17"/>
    <p:sldId id="377" r:id="rId18"/>
    <p:sldId id="382" r:id="rId19"/>
    <p:sldId id="383" r:id="rId20"/>
    <p:sldId id="394" r:id="rId21"/>
    <p:sldId id="384" r:id="rId22"/>
    <p:sldId id="385" r:id="rId23"/>
    <p:sldId id="386" r:id="rId24"/>
    <p:sldId id="381" r:id="rId25"/>
  </p:sldIdLst>
  <p:sldSz cx="9144000" cy="6858000" type="screen4x3"/>
  <p:notesSz cx="6794500" cy="9931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orient="horz" pos="2341">
          <p15:clr>
            <a:srgbClr val="A4A3A4"/>
          </p15:clr>
        </p15:guide>
        <p15:guide id="3" orient="horz" pos="709">
          <p15:clr>
            <a:srgbClr val="A4A3A4"/>
          </p15:clr>
        </p15:guide>
        <p15:guide id="4" orient="horz" pos="3838">
          <p15:clr>
            <a:srgbClr val="A4A3A4"/>
          </p15:clr>
        </p15:guide>
        <p15:guide id="5" pos="2925">
          <p15:clr>
            <a:srgbClr val="A4A3A4"/>
          </p15:clr>
        </p15:guide>
        <p15:guide id="6" pos="2789">
          <p15:clr>
            <a:srgbClr val="A4A3A4"/>
          </p15:clr>
        </p15:guide>
        <p15:guide id="7" pos="1519">
          <p15:clr>
            <a:srgbClr val="A4A3A4"/>
          </p15:clr>
        </p15:guide>
        <p15:guide id="8" pos="1383">
          <p15:clr>
            <a:srgbClr val="A4A3A4"/>
          </p15:clr>
        </p15:guide>
        <p15:guide id="9" pos="113">
          <p15:clr>
            <a:srgbClr val="A4A3A4"/>
          </p15:clr>
        </p15:guide>
        <p15:guide id="10" pos="4195">
          <p15:clr>
            <a:srgbClr val="A4A3A4"/>
          </p15:clr>
        </p15:guide>
        <p15:guide id="11" pos="4332">
          <p15:clr>
            <a:srgbClr val="A4A3A4"/>
          </p15:clr>
        </p15:guide>
        <p15:guide id="12" pos="5602">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E" initials="K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4" autoAdjust="0"/>
  </p:normalViewPr>
  <p:slideViewPr>
    <p:cSldViewPr>
      <p:cViewPr varScale="1">
        <p:scale>
          <a:sx n="111" d="100"/>
          <a:sy n="111" d="100"/>
        </p:scale>
        <p:origin x="1650" y="114"/>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44" y="-114"/>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69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7047"/>
          </a:xfrm>
          <a:prstGeom prst="rect">
            <a:avLst/>
          </a:prstGeom>
        </p:spPr>
        <p:txBody>
          <a:bodyPr vert="horz" lIns="92144" tIns="46072" rIns="92144" bIns="46072"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49300" y="0"/>
            <a:ext cx="2943582" cy="497047"/>
          </a:xfrm>
          <a:prstGeom prst="rect">
            <a:avLst/>
          </a:prstGeom>
        </p:spPr>
        <p:txBody>
          <a:bodyPr vert="horz" lIns="92144" tIns="46072" rIns="92144" bIns="46072" rtlCol="0"/>
          <a:lstStyle>
            <a:lvl1pPr algn="r">
              <a:defRPr sz="1200">
                <a:latin typeface="Arial" pitchFamily="34" charset="0"/>
              </a:defRPr>
            </a:lvl1pPr>
          </a:lstStyle>
          <a:p>
            <a:fld id="{401ED0C7-3E32-4A75-9B3F-8FC951D18CE2}" type="datetimeFigureOut">
              <a:rPr lang="en-GB" smtClean="0"/>
              <a:pPr/>
              <a:t>09/11/2014</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2144" tIns="46072" rIns="92144" bIns="46072" rtlCol="0" anchor="ctr"/>
          <a:lstStyle/>
          <a:p>
            <a:endParaRPr lang="en-GB" dirty="0"/>
          </a:p>
        </p:txBody>
      </p:sp>
      <p:sp>
        <p:nvSpPr>
          <p:cNvPr id="5" name="Notes Placeholder 4"/>
          <p:cNvSpPr>
            <a:spLocks noGrp="1"/>
          </p:cNvSpPr>
          <p:nvPr>
            <p:ph type="body" sz="quarter" idx="3"/>
          </p:nvPr>
        </p:nvSpPr>
        <p:spPr>
          <a:xfrm>
            <a:off x="679288" y="4717972"/>
            <a:ext cx="5435924" cy="4468654"/>
          </a:xfrm>
          <a:prstGeom prst="rect">
            <a:avLst/>
          </a:prstGeom>
        </p:spPr>
        <p:txBody>
          <a:bodyPr vert="horz" lIns="92144" tIns="46072" rIns="92144" bIns="4607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2766"/>
            <a:ext cx="2943582" cy="497047"/>
          </a:xfrm>
          <a:prstGeom prst="rect">
            <a:avLst/>
          </a:prstGeom>
        </p:spPr>
        <p:txBody>
          <a:bodyPr vert="horz" lIns="92144" tIns="46072" rIns="92144" bIns="46072"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49300" y="9432766"/>
            <a:ext cx="2943582" cy="497047"/>
          </a:xfrm>
          <a:prstGeom prst="rect">
            <a:avLst/>
          </a:prstGeom>
        </p:spPr>
        <p:txBody>
          <a:bodyPr vert="horz" lIns="92144" tIns="46072" rIns="92144" bIns="46072"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117612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grpSp>
        <p:nvGrpSpPr>
          <p:cNvPr id="13" name="Group 234"/>
          <p:cNvGrpSpPr>
            <a:grpSpLocks noChangeAspect="1"/>
          </p:cNvGrpSpPr>
          <p:nvPr/>
        </p:nvGrpSpPr>
        <p:grpSpPr bwMode="auto">
          <a:xfrm>
            <a:off x="2769350" y="571053"/>
            <a:ext cx="6123130" cy="5954291"/>
            <a:chOff x="1971" y="1039"/>
            <a:chExt cx="2305" cy="2241"/>
          </a:xfrm>
          <a:solidFill>
            <a:srgbClr val="80BEC9"/>
          </a:solidFill>
        </p:grpSpPr>
        <p:grpSp>
          <p:nvGrpSpPr>
            <p:cNvPr id="15" name="Group 235"/>
            <p:cNvGrpSpPr>
              <a:grpSpLocks noChangeAspect="1"/>
            </p:cNvGrpSpPr>
            <p:nvPr/>
          </p:nvGrpSpPr>
          <p:grpSpPr bwMode="auto">
            <a:xfrm>
              <a:off x="3218" y="2948"/>
              <a:ext cx="632" cy="330"/>
              <a:chOff x="3091" y="3015"/>
              <a:chExt cx="632" cy="330"/>
            </a:xfrm>
            <a:grpFill/>
          </p:grpSpPr>
          <p:sp>
            <p:nvSpPr>
              <p:cNvPr id="151" name="Freeform 236"/>
              <p:cNvSpPr>
                <a:spLocks noChangeAspect="1"/>
              </p:cNvSpPr>
              <p:nvPr/>
            </p:nvSpPr>
            <p:spPr bwMode="gray">
              <a:xfrm>
                <a:off x="3306" y="3298"/>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2" name="Freeform 237"/>
              <p:cNvSpPr>
                <a:spLocks noChangeAspect="1"/>
              </p:cNvSpPr>
              <p:nvPr/>
            </p:nvSpPr>
            <p:spPr bwMode="gray">
              <a:xfrm>
                <a:off x="3091" y="3015"/>
                <a:ext cx="632" cy="273"/>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6" name="Freeform 238"/>
            <p:cNvSpPr>
              <a:spLocks noChangeAspect="1"/>
            </p:cNvSpPr>
            <p:nvPr/>
          </p:nvSpPr>
          <p:spPr bwMode="gray">
            <a:xfrm>
              <a:off x="2009" y="2879"/>
              <a:ext cx="427" cy="339"/>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17" name="Group 239"/>
            <p:cNvGrpSpPr>
              <a:grpSpLocks noChangeAspect="1"/>
            </p:cNvGrpSpPr>
            <p:nvPr/>
          </p:nvGrpSpPr>
          <p:grpSpPr bwMode="auto">
            <a:xfrm>
              <a:off x="2522" y="2292"/>
              <a:ext cx="305" cy="410"/>
              <a:chOff x="2522" y="2292"/>
              <a:chExt cx="305" cy="410"/>
            </a:xfrm>
            <a:grpFill/>
          </p:grpSpPr>
          <p:sp>
            <p:nvSpPr>
              <p:cNvPr id="149" name="Freeform 24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0" name="Freeform 24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18" name="Group 242"/>
            <p:cNvGrpSpPr>
              <a:grpSpLocks noChangeAspect="1"/>
            </p:cNvGrpSpPr>
            <p:nvPr/>
          </p:nvGrpSpPr>
          <p:grpSpPr bwMode="auto">
            <a:xfrm>
              <a:off x="2049" y="1925"/>
              <a:ext cx="334" cy="642"/>
              <a:chOff x="2049" y="1925"/>
              <a:chExt cx="334" cy="642"/>
            </a:xfrm>
            <a:grpFill/>
          </p:grpSpPr>
          <p:sp>
            <p:nvSpPr>
              <p:cNvPr id="134" name="Freeform 24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5" name="Freeform 24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6" name="Freeform 24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7" name="Freeform 24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8" name="Freeform 24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9" name="Freeform 24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0" name="Freeform 24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1" name="Freeform 25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25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3" name="Freeform 25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4" name="Freeform 25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5" name="Freeform 25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6" name="Freeform 25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7" name="Freeform 25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8" name="Freeform 25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9" name="Freeform 258"/>
            <p:cNvSpPr>
              <a:spLocks noChangeAspect="1"/>
            </p:cNvSpPr>
            <p:nvPr/>
          </p:nvSpPr>
          <p:spPr bwMode="gray">
            <a:xfrm>
              <a:off x="2643" y="2618"/>
              <a:ext cx="260" cy="12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259"/>
            <p:cNvSpPr>
              <a:spLocks noChangeAspect="1"/>
            </p:cNvSpPr>
            <p:nvPr/>
          </p:nvSpPr>
          <p:spPr bwMode="gray">
            <a:xfrm>
              <a:off x="2644" y="2700"/>
              <a:ext cx="9" cy="19"/>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1" name="Freeform 260"/>
            <p:cNvSpPr>
              <a:spLocks noChangeAspect="1"/>
            </p:cNvSpPr>
            <p:nvPr/>
          </p:nvSpPr>
          <p:spPr bwMode="gray">
            <a:xfrm>
              <a:off x="1971" y="2273"/>
              <a:ext cx="145" cy="215"/>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2" name="Freeform 261"/>
            <p:cNvSpPr>
              <a:spLocks noChangeAspect="1"/>
            </p:cNvSpPr>
            <p:nvPr/>
          </p:nvSpPr>
          <p:spPr bwMode="gray">
            <a:xfrm>
              <a:off x="2513" y="2557"/>
              <a:ext cx="23" cy="33"/>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3" name="Group 262"/>
            <p:cNvGrpSpPr>
              <a:grpSpLocks noChangeAspect="1"/>
            </p:cNvGrpSpPr>
            <p:nvPr/>
          </p:nvGrpSpPr>
          <p:grpSpPr bwMode="auto">
            <a:xfrm>
              <a:off x="2988" y="1147"/>
              <a:ext cx="403" cy="832"/>
              <a:chOff x="2988" y="1147"/>
              <a:chExt cx="403" cy="832"/>
            </a:xfrm>
            <a:grpFill/>
          </p:grpSpPr>
          <p:sp>
            <p:nvSpPr>
              <p:cNvPr id="130" name="Freeform 263"/>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1" name="Freeform 264"/>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2" name="Freeform 265"/>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3" name="Freeform 266"/>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4" name="Group 267"/>
            <p:cNvGrpSpPr>
              <a:grpSpLocks noChangeAspect="1"/>
            </p:cNvGrpSpPr>
            <p:nvPr/>
          </p:nvGrpSpPr>
          <p:grpSpPr bwMode="auto">
            <a:xfrm>
              <a:off x="2697" y="1244"/>
              <a:ext cx="444" cy="1020"/>
              <a:chOff x="2697" y="1244"/>
              <a:chExt cx="444" cy="1020"/>
            </a:xfrm>
            <a:grpFill/>
          </p:grpSpPr>
          <p:sp>
            <p:nvSpPr>
              <p:cNvPr id="127" name="Freeform 26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8" name="Freeform 26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9" name="Freeform 27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5" name="Freeform 271"/>
            <p:cNvSpPr>
              <a:spLocks noChangeAspect="1"/>
            </p:cNvSpPr>
            <p:nvPr/>
          </p:nvSpPr>
          <p:spPr bwMode="gray">
            <a:xfrm>
              <a:off x="2416" y="2488"/>
              <a:ext cx="117" cy="100"/>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6" name="Group 272"/>
            <p:cNvGrpSpPr>
              <a:grpSpLocks noChangeAspect="1"/>
            </p:cNvGrpSpPr>
            <p:nvPr/>
          </p:nvGrpSpPr>
          <p:grpSpPr bwMode="auto">
            <a:xfrm>
              <a:off x="2549" y="2716"/>
              <a:ext cx="401" cy="476"/>
              <a:chOff x="2549" y="2716"/>
              <a:chExt cx="401" cy="476"/>
            </a:xfrm>
            <a:grpFill/>
          </p:grpSpPr>
          <p:sp>
            <p:nvSpPr>
              <p:cNvPr id="124" name="Freeform 27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5" name="Freeform 27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6" name="Freeform 27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7" name="Group 276"/>
            <p:cNvGrpSpPr>
              <a:grpSpLocks noChangeAspect="1"/>
            </p:cNvGrpSpPr>
            <p:nvPr/>
          </p:nvGrpSpPr>
          <p:grpSpPr bwMode="auto">
            <a:xfrm>
              <a:off x="2163" y="2508"/>
              <a:ext cx="483" cy="479"/>
              <a:chOff x="2163" y="2508"/>
              <a:chExt cx="483" cy="479"/>
            </a:xfrm>
            <a:grpFill/>
          </p:grpSpPr>
          <p:sp>
            <p:nvSpPr>
              <p:cNvPr id="122" name="Freeform 27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3" name="Freeform 27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8" name="Freeform 279"/>
            <p:cNvSpPr>
              <a:spLocks noChangeAspect="1"/>
            </p:cNvSpPr>
            <p:nvPr/>
          </p:nvSpPr>
          <p:spPr bwMode="gray">
            <a:xfrm>
              <a:off x="2367" y="3088"/>
              <a:ext cx="11" cy="11"/>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9" name="Freeform 280"/>
            <p:cNvSpPr>
              <a:spLocks noChangeAspect="1"/>
            </p:cNvSpPr>
            <p:nvPr/>
          </p:nvSpPr>
          <p:spPr bwMode="gray">
            <a:xfrm>
              <a:off x="2406" y="3050"/>
              <a:ext cx="34" cy="30"/>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0" name="Freeform 281"/>
            <p:cNvSpPr>
              <a:spLocks noChangeAspect="1"/>
            </p:cNvSpPr>
            <p:nvPr/>
          </p:nvSpPr>
          <p:spPr bwMode="gray">
            <a:xfrm>
              <a:off x="2455" y="3046"/>
              <a:ext cx="14" cy="9"/>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1" name="Freeform 282"/>
            <p:cNvSpPr>
              <a:spLocks noChangeAspect="1"/>
            </p:cNvSpPr>
            <p:nvPr/>
          </p:nvSpPr>
          <p:spPr bwMode="gray">
            <a:xfrm>
              <a:off x="2004" y="2955"/>
              <a:ext cx="110" cy="222"/>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2" name="Freeform 283"/>
            <p:cNvSpPr>
              <a:spLocks noChangeAspect="1"/>
            </p:cNvSpPr>
            <p:nvPr/>
          </p:nvSpPr>
          <p:spPr bwMode="gray">
            <a:xfrm>
              <a:off x="2525" y="2687"/>
              <a:ext cx="150" cy="88"/>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3" name="Freeform 284"/>
            <p:cNvSpPr>
              <a:spLocks noChangeAspect="1"/>
            </p:cNvSpPr>
            <p:nvPr/>
          </p:nvSpPr>
          <p:spPr bwMode="gray">
            <a:xfrm>
              <a:off x="2777" y="2726"/>
              <a:ext cx="109" cy="7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4" name="Freeform 285"/>
            <p:cNvSpPr>
              <a:spLocks noChangeAspect="1"/>
            </p:cNvSpPr>
            <p:nvPr/>
          </p:nvSpPr>
          <p:spPr bwMode="gray">
            <a:xfrm>
              <a:off x="2856" y="2800"/>
              <a:ext cx="134" cy="135"/>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5" name="Freeform 286"/>
            <p:cNvSpPr>
              <a:spLocks noChangeAspect="1"/>
            </p:cNvSpPr>
            <p:nvPr/>
          </p:nvSpPr>
          <p:spPr bwMode="gray">
            <a:xfrm>
              <a:off x="2868" y="2641"/>
              <a:ext cx="229" cy="139"/>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6" name="Freeform 288"/>
            <p:cNvSpPr>
              <a:spLocks noChangeAspect="1"/>
            </p:cNvSpPr>
            <p:nvPr/>
          </p:nvSpPr>
          <p:spPr bwMode="gray">
            <a:xfrm>
              <a:off x="2801" y="2294"/>
              <a:ext cx="338" cy="318"/>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289"/>
            <p:cNvSpPr>
              <a:spLocks noChangeAspect="1"/>
            </p:cNvSpPr>
            <p:nvPr/>
          </p:nvSpPr>
          <p:spPr bwMode="gray">
            <a:xfrm>
              <a:off x="3034" y="2096"/>
              <a:ext cx="252" cy="149"/>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38" name="Group 290"/>
            <p:cNvGrpSpPr>
              <a:grpSpLocks noChangeAspect="1"/>
            </p:cNvGrpSpPr>
            <p:nvPr/>
          </p:nvGrpSpPr>
          <p:grpSpPr bwMode="auto">
            <a:xfrm>
              <a:off x="2483" y="1039"/>
              <a:ext cx="895" cy="1062"/>
              <a:chOff x="2483" y="1039"/>
              <a:chExt cx="895" cy="1062"/>
            </a:xfrm>
            <a:grpFill/>
          </p:grpSpPr>
          <p:sp>
            <p:nvSpPr>
              <p:cNvPr id="101" name="Freeform 291"/>
              <p:cNvSpPr>
                <a:spLocks noChangeAspect="1"/>
              </p:cNvSpPr>
              <p:nvPr/>
            </p:nvSpPr>
            <p:spPr bwMode="gray">
              <a:xfrm>
                <a:off x="2807" y="1255"/>
                <a:ext cx="78" cy="72"/>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2" name="Freeform 292"/>
              <p:cNvSpPr>
                <a:spLocks noChangeAspect="1"/>
              </p:cNvSpPr>
              <p:nvPr/>
            </p:nvSpPr>
            <p:spPr bwMode="gray">
              <a:xfrm>
                <a:off x="2812" y="1254"/>
                <a:ext cx="30" cy="36"/>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3" name="Freeform 293"/>
              <p:cNvSpPr>
                <a:spLocks noChangeAspect="1"/>
              </p:cNvSpPr>
              <p:nvPr/>
            </p:nvSpPr>
            <p:spPr bwMode="gray">
              <a:xfrm>
                <a:off x="2850" y="1221"/>
                <a:ext cx="22" cy="3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4" name="Freeform 294"/>
              <p:cNvSpPr>
                <a:spLocks noChangeAspect="1"/>
              </p:cNvSpPr>
              <p:nvPr/>
            </p:nvSpPr>
            <p:spPr bwMode="gray">
              <a:xfrm>
                <a:off x="2822" y="1351"/>
                <a:ext cx="21" cy="22"/>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5" name="Freeform 295"/>
              <p:cNvSpPr>
                <a:spLocks noChangeAspect="1"/>
              </p:cNvSpPr>
              <p:nvPr/>
            </p:nvSpPr>
            <p:spPr bwMode="gray">
              <a:xfrm>
                <a:off x="2893" y="1195"/>
                <a:ext cx="40" cy="5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6" name="Freeform 296"/>
              <p:cNvSpPr>
                <a:spLocks noChangeAspect="1"/>
              </p:cNvSpPr>
              <p:nvPr/>
            </p:nvSpPr>
            <p:spPr bwMode="gray">
              <a:xfrm>
                <a:off x="2937" y="1167"/>
                <a:ext cx="31" cy="3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7" name="Freeform 297"/>
              <p:cNvSpPr>
                <a:spLocks noChangeAspect="1"/>
              </p:cNvSpPr>
              <p:nvPr/>
            </p:nvSpPr>
            <p:spPr bwMode="gray">
              <a:xfrm>
                <a:off x="2958" y="1144"/>
                <a:ext cx="30" cy="29"/>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8" name="Freeform 298"/>
              <p:cNvSpPr>
                <a:spLocks noChangeAspect="1"/>
              </p:cNvSpPr>
              <p:nvPr/>
            </p:nvSpPr>
            <p:spPr bwMode="gray">
              <a:xfrm>
                <a:off x="2987" y="1129"/>
                <a:ext cx="18" cy="22"/>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9" name="Freeform 299"/>
              <p:cNvSpPr>
                <a:spLocks noChangeAspect="1"/>
              </p:cNvSpPr>
              <p:nvPr/>
            </p:nvSpPr>
            <p:spPr bwMode="gray">
              <a:xfrm>
                <a:off x="3019" y="1131"/>
                <a:ext cx="11" cy="19"/>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0" name="Freeform 300"/>
              <p:cNvSpPr>
                <a:spLocks noChangeAspect="1"/>
              </p:cNvSpPr>
              <p:nvPr/>
            </p:nvSpPr>
            <p:spPr bwMode="gray">
              <a:xfrm>
                <a:off x="3086" y="1117"/>
                <a:ext cx="16" cy="13"/>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1" name="Freeform 301"/>
              <p:cNvSpPr>
                <a:spLocks noChangeAspect="1"/>
              </p:cNvSpPr>
              <p:nvPr/>
            </p:nvSpPr>
            <p:spPr bwMode="gray">
              <a:xfrm>
                <a:off x="3072" y="1080"/>
                <a:ext cx="36" cy="27"/>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2" name="Freeform 302"/>
              <p:cNvSpPr>
                <a:spLocks noChangeAspect="1"/>
              </p:cNvSpPr>
              <p:nvPr/>
            </p:nvSpPr>
            <p:spPr bwMode="gray">
              <a:xfrm>
                <a:off x="3102" y="1096"/>
                <a:ext cx="23" cy="28"/>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3" name="Freeform 303"/>
              <p:cNvSpPr>
                <a:spLocks noChangeAspect="1"/>
              </p:cNvSpPr>
              <p:nvPr/>
            </p:nvSpPr>
            <p:spPr bwMode="gray">
              <a:xfrm>
                <a:off x="3128" y="1079"/>
                <a:ext cx="13" cy="24"/>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4" name="Freeform 304"/>
              <p:cNvSpPr>
                <a:spLocks noChangeAspect="1"/>
              </p:cNvSpPr>
              <p:nvPr/>
            </p:nvSpPr>
            <p:spPr bwMode="gray">
              <a:xfrm>
                <a:off x="3182" y="1039"/>
                <a:ext cx="25" cy="20"/>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5" name="Freeform 305"/>
              <p:cNvSpPr>
                <a:spLocks noChangeAspect="1"/>
              </p:cNvSpPr>
              <p:nvPr/>
            </p:nvSpPr>
            <p:spPr bwMode="gray">
              <a:xfrm>
                <a:off x="2609" y="1702"/>
                <a:ext cx="25" cy="17"/>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6" name="Freeform 306"/>
              <p:cNvSpPr>
                <a:spLocks noChangeAspect="1"/>
              </p:cNvSpPr>
              <p:nvPr/>
            </p:nvSpPr>
            <p:spPr bwMode="gray">
              <a:xfrm>
                <a:off x="2483" y="1890"/>
                <a:ext cx="6" cy="11"/>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7" name="Freeform 307"/>
              <p:cNvSpPr>
                <a:spLocks noChangeAspect="1"/>
              </p:cNvSpPr>
              <p:nvPr/>
            </p:nvSpPr>
            <p:spPr bwMode="gray">
              <a:xfrm>
                <a:off x="2519" y="1800"/>
                <a:ext cx="7" cy="12"/>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8" name="Freeform 308"/>
              <p:cNvSpPr>
                <a:spLocks noChangeAspect="1"/>
              </p:cNvSpPr>
              <p:nvPr/>
            </p:nvSpPr>
            <p:spPr bwMode="gray">
              <a:xfrm>
                <a:off x="2491" y="1838"/>
                <a:ext cx="5" cy="8"/>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9" name="Freeform 309"/>
              <p:cNvSpPr>
                <a:spLocks noChangeAspect="1"/>
              </p:cNvSpPr>
              <p:nvPr/>
            </p:nvSpPr>
            <p:spPr bwMode="gray">
              <a:xfrm>
                <a:off x="2500" y="1973"/>
                <a:ext cx="6" cy="14"/>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0" name="Freeform 310"/>
              <p:cNvSpPr>
                <a:spLocks noChangeAspect="1"/>
              </p:cNvSpPr>
              <p:nvPr/>
            </p:nvSpPr>
            <p:spPr bwMode="gray">
              <a:xfrm>
                <a:off x="2497" y="2013"/>
                <a:ext cx="3" cy="13"/>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1" name="Freeform 311"/>
              <p:cNvSpPr>
                <a:spLocks noChangeAspect="1"/>
              </p:cNvSpPr>
              <p:nvPr/>
            </p:nvSpPr>
            <p:spPr bwMode="gray">
              <a:xfrm>
                <a:off x="2491" y="1043"/>
                <a:ext cx="887" cy="1058"/>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39" name="Freeform 312"/>
            <p:cNvSpPr>
              <a:spLocks noChangeAspect="1"/>
            </p:cNvSpPr>
            <p:nvPr/>
          </p:nvSpPr>
          <p:spPr bwMode="gray">
            <a:xfrm>
              <a:off x="3072" y="2436"/>
              <a:ext cx="619" cy="4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0" name="Freeform 313"/>
            <p:cNvSpPr>
              <a:spLocks noChangeAspect="1"/>
            </p:cNvSpPr>
            <p:nvPr/>
          </p:nvSpPr>
          <p:spPr bwMode="gray">
            <a:xfrm>
              <a:off x="2727" y="2505"/>
              <a:ext cx="235" cy="138"/>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1" name="Freeform 314"/>
            <p:cNvSpPr>
              <a:spLocks noChangeAspect="1"/>
            </p:cNvSpPr>
            <p:nvPr/>
          </p:nvSpPr>
          <p:spPr bwMode="gray">
            <a:xfrm>
              <a:off x="3424" y="3233"/>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2" name="Freeform 315"/>
            <p:cNvSpPr>
              <a:spLocks noChangeAspect="1"/>
            </p:cNvSpPr>
            <p:nvPr/>
          </p:nvSpPr>
          <p:spPr bwMode="gray">
            <a:xfrm>
              <a:off x="3083" y="2857"/>
              <a:ext cx="215" cy="134"/>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3" name="Freeform 316"/>
            <p:cNvSpPr>
              <a:spLocks noChangeAspect="1"/>
            </p:cNvSpPr>
            <p:nvPr/>
          </p:nvSpPr>
          <p:spPr bwMode="gray">
            <a:xfrm>
              <a:off x="2978" y="2929"/>
              <a:ext cx="60" cy="134"/>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4" name="Freeform 317"/>
            <p:cNvSpPr>
              <a:spLocks noChangeAspect="1"/>
            </p:cNvSpPr>
            <p:nvPr/>
          </p:nvSpPr>
          <p:spPr bwMode="gray">
            <a:xfrm>
              <a:off x="3036" y="2195"/>
              <a:ext cx="197" cy="152"/>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5" name="Freeform 318"/>
            <p:cNvSpPr>
              <a:spLocks noChangeAspect="1"/>
            </p:cNvSpPr>
            <p:nvPr/>
          </p:nvSpPr>
          <p:spPr bwMode="gray">
            <a:xfrm>
              <a:off x="3227" y="2644"/>
              <a:ext cx="116" cy="149"/>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6" name="Freeform 319"/>
            <p:cNvSpPr>
              <a:spLocks noChangeAspect="1"/>
            </p:cNvSpPr>
            <p:nvPr/>
          </p:nvSpPr>
          <p:spPr bwMode="gray">
            <a:xfrm>
              <a:off x="3209" y="2957"/>
              <a:ext cx="103" cy="87"/>
            </a:xfrm>
            <a:custGeom>
              <a:avLst/>
              <a:gdLst/>
              <a:ahLst/>
              <a:cxnLst>
                <a:cxn ang="0">
                  <a:pos x="404" y="29"/>
                </a:cxn>
                <a:cxn ang="0">
                  <a:pos x="373" y="24"/>
                </a:cxn>
                <a:cxn ang="0">
                  <a:pos x="288" y="35"/>
                </a:cxn>
                <a:cxn ang="0">
                  <a:pos x="223" y="0"/>
                </a:cxn>
                <a:cxn ang="0">
                  <a:pos x="146" y="29"/>
                </a:cxn>
                <a:cxn ang="0">
                  <a:pos x="94" y="38"/>
                </a:cxn>
                <a:cxn ang="0">
                  <a:pos x="60" y="63"/>
                </a:cxn>
                <a:cxn ang="0">
                  <a:pos x="70" y="86"/>
                </a:cxn>
                <a:cxn ang="0">
                  <a:pos x="103" y="115"/>
                </a:cxn>
                <a:cxn ang="0">
                  <a:pos x="99" y="157"/>
                </a:cxn>
                <a:cxn ang="0">
                  <a:pos x="59" y="189"/>
                </a:cxn>
                <a:cxn ang="0">
                  <a:pos x="52" y="245"/>
                </a:cxn>
                <a:cxn ang="0">
                  <a:pos x="39" y="301"/>
                </a:cxn>
                <a:cxn ang="0">
                  <a:pos x="0" y="356"/>
                </a:cxn>
                <a:cxn ang="0">
                  <a:pos x="8" y="372"/>
                </a:cxn>
                <a:cxn ang="0">
                  <a:pos x="35" y="385"/>
                </a:cxn>
                <a:cxn ang="0">
                  <a:pos x="159" y="372"/>
                </a:cxn>
                <a:cxn ang="0">
                  <a:pos x="133" y="399"/>
                </a:cxn>
                <a:cxn ang="0">
                  <a:pos x="78" y="419"/>
                </a:cxn>
                <a:cxn ang="0">
                  <a:pos x="37" y="443"/>
                </a:cxn>
                <a:cxn ang="0">
                  <a:pos x="33" y="469"/>
                </a:cxn>
                <a:cxn ang="0">
                  <a:pos x="33" y="522"/>
                </a:cxn>
                <a:cxn ang="0">
                  <a:pos x="62" y="509"/>
                </a:cxn>
                <a:cxn ang="0">
                  <a:pos x="87" y="469"/>
                </a:cxn>
                <a:cxn ang="0">
                  <a:pos x="123" y="440"/>
                </a:cxn>
                <a:cxn ang="0">
                  <a:pos x="217" y="376"/>
                </a:cxn>
                <a:cxn ang="0">
                  <a:pos x="285" y="320"/>
                </a:cxn>
                <a:cxn ang="0">
                  <a:pos x="317" y="280"/>
                </a:cxn>
                <a:cxn ang="0">
                  <a:pos x="362" y="279"/>
                </a:cxn>
                <a:cxn ang="0">
                  <a:pos x="404" y="270"/>
                </a:cxn>
                <a:cxn ang="0">
                  <a:pos x="461" y="269"/>
                </a:cxn>
                <a:cxn ang="0">
                  <a:pos x="514" y="272"/>
                </a:cxn>
                <a:cxn ang="0">
                  <a:pos x="543" y="286"/>
                </a:cxn>
                <a:cxn ang="0">
                  <a:pos x="597" y="270"/>
                </a:cxn>
                <a:cxn ang="0">
                  <a:pos x="619" y="239"/>
                </a:cxn>
                <a:cxn ang="0">
                  <a:pos x="617" y="205"/>
                </a:cxn>
                <a:cxn ang="0">
                  <a:pos x="581" y="203"/>
                </a:cxn>
                <a:cxn ang="0">
                  <a:pos x="518" y="179"/>
                </a:cxn>
                <a:cxn ang="0">
                  <a:pos x="467" y="156"/>
                </a:cxn>
                <a:cxn ang="0">
                  <a:pos x="437" y="133"/>
                </a:cxn>
                <a:cxn ang="0">
                  <a:pos x="410" y="99"/>
                </a:cxn>
                <a:cxn ang="0">
                  <a:pos x="399" y="58"/>
                </a:cxn>
                <a:cxn ang="0">
                  <a:pos x="404" y="29"/>
                </a:cxn>
              </a:cxnLst>
              <a:rect l="0" t="0" r="r" b="b"/>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7" name="Freeform 320"/>
            <p:cNvSpPr>
              <a:spLocks noChangeAspect="1"/>
            </p:cNvSpPr>
            <p:nvPr/>
          </p:nvSpPr>
          <p:spPr bwMode="gray">
            <a:xfrm>
              <a:off x="2949" y="2758"/>
              <a:ext cx="150" cy="206"/>
            </a:xfrm>
            <a:custGeom>
              <a:avLst/>
              <a:gdLst/>
              <a:ahLst/>
              <a:cxnLst>
                <a:cxn ang="0">
                  <a:pos x="84" y="125"/>
                </a:cxn>
                <a:cxn ang="0">
                  <a:pos x="90" y="154"/>
                </a:cxn>
                <a:cxn ang="0">
                  <a:pos x="92" y="184"/>
                </a:cxn>
                <a:cxn ang="0">
                  <a:pos x="119" y="185"/>
                </a:cxn>
                <a:cxn ang="0">
                  <a:pos x="104" y="197"/>
                </a:cxn>
                <a:cxn ang="0">
                  <a:pos x="103" y="223"/>
                </a:cxn>
                <a:cxn ang="0">
                  <a:pos x="121" y="237"/>
                </a:cxn>
                <a:cxn ang="0">
                  <a:pos x="156" y="252"/>
                </a:cxn>
                <a:cxn ang="0">
                  <a:pos x="193" y="263"/>
                </a:cxn>
                <a:cxn ang="0">
                  <a:pos x="166" y="275"/>
                </a:cxn>
                <a:cxn ang="0">
                  <a:pos x="141" y="291"/>
                </a:cxn>
                <a:cxn ang="0">
                  <a:pos x="144" y="343"/>
                </a:cxn>
                <a:cxn ang="0">
                  <a:pos x="193" y="375"/>
                </a:cxn>
                <a:cxn ang="0">
                  <a:pos x="168" y="431"/>
                </a:cxn>
                <a:cxn ang="0">
                  <a:pos x="143" y="487"/>
                </a:cxn>
                <a:cxn ang="0">
                  <a:pos x="144" y="538"/>
                </a:cxn>
                <a:cxn ang="0">
                  <a:pos x="180" y="544"/>
                </a:cxn>
                <a:cxn ang="0">
                  <a:pos x="205" y="584"/>
                </a:cxn>
                <a:cxn ang="0">
                  <a:pos x="217" y="596"/>
                </a:cxn>
                <a:cxn ang="0">
                  <a:pos x="245" y="620"/>
                </a:cxn>
                <a:cxn ang="0">
                  <a:pos x="180" y="625"/>
                </a:cxn>
                <a:cxn ang="0">
                  <a:pos x="170" y="639"/>
                </a:cxn>
                <a:cxn ang="0">
                  <a:pos x="224" y="701"/>
                </a:cxn>
                <a:cxn ang="0">
                  <a:pos x="206" y="744"/>
                </a:cxn>
                <a:cxn ang="0">
                  <a:pos x="179" y="751"/>
                </a:cxn>
                <a:cxn ang="0">
                  <a:pos x="140" y="765"/>
                </a:cxn>
                <a:cxn ang="0">
                  <a:pos x="114" y="755"/>
                </a:cxn>
                <a:cxn ang="0">
                  <a:pos x="120" y="785"/>
                </a:cxn>
                <a:cxn ang="0">
                  <a:pos x="131" y="836"/>
                </a:cxn>
                <a:cxn ang="0">
                  <a:pos x="111" y="836"/>
                </a:cxn>
                <a:cxn ang="0">
                  <a:pos x="82" y="809"/>
                </a:cxn>
                <a:cxn ang="0">
                  <a:pos x="40" y="865"/>
                </a:cxn>
                <a:cxn ang="0">
                  <a:pos x="16" y="901"/>
                </a:cxn>
                <a:cxn ang="0">
                  <a:pos x="0" y="950"/>
                </a:cxn>
                <a:cxn ang="0">
                  <a:pos x="21" y="991"/>
                </a:cxn>
                <a:cxn ang="0">
                  <a:pos x="0" y="1064"/>
                </a:cxn>
                <a:cxn ang="0">
                  <a:pos x="135" y="1172"/>
                </a:cxn>
                <a:cxn ang="0">
                  <a:pos x="198" y="1179"/>
                </a:cxn>
                <a:cxn ang="0">
                  <a:pos x="234" y="1062"/>
                </a:cxn>
                <a:cxn ang="0">
                  <a:pos x="340" y="1059"/>
                </a:cxn>
                <a:cxn ang="0">
                  <a:pos x="444" y="1177"/>
                </a:cxn>
                <a:cxn ang="0">
                  <a:pos x="480" y="1174"/>
                </a:cxn>
                <a:cxn ang="0">
                  <a:pos x="559" y="1124"/>
                </a:cxn>
                <a:cxn ang="0">
                  <a:pos x="592" y="1132"/>
                </a:cxn>
                <a:cxn ang="0">
                  <a:pos x="694" y="1112"/>
                </a:cxn>
                <a:cxn ang="0">
                  <a:pos x="811" y="1127"/>
                </a:cxn>
                <a:cxn ang="0">
                  <a:pos x="900" y="899"/>
                </a:cxn>
                <a:cxn ang="0">
                  <a:pos x="803" y="703"/>
                </a:cxn>
                <a:cxn ang="0">
                  <a:pos x="841" y="586"/>
                </a:cxn>
                <a:cxn ang="0">
                  <a:pos x="824" y="444"/>
                </a:cxn>
                <a:cxn ang="0">
                  <a:pos x="617" y="395"/>
                </a:cxn>
                <a:cxn ang="0">
                  <a:pos x="574" y="283"/>
                </a:cxn>
                <a:cxn ang="0">
                  <a:pos x="484" y="154"/>
                </a:cxn>
                <a:cxn ang="0">
                  <a:pos x="369" y="41"/>
                </a:cxn>
                <a:cxn ang="0">
                  <a:pos x="289" y="17"/>
                </a:cxn>
                <a:cxn ang="0">
                  <a:pos x="131" y="60"/>
                </a:cxn>
              </a:cxnLst>
              <a:rect l="0" t="0" r="r" b="b"/>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8" name="Freeform 321"/>
            <p:cNvSpPr>
              <a:spLocks noChangeAspect="1"/>
            </p:cNvSpPr>
            <p:nvPr/>
          </p:nvSpPr>
          <p:spPr bwMode="gray">
            <a:xfrm>
              <a:off x="3109" y="2214"/>
              <a:ext cx="331" cy="282"/>
            </a:xfrm>
            <a:custGeom>
              <a:avLst/>
              <a:gdLst/>
              <a:ahLst/>
              <a:cxnLst>
                <a:cxn ang="0">
                  <a:pos x="20" y="1394"/>
                </a:cxn>
                <a:cxn ang="0">
                  <a:pos x="94" y="1275"/>
                </a:cxn>
                <a:cxn ang="0">
                  <a:pos x="139" y="1089"/>
                </a:cxn>
                <a:cxn ang="0">
                  <a:pos x="123" y="799"/>
                </a:cxn>
                <a:cxn ang="0">
                  <a:pos x="268" y="784"/>
                </a:cxn>
                <a:cxn ang="0">
                  <a:pos x="347" y="774"/>
                </a:cxn>
                <a:cxn ang="0">
                  <a:pos x="391" y="708"/>
                </a:cxn>
                <a:cxn ang="0">
                  <a:pos x="467" y="679"/>
                </a:cxn>
                <a:cxn ang="0">
                  <a:pos x="538" y="707"/>
                </a:cxn>
                <a:cxn ang="0">
                  <a:pos x="501" y="626"/>
                </a:cxn>
                <a:cxn ang="0">
                  <a:pos x="540" y="514"/>
                </a:cxn>
                <a:cxn ang="0">
                  <a:pos x="555" y="424"/>
                </a:cxn>
                <a:cxn ang="0">
                  <a:pos x="632" y="382"/>
                </a:cxn>
                <a:cxn ang="0">
                  <a:pos x="741" y="301"/>
                </a:cxn>
                <a:cxn ang="0">
                  <a:pos x="679" y="257"/>
                </a:cxn>
                <a:cxn ang="0">
                  <a:pos x="729" y="192"/>
                </a:cxn>
                <a:cxn ang="0">
                  <a:pos x="758" y="187"/>
                </a:cxn>
                <a:cxn ang="0">
                  <a:pos x="814" y="123"/>
                </a:cxn>
                <a:cxn ang="0">
                  <a:pos x="940" y="91"/>
                </a:cxn>
                <a:cxn ang="0">
                  <a:pos x="1017" y="1"/>
                </a:cxn>
                <a:cxn ang="0">
                  <a:pos x="1124" y="18"/>
                </a:cxn>
                <a:cxn ang="0">
                  <a:pos x="1228" y="47"/>
                </a:cxn>
                <a:cxn ang="0">
                  <a:pos x="1296" y="160"/>
                </a:cxn>
                <a:cxn ang="0">
                  <a:pos x="1400" y="108"/>
                </a:cxn>
                <a:cxn ang="0">
                  <a:pos x="1515" y="124"/>
                </a:cxn>
                <a:cxn ang="0">
                  <a:pos x="1601" y="199"/>
                </a:cxn>
                <a:cxn ang="0">
                  <a:pos x="1595" y="302"/>
                </a:cxn>
                <a:cxn ang="0">
                  <a:pos x="1621" y="384"/>
                </a:cxn>
                <a:cxn ang="0">
                  <a:pos x="1580" y="461"/>
                </a:cxn>
                <a:cxn ang="0">
                  <a:pos x="1648" y="589"/>
                </a:cxn>
                <a:cxn ang="0">
                  <a:pos x="1761" y="727"/>
                </a:cxn>
                <a:cxn ang="0">
                  <a:pos x="1780" y="811"/>
                </a:cxn>
                <a:cxn ang="0">
                  <a:pos x="1904" y="845"/>
                </a:cxn>
                <a:cxn ang="0">
                  <a:pos x="1941" y="906"/>
                </a:cxn>
                <a:cxn ang="0">
                  <a:pos x="1957" y="980"/>
                </a:cxn>
                <a:cxn ang="0">
                  <a:pos x="1867" y="1060"/>
                </a:cxn>
                <a:cxn ang="0">
                  <a:pos x="1730" y="1012"/>
                </a:cxn>
                <a:cxn ang="0">
                  <a:pos x="1672" y="1065"/>
                </a:cxn>
                <a:cxn ang="0">
                  <a:pos x="1726" y="1163"/>
                </a:cxn>
                <a:cxn ang="0">
                  <a:pos x="1730" y="1243"/>
                </a:cxn>
                <a:cxn ang="0">
                  <a:pos x="1764" y="1316"/>
                </a:cxn>
                <a:cxn ang="0">
                  <a:pos x="1679" y="1417"/>
                </a:cxn>
                <a:cxn ang="0">
                  <a:pos x="1554" y="1499"/>
                </a:cxn>
                <a:cxn ang="0">
                  <a:pos x="1533" y="1590"/>
                </a:cxn>
                <a:cxn ang="0">
                  <a:pos x="1496" y="1689"/>
                </a:cxn>
                <a:cxn ang="0">
                  <a:pos x="1418" y="1649"/>
                </a:cxn>
                <a:cxn ang="0">
                  <a:pos x="1299" y="1678"/>
                </a:cxn>
                <a:cxn ang="0">
                  <a:pos x="1214" y="1590"/>
                </a:cxn>
                <a:cxn ang="0">
                  <a:pos x="1109" y="1617"/>
                </a:cxn>
                <a:cxn ang="0">
                  <a:pos x="1025" y="1595"/>
                </a:cxn>
                <a:cxn ang="0">
                  <a:pos x="941" y="1630"/>
                </a:cxn>
                <a:cxn ang="0">
                  <a:pos x="889" y="1599"/>
                </a:cxn>
                <a:cxn ang="0">
                  <a:pos x="799" y="1552"/>
                </a:cxn>
                <a:cxn ang="0">
                  <a:pos x="715" y="1515"/>
                </a:cxn>
                <a:cxn ang="0">
                  <a:pos x="596" y="1499"/>
                </a:cxn>
                <a:cxn ang="0">
                  <a:pos x="447" y="1471"/>
                </a:cxn>
                <a:cxn ang="0">
                  <a:pos x="236" y="1496"/>
                </a:cxn>
                <a:cxn ang="0">
                  <a:pos x="146" y="1573"/>
                </a:cxn>
                <a:cxn ang="0">
                  <a:pos x="63" y="1595"/>
                </a:cxn>
              </a:cxnLst>
              <a:rect l="0" t="0" r="r" b="b"/>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9" name="Freeform 322"/>
            <p:cNvSpPr>
              <a:spLocks noChangeAspect="1"/>
            </p:cNvSpPr>
            <p:nvPr/>
          </p:nvSpPr>
          <p:spPr bwMode="gray">
            <a:xfrm>
              <a:off x="2895" y="2589"/>
              <a:ext cx="189" cy="93"/>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0" name="Freeform 323"/>
            <p:cNvSpPr>
              <a:spLocks noChangeAspect="1"/>
            </p:cNvSpPr>
            <p:nvPr/>
          </p:nvSpPr>
          <p:spPr bwMode="gray">
            <a:xfrm>
              <a:off x="3020" y="2943"/>
              <a:ext cx="83" cy="67"/>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1" name="Freeform 324"/>
            <p:cNvSpPr>
              <a:spLocks noChangeAspect="1"/>
            </p:cNvSpPr>
            <p:nvPr/>
          </p:nvSpPr>
          <p:spPr bwMode="gray">
            <a:xfrm>
              <a:off x="3008" y="2655"/>
              <a:ext cx="325" cy="226"/>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52" name="Group 325"/>
            <p:cNvGrpSpPr>
              <a:grpSpLocks noChangeAspect="1"/>
            </p:cNvGrpSpPr>
            <p:nvPr/>
          </p:nvGrpSpPr>
          <p:grpSpPr bwMode="auto">
            <a:xfrm>
              <a:off x="3065" y="1990"/>
              <a:ext cx="219" cy="137"/>
              <a:chOff x="3065" y="1990"/>
              <a:chExt cx="219" cy="137"/>
            </a:xfrm>
            <a:grpFill/>
          </p:grpSpPr>
          <p:sp>
            <p:nvSpPr>
              <p:cNvPr id="98" name="Freeform 32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9" name="Freeform 32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0" name="Freeform 32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3" name="Group 329"/>
            <p:cNvGrpSpPr>
              <a:grpSpLocks noChangeAspect="1"/>
            </p:cNvGrpSpPr>
            <p:nvPr/>
          </p:nvGrpSpPr>
          <p:grpSpPr bwMode="auto">
            <a:xfrm>
              <a:off x="2987" y="1160"/>
              <a:ext cx="1289" cy="1832"/>
              <a:chOff x="2987" y="1160"/>
              <a:chExt cx="1289" cy="1832"/>
            </a:xfrm>
            <a:grpFill/>
          </p:grpSpPr>
          <p:sp>
            <p:nvSpPr>
              <p:cNvPr id="95" name="Freeform 330"/>
              <p:cNvSpPr>
                <a:spLocks noChangeAspect="1"/>
              </p:cNvSpPr>
              <p:nvPr/>
            </p:nvSpPr>
            <p:spPr bwMode="gray">
              <a:xfrm>
                <a:off x="3963" y="1202"/>
                <a:ext cx="73" cy="78"/>
              </a:xfrm>
              <a:custGeom>
                <a:avLst/>
                <a:gdLst/>
                <a:ahLst/>
                <a:cxnLst>
                  <a:cxn ang="0">
                    <a:pos x="100" y="32"/>
                  </a:cxn>
                  <a:cxn ang="0">
                    <a:pos x="113" y="15"/>
                  </a:cxn>
                  <a:cxn ang="0">
                    <a:pos x="127" y="14"/>
                  </a:cxn>
                  <a:cxn ang="0">
                    <a:pos x="146" y="28"/>
                  </a:cxn>
                  <a:cxn ang="0">
                    <a:pos x="187" y="0"/>
                  </a:cxn>
                  <a:cxn ang="0">
                    <a:pos x="205" y="0"/>
                  </a:cxn>
                  <a:cxn ang="0">
                    <a:pos x="354" y="138"/>
                  </a:cxn>
                  <a:cxn ang="0">
                    <a:pos x="378" y="192"/>
                  </a:cxn>
                  <a:cxn ang="0">
                    <a:pos x="393" y="196"/>
                  </a:cxn>
                  <a:cxn ang="0">
                    <a:pos x="393" y="128"/>
                  </a:cxn>
                  <a:cxn ang="0">
                    <a:pos x="412" y="182"/>
                  </a:cxn>
                  <a:cxn ang="0">
                    <a:pos x="439" y="241"/>
                  </a:cxn>
                  <a:cxn ang="0">
                    <a:pos x="432" y="291"/>
                  </a:cxn>
                  <a:cxn ang="0">
                    <a:pos x="407" y="237"/>
                  </a:cxn>
                  <a:cxn ang="0">
                    <a:pos x="364" y="284"/>
                  </a:cxn>
                  <a:cxn ang="0">
                    <a:pos x="290" y="391"/>
                  </a:cxn>
                  <a:cxn ang="0">
                    <a:pos x="238" y="421"/>
                  </a:cxn>
                  <a:cxn ang="0">
                    <a:pos x="208" y="421"/>
                  </a:cxn>
                  <a:cxn ang="0">
                    <a:pos x="173" y="461"/>
                  </a:cxn>
                  <a:cxn ang="0">
                    <a:pos x="135" y="468"/>
                  </a:cxn>
                  <a:cxn ang="0">
                    <a:pos x="117" y="439"/>
                  </a:cxn>
                  <a:cxn ang="0">
                    <a:pos x="105" y="469"/>
                  </a:cxn>
                  <a:cxn ang="0">
                    <a:pos x="76" y="441"/>
                  </a:cxn>
                  <a:cxn ang="0">
                    <a:pos x="49" y="393"/>
                  </a:cxn>
                  <a:cxn ang="0">
                    <a:pos x="27" y="391"/>
                  </a:cxn>
                  <a:cxn ang="0">
                    <a:pos x="22" y="441"/>
                  </a:cxn>
                  <a:cxn ang="0">
                    <a:pos x="33" y="468"/>
                  </a:cxn>
                  <a:cxn ang="0">
                    <a:pos x="10" y="428"/>
                  </a:cxn>
                  <a:cxn ang="0">
                    <a:pos x="0" y="386"/>
                  </a:cxn>
                  <a:cxn ang="0">
                    <a:pos x="10" y="338"/>
                  </a:cxn>
                  <a:cxn ang="0">
                    <a:pos x="15" y="207"/>
                  </a:cxn>
                  <a:cxn ang="0">
                    <a:pos x="29" y="153"/>
                  </a:cxn>
                  <a:cxn ang="0">
                    <a:pos x="76" y="63"/>
                  </a:cxn>
                  <a:cxn ang="0">
                    <a:pos x="100" y="32"/>
                  </a:cxn>
                </a:cxnLst>
                <a:rect l="0" t="0" r="r" b="b"/>
                <a:pathLst>
                  <a:path w="439" h="469">
                    <a:moveTo>
                      <a:pt x="100" y="32"/>
                    </a:moveTo>
                    <a:lnTo>
                      <a:pt x="113" y="15"/>
                    </a:lnTo>
                    <a:lnTo>
                      <a:pt x="127" y="14"/>
                    </a:lnTo>
                    <a:lnTo>
                      <a:pt x="146" y="28"/>
                    </a:lnTo>
                    <a:lnTo>
                      <a:pt x="187" y="0"/>
                    </a:lnTo>
                    <a:lnTo>
                      <a:pt x="205" y="0"/>
                    </a:lnTo>
                    <a:lnTo>
                      <a:pt x="354" y="138"/>
                    </a:lnTo>
                    <a:lnTo>
                      <a:pt x="378" y="192"/>
                    </a:lnTo>
                    <a:lnTo>
                      <a:pt x="393" y="196"/>
                    </a:lnTo>
                    <a:lnTo>
                      <a:pt x="393" y="128"/>
                    </a:lnTo>
                    <a:lnTo>
                      <a:pt x="412" y="182"/>
                    </a:lnTo>
                    <a:lnTo>
                      <a:pt x="439" y="241"/>
                    </a:lnTo>
                    <a:lnTo>
                      <a:pt x="432" y="291"/>
                    </a:lnTo>
                    <a:lnTo>
                      <a:pt x="407" y="237"/>
                    </a:lnTo>
                    <a:lnTo>
                      <a:pt x="364" y="284"/>
                    </a:lnTo>
                    <a:lnTo>
                      <a:pt x="290" y="391"/>
                    </a:lnTo>
                    <a:lnTo>
                      <a:pt x="238" y="421"/>
                    </a:lnTo>
                    <a:lnTo>
                      <a:pt x="208" y="421"/>
                    </a:lnTo>
                    <a:lnTo>
                      <a:pt x="173" y="461"/>
                    </a:lnTo>
                    <a:lnTo>
                      <a:pt x="135" y="468"/>
                    </a:lnTo>
                    <a:lnTo>
                      <a:pt x="117" y="439"/>
                    </a:lnTo>
                    <a:lnTo>
                      <a:pt x="105" y="469"/>
                    </a:lnTo>
                    <a:lnTo>
                      <a:pt x="76" y="441"/>
                    </a:lnTo>
                    <a:lnTo>
                      <a:pt x="49" y="393"/>
                    </a:lnTo>
                    <a:lnTo>
                      <a:pt x="27" y="391"/>
                    </a:lnTo>
                    <a:lnTo>
                      <a:pt x="22" y="441"/>
                    </a:lnTo>
                    <a:lnTo>
                      <a:pt x="33" y="468"/>
                    </a:lnTo>
                    <a:lnTo>
                      <a:pt x="10" y="428"/>
                    </a:lnTo>
                    <a:lnTo>
                      <a:pt x="0" y="386"/>
                    </a:lnTo>
                    <a:lnTo>
                      <a:pt x="10" y="338"/>
                    </a:lnTo>
                    <a:lnTo>
                      <a:pt x="15" y="207"/>
                    </a:lnTo>
                    <a:lnTo>
                      <a:pt x="29" y="153"/>
                    </a:lnTo>
                    <a:lnTo>
                      <a:pt x="76" y="63"/>
                    </a:lnTo>
                    <a:lnTo>
                      <a:pt x="100" y="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6" name="Freeform 331"/>
              <p:cNvSpPr>
                <a:spLocks noChangeAspect="1"/>
              </p:cNvSpPr>
              <p:nvPr/>
            </p:nvSpPr>
            <p:spPr bwMode="gray">
              <a:xfrm>
                <a:off x="2987" y="2243"/>
                <a:ext cx="112" cy="84"/>
              </a:xfrm>
              <a:custGeom>
                <a:avLst/>
                <a:gdLst/>
                <a:ahLst/>
                <a:cxnLst>
                  <a:cxn ang="0">
                    <a:pos x="0" y="442"/>
                  </a:cxn>
                  <a:cxn ang="0">
                    <a:pos x="7" y="430"/>
                  </a:cxn>
                  <a:cxn ang="0">
                    <a:pos x="43" y="401"/>
                  </a:cxn>
                  <a:cxn ang="0">
                    <a:pos x="55" y="383"/>
                  </a:cxn>
                  <a:cxn ang="0">
                    <a:pos x="73" y="330"/>
                  </a:cxn>
                  <a:cxn ang="0">
                    <a:pos x="75" y="285"/>
                  </a:cxn>
                  <a:cxn ang="0">
                    <a:pos x="93" y="265"/>
                  </a:cxn>
                  <a:cxn ang="0">
                    <a:pos x="172" y="260"/>
                  </a:cxn>
                  <a:cxn ang="0">
                    <a:pos x="203" y="238"/>
                  </a:cxn>
                  <a:cxn ang="0">
                    <a:pos x="251" y="183"/>
                  </a:cxn>
                  <a:cxn ang="0">
                    <a:pos x="287" y="123"/>
                  </a:cxn>
                  <a:cxn ang="0">
                    <a:pos x="305" y="56"/>
                  </a:cxn>
                  <a:cxn ang="0">
                    <a:pos x="312" y="0"/>
                  </a:cxn>
                  <a:cxn ang="0">
                    <a:pos x="296" y="105"/>
                  </a:cxn>
                  <a:cxn ang="0">
                    <a:pos x="265" y="172"/>
                  </a:cxn>
                  <a:cxn ang="0">
                    <a:pos x="242" y="207"/>
                  </a:cxn>
                  <a:cxn ang="0">
                    <a:pos x="212" y="240"/>
                  </a:cxn>
                  <a:cxn ang="0">
                    <a:pos x="226" y="269"/>
                  </a:cxn>
                  <a:cxn ang="0">
                    <a:pos x="251" y="265"/>
                  </a:cxn>
                  <a:cxn ang="0">
                    <a:pos x="283" y="281"/>
                  </a:cxn>
                  <a:cxn ang="0">
                    <a:pos x="325" y="281"/>
                  </a:cxn>
                  <a:cxn ang="0">
                    <a:pos x="332" y="248"/>
                  </a:cxn>
                  <a:cxn ang="0">
                    <a:pos x="332" y="188"/>
                  </a:cxn>
                  <a:cxn ang="0">
                    <a:pos x="345" y="170"/>
                  </a:cxn>
                  <a:cxn ang="0">
                    <a:pos x="347" y="153"/>
                  </a:cxn>
                  <a:cxn ang="0">
                    <a:pos x="385" y="144"/>
                  </a:cxn>
                  <a:cxn ang="0">
                    <a:pos x="406" y="164"/>
                  </a:cxn>
                  <a:cxn ang="0">
                    <a:pos x="435" y="173"/>
                  </a:cxn>
                  <a:cxn ang="0">
                    <a:pos x="458" y="192"/>
                  </a:cxn>
                  <a:cxn ang="0">
                    <a:pos x="486" y="202"/>
                  </a:cxn>
                  <a:cxn ang="0">
                    <a:pos x="547" y="213"/>
                  </a:cxn>
                  <a:cxn ang="0">
                    <a:pos x="608" y="207"/>
                  </a:cxn>
                  <a:cxn ang="0">
                    <a:pos x="632" y="224"/>
                  </a:cxn>
                  <a:cxn ang="0">
                    <a:pos x="673" y="308"/>
                  </a:cxn>
                  <a:cxn ang="0">
                    <a:pos x="651" y="364"/>
                  </a:cxn>
                  <a:cxn ang="0">
                    <a:pos x="651" y="427"/>
                  </a:cxn>
                  <a:cxn ang="0">
                    <a:pos x="659" y="465"/>
                  </a:cxn>
                  <a:cxn ang="0">
                    <a:pos x="573" y="477"/>
                  </a:cxn>
                  <a:cxn ang="0">
                    <a:pos x="472" y="499"/>
                  </a:cxn>
                  <a:cxn ang="0">
                    <a:pos x="292" y="501"/>
                  </a:cxn>
                  <a:cxn ang="0">
                    <a:pos x="52" y="461"/>
                  </a:cxn>
                  <a:cxn ang="0">
                    <a:pos x="0" y="442"/>
                  </a:cxn>
                </a:cxnLst>
                <a:rect l="0" t="0" r="r" b="b"/>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7" name="Freeform 332"/>
              <p:cNvSpPr>
                <a:spLocks noChangeAspect="1"/>
              </p:cNvSpPr>
              <p:nvPr/>
            </p:nvSpPr>
            <p:spPr bwMode="gray">
              <a:xfrm>
                <a:off x="3256" y="1160"/>
                <a:ext cx="1020" cy="1832"/>
              </a:xfrm>
              <a:custGeom>
                <a:avLst/>
                <a:gdLst/>
                <a:ahLst/>
                <a:cxnLst>
                  <a:cxn ang="0">
                    <a:pos x="5518" y="949"/>
                  </a:cxn>
                  <a:cxn ang="0">
                    <a:pos x="5509" y="579"/>
                  </a:cxn>
                  <a:cxn ang="0">
                    <a:pos x="5198" y="718"/>
                  </a:cxn>
                  <a:cxn ang="0">
                    <a:pos x="4807" y="916"/>
                  </a:cxn>
                  <a:cxn ang="0">
                    <a:pos x="4127" y="1676"/>
                  </a:cxn>
                  <a:cxn ang="0">
                    <a:pos x="3592" y="1352"/>
                  </a:cxn>
                  <a:cxn ang="0">
                    <a:pos x="3564" y="812"/>
                  </a:cxn>
                  <a:cxn ang="0">
                    <a:pos x="3431" y="1552"/>
                  </a:cxn>
                  <a:cxn ang="0">
                    <a:pos x="3274" y="2118"/>
                  </a:cxn>
                  <a:cxn ang="0">
                    <a:pos x="2673" y="2243"/>
                  </a:cxn>
                  <a:cxn ang="0">
                    <a:pos x="2558" y="2825"/>
                  </a:cxn>
                  <a:cxn ang="0">
                    <a:pos x="2052" y="2600"/>
                  </a:cxn>
                  <a:cxn ang="0">
                    <a:pos x="2146" y="3138"/>
                  </a:cxn>
                  <a:cxn ang="0">
                    <a:pos x="1552" y="2923"/>
                  </a:cxn>
                  <a:cxn ang="0">
                    <a:pos x="1476" y="2179"/>
                  </a:cxn>
                  <a:cxn ang="0">
                    <a:pos x="988" y="1620"/>
                  </a:cxn>
                  <a:cxn ang="0">
                    <a:pos x="1421" y="1775"/>
                  </a:cxn>
                  <a:cxn ang="0">
                    <a:pos x="2377" y="2085"/>
                  </a:cxn>
                  <a:cxn ang="0">
                    <a:pos x="2701" y="1222"/>
                  </a:cxn>
                  <a:cxn ang="0">
                    <a:pos x="2359" y="959"/>
                  </a:cxn>
                  <a:cxn ang="0">
                    <a:pos x="1604" y="433"/>
                  </a:cxn>
                  <a:cxn ang="0">
                    <a:pos x="1092" y="319"/>
                  </a:cxn>
                  <a:cxn ang="0">
                    <a:pos x="1114" y="214"/>
                  </a:cxn>
                  <a:cxn ang="0">
                    <a:pos x="862" y="169"/>
                  </a:cxn>
                  <a:cxn ang="0">
                    <a:pos x="382" y="453"/>
                  </a:cxn>
                  <a:cxn ang="0">
                    <a:pos x="474" y="1184"/>
                  </a:cxn>
                  <a:cxn ang="0">
                    <a:pos x="493" y="2430"/>
                  </a:cxn>
                  <a:cxn ang="0">
                    <a:pos x="595" y="3311"/>
                  </a:cxn>
                  <a:cxn ang="0">
                    <a:pos x="238" y="4542"/>
                  </a:cxn>
                  <a:cxn ang="0">
                    <a:pos x="510" y="4834"/>
                  </a:cxn>
                  <a:cxn ang="0">
                    <a:pos x="144" y="4953"/>
                  </a:cxn>
                  <a:cxn ang="0">
                    <a:pos x="77" y="5450"/>
                  </a:cxn>
                  <a:cxn ang="0">
                    <a:pos x="0" y="5769"/>
                  </a:cxn>
                  <a:cxn ang="0">
                    <a:pos x="180" y="6292"/>
                  </a:cxn>
                  <a:cxn ang="0">
                    <a:pos x="635" y="6447"/>
                  </a:cxn>
                  <a:cxn ang="0">
                    <a:pos x="769" y="6912"/>
                  </a:cxn>
                  <a:cxn ang="0">
                    <a:pos x="1077" y="7303"/>
                  </a:cxn>
                  <a:cxn ang="0">
                    <a:pos x="850" y="7566"/>
                  </a:cxn>
                  <a:cxn ang="0">
                    <a:pos x="1245" y="7667"/>
                  </a:cxn>
                  <a:cxn ang="0">
                    <a:pos x="1515" y="8029"/>
                  </a:cxn>
                  <a:cxn ang="0">
                    <a:pos x="1889" y="8318"/>
                  </a:cxn>
                  <a:cxn ang="0">
                    <a:pos x="2444" y="8491"/>
                  </a:cxn>
                  <a:cxn ang="0">
                    <a:pos x="2510" y="8850"/>
                  </a:cxn>
                  <a:cxn ang="0">
                    <a:pos x="2214" y="9248"/>
                  </a:cxn>
                  <a:cxn ang="0">
                    <a:pos x="2258" y="9413"/>
                  </a:cxn>
                  <a:cxn ang="0">
                    <a:pos x="2081" y="9756"/>
                  </a:cxn>
                  <a:cxn ang="0">
                    <a:pos x="2327" y="10159"/>
                  </a:cxn>
                  <a:cxn ang="0">
                    <a:pos x="3042" y="10427"/>
                  </a:cxn>
                  <a:cxn ang="0">
                    <a:pos x="3649" y="10608"/>
                  </a:cxn>
                  <a:cxn ang="0">
                    <a:pos x="4043" y="10952"/>
                  </a:cxn>
                  <a:cxn ang="0">
                    <a:pos x="4109" y="10476"/>
                  </a:cxn>
                  <a:cxn ang="0">
                    <a:pos x="4019" y="9916"/>
                  </a:cxn>
                  <a:cxn ang="0">
                    <a:pos x="4283" y="9676"/>
                  </a:cxn>
                  <a:cxn ang="0">
                    <a:pos x="4291" y="9204"/>
                  </a:cxn>
                  <a:cxn ang="0">
                    <a:pos x="3908" y="8914"/>
                  </a:cxn>
                  <a:cxn ang="0">
                    <a:pos x="4143" y="8307"/>
                  </a:cxn>
                  <a:cxn ang="0">
                    <a:pos x="4497" y="8064"/>
                  </a:cxn>
                  <a:cxn ang="0">
                    <a:pos x="4889" y="7932"/>
                  </a:cxn>
                  <a:cxn ang="0">
                    <a:pos x="5312" y="7918"/>
                  </a:cxn>
                  <a:cxn ang="0">
                    <a:pos x="5557" y="8117"/>
                  </a:cxn>
                  <a:cxn ang="0">
                    <a:pos x="5992" y="8117"/>
                  </a:cxn>
                </a:cxnLst>
                <a:rect l="0" t="0" r="r" b="b"/>
                <a:pathLst>
                  <a:path w="6119" h="10988">
                    <a:moveTo>
                      <a:pt x="6119" y="804"/>
                    </a:moveTo>
                    <a:lnTo>
                      <a:pt x="6073" y="807"/>
                    </a:lnTo>
                    <a:lnTo>
                      <a:pt x="6050" y="775"/>
                    </a:lnTo>
                    <a:lnTo>
                      <a:pt x="5993" y="761"/>
                    </a:lnTo>
                    <a:lnTo>
                      <a:pt x="5924" y="780"/>
                    </a:lnTo>
                    <a:lnTo>
                      <a:pt x="5860" y="743"/>
                    </a:lnTo>
                    <a:lnTo>
                      <a:pt x="5773" y="799"/>
                    </a:lnTo>
                    <a:lnTo>
                      <a:pt x="5731" y="795"/>
                    </a:lnTo>
                    <a:lnTo>
                      <a:pt x="5643" y="871"/>
                    </a:lnTo>
                    <a:lnTo>
                      <a:pt x="5627" y="905"/>
                    </a:lnTo>
                    <a:lnTo>
                      <a:pt x="5623" y="983"/>
                    </a:lnTo>
                    <a:lnTo>
                      <a:pt x="5613" y="1016"/>
                    </a:lnTo>
                    <a:lnTo>
                      <a:pt x="5580" y="1016"/>
                    </a:lnTo>
                    <a:lnTo>
                      <a:pt x="5547" y="991"/>
                    </a:lnTo>
                    <a:lnTo>
                      <a:pt x="5518" y="949"/>
                    </a:lnTo>
                    <a:lnTo>
                      <a:pt x="5502" y="960"/>
                    </a:lnTo>
                    <a:lnTo>
                      <a:pt x="5476" y="981"/>
                    </a:lnTo>
                    <a:lnTo>
                      <a:pt x="5432" y="925"/>
                    </a:lnTo>
                    <a:lnTo>
                      <a:pt x="5432" y="826"/>
                    </a:lnTo>
                    <a:lnTo>
                      <a:pt x="5411" y="804"/>
                    </a:lnTo>
                    <a:lnTo>
                      <a:pt x="5411" y="775"/>
                    </a:lnTo>
                    <a:lnTo>
                      <a:pt x="5437" y="718"/>
                    </a:lnTo>
                    <a:lnTo>
                      <a:pt x="5444" y="665"/>
                    </a:lnTo>
                    <a:lnTo>
                      <a:pt x="5419" y="620"/>
                    </a:lnTo>
                    <a:lnTo>
                      <a:pt x="5401" y="611"/>
                    </a:lnTo>
                    <a:lnTo>
                      <a:pt x="5399" y="640"/>
                    </a:lnTo>
                    <a:lnTo>
                      <a:pt x="5385" y="642"/>
                    </a:lnTo>
                    <a:lnTo>
                      <a:pt x="5387" y="605"/>
                    </a:lnTo>
                    <a:lnTo>
                      <a:pt x="5416" y="586"/>
                    </a:lnTo>
                    <a:lnTo>
                      <a:pt x="5509" y="579"/>
                    </a:lnTo>
                    <a:lnTo>
                      <a:pt x="5554" y="555"/>
                    </a:lnTo>
                    <a:lnTo>
                      <a:pt x="5561" y="545"/>
                    </a:lnTo>
                    <a:lnTo>
                      <a:pt x="5538" y="554"/>
                    </a:lnTo>
                    <a:lnTo>
                      <a:pt x="5473" y="575"/>
                    </a:lnTo>
                    <a:lnTo>
                      <a:pt x="5446" y="567"/>
                    </a:lnTo>
                    <a:lnTo>
                      <a:pt x="5391" y="575"/>
                    </a:lnTo>
                    <a:lnTo>
                      <a:pt x="5311" y="612"/>
                    </a:lnTo>
                    <a:lnTo>
                      <a:pt x="5315" y="642"/>
                    </a:lnTo>
                    <a:lnTo>
                      <a:pt x="5283" y="655"/>
                    </a:lnTo>
                    <a:lnTo>
                      <a:pt x="5272" y="670"/>
                    </a:lnTo>
                    <a:lnTo>
                      <a:pt x="5286" y="718"/>
                    </a:lnTo>
                    <a:lnTo>
                      <a:pt x="5288" y="748"/>
                    </a:lnTo>
                    <a:lnTo>
                      <a:pt x="5243" y="768"/>
                    </a:lnTo>
                    <a:lnTo>
                      <a:pt x="5214" y="754"/>
                    </a:lnTo>
                    <a:lnTo>
                      <a:pt x="5198" y="718"/>
                    </a:lnTo>
                    <a:lnTo>
                      <a:pt x="5219" y="688"/>
                    </a:lnTo>
                    <a:lnTo>
                      <a:pt x="5191" y="688"/>
                    </a:lnTo>
                    <a:lnTo>
                      <a:pt x="5108" y="780"/>
                    </a:lnTo>
                    <a:lnTo>
                      <a:pt x="5141" y="774"/>
                    </a:lnTo>
                    <a:lnTo>
                      <a:pt x="5153" y="807"/>
                    </a:lnTo>
                    <a:lnTo>
                      <a:pt x="5155" y="840"/>
                    </a:lnTo>
                    <a:lnTo>
                      <a:pt x="5148" y="876"/>
                    </a:lnTo>
                    <a:lnTo>
                      <a:pt x="5117" y="904"/>
                    </a:lnTo>
                    <a:lnTo>
                      <a:pt x="5096" y="911"/>
                    </a:lnTo>
                    <a:lnTo>
                      <a:pt x="5078" y="859"/>
                    </a:lnTo>
                    <a:lnTo>
                      <a:pt x="5051" y="818"/>
                    </a:lnTo>
                    <a:lnTo>
                      <a:pt x="4950" y="846"/>
                    </a:lnTo>
                    <a:lnTo>
                      <a:pt x="4959" y="862"/>
                    </a:lnTo>
                    <a:lnTo>
                      <a:pt x="4819" y="925"/>
                    </a:lnTo>
                    <a:lnTo>
                      <a:pt x="4807" y="916"/>
                    </a:lnTo>
                    <a:lnTo>
                      <a:pt x="4783" y="926"/>
                    </a:lnTo>
                    <a:lnTo>
                      <a:pt x="4681" y="1022"/>
                    </a:lnTo>
                    <a:lnTo>
                      <a:pt x="4406" y="1203"/>
                    </a:lnTo>
                    <a:lnTo>
                      <a:pt x="4375" y="1200"/>
                    </a:lnTo>
                    <a:lnTo>
                      <a:pt x="4369" y="1257"/>
                    </a:lnTo>
                    <a:lnTo>
                      <a:pt x="4386" y="1267"/>
                    </a:lnTo>
                    <a:lnTo>
                      <a:pt x="4350" y="1294"/>
                    </a:lnTo>
                    <a:lnTo>
                      <a:pt x="4271" y="1308"/>
                    </a:lnTo>
                    <a:lnTo>
                      <a:pt x="4234" y="1335"/>
                    </a:lnTo>
                    <a:lnTo>
                      <a:pt x="4212" y="1324"/>
                    </a:lnTo>
                    <a:lnTo>
                      <a:pt x="4189" y="1375"/>
                    </a:lnTo>
                    <a:lnTo>
                      <a:pt x="4160" y="1492"/>
                    </a:lnTo>
                    <a:lnTo>
                      <a:pt x="4144" y="1536"/>
                    </a:lnTo>
                    <a:lnTo>
                      <a:pt x="4154" y="1630"/>
                    </a:lnTo>
                    <a:lnTo>
                      <a:pt x="4127" y="1676"/>
                    </a:lnTo>
                    <a:lnTo>
                      <a:pt x="4066" y="1710"/>
                    </a:lnTo>
                    <a:lnTo>
                      <a:pt x="4025" y="1702"/>
                    </a:lnTo>
                    <a:lnTo>
                      <a:pt x="3949" y="1735"/>
                    </a:lnTo>
                    <a:lnTo>
                      <a:pt x="3931" y="1812"/>
                    </a:lnTo>
                    <a:lnTo>
                      <a:pt x="3913" y="1759"/>
                    </a:lnTo>
                    <a:lnTo>
                      <a:pt x="3906" y="1704"/>
                    </a:lnTo>
                    <a:lnTo>
                      <a:pt x="3859" y="1734"/>
                    </a:lnTo>
                    <a:lnTo>
                      <a:pt x="3822" y="1734"/>
                    </a:lnTo>
                    <a:lnTo>
                      <a:pt x="3790" y="1711"/>
                    </a:lnTo>
                    <a:lnTo>
                      <a:pt x="3748" y="1638"/>
                    </a:lnTo>
                    <a:lnTo>
                      <a:pt x="3732" y="1590"/>
                    </a:lnTo>
                    <a:lnTo>
                      <a:pt x="3652" y="1498"/>
                    </a:lnTo>
                    <a:lnTo>
                      <a:pt x="3611" y="1465"/>
                    </a:lnTo>
                    <a:lnTo>
                      <a:pt x="3595" y="1409"/>
                    </a:lnTo>
                    <a:lnTo>
                      <a:pt x="3592" y="1352"/>
                    </a:lnTo>
                    <a:lnTo>
                      <a:pt x="3632" y="1348"/>
                    </a:lnTo>
                    <a:lnTo>
                      <a:pt x="3660" y="1313"/>
                    </a:lnTo>
                    <a:lnTo>
                      <a:pt x="3675" y="1262"/>
                    </a:lnTo>
                    <a:lnTo>
                      <a:pt x="3729" y="1243"/>
                    </a:lnTo>
                    <a:lnTo>
                      <a:pt x="3935" y="1200"/>
                    </a:lnTo>
                    <a:lnTo>
                      <a:pt x="3904" y="1138"/>
                    </a:lnTo>
                    <a:lnTo>
                      <a:pt x="3896" y="1068"/>
                    </a:lnTo>
                    <a:lnTo>
                      <a:pt x="3884" y="1001"/>
                    </a:lnTo>
                    <a:lnTo>
                      <a:pt x="3845" y="1022"/>
                    </a:lnTo>
                    <a:lnTo>
                      <a:pt x="3812" y="952"/>
                    </a:lnTo>
                    <a:lnTo>
                      <a:pt x="3788" y="934"/>
                    </a:lnTo>
                    <a:lnTo>
                      <a:pt x="3785" y="872"/>
                    </a:lnTo>
                    <a:lnTo>
                      <a:pt x="3745" y="841"/>
                    </a:lnTo>
                    <a:lnTo>
                      <a:pt x="3651" y="810"/>
                    </a:lnTo>
                    <a:lnTo>
                      <a:pt x="3564" y="812"/>
                    </a:lnTo>
                    <a:lnTo>
                      <a:pt x="3470" y="804"/>
                    </a:lnTo>
                    <a:lnTo>
                      <a:pt x="3429" y="818"/>
                    </a:lnTo>
                    <a:lnTo>
                      <a:pt x="3394" y="807"/>
                    </a:lnTo>
                    <a:lnTo>
                      <a:pt x="3240" y="729"/>
                    </a:lnTo>
                    <a:lnTo>
                      <a:pt x="3246" y="764"/>
                    </a:lnTo>
                    <a:lnTo>
                      <a:pt x="3423" y="919"/>
                    </a:lnTo>
                    <a:lnTo>
                      <a:pt x="3423" y="1046"/>
                    </a:lnTo>
                    <a:lnTo>
                      <a:pt x="3429" y="1099"/>
                    </a:lnTo>
                    <a:lnTo>
                      <a:pt x="3411" y="1174"/>
                    </a:lnTo>
                    <a:lnTo>
                      <a:pt x="3416" y="1237"/>
                    </a:lnTo>
                    <a:lnTo>
                      <a:pt x="3362" y="1422"/>
                    </a:lnTo>
                    <a:lnTo>
                      <a:pt x="3360" y="1473"/>
                    </a:lnTo>
                    <a:lnTo>
                      <a:pt x="3366" y="1536"/>
                    </a:lnTo>
                    <a:lnTo>
                      <a:pt x="3384" y="1552"/>
                    </a:lnTo>
                    <a:lnTo>
                      <a:pt x="3431" y="1552"/>
                    </a:lnTo>
                    <a:lnTo>
                      <a:pt x="3466" y="1582"/>
                    </a:lnTo>
                    <a:lnTo>
                      <a:pt x="3499" y="1653"/>
                    </a:lnTo>
                    <a:lnTo>
                      <a:pt x="3497" y="1698"/>
                    </a:lnTo>
                    <a:lnTo>
                      <a:pt x="3482" y="1745"/>
                    </a:lnTo>
                    <a:lnTo>
                      <a:pt x="3493" y="1788"/>
                    </a:lnTo>
                    <a:lnTo>
                      <a:pt x="3478" y="1855"/>
                    </a:lnTo>
                    <a:lnTo>
                      <a:pt x="3441" y="1916"/>
                    </a:lnTo>
                    <a:lnTo>
                      <a:pt x="3416" y="2006"/>
                    </a:lnTo>
                    <a:lnTo>
                      <a:pt x="3439" y="2072"/>
                    </a:lnTo>
                    <a:lnTo>
                      <a:pt x="3427" y="2206"/>
                    </a:lnTo>
                    <a:lnTo>
                      <a:pt x="3388" y="2151"/>
                    </a:lnTo>
                    <a:lnTo>
                      <a:pt x="3380" y="2107"/>
                    </a:lnTo>
                    <a:lnTo>
                      <a:pt x="3353" y="2072"/>
                    </a:lnTo>
                    <a:lnTo>
                      <a:pt x="3321" y="2075"/>
                    </a:lnTo>
                    <a:lnTo>
                      <a:pt x="3274" y="2118"/>
                    </a:lnTo>
                    <a:lnTo>
                      <a:pt x="3302" y="2060"/>
                    </a:lnTo>
                    <a:lnTo>
                      <a:pt x="3306" y="2018"/>
                    </a:lnTo>
                    <a:lnTo>
                      <a:pt x="3242" y="1964"/>
                    </a:lnTo>
                    <a:lnTo>
                      <a:pt x="3213" y="1949"/>
                    </a:lnTo>
                    <a:lnTo>
                      <a:pt x="3122" y="1949"/>
                    </a:lnTo>
                    <a:lnTo>
                      <a:pt x="3046" y="1878"/>
                    </a:lnTo>
                    <a:lnTo>
                      <a:pt x="3014" y="1916"/>
                    </a:lnTo>
                    <a:lnTo>
                      <a:pt x="3001" y="1956"/>
                    </a:lnTo>
                    <a:lnTo>
                      <a:pt x="2942" y="2019"/>
                    </a:lnTo>
                    <a:lnTo>
                      <a:pt x="2906" y="2073"/>
                    </a:lnTo>
                    <a:lnTo>
                      <a:pt x="2868" y="2117"/>
                    </a:lnTo>
                    <a:lnTo>
                      <a:pt x="2777" y="2155"/>
                    </a:lnTo>
                    <a:lnTo>
                      <a:pt x="2743" y="2155"/>
                    </a:lnTo>
                    <a:lnTo>
                      <a:pt x="2698" y="2186"/>
                    </a:lnTo>
                    <a:lnTo>
                      <a:pt x="2673" y="2243"/>
                    </a:lnTo>
                    <a:lnTo>
                      <a:pt x="2630" y="2284"/>
                    </a:lnTo>
                    <a:lnTo>
                      <a:pt x="2585" y="2318"/>
                    </a:lnTo>
                    <a:lnTo>
                      <a:pt x="2540" y="2334"/>
                    </a:lnTo>
                    <a:lnTo>
                      <a:pt x="2540" y="2382"/>
                    </a:lnTo>
                    <a:lnTo>
                      <a:pt x="2552" y="2480"/>
                    </a:lnTo>
                    <a:lnTo>
                      <a:pt x="2597" y="2568"/>
                    </a:lnTo>
                    <a:lnTo>
                      <a:pt x="2638" y="2623"/>
                    </a:lnTo>
                    <a:lnTo>
                      <a:pt x="2664" y="2676"/>
                    </a:lnTo>
                    <a:lnTo>
                      <a:pt x="2716" y="2794"/>
                    </a:lnTo>
                    <a:lnTo>
                      <a:pt x="2723" y="2827"/>
                    </a:lnTo>
                    <a:lnTo>
                      <a:pt x="2755" y="2876"/>
                    </a:lnTo>
                    <a:lnTo>
                      <a:pt x="2755" y="2899"/>
                    </a:lnTo>
                    <a:lnTo>
                      <a:pt x="2687" y="2855"/>
                    </a:lnTo>
                    <a:lnTo>
                      <a:pt x="2667" y="2863"/>
                    </a:lnTo>
                    <a:lnTo>
                      <a:pt x="2558" y="2825"/>
                    </a:lnTo>
                    <a:lnTo>
                      <a:pt x="2563" y="2845"/>
                    </a:lnTo>
                    <a:lnTo>
                      <a:pt x="2554" y="2858"/>
                    </a:lnTo>
                    <a:lnTo>
                      <a:pt x="2507" y="2849"/>
                    </a:lnTo>
                    <a:lnTo>
                      <a:pt x="2435" y="2818"/>
                    </a:lnTo>
                    <a:lnTo>
                      <a:pt x="2367" y="2766"/>
                    </a:lnTo>
                    <a:lnTo>
                      <a:pt x="2310" y="2757"/>
                    </a:lnTo>
                    <a:lnTo>
                      <a:pt x="2277" y="2734"/>
                    </a:lnTo>
                    <a:lnTo>
                      <a:pt x="2220" y="2784"/>
                    </a:lnTo>
                    <a:lnTo>
                      <a:pt x="2193" y="2831"/>
                    </a:lnTo>
                    <a:lnTo>
                      <a:pt x="2177" y="2756"/>
                    </a:lnTo>
                    <a:lnTo>
                      <a:pt x="2236" y="2723"/>
                    </a:lnTo>
                    <a:lnTo>
                      <a:pt x="2189" y="2703"/>
                    </a:lnTo>
                    <a:lnTo>
                      <a:pt x="2130" y="2691"/>
                    </a:lnTo>
                    <a:lnTo>
                      <a:pt x="2113" y="2641"/>
                    </a:lnTo>
                    <a:lnTo>
                      <a:pt x="2052" y="2600"/>
                    </a:lnTo>
                    <a:lnTo>
                      <a:pt x="1983" y="2565"/>
                    </a:lnTo>
                    <a:lnTo>
                      <a:pt x="1943" y="2556"/>
                    </a:lnTo>
                    <a:lnTo>
                      <a:pt x="1933" y="2633"/>
                    </a:lnTo>
                    <a:lnTo>
                      <a:pt x="1900" y="2676"/>
                    </a:lnTo>
                    <a:lnTo>
                      <a:pt x="1863" y="2690"/>
                    </a:lnTo>
                    <a:lnTo>
                      <a:pt x="1872" y="2730"/>
                    </a:lnTo>
                    <a:lnTo>
                      <a:pt x="1895" y="2784"/>
                    </a:lnTo>
                    <a:lnTo>
                      <a:pt x="1927" y="2800"/>
                    </a:lnTo>
                    <a:lnTo>
                      <a:pt x="1967" y="2887"/>
                    </a:lnTo>
                    <a:lnTo>
                      <a:pt x="2028" y="2949"/>
                    </a:lnTo>
                    <a:lnTo>
                      <a:pt x="2140" y="2900"/>
                    </a:lnTo>
                    <a:lnTo>
                      <a:pt x="2163" y="2962"/>
                    </a:lnTo>
                    <a:lnTo>
                      <a:pt x="2193" y="3137"/>
                    </a:lnTo>
                    <a:lnTo>
                      <a:pt x="2213" y="3167"/>
                    </a:lnTo>
                    <a:lnTo>
                      <a:pt x="2146" y="3138"/>
                    </a:lnTo>
                    <a:lnTo>
                      <a:pt x="2091" y="3177"/>
                    </a:lnTo>
                    <a:lnTo>
                      <a:pt x="2078" y="3205"/>
                    </a:lnTo>
                    <a:lnTo>
                      <a:pt x="2078" y="3219"/>
                    </a:lnTo>
                    <a:lnTo>
                      <a:pt x="2026" y="3189"/>
                    </a:lnTo>
                    <a:lnTo>
                      <a:pt x="1990" y="3181"/>
                    </a:lnTo>
                    <a:lnTo>
                      <a:pt x="1872" y="3120"/>
                    </a:lnTo>
                    <a:lnTo>
                      <a:pt x="1809" y="3103"/>
                    </a:lnTo>
                    <a:lnTo>
                      <a:pt x="1798" y="3074"/>
                    </a:lnTo>
                    <a:lnTo>
                      <a:pt x="1773" y="3033"/>
                    </a:lnTo>
                    <a:lnTo>
                      <a:pt x="1741" y="3008"/>
                    </a:lnTo>
                    <a:lnTo>
                      <a:pt x="1714" y="2968"/>
                    </a:lnTo>
                    <a:lnTo>
                      <a:pt x="1678" y="2948"/>
                    </a:lnTo>
                    <a:lnTo>
                      <a:pt x="1656" y="2971"/>
                    </a:lnTo>
                    <a:lnTo>
                      <a:pt x="1618" y="2975"/>
                    </a:lnTo>
                    <a:lnTo>
                      <a:pt x="1552" y="2923"/>
                    </a:lnTo>
                    <a:lnTo>
                      <a:pt x="1529" y="2876"/>
                    </a:lnTo>
                    <a:lnTo>
                      <a:pt x="1480" y="2903"/>
                    </a:lnTo>
                    <a:lnTo>
                      <a:pt x="1489" y="2872"/>
                    </a:lnTo>
                    <a:lnTo>
                      <a:pt x="1525" y="2835"/>
                    </a:lnTo>
                    <a:lnTo>
                      <a:pt x="1515" y="2762"/>
                    </a:lnTo>
                    <a:lnTo>
                      <a:pt x="1523" y="2699"/>
                    </a:lnTo>
                    <a:lnTo>
                      <a:pt x="1484" y="2665"/>
                    </a:lnTo>
                    <a:lnTo>
                      <a:pt x="1487" y="2610"/>
                    </a:lnTo>
                    <a:lnTo>
                      <a:pt x="1419" y="2474"/>
                    </a:lnTo>
                    <a:lnTo>
                      <a:pt x="1435" y="2445"/>
                    </a:lnTo>
                    <a:lnTo>
                      <a:pt x="1487" y="2429"/>
                    </a:lnTo>
                    <a:lnTo>
                      <a:pt x="1501" y="2346"/>
                    </a:lnTo>
                    <a:lnTo>
                      <a:pt x="1509" y="2249"/>
                    </a:lnTo>
                    <a:lnTo>
                      <a:pt x="1502" y="2208"/>
                    </a:lnTo>
                    <a:lnTo>
                      <a:pt x="1476" y="2179"/>
                    </a:lnTo>
                    <a:lnTo>
                      <a:pt x="1448" y="2102"/>
                    </a:lnTo>
                    <a:lnTo>
                      <a:pt x="1431" y="2082"/>
                    </a:lnTo>
                    <a:lnTo>
                      <a:pt x="1374" y="2073"/>
                    </a:lnTo>
                    <a:lnTo>
                      <a:pt x="1356" y="2024"/>
                    </a:lnTo>
                    <a:lnTo>
                      <a:pt x="1315" y="2022"/>
                    </a:lnTo>
                    <a:lnTo>
                      <a:pt x="1254" y="1998"/>
                    </a:lnTo>
                    <a:lnTo>
                      <a:pt x="1254" y="1971"/>
                    </a:lnTo>
                    <a:lnTo>
                      <a:pt x="1261" y="1938"/>
                    </a:lnTo>
                    <a:lnTo>
                      <a:pt x="1251" y="1920"/>
                    </a:lnTo>
                    <a:lnTo>
                      <a:pt x="1189" y="1912"/>
                    </a:lnTo>
                    <a:lnTo>
                      <a:pt x="1065" y="1800"/>
                    </a:lnTo>
                    <a:lnTo>
                      <a:pt x="1087" y="1778"/>
                    </a:lnTo>
                    <a:lnTo>
                      <a:pt x="1031" y="1722"/>
                    </a:lnTo>
                    <a:lnTo>
                      <a:pt x="1015" y="1665"/>
                    </a:lnTo>
                    <a:lnTo>
                      <a:pt x="988" y="1620"/>
                    </a:lnTo>
                    <a:lnTo>
                      <a:pt x="929" y="1602"/>
                    </a:lnTo>
                    <a:lnTo>
                      <a:pt x="954" y="1570"/>
                    </a:lnTo>
                    <a:lnTo>
                      <a:pt x="1031" y="1557"/>
                    </a:lnTo>
                    <a:lnTo>
                      <a:pt x="1103" y="1602"/>
                    </a:lnTo>
                    <a:lnTo>
                      <a:pt x="1107" y="1645"/>
                    </a:lnTo>
                    <a:lnTo>
                      <a:pt x="1146" y="1698"/>
                    </a:lnTo>
                    <a:lnTo>
                      <a:pt x="1249" y="1768"/>
                    </a:lnTo>
                    <a:lnTo>
                      <a:pt x="1263" y="1759"/>
                    </a:lnTo>
                    <a:lnTo>
                      <a:pt x="1278" y="1725"/>
                    </a:lnTo>
                    <a:lnTo>
                      <a:pt x="1307" y="1778"/>
                    </a:lnTo>
                    <a:lnTo>
                      <a:pt x="1340" y="1806"/>
                    </a:lnTo>
                    <a:lnTo>
                      <a:pt x="1362" y="1781"/>
                    </a:lnTo>
                    <a:lnTo>
                      <a:pt x="1381" y="1793"/>
                    </a:lnTo>
                    <a:lnTo>
                      <a:pt x="1398" y="1768"/>
                    </a:lnTo>
                    <a:lnTo>
                      <a:pt x="1421" y="1775"/>
                    </a:lnTo>
                    <a:lnTo>
                      <a:pt x="1431" y="1824"/>
                    </a:lnTo>
                    <a:lnTo>
                      <a:pt x="1446" y="1868"/>
                    </a:lnTo>
                    <a:lnTo>
                      <a:pt x="1502" y="1847"/>
                    </a:lnTo>
                    <a:lnTo>
                      <a:pt x="1571" y="1867"/>
                    </a:lnTo>
                    <a:lnTo>
                      <a:pt x="1593" y="1902"/>
                    </a:lnTo>
                    <a:lnTo>
                      <a:pt x="1640" y="1902"/>
                    </a:lnTo>
                    <a:lnTo>
                      <a:pt x="1669" y="1938"/>
                    </a:lnTo>
                    <a:lnTo>
                      <a:pt x="1791" y="1970"/>
                    </a:lnTo>
                    <a:lnTo>
                      <a:pt x="1846" y="1999"/>
                    </a:lnTo>
                    <a:lnTo>
                      <a:pt x="1952" y="2006"/>
                    </a:lnTo>
                    <a:lnTo>
                      <a:pt x="2046" y="2045"/>
                    </a:lnTo>
                    <a:lnTo>
                      <a:pt x="2078" y="2079"/>
                    </a:lnTo>
                    <a:lnTo>
                      <a:pt x="2152" y="2096"/>
                    </a:lnTo>
                    <a:lnTo>
                      <a:pt x="2330" y="2107"/>
                    </a:lnTo>
                    <a:lnTo>
                      <a:pt x="2377" y="2085"/>
                    </a:lnTo>
                    <a:lnTo>
                      <a:pt x="2423" y="2078"/>
                    </a:lnTo>
                    <a:lnTo>
                      <a:pt x="2587" y="2004"/>
                    </a:lnTo>
                    <a:lnTo>
                      <a:pt x="2624" y="1964"/>
                    </a:lnTo>
                    <a:lnTo>
                      <a:pt x="2658" y="1941"/>
                    </a:lnTo>
                    <a:lnTo>
                      <a:pt x="2728" y="1862"/>
                    </a:lnTo>
                    <a:lnTo>
                      <a:pt x="2808" y="1734"/>
                    </a:lnTo>
                    <a:lnTo>
                      <a:pt x="2841" y="1642"/>
                    </a:lnTo>
                    <a:lnTo>
                      <a:pt x="2852" y="1555"/>
                    </a:lnTo>
                    <a:lnTo>
                      <a:pt x="2818" y="1536"/>
                    </a:lnTo>
                    <a:lnTo>
                      <a:pt x="2806" y="1520"/>
                    </a:lnTo>
                    <a:lnTo>
                      <a:pt x="2803" y="1437"/>
                    </a:lnTo>
                    <a:lnTo>
                      <a:pt x="2786" y="1382"/>
                    </a:lnTo>
                    <a:lnTo>
                      <a:pt x="2782" y="1300"/>
                    </a:lnTo>
                    <a:lnTo>
                      <a:pt x="2743" y="1249"/>
                    </a:lnTo>
                    <a:lnTo>
                      <a:pt x="2701" y="1222"/>
                    </a:lnTo>
                    <a:lnTo>
                      <a:pt x="2678" y="1238"/>
                    </a:lnTo>
                    <a:lnTo>
                      <a:pt x="2648" y="1208"/>
                    </a:lnTo>
                    <a:lnTo>
                      <a:pt x="2651" y="1174"/>
                    </a:lnTo>
                    <a:lnTo>
                      <a:pt x="2630" y="1158"/>
                    </a:lnTo>
                    <a:lnTo>
                      <a:pt x="2585" y="1103"/>
                    </a:lnTo>
                    <a:lnTo>
                      <a:pt x="2572" y="1070"/>
                    </a:lnTo>
                    <a:lnTo>
                      <a:pt x="2552" y="1052"/>
                    </a:lnTo>
                    <a:lnTo>
                      <a:pt x="2525" y="1032"/>
                    </a:lnTo>
                    <a:lnTo>
                      <a:pt x="2540" y="1082"/>
                    </a:lnTo>
                    <a:lnTo>
                      <a:pt x="2511" y="1093"/>
                    </a:lnTo>
                    <a:lnTo>
                      <a:pt x="2427" y="1032"/>
                    </a:lnTo>
                    <a:lnTo>
                      <a:pt x="2393" y="996"/>
                    </a:lnTo>
                    <a:lnTo>
                      <a:pt x="2386" y="1027"/>
                    </a:lnTo>
                    <a:lnTo>
                      <a:pt x="2373" y="1006"/>
                    </a:lnTo>
                    <a:lnTo>
                      <a:pt x="2359" y="959"/>
                    </a:lnTo>
                    <a:lnTo>
                      <a:pt x="2312" y="902"/>
                    </a:lnTo>
                    <a:lnTo>
                      <a:pt x="2341" y="967"/>
                    </a:lnTo>
                    <a:lnTo>
                      <a:pt x="2260" y="944"/>
                    </a:lnTo>
                    <a:lnTo>
                      <a:pt x="2234" y="904"/>
                    </a:lnTo>
                    <a:lnTo>
                      <a:pt x="2226" y="876"/>
                    </a:lnTo>
                    <a:lnTo>
                      <a:pt x="2199" y="837"/>
                    </a:lnTo>
                    <a:lnTo>
                      <a:pt x="2085" y="722"/>
                    </a:lnTo>
                    <a:lnTo>
                      <a:pt x="2021" y="672"/>
                    </a:lnTo>
                    <a:lnTo>
                      <a:pt x="1994" y="640"/>
                    </a:lnTo>
                    <a:lnTo>
                      <a:pt x="1900" y="573"/>
                    </a:lnTo>
                    <a:lnTo>
                      <a:pt x="1868" y="533"/>
                    </a:lnTo>
                    <a:lnTo>
                      <a:pt x="1741" y="463"/>
                    </a:lnTo>
                    <a:lnTo>
                      <a:pt x="1721" y="443"/>
                    </a:lnTo>
                    <a:lnTo>
                      <a:pt x="1593" y="413"/>
                    </a:lnTo>
                    <a:lnTo>
                      <a:pt x="1604" y="433"/>
                    </a:lnTo>
                    <a:lnTo>
                      <a:pt x="1591" y="451"/>
                    </a:lnTo>
                    <a:lnTo>
                      <a:pt x="1571" y="451"/>
                    </a:lnTo>
                    <a:lnTo>
                      <a:pt x="1505" y="416"/>
                    </a:lnTo>
                    <a:lnTo>
                      <a:pt x="1376" y="387"/>
                    </a:lnTo>
                    <a:lnTo>
                      <a:pt x="1322" y="362"/>
                    </a:lnTo>
                    <a:lnTo>
                      <a:pt x="1307" y="387"/>
                    </a:lnTo>
                    <a:lnTo>
                      <a:pt x="1242" y="395"/>
                    </a:lnTo>
                    <a:lnTo>
                      <a:pt x="1216" y="416"/>
                    </a:lnTo>
                    <a:lnTo>
                      <a:pt x="1202" y="382"/>
                    </a:lnTo>
                    <a:lnTo>
                      <a:pt x="1187" y="367"/>
                    </a:lnTo>
                    <a:lnTo>
                      <a:pt x="1195" y="319"/>
                    </a:lnTo>
                    <a:lnTo>
                      <a:pt x="1187" y="309"/>
                    </a:lnTo>
                    <a:lnTo>
                      <a:pt x="1114" y="367"/>
                    </a:lnTo>
                    <a:lnTo>
                      <a:pt x="1130" y="294"/>
                    </a:lnTo>
                    <a:lnTo>
                      <a:pt x="1092" y="319"/>
                    </a:lnTo>
                    <a:lnTo>
                      <a:pt x="1099" y="281"/>
                    </a:lnTo>
                    <a:lnTo>
                      <a:pt x="1087" y="273"/>
                    </a:lnTo>
                    <a:lnTo>
                      <a:pt x="1058" y="273"/>
                    </a:lnTo>
                    <a:lnTo>
                      <a:pt x="1001" y="297"/>
                    </a:lnTo>
                    <a:lnTo>
                      <a:pt x="1013" y="271"/>
                    </a:lnTo>
                    <a:lnTo>
                      <a:pt x="1009" y="245"/>
                    </a:lnTo>
                    <a:lnTo>
                      <a:pt x="997" y="222"/>
                    </a:lnTo>
                    <a:lnTo>
                      <a:pt x="936" y="225"/>
                    </a:lnTo>
                    <a:lnTo>
                      <a:pt x="960" y="117"/>
                    </a:lnTo>
                    <a:lnTo>
                      <a:pt x="974" y="165"/>
                    </a:lnTo>
                    <a:lnTo>
                      <a:pt x="999" y="181"/>
                    </a:lnTo>
                    <a:lnTo>
                      <a:pt x="1019" y="179"/>
                    </a:lnTo>
                    <a:lnTo>
                      <a:pt x="1042" y="205"/>
                    </a:lnTo>
                    <a:lnTo>
                      <a:pt x="1085" y="203"/>
                    </a:lnTo>
                    <a:lnTo>
                      <a:pt x="1114" y="214"/>
                    </a:lnTo>
                    <a:lnTo>
                      <a:pt x="1148" y="157"/>
                    </a:lnTo>
                    <a:lnTo>
                      <a:pt x="1152" y="117"/>
                    </a:lnTo>
                    <a:lnTo>
                      <a:pt x="1085" y="91"/>
                    </a:lnTo>
                    <a:lnTo>
                      <a:pt x="1058" y="100"/>
                    </a:lnTo>
                    <a:lnTo>
                      <a:pt x="1028" y="76"/>
                    </a:lnTo>
                    <a:lnTo>
                      <a:pt x="1024" y="57"/>
                    </a:lnTo>
                    <a:lnTo>
                      <a:pt x="970" y="23"/>
                    </a:lnTo>
                    <a:lnTo>
                      <a:pt x="907" y="0"/>
                    </a:lnTo>
                    <a:lnTo>
                      <a:pt x="927" y="30"/>
                    </a:lnTo>
                    <a:lnTo>
                      <a:pt x="925" y="89"/>
                    </a:lnTo>
                    <a:lnTo>
                      <a:pt x="893" y="93"/>
                    </a:lnTo>
                    <a:lnTo>
                      <a:pt x="878" y="76"/>
                    </a:lnTo>
                    <a:lnTo>
                      <a:pt x="870" y="103"/>
                    </a:lnTo>
                    <a:lnTo>
                      <a:pt x="878" y="145"/>
                    </a:lnTo>
                    <a:lnTo>
                      <a:pt x="862" y="169"/>
                    </a:lnTo>
                    <a:lnTo>
                      <a:pt x="825" y="171"/>
                    </a:lnTo>
                    <a:lnTo>
                      <a:pt x="787" y="126"/>
                    </a:lnTo>
                    <a:lnTo>
                      <a:pt x="713" y="93"/>
                    </a:lnTo>
                    <a:lnTo>
                      <a:pt x="706" y="98"/>
                    </a:lnTo>
                    <a:lnTo>
                      <a:pt x="715" y="113"/>
                    </a:lnTo>
                    <a:lnTo>
                      <a:pt x="713" y="155"/>
                    </a:lnTo>
                    <a:lnTo>
                      <a:pt x="699" y="203"/>
                    </a:lnTo>
                    <a:lnTo>
                      <a:pt x="688" y="222"/>
                    </a:lnTo>
                    <a:lnTo>
                      <a:pt x="644" y="234"/>
                    </a:lnTo>
                    <a:lnTo>
                      <a:pt x="563" y="181"/>
                    </a:lnTo>
                    <a:lnTo>
                      <a:pt x="538" y="295"/>
                    </a:lnTo>
                    <a:lnTo>
                      <a:pt x="514" y="321"/>
                    </a:lnTo>
                    <a:lnTo>
                      <a:pt x="394" y="393"/>
                    </a:lnTo>
                    <a:lnTo>
                      <a:pt x="387" y="411"/>
                    </a:lnTo>
                    <a:lnTo>
                      <a:pt x="382" y="453"/>
                    </a:lnTo>
                    <a:lnTo>
                      <a:pt x="377" y="466"/>
                    </a:lnTo>
                    <a:lnTo>
                      <a:pt x="346" y="499"/>
                    </a:lnTo>
                    <a:lnTo>
                      <a:pt x="334" y="502"/>
                    </a:lnTo>
                    <a:lnTo>
                      <a:pt x="223" y="605"/>
                    </a:lnTo>
                    <a:lnTo>
                      <a:pt x="258" y="625"/>
                    </a:lnTo>
                    <a:lnTo>
                      <a:pt x="260" y="640"/>
                    </a:lnTo>
                    <a:lnTo>
                      <a:pt x="217" y="748"/>
                    </a:lnTo>
                    <a:lnTo>
                      <a:pt x="213" y="784"/>
                    </a:lnTo>
                    <a:lnTo>
                      <a:pt x="222" y="879"/>
                    </a:lnTo>
                    <a:lnTo>
                      <a:pt x="240" y="952"/>
                    </a:lnTo>
                    <a:lnTo>
                      <a:pt x="260" y="979"/>
                    </a:lnTo>
                    <a:lnTo>
                      <a:pt x="293" y="1006"/>
                    </a:lnTo>
                    <a:lnTo>
                      <a:pt x="348" y="1012"/>
                    </a:lnTo>
                    <a:lnTo>
                      <a:pt x="402" y="1042"/>
                    </a:lnTo>
                    <a:lnTo>
                      <a:pt x="474" y="1184"/>
                    </a:lnTo>
                    <a:lnTo>
                      <a:pt x="512" y="1237"/>
                    </a:lnTo>
                    <a:lnTo>
                      <a:pt x="523" y="1321"/>
                    </a:lnTo>
                    <a:lnTo>
                      <a:pt x="456" y="1456"/>
                    </a:lnTo>
                    <a:lnTo>
                      <a:pt x="389" y="1620"/>
                    </a:lnTo>
                    <a:lnTo>
                      <a:pt x="364" y="1667"/>
                    </a:lnTo>
                    <a:lnTo>
                      <a:pt x="368" y="1745"/>
                    </a:lnTo>
                    <a:lnTo>
                      <a:pt x="407" y="1819"/>
                    </a:lnTo>
                    <a:lnTo>
                      <a:pt x="432" y="1885"/>
                    </a:lnTo>
                    <a:lnTo>
                      <a:pt x="442" y="1955"/>
                    </a:lnTo>
                    <a:lnTo>
                      <a:pt x="496" y="2051"/>
                    </a:lnTo>
                    <a:lnTo>
                      <a:pt x="538" y="2182"/>
                    </a:lnTo>
                    <a:lnTo>
                      <a:pt x="550" y="2244"/>
                    </a:lnTo>
                    <a:lnTo>
                      <a:pt x="554" y="2299"/>
                    </a:lnTo>
                    <a:lnTo>
                      <a:pt x="501" y="2346"/>
                    </a:lnTo>
                    <a:lnTo>
                      <a:pt x="493" y="2430"/>
                    </a:lnTo>
                    <a:lnTo>
                      <a:pt x="477" y="2490"/>
                    </a:lnTo>
                    <a:lnTo>
                      <a:pt x="489" y="2525"/>
                    </a:lnTo>
                    <a:lnTo>
                      <a:pt x="493" y="2593"/>
                    </a:lnTo>
                    <a:lnTo>
                      <a:pt x="473" y="2636"/>
                    </a:lnTo>
                    <a:lnTo>
                      <a:pt x="474" y="2713"/>
                    </a:lnTo>
                    <a:lnTo>
                      <a:pt x="534" y="2727"/>
                    </a:lnTo>
                    <a:lnTo>
                      <a:pt x="565" y="2793"/>
                    </a:lnTo>
                    <a:lnTo>
                      <a:pt x="557" y="2868"/>
                    </a:lnTo>
                    <a:lnTo>
                      <a:pt x="584" y="2931"/>
                    </a:lnTo>
                    <a:lnTo>
                      <a:pt x="644" y="2986"/>
                    </a:lnTo>
                    <a:lnTo>
                      <a:pt x="649" y="3056"/>
                    </a:lnTo>
                    <a:lnTo>
                      <a:pt x="626" y="3124"/>
                    </a:lnTo>
                    <a:lnTo>
                      <a:pt x="588" y="3181"/>
                    </a:lnTo>
                    <a:lnTo>
                      <a:pt x="571" y="3241"/>
                    </a:lnTo>
                    <a:lnTo>
                      <a:pt x="595" y="3311"/>
                    </a:lnTo>
                    <a:lnTo>
                      <a:pt x="626" y="3355"/>
                    </a:lnTo>
                    <a:lnTo>
                      <a:pt x="737" y="3441"/>
                    </a:lnTo>
                    <a:lnTo>
                      <a:pt x="753" y="3504"/>
                    </a:lnTo>
                    <a:lnTo>
                      <a:pt x="792" y="3568"/>
                    </a:lnTo>
                    <a:lnTo>
                      <a:pt x="809" y="3549"/>
                    </a:lnTo>
                    <a:lnTo>
                      <a:pt x="805" y="3694"/>
                    </a:lnTo>
                    <a:lnTo>
                      <a:pt x="743" y="3835"/>
                    </a:lnTo>
                    <a:lnTo>
                      <a:pt x="696" y="3908"/>
                    </a:lnTo>
                    <a:lnTo>
                      <a:pt x="501" y="4165"/>
                    </a:lnTo>
                    <a:lnTo>
                      <a:pt x="358" y="4325"/>
                    </a:lnTo>
                    <a:lnTo>
                      <a:pt x="173" y="4510"/>
                    </a:lnTo>
                    <a:lnTo>
                      <a:pt x="37" y="4612"/>
                    </a:lnTo>
                    <a:lnTo>
                      <a:pt x="128" y="4626"/>
                    </a:lnTo>
                    <a:lnTo>
                      <a:pt x="169" y="4581"/>
                    </a:lnTo>
                    <a:lnTo>
                      <a:pt x="238" y="4542"/>
                    </a:lnTo>
                    <a:lnTo>
                      <a:pt x="242" y="4567"/>
                    </a:lnTo>
                    <a:lnTo>
                      <a:pt x="236" y="4587"/>
                    </a:lnTo>
                    <a:lnTo>
                      <a:pt x="234" y="4653"/>
                    </a:lnTo>
                    <a:lnTo>
                      <a:pt x="218" y="4626"/>
                    </a:lnTo>
                    <a:lnTo>
                      <a:pt x="202" y="4619"/>
                    </a:lnTo>
                    <a:lnTo>
                      <a:pt x="202" y="4676"/>
                    </a:lnTo>
                    <a:lnTo>
                      <a:pt x="220" y="4707"/>
                    </a:lnTo>
                    <a:lnTo>
                      <a:pt x="240" y="4710"/>
                    </a:lnTo>
                    <a:lnTo>
                      <a:pt x="263" y="4722"/>
                    </a:lnTo>
                    <a:lnTo>
                      <a:pt x="328" y="4777"/>
                    </a:lnTo>
                    <a:lnTo>
                      <a:pt x="369" y="4777"/>
                    </a:lnTo>
                    <a:lnTo>
                      <a:pt x="439" y="4760"/>
                    </a:lnTo>
                    <a:lnTo>
                      <a:pt x="478" y="4772"/>
                    </a:lnTo>
                    <a:lnTo>
                      <a:pt x="512" y="4800"/>
                    </a:lnTo>
                    <a:lnTo>
                      <a:pt x="510" y="4834"/>
                    </a:lnTo>
                    <a:lnTo>
                      <a:pt x="533" y="4849"/>
                    </a:lnTo>
                    <a:lnTo>
                      <a:pt x="559" y="4853"/>
                    </a:lnTo>
                    <a:lnTo>
                      <a:pt x="567" y="4869"/>
                    </a:lnTo>
                    <a:lnTo>
                      <a:pt x="542" y="4886"/>
                    </a:lnTo>
                    <a:lnTo>
                      <a:pt x="510" y="4886"/>
                    </a:lnTo>
                    <a:lnTo>
                      <a:pt x="410" y="4858"/>
                    </a:lnTo>
                    <a:lnTo>
                      <a:pt x="340" y="4853"/>
                    </a:lnTo>
                    <a:lnTo>
                      <a:pt x="320" y="4876"/>
                    </a:lnTo>
                    <a:lnTo>
                      <a:pt x="308" y="4903"/>
                    </a:lnTo>
                    <a:lnTo>
                      <a:pt x="256" y="4935"/>
                    </a:lnTo>
                    <a:lnTo>
                      <a:pt x="228" y="4916"/>
                    </a:lnTo>
                    <a:lnTo>
                      <a:pt x="204" y="4925"/>
                    </a:lnTo>
                    <a:lnTo>
                      <a:pt x="189" y="4964"/>
                    </a:lnTo>
                    <a:lnTo>
                      <a:pt x="166" y="4977"/>
                    </a:lnTo>
                    <a:lnTo>
                      <a:pt x="144" y="4953"/>
                    </a:lnTo>
                    <a:lnTo>
                      <a:pt x="117" y="4940"/>
                    </a:lnTo>
                    <a:lnTo>
                      <a:pt x="104" y="4972"/>
                    </a:lnTo>
                    <a:lnTo>
                      <a:pt x="113" y="5030"/>
                    </a:lnTo>
                    <a:lnTo>
                      <a:pt x="139" y="5035"/>
                    </a:lnTo>
                    <a:lnTo>
                      <a:pt x="159" y="5060"/>
                    </a:lnTo>
                    <a:lnTo>
                      <a:pt x="168" y="5090"/>
                    </a:lnTo>
                    <a:lnTo>
                      <a:pt x="155" y="5119"/>
                    </a:lnTo>
                    <a:lnTo>
                      <a:pt x="113" y="5161"/>
                    </a:lnTo>
                    <a:lnTo>
                      <a:pt x="82" y="5215"/>
                    </a:lnTo>
                    <a:lnTo>
                      <a:pt x="57" y="5267"/>
                    </a:lnTo>
                    <a:lnTo>
                      <a:pt x="72" y="5318"/>
                    </a:lnTo>
                    <a:lnTo>
                      <a:pt x="61" y="5384"/>
                    </a:lnTo>
                    <a:lnTo>
                      <a:pt x="67" y="5408"/>
                    </a:lnTo>
                    <a:lnTo>
                      <a:pt x="77" y="5427"/>
                    </a:lnTo>
                    <a:lnTo>
                      <a:pt x="77" y="5450"/>
                    </a:lnTo>
                    <a:lnTo>
                      <a:pt x="67" y="5477"/>
                    </a:lnTo>
                    <a:lnTo>
                      <a:pt x="35" y="5509"/>
                    </a:lnTo>
                    <a:lnTo>
                      <a:pt x="16" y="5523"/>
                    </a:lnTo>
                    <a:lnTo>
                      <a:pt x="7" y="5550"/>
                    </a:lnTo>
                    <a:lnTo>
                      <a:pt x="19" y="5579"/>
                    </a:lnTo>
                    <a:lnTo>
                      <a:pt x="52" y="5581"/>
                    </a:lnTo>
                    <a:lnTo>
                      <a:pt x="104" y="5577"/>
                    </a:lnTo>
                    <a:lnTo>
                      <a:pt x="143" y="5643"/>
                    </a:lnTo>
                    <a:lnTo>
                      <a:pt x="139" y="5699"/>
                    </a:lnTo>
                    <a:lnTo>
                      <a:pt x="102" y="5699"/>
                    </a:lnTo>
                    <a:lnTo>
                      <a:pt x="69" y="5658"/>
                    </a:lnTo>
                    <a:lnTo>
                      <a:pt x="39" y="5631"/>
                    </a:lnTo>
                    <a:lnTo>
                      <a:pt x="41" y="5686"/>
                    </a:lnTo>
                    <a:lnTo>
                      <a:pt x="23" y="5713"/>
                    </a:lnTo>
                    <a:lnTo>
                      <a:pt x="0" y="5769"/>
                    </a:lnTo>
                    <a:lnTo>
                      <a:pt x="6" y="5799"/>
                    </a:lnTo>
                    <a:lnTo>
                      <a:pt x="27" y="5821"/>
                    </a:lnTo>
                    <a:lnTo>
                      <a:pt x="40" y="5848"/>
                    </a:lnTo>
                    <a:lnTo>
                      <a:pt x="65" y="5865"/>
                    </a:lnTo>
                    <a:lnTo>
                      <a:pt x="81" y="5891"/>
                    </a:lnTo>
                    <a:lnTo>
                      <a:pt x="86" y="5919"/>
                    </a:lnTo>
                    <a:lnTo>
                      <a:pt x="65" y="6008"/>
                    </a:lnTo>
                    <a:lnTo>
                      <a:pt x="54" y="6036"/>
                    </a:lnTo>
                    <a:lnTo>
                      <a:pt x="84" y="6046"/>
                    </a:lnTo>
                    <a:lnTo>
                      <a:pt x="109" y="6064"/>
                    </a:lnTo>
                    <a:lnTo>
                      <a:pt x="108" y="6093"/>
                    </a:lnTo>
                    <a:lnTo>
                      <a:pt x="158" y="6172"/>
                    </a:lnTo>
                    <a:lnTo>
                      <a:pt x="166" y="6204"/>
                    </a:lnTo>
                    <a:lnTo>
                      <a:pt x="179" y="6231"/>
                    </a:lnTo>
                    <a:lnTo>
                      <a:pt x="180" y="6292"/>
                    </a:lnTo>
                    <a:lnTo>
                      <a:pt x="176" y="6322"/>
                    </a:lnTo>
                    <a:lnTo>
                      <a:pt x="185" y="6350"/>
                    </a:lnTo>
                    <a:lnTo>
                      <a:pt x="244" y="6341"/>
                    </a:lnTo>
                    <a:lnTo>
                      <a:pt x="272" y="6353"/>
                    </a:lnTo>
                    <a:lnTo>
                      <a:pt x="288" y="6378"/>
                    </a:lnTo>
                    <a:lnTo>
                      <a:pt x="348" y="6370"/>
                    </a:lnTo>
                    <a:lnTo>
                      <a:pt x="377" y="6376"/>
                    </a:lnTo>
                    <a:lnTo>
                      <a:pt x="423" y="6409"/>
                    </a:lnTo>
                    <a:lnTo>
                      <a:pt x="416" y="6483"/>
                    </a:lnTo>
                    <a:lnTo>
                      <a:pt x="468" y="6453"/>
                    </a:lnTo>
                    <a:lnTo>
                      <a:pt x="498" y="6450"/>
                    </a:lnTo>
                    <a:lnTo>
                      <a:pt x="520" y="6430"/>
                    </a:lnTo>
                    <a:lnTo>
                      <a:pt x="579" y="6427"/>
                    </a:lnTo>
                    <a:lnTo>
                      <a:pt x="609" y="6430"/>
                    </a:lnTo>
                    <a:lnTo>
                      <a:pt x="635" y="6447"/>
                    </a:lnTo>
                    <a:lnTo>
                      <a:pt x="656" y="6469"/>
                    </a:lnTo>
                    <a:lnTo>
                      <a:pt x="691" y="6518"/>
                    </a:lnTo>
                    <a:lnTo>
                      <a:pt x="722" y="6521"/>
                    </a:lnTo>
                    <a:lnTo>
                      <a:pt x="726" y="6564"/>
                    </a:lnTo>
                    <a:lnTo>
                      <a:pt x="715" y="6593"/>
                    </a:lnTo>
                    <a:lnTo>
                      <a:pt x="716" y="6624"/>
                    </a:lnTo>
                    <a:lnTo>
                      <a:pt x="735" y="6648"/>
                    </a:lnTo>
                    <a:lnTo>
                      <a:pt x="745" y="6677"/>
                    </a:lnTo>
                    <a:lnTo>
                      <a:pt x="742" y="6705"/>
                    </a:lnTo>
                    <a:lnTo>
                      <a:pt x="732" y="6735"/>
                    </a:lnTo>
                    <a:lnTo>
                      <a:pt x="708" y="6754"/>
                    </a:lnTo>
                    <a:lnTo>
                      <a:pt x="701" y="6783"/>
                    </a:lnTo>
                    <a:lnTo>
                      <a:pt x="709" y="6811"/>
                    </a:lnTo>
                    <a:lnTo>
                      <a:pt x="752" y="6854"/>
                    </a:lnTo>
                    <a:lnTo>
                      <a:pt x="769" y="6912"/>
                    </a:lnTo>
                    <a:lnTo>
                      <a:pt x="810" y="6993"/>
                    </a:lnTo>
                    <a:lnTo>
                      <a:pt x="827" y="7019"/>
                    </a:lnTo>
                    <a:lnTo>
                      <a:pt x="881" y="7050"/>
                    </a:lnTo>
                    <a:lnTo>
                      <a:pt x="899" y="7073"/>
                    </a:lnTo>
                    <a:lnTo>
                      <a:pt x="904" y="7102"/>
                    </a:lnTo>
                    <a:lnTo>
                      <a:pt x="900" y="7133"/>
                    </a:lnTo>
                    <a:lnTo>
                      <a:pt x="912" y="7160"/>
                    </a:lnTo>
                    <a:lnTo>
                      <a:pt x="1001" y="7148"/>
                    </a:lnTo>
                    <a:lnTo>
                      <a:pt x="1024" y="7167"/>
                    </a:lnTo>
                    <a:lnTo>
                      <a:pt x="1053" y="7177"/>
                    </a:lnTo>
                    <a:lnTo>
                      <a:pt x="1043" y="7205"/>
                    </a:lnTo>
                    <a:lnTo>
                      <a:pt x="1061" y="7228"/>
                    </a:lnTo>
                    <a:lnTo>
                      <a:pt x="1097" y="7233"/>
                    </a:lnTo>
                    <a:lnTo>
                      <a:pt x="1101" y="7285"/>
                    </a:lnTo>
                    <a:lnTo>
                      <a:pt x="1077" y="7303"/>
                    </a:lnTo>
                    <a:lnTo>
                      <a:pt x="1059" y="7327"/>
                    </a:lnTo>
                    <a:lnTo>
                      <a:pt x="1014" y="7367"/>
                    </a:lnTo>
                    <a:lnTo>
                      <a:pt x="987" y="7382"/>
                    </a:lnTo>
                    <a:lnTo>
                      <a:pt x="925" y="7375"/>
                    </a:lnTo>
                    <a:lnTo>
                      <a:pt x="880" y="7336"/>
                    </a:lnTo>
                    <a:lnTo>
                      <a:pt x="850" y="7334"/>
                    </a:lnTo>
                    <a:lnTo>
                      <a:pt x="823" y="7345"/>
                    </a:lnTo>
                    <a:lnTo>
                      <a:pt x="819" y="7376"/>
                    </a:lnTo>
                    <a:lnTo>
                      <a:pt x="792" y="7387"/>
                    </a:lnTo>
                    <a:lnTo>
                      <a:pt x="794" y="7418"/>
                    </a:lnTo>
                    <a:lnTo>
                      <a:pt x="838" y="7457"/>
                    </a:lnTo>
                    <a:lnTo>
                      <a:pt x="846" y="7486"/>
                    </a:lnTo>
                    <a:lnTo>
                      <a:pt x="837" y="7515"/>
                    </a:lnTo>
                    <a:lnTo>
                      <a:pt x="856" y="7536"/>
                    </a:lnTo>
                    <a:lnTo>
                      <a:pt x="850" y="7566"/>
                    </a:lnTo>
                    <a:lnTo>
                      <a:pt x="876" y="7581"/>
                    </a:lnTo>
                    <a:lnTo>
                      <a:pt x="887" y="7610"/>
                    </a:lnTo>
                    <a:lnTo>
                      <a:pt x="884" y="7639"/>
                    </a:lnTo>
                    <a:lnTo>
                      <a:pt x="903" y="7721"/>
                    </a:lnTo>
                    <a:lnTo>
                      <a:pt x="901" y="7721"/>
                    </a:lnTo>
                    <a:lnTo>
                      <a:pt x="924" y="7741"/>
                    </a:lnTo>
                    <a:lnTo>
                      <a:pt x="952" y="7749"/>
                    </a:lnTo>
                    <a:lnTo>
                      <a:pt x="979" y="7736"/>
                    </a:lnTo>
                    <a:lnTo>
                      <a:pt x="999" y="7713"/>
                    </a:lnTo>
                    <a:lnTo>
                      <a:pt x="1006" y="7681"/>
                    </a:lnTo>
                    <a:lnTo>
                      <a:pt x="1033" y="7664"/>
                    </a:lnTo>
                    <a:lnTo>
                      <a:pt x="1094" y="7676"/>
                    </a:lnTo>
                    <a:lnTo>
                      <a:pt x="1126" y="7676"/>
                    </a:lnTo>
                    <a:lnTo>
                      <a:pt x="1186" y="7658"/>
                    </a:lnTo>
                    <a:lnTo>
                      <a:pt x="1245" y="7667"/>
                    </a:lnTo>
                    <a:lnTo>
                      <a:pt x="1305" y="7653"/>
                    </a:lnTo>
                    <a:lnTo>
                      <a:pt x="1352" y="7692"/>
                    </a:lnTo>
                    <a:lnTo>
                      <a:pt x="1367" y="7718"/>
                    </a:lnTo>
                    <a:lnTo>
                      <a:pt x="1368" y="7749"/>
                    </a:lnTo>
                    <a:lnTo>
                      <a:pt x="1414" y="7790"/>
                    </a:lnTo>
                    <a:lnTo>
                      <a:pt x="1432" y="7816"/>
                    </a:lnTo>
                    <a:lnTo>
                      <a:pt x="1432" y="7849"/>
                    </a:lnTo>
                    <a:lnTo>
                      <a:pt x="1401" y="7866"/>
                    </a:lnTo>
                    <a:lnTo>
                      <a:pt x="1373" y="7868"/>
                    </a:lnTo>
                    <a:lnTo>
                      <a:pt x="1384" y="7895"/>
                    </a:lnTo>
                    <a:lnTo>
                      <a:pt x="1386" y="7924"/>
                    </a:lnTo>
                    <a:lnTo>
                      <a:pt x="1401" y="7983"/>
                    </a:lnTo>
                    <a:lnTo>
                      <a:pt x="1426" y="8002"/>
                    </a:lnTo>
                    <a:lnTo>
                      <a:pt x="1455" y="8013"/>
                    </a:lnTo>
                    <a:lnTo>
                      <a:pt x="1515" y="8029"/>
                    </a:lnTo>
                    <a:lnTo>
                      <a:pt x="1543" y="8018"/>
                    </a:lnTo>
                    <a:lnTo>
                      <a:pt x="1572" y="8019"/>
                    </a:lnTo>
                    <a:lnTo>
                      <a:pt x="1584" y="8046"/>
                    </a:lnTo>
                    <a:lnTo>
                      <a:pt x="1623" y="8092"/>
                    </a:lnTo>
                    <a:lnTo>
                      <a:pt x="1650" y="8192"/>
                    </a:lnTo>
                    <a:lnTo>
                      <a:pt x="1641" y="8223"/>
                    </a:lnTo>
                    <a:lnTo>
                      <a:pt x="1650" y="8251"/>
                    </a:lnTo>
                    <a:lnTo>
                      <a:pt x="1676" y="8271"/>
                    </a:lnTo>
                    <a:lnTo>
                      <a:pt x="1702" y="8288"/>
                    </a:lnTo>
                    <a:lnTo>
                      <a:pt x="1729" y="8274"/>
                    </a:lnTo>
                    <a:lnTo>
                      <a:pt x="1758" y="8268"/>
                    </a:lnTo>
                    <a:lnTo>
                      <a:pt x="1789" y="8274"/>
                    </a:lnTo>
                    <a:lnTo>
                      <a:pt x="1830" y="8314"/>
                    </a:lnTo>
                    <a:lnTo>
                      <a:pt x="1862" y="8305"/>
                    </a:lnTo>
                    <a:lnTo>
                      <a:pt x="1889" y="8318"/>
                    </a:lnTo>
                    <a:lnTo>
                      <a:pt x="1981" y="8291"/>
                    </a:lnTo>
                    <a:lnTo>
                      <a:pt x="2036" y="8263"/>
                    </a:lnTo>
                    <a:lnTo>
                      <a:pt x="2064" y="8272"/>
                    </a:lnTo>
                    <a:lnTo>
                      <a:pt x="2083" y="8298"/>
                    </a:lnTo>
                    <a:lnTo>
                      <a:pt x="2124" y="8380"/>
                    </a:lnTo>
                    <a:lnTo>
                      <a:pt x="2163" y="8426"/>
                    </a:lnTo>
                    <a:lnTo>
                      <a:pt x="2195" y="8425"/>
                    </a:lnTo>
                    <a:lnTo>
                      <a:pt x="2205" y="8394"/>
                    </a:lnTo>
                    <a:lnTo>
                      <a:pt x="2237" y="8398"/>
                    </a:lnTo>
                    <a:lnTo>
                      <a:pt x="2255" y="8422"/>
                    </a:lnTo>
                    <a:lnTo>
                      <a:pt x="2285" y="8426"/>
                    </a:lnTo>
                    <a:lnTo>
                      <a:pt x="2313" y="8438"/>
                    </a:lnTo>
                    <a:lnTo>
                      <a:pt x="2334" y="8460"/>
                    </a:lnTo>
                    <a:lnTo>
                      <a:pt x="2395" y="8456"/>
                    </a:lnTo>
                    <a:lnTo>
                      <a:pt x="2444" y="8491"/>
                    </a:lnTo>
                    <a:lnTo>
                      <a:pt x="2474" y="8490"/>
                    </a:lnTo>
                    <a:lnTo>
                      <a:pt x="2519" y="8530"/>
                    </a:lnTo>
                    <a:lnTo>
                      <a:pt x="2552" y="8536"/>
                    </a:lnTo>
                    <a:lnTo>
                      <a:pt x="2581" y="8534"/>
                    </a:lnTo>
                    <a:lnTo>
                      <a:pt x="2606" y="8552"/>
                    </a:lnTo>
                    <a:lnTo>
                      <a:pt x="2579" y="8566"/>
                    </a:lnTo>
                    <a:lnTo>
                      <a:pt x="2608" y="8654"/>
                    </a:lnTo>
                    <a:lnTo>
                      <a:pt x="2578" y="8709"/>
                    </a:lnTo>
                    <a:lnTo>
                      <a:pt x="2519" y="8722"/>
                    </a:lnTo>
                    <a:lnTo>
                      <a:pt x="2537" y="8746"/>
                    </a:lnTo>
                    <a:lnTo>
                      <a:pt x="2568" y="8753"/>
                    </a:lnTo>
                    <a:lnTo>
                      <a:pt x="2585" y="8777"/>
                    </a:lnTo>
                    <a:lnTo>
                      <a:pt x="2526" y="8793"/>
                    </a:lnTo>
                    <a:lnTo>
                      <a:pt x="2513" y="8821"/>
                    </a:lnTo>
                    <a:lnTo>
                      <a:pt x="2510" y="8850"/>
                    </a:lnTo>
                    <a:lnTo>
                      <a:pt x="2528" y="8874"/>
                    </a:lnTo>
                    <a:lnTo>
                      <a:pt x="2539" y="8902"/>
                    </a:lnTo>
                    <a:lnTo>
                      <a:pt x="2532" y="8932"/>
                    </a:lnTo>
                    <a:lnTo>
                      <a:pt x="2558" y="8947"/>
                    </a:lnTo>
                    <a:lnTo>
                      <a:pt x="2545" y="9008"/>
                    </a:lnTo>
                    <a:lnTo>
                      <a:pt x="2520" y="9095"/>
                    </a:lnTo>
                    <a:lnTo>
                      <a:pt x="2491" y="9107"/>
                    </a:lnTo>
                    <a:lnTo>
                      <a:pt x="2434" y="9093"/>
                    </a:lnTo>
                    <a:lnTo>
                      <a:pt x="2403" y="9098"/>
                    </a:lnTo>
                    <a:lnTo>
                      <a:pt x="2350" y="9069"/>
                    </a:lnTo>
                    <a:lnTo>
                      <a:pt x="2328" y="9090"/>
                    </a:lnTo>
                    <a:lnTo>
                      <a:pt x="2294" y="9141"/>
                    </a:lnTo>
                    <a:lnTo>
                      <a:pt x="2237" y="9163"/>
                    </a:lnTo>
                    <a:lnTo>
                      <a:pt x="2211" y="9217"/>
                    </a:lnTo>
                    <a:lnTo>
                      <a:pt x="2214" y="9248"/>
                    </a:lnTo>
                    <a:lnTo>
                      <a:pt x="2216" y="9304"/>
                    </a:lnTo>
                    <a:lnTo>
                      <a:pt x="2267" y="9286"/>
                    </a:lnTo>
                    <a:lnTo>
                      <a:pt x="2301" y="9291"/>
                    </a:lnTo>
                    <a:lnTo>
                      <a:pt x="2328" y="9272"/>
                    </a:lnTo>
                    <a:lnTo>
                      <a:pt x="2380" y="9261"/>
                    </a:lnTo>
                    <a:lnTo>
                      <a:pt x="2403" y="9271"/>
                    </a:lnTo>
                    <a:lnTo>
                      <a:pt x="2407" y="9294"/>
                    </a:lnTo>
                    <a:lnTo>
                      <a:pt x="2435" y="9298"/>
                    </a:lnTo>
                    <a:lnTo>
                      <a:pt x="2446" y="9310"/>
                    </a:lnTo>
                    <a:lnTo>
                      <a:pt x="2439" y="9325"/>
                    </a:lnTo>
                    <a:lnTo>
                      <a:pt x="2403" y="9327"/>
                    </a:lnTo>
                    <a:lnTo>
                      <a:pt x="2360" y="9343"/>
                    </a:lnTo>
                    <a:lnTo>
                      <a:pt x="2300" y="9380"/>
                    </a:lnTo>
                    <a:lnTo>
                      <a:pt x="2257" y="9394"/>
                    </a:lnTo>
                    <a:lnTo>
                      <a:pt x="2258" y="9413"/>
                    </a:lnTo>
                    <a:lnTo>
                      <a:pt x="2274" y="9434"/>
                    </a:lnTo>
                    <a:lnTo>
                      <a:pt x="2257" y="9443"/>
                    </a:lnTo>
                    <a:lnTo>
                      <a:pt x="2218" y="9431"/>
                    </a:lnTo>
                    <a:lnTo>
                      <a:pt x="2124" y="9446"/>
                    </a:lnTo>
                    <a:lnTo>
                      <a:pt x="2114" y="9481"/>
                    </a:lnTo>
                    <a:lnTo>
                      <a:pt x="2148" y="9512"/>
                    </a:lnTo>
                    <a:lnTo>
                      <a:pt x="2195" y="9531"/>
                    </a:lnTo>
                    <a:lnTo>
                      <a:pt x="2229" y="9578"/>
                    </a:lnTo>
                    <a:lnTo>
                      <a:pt x="2267" y="9614"/>
                    </a:lnTo>
                    <a:lnTo>
                      <a:pt x="2257" y="9621"/>
                    </a:lnTo>
                    <a:lnTo>
                      <a:pt x="2206" y="9605"/>
                    </a:lnTo>
                    <a:lnTo>
                      <a:pt x="2181" y="9645"/>
                    </a:lnTo>
                    <a:lnTo>
                      <a:pt x="2159" y="9642"/>
                    </a:lnTo>
                    <a:lnTo>
                      <a:pt x="2116" y="9708"/>
                    </a:lnTo>
                    <a:lnTo>
                      <a:pt x="2081" y="9756"/>
                    </a:lnTo>
                    <a:lnTo>
                      <a:pt x="2044" y="9823"/>
                    </a:lnTo>
                    <a:lnTo>
                      <a:pt x="1995" y="9826"/>
                    </a:lnTo>
                    <a:lnTo>
                      <a:pt x="1938" y="9819"/>
                    </a:lnTo>
                    <a:lnTo>
                      <a:pt x="1925" y="9836"/>
                    </a:lnTo>
                    <a:lnTo>
                      <a:pt x="1925" y="9859"/>
                    </a:lnTo>
                    <a:lnTo>
                      <a:pt x="1889" y="9875"/>
                    </a:lnTo>
                    <a:lnTo>
                      <a:pt x="1936" y="9897"/>
                    </a:lnTo>
                    <a:lnTo>
                      <a:pt x="1981" y="9935"/>
                    </a:lnTo>
                    <a:lnTo>
                      <a:pt x="2001" y="9985"/>
                    </a:lnTo>
                    <a:lnTo>
                      <a:pt x="2038" y="10027"/>
                    </a:lnTo>
                    <a:lnTo>
                      <a:pt x="2077" y="10031"/>
                    </a:lnTo>
                    <a:lnTo>
                      <a:pt x="2091" y="10014"/>
                    </a:lnTo>
                    <a:lnTo>
                      <a:pt x="2112" y="10041"/>
                    </a:lnTo>
                    <a:lnTo>
                      <a:pt x="2167" y="10088"/>
                    </a:lnTo>
                    <a:lnTo>
                      <a:pt x="2327" y="10159"/>
                    </a:lnTo>
                    <a:lnTo>
                      <a:pt x="2421" y="10235"/>
                    </a:lnTo>
                    <a:lnTo>
                      <a:pt x="2448" y="10280"/>
                    </a:lnTo>
                    <a:lnTo>
                      <a:pt x="2472" y="10310"/>
                    </a:lnTo>
                    <a:lnTo>
                      <a:pt x="2503" y="10319"/>
                    </a:lnTo>
                    <a:lnTo>
                      <a:pt x="2550" y="10362"/>
                    </a:lnTo>
                    <a:lnTo>
                      <a:pt x="2607" y="10343"/>
                    </a:lnTo>
                    <a:lnTo>
                      <a:pt x="2638" y="10339"/>
                    </a:lnTo>
                    <a:lnTo>
                      <a:pt x="2667" y="10349"/>
                    </a:lnTo>
                    <a:lnTo>
                      <a:pt x="2695" y="10345"/>
                    </a:lnTo>
                    <a:lnTo>
                      <a:pt x="2754" y="10364"/>
                    </a:lnTo>
                    <a:lnTo>
                      <a:pt x="2777" y="10384"/>
                    </a:lnTo>
                    <a:lnTo>
                      <a:pt x="2835" y="10397"/>
                    </a:lnTo>
                    <a:lnTo>
                      <a:pt x="2918" y="10433"/>
                    </a:lnTo>
                    <a:lnTo>
                      <a:pt x="2952" y="10436"/>
                    </a:lnTo>
                    <a:lnTo>
                      <a:pt x="3042" y="10427"/>
                    </a:lnTo>
                    <a:lnTo>
                      <a:pt x="3102" y="10446"/>
                    </a:lnTo>
                    <a:lnTo>
                      <a:pt x="3162" y="10446"/>
                    </a:lnTo>
                    <a:lnTo>
                      <a:pt x="3186" y="10465"/>
                    </a:lnTo>
                    <a:lnTo>
                      <a:pt x="3200" y="10481"/>
                    </a:lnTo>
                    <a:lnTo>
                      <a:pt x="3344" y="10566"/>
                    </a:lnTo>
                    <a:lnTo>
                      <a:pt x="3354" y="10594"/>
                    </a:lnTo>
                    <a:lnTo>
                      <a:pt x="3381" y="10609"/>
                    </a:lnTo>
                    <a:lnTo>
                      <a:pt x="3410" y="10601"/>
                    </a:lnTo>
                    <a:lnTo>
                      <a:pt x="3436" y="10584"/>
                    </a:lnTo>
                    <a:lnTo>
                      <a:pt x="3491" y="10562"/>
                    </a:lnTo>
                    <a:lnTo>
                      <a:pt x="3520" y="10559"/>
                    </a:lnTo>
                    <a:lnTo>
                      <a:pt x="3543" y="10579"/>
                    </a:lnTo>
                    <a:lnTo>
                      <a:pt x="3574" y="10571"/>
                    </a:lnTo>
                    <a:lnTo>
                      <a:pt x="3633" y="10581"/>
                    </a:lnTo>
                    <a:lnTo>
                      <a:pt x="3649" y="10608"/>
                    </a:lnTo>
                    <a:lnTo>
                      <a:pt x="3677" y="10617"/>
                    </a:lnTo>
                    <a:lnTo>
                      <a:pt x="3707" y="10620"/>
                    </a:lnTo>
                    <a:lnTo>
                      <a:pt x="3735" y="10631"/>
                    </a:lnTo>
                    <a:lnTo>
                      <a:pt x="3745" y="10660"/>
                    </a:lnTo>
                    <a:lnTo>
                      <a:pt x="3732" y="10718"/>
                    </a:lnTo>
                    <a:lnTo>
                      <a:pt x="3780" y="10754"/>
                    </a:lnTo>
                    <a:lnTo>
                      <a:pt x="3837" y="10771"/>
                    </a:lnTo>
                    <a:lnTo>
                      <a:pt x="3860" y="10791"/>
                    </a:lnTo>
                    <a:lnTo>
                      <a:pt x="3879" y="10803"/>
                    </a:lnTo>
                    <a:lnTo>
                      <a:pt x="3910" y="10823"/>
                    </a:lnTo>
                    <a:lnTo>
                      <a:pt x="3939" y="10823"/>
                    </a:lnTo>
                    <a:lnTo>
                      <a:pt x="3981" y="10864"/>
                    </a:lnTo>
                    <a:lnTo>
                      <a:pt x="3998" y="10890"/>
                    </a:lnTo>
                    <a:lnTo>
                      <a:pt x="4027" y="10892"/>
                    </a:lnTo>
                    <a:lnTo>
                      <a:pt x="4043" y="10952"/>
                    </a:lnTo>
                    <a:lnTo>
                      <a:pt x="4056" y="10979"/>
                    </a:lnTo>
                    <a:lnTo>
                      <a:pt x="4087" y="10977"/>
                    </a:lnTo>
                    <a:lnTo>
                      <a:pt x="4145" y="10988"/>
                    </a:lnTo>
                    <a:lnTo>
                      <a:pt x="4176" y="10984"/>
                    </a:lnTo>
                    <a:lnTo>
                      <a:pt x="4196" y="10963"/>
                    </a:lnTo>
                    <a:lnTo>
                      <a:pt x="4220" y="10905"/>
                    </a:lnTo>
                    <a:lnTo>
                      <a:pt x="4245" y="10889"/>
                    </a:lnTo>
                    <a:lnTo>
                      <a:pt x="4272" y="10876"/>
                    </a:lnTo>
                    <a:lnTo>
                      <a:pt x="4285" y="10847"/>
                    </a:lnTo>
                    <a:lnTo>
                      <a:pt x="4304" y="10811"/>
                    </a:lnTo>
                    <a:lnTo>
                      <a:pt x="4271" y="10792"/>
                    </a:lnTo>
                    <a:lnTo>
                      <a:pt x="4223" y="10689"/>
                    </a:lnTo>
                    <a:lnTo>
                      <a:pt x="4156" y="10571"/>
                    </a:lnTo>
                    <a:lnTo>
                      <a:pt x="4122" y="10525"/>
                    </a:lnTo>
                    <a:lnTo>
                      <a:pt x="4109" y="10476"/>
                    </a:lnTo>
                    <a:lnTo>
                      <a:pt x="4109" y="10395"/>
                    </a:lnTo>
                    <a:lnTo>
                      <a:pt x="4136" y="10296"/>
                    </a:lnTo>
                    <a:lnTo>
                      <a:pt x="4127" y="10247"/>
                    </a:lnTo>
                    <a:lnTo>
                      <a:pt x="4093" y="10326"/>
                    </a:lnTo>
                    <a:lnTo>
                      <a:pt x="4082" y="10303"/>
                    </a:lnTo>
                    <a:lnTo>
                      <a:pt x="4072" y="10237"/>
                    </a:lnTo>
                    <a:lnTo>
                      <a:pt x="4037" y="10175"/>
                    </a:lnTo>
                    <a:lnTo>
                      <a:pt x="3991" y="10109"/>
                    </a:lnTo>
                    <a:lnTo>
                      <a:pt x="3951" y="10112"/>
                    </a:lnTo>
                    <a:lnTo>
                      <a:pt x="3935" y="10057"/>
                    </a:lnTo>
                    <a:lnTo>
                      <a:pt x="3966" y="10005"/>
                    </a:lnTo>
                    <a:lnTo>
                      <a:pt x="3971" y="9963"/>
                    </a:lnTo>
                    <a:lnTo>
                      <a:pt x="4000" y="9924"/>
                    </a:lnTo>
                    <a:lnTo>
                      <a:pt x="4011" y="9924"/>
                    </a:lnTo>
                    <a:lnTo>
                      <a:pt x="4019" y="9916"/>
                    </a:lnTo>
                    <a:lnTo>
                      <a:pt x="4025" y="9880"/>
                    </a:lnTo>
                    <a:lnTo>
                      <a:pt x="4062" y="9848"/>
                    </a:lnTo>
                    <a:lnTo>
                      <a:pt x="4084" y="9716"/>
                    </a:lnTo>
                    <a:lnTo>
                      <a:pt x="4113" y="9724"/>
                    </a:lnTo>
                    <a:lnTo>
                      <a:pt x="4129" y="9650"/>
                    </a:lnTo>
                    <a:lnTo>
                      <a:pt x="4133" y="9605"/>
                    </a:lnTo>
                    <a:lnTo>
                      <a:pt x="4097" y="9546"/>
                    </a:lnTo>
                    <a:lnTo>
                      <a:pt x="4142" y="9560"/>
                    </a:lnTo>
                    <a:lnTo>
                      <a:pt x="4181" y="9562"/>
                    </a:lnTo>
                    <a:lnTo>
                      <a:pt x="4179" y="9589"/>
                    </a:lnTo>
                    <a:lnTo>
                      <a:pt x="4199" y="9631"/>
                    </a:lnTo>
                    <a:lnTo>
                      <a:pt x="4217" y="9685"/>
                    </a:lnTo>
                    <a:lnTo>
                      <a:pt x="4246" y="9686"/>
                    </a:lnTo>
                    <a:lnTo>
                      <a:pt x="4266" y="9676"/>
                    </a:lnTo>
                    <a:lnTo>
                      <a:pt x="4283" y="9676"/>
                    </a:lnTo>
                    <a:lnTo>
                      <a:pt x="4330" y="9569"/>
                    </a:lnTo>
                    <a:lnTo>
                      <a:pt x="4352" y="9555"/>
                    </a:lnTo>
                    <a:lnTo>
                      <a:pt x="4325" y="9546"/>
                    </a:lnTo>
                    <a:lnTo>
                      <a:pt x="4312" y="9522"/>
                    </a:lnTo>
                    <a:lnTo>
                      <a:pt x="4286" y="9512"/>
                    </a:lnTo>
                    <a:lnTo>
                      <a:pt x="4255" y="9512"/>
                    </a:lnTo>
                    <a:lnTo>
                      <a:pt x="4229" y="9500"/>
                    </a:lnTo>
                    <a:lnTo>
                      <a:pt x="4218" y="9476"/>
                    </a:lnTo>
                    <a:lnTo>
                      <a:pt x="4242" y="9453"/>
                    </a:lnTo>
                    <a:lnTo>
                      <a:pt x="4244" y="9424"/>
                    </a:lnTo>
                    <a:lnTo>
                      <a:pt x="4274" y="9415"/>
                    </a:lnTo>
                    <a:lnTo>
                      <a:pt x="4305" y="9435"/>
                    </a:lnTo>
                    <a:lnTo>
                      <a:pt x="4352" y="9424"/>
                    </a:lnTo>
                    <a:lnTo>
                      <a:pt x="4321" y="9212"/>
                    </a:lnTo>
                    <a:lnTo>
                      <a:pt x="4291" y="9204"/>
                    </a:lnTo>
                    <a:lnTo>
                      <a:pt x="4274" y="9179"/>
                    </a:lnTo>
                    <a:lnTo>
                      <a:pt x="4266" y="9149"/>
                    </a:lnTo>
                    <a:lnTo>
                      <a:pt x="4250" y="9124"/>
                    </a:lnTo>
                    <a:lnTo>
                      <a:pt x="4228" y="9102"/>
                    </a:lnTo>
                    <a:lnTo>
                      <a:pt x="4199" y="9102"/>
                    </a:lnTo>
                    <a:lnTo>
                      <a:pt x="4137" y="9111"/>
                    </a:lnTo>
                    <a:lnTo>
                      <a:pt x="4087" y="9097"/>
                    </a:lnTo>
                    <a:lnTo>
                      <a:pt x="4083" y="9132"/>
                    </a:lnTo>
                    <a:lnTo>
                      <a:pt x="4038" y="9086"/>
                    </a:lnTo>
                    <a:lnTo>
                      <a:pt x="4033" y="9055"/>
                    </a:lnTo>
                    <a:lnTo>
                      <a:pt x="4019" y="9029"/>
                    </a:lnTo>
                    <a:lnTo>
                      <a:pt x="4034" y="9004"/>
                    </a:lnTo>
                    <a:lnTo>
                      <a:pt x="4019" y="8978"/>
                    </a:lnTo>
                    <a:lnTo>
                      <a:pt x="4016" y="8949"/>
                    </a:lnTo>
                    <a:lnTo>
                      <a:pt x="3908" y="8914"/>
                    </a:lnTo>
                    <a:lnTo>
                      <a:pt x="3949" y="8750"/>
                    </a:lnTo>
                    <a:lnTo>
                      <a:pt x="4001" y="8720"/>
                    </a:lnTo>
                    <a:lnTo>
                      <a:pt x="4017" y="8694"/>
                    </a:lnTo>
                    <a:lnTo>
                      <a:pt x="4007" y="8666"/>
                    </a:lnTo>
                    <a:lnTo>
                      <a:pt x="3965" y="8626"/>
                    </a:lnTo>
                    <a:lnTo>
                      <a:pt x="4002" y="8456"/>
                    </a:lnTo>
                    <a:lnTo>
                      <a:pt x="4054" y="8426"/>
                    </a:lnTo>
                    <a:lnTo>
                      <a:pt x="4071" y="8400"/>
                    </a:lnTo>
                    <a:lnTo>
                      <a:pt x="4066" y="8369"/>
                    </a:lnTo>
                    <a:lnTo>
                      <a:pt x="4075" y="8342"/>
                    </a:lnTo>
                    <a:lnTo>
                      <a:pt x="4076" y="8312"/>
                    </a:lnTo>
                    <a:lnTo>
                      <a:pt x="4089" y="8283"/>
                    </a:lnTo>
                    <a:lnTo>
                      <a:pt x="4108" y="8259"/>
                    </a:lnTo>
                    <a:lnTo>
                      <a:pt x="4134" y="8277"/>
                    </a:lnTo>
                    <a:lnTo>
                      <a:pt x="4143" y="8307"/>
                    </a:lnTo>
                    <a:lnTo>
                      <a:pt x="4190" y="8342"/>
                    </a:lnTo>
                    <a:lnTo>
                      <a:pt x="4257" y="8480"/>
                    </a:lnTo>
                    <a:lnTo>
                      <a:pt x="4286" y="8490"/>
                    </a:lnTo>
                    <a:lnTo>
                      <a:pt x="4384" y="8423"/>
                    </a:lnTo>
                    <a:lnTo>
                      <a:pt x="4376" y="8392"/>
                    </a:lnTo>
                    <a:lnTo>
                      <a:pt x="4362" y="8365"/>
                    </a:lnTo>
                    <a:lnTo>
                      <a:pt x="4347" y="8274"/>
                    </a:lnTo>
                    <a:lnTo>
                      <a:pt x="4320" y="8221"/>
                    </a:lnTo>
                    <a:lnTo>
                      <a:pt x="4350" y="8227"/>
                    </a:lnTo>
                    <a:lnTo>
                      <a:pt x="4378" y="8215"/>
                    </a:lnTo>
                    <a:lnTo>
                      <a:pt x="4452" y="8161"/>
                    </a:lnTo>
                    <a:lnTo>
                      <a:pt x="4480" y="8148"/>
                    </a:lnTo>
                    <a:lnTo>
                      <a:pt x="4497" y="8124"/>
                    </a:lnTo>
                    <a:lnTo>
                      <a:pt x="4499" y="8094"/>
                    </a:lnTo>
                    <a:lnTo>
                      <a:pt x="4497" y="8064"/>
                    </a:lnTo>
                    <a:lnTo>
                      <a:pt x="4527" y="8057"/>
                    </a:lnTo>
                    <a:lnTo>
                      <a:pt x="4557" y="8060"/>
                    </a:lnTo>
                    <a:lnTo>
                      <a:pt x="4584" y="8050"/>
                    </a:lnTo>
                    <a:lnTo>
                      <a:pt x="4603" y="8026"/>
                    </a:lnTo>
                    <a:lnTo>
                      <a:pt x="4629" y="8012"/>
                    </a:lnTo>
                    <a:lnTo>
                      <a:pt x="4658" y="8004"/>
                    </a:lnTo>
                    <a:lnTo>
                      <a:pt x="4677" y="7980"/>
                    </a:lnTo>
                    <a:lnTo>
                      <a:pt x="4703" y="7962"/>
                    </a:lnTo>
                    <a:lnTo>
                      <a:pt x="4722" y="7939"/>
                    </a:lnTo>
                    <a:lnTo>
                      <a:pt x="4729" y="7909"/>
                    </a:lnTo>
                    <a:lnTo>
                      <a:pt x="4753" y="7890"/>
                    </a:lnTo>
                    <a:lnTo>
                      <a:pt x="4809" y="7873"/>
                    </a:lnTo>
                    <a:lnTo>
                      <a:pt x="4869" y="7874"/>
                    </a:lnTo>
                    <a:lnTo>
                      <a:pt x="4876" y="7904"/>
                    </a:lnTo>
                    <a:lnTo>
                      <a:pt x="4889" y="7932"/>
                    </a:lnTo>
                    <a:lnTo>
                      <a:pt x="4948" y="7918"/>
                    </a:lnTo>
                    <a:lnTo>
                      <a:pt x="4966" y="7941"/>
                    </a:lnTo>
                    <a:lnTo>
                      <a:pt x="4982" y="7917"/>
                    </a:lnTo>
                    <a:lnTo>
                      <a:pt x="4992" y="7885"/>
                    </a:lnTo>
                    <a:lnTo>
                      <a:pt x="5010" y="7860"/>
                    </a:lnTo>
                    <a:lnTo>
                      <a:pt x="5041" y="7863"/>
                    </a:lnTo>
                    <a:lnTo>
                      <a:pt x="5068" y="7850"/>
                    </a:lnTo>
                    <a:lnTo>
                      <a:pt x="5096" y="7852"/>
                    </a:lnTo>
                    <a:lnTo>
                      <a:pt x="5118" y="7909"/>
                    </a:lnTo>
                    <a:lnTo>
                      <a:pt x="5137" y="7932"/>
                    </a:lnTo>
                    <a:lnTo>
                      <a:pt x="5166" y="7922"/>
                    </a:lnTo>
                    <a:lnTo>
                      <a:pt x="5196" y="7919"/>
                    </a:lnTo>
                    <a:lnTo>
                      <a:pt x="5224" y="7931"/>
                    </a:lnTo>
                    <a:lnTo>
                      <a:pt x="5282" y="7917"/>
                    </a:lnTo>
                    <a:lnTo>
                      <a:pt x="5312" y="7918"/>
                    </a:lnTo>
                    <a:lnTo>
                      <a:pt x="5339" y="7936"/>
                    </a:lnTo>
                    <a:lnTo>
                      <a:pt x="5360" y="7957"/>
                    </a:lnTo>
                    <a:lnTo>
                      <a:pt x="5382" y="8013"/>
                    </a:lnTo>
                    <a:lnTo>
                      <a:pt x="5459" y="8059"/>
                    </a:lnTo>
                    <a:lnTo>
                      <a:pt x="5478" y="8081"/>
                    </a:lnTo>
                    <a:lnTo>
                      <a:pt x="5489" y="8111"/>
                    </a:lnTo>
                    <a:lnTo>
                      <a:pt x="5528" y="8157"/>
                    </a:lnTo>
                    <a:lnTo>
                      <a:pt x="5525" y="8187"/>
                    </a:lnTo>
                    <a:lnTo>
                      <a:pt x="5528" y="8216"/>
                    </a:lnTo>
                    <a:lnTo>
                      <a:pt x="5546" y="8241"/>
                    </a:lnTo>
                    <a:lnTo>
                      <a:pt x="5575" y="8232"/>
                    </a:lnTo>
                    <a:lnTo>
                      <a:pt x="5577" y="8203"/>
                    </a:lnTo>
                    <a:lnTo>
                      <a:pt x="5571" y="8172"/>
                    </a:lnTo>
                    <a:lnTo>
                      <a:pt x="5574" y="8143"/>
                    </a:lnTo>
                    <a:lnTo>
                      <a:pt x="5557" y="8117"/>
                    </a:lnTo>
                    <a:lnTo>
                      <a:pt x="5577" y="8094"/>
                    </a:lnTo>
                    <a:lnTo>
                      <a:pt x="5606" y="8091"/>
                    </a:lnTo>
                    <a:lnTo>
                      <a:pt x="5617" y="8118"/>
                    </a:lnTo>
                    <a:lnTo>
                      <a:pt x="5641" y="8138"/>
                    </a:lnTo>
                    <a:lnTo>
                      <a:pt x="5649" y="8165"/>
                    </a:lnTo>
                    <a:lnTo>
                      <a:pt x="5672" y="8186"/>
                    </a:lnTo>
                    <a:lnTo>
                      <a:pt x="5730" y="8206"/>
                    </a:lnTo>
                    <a:lnTo>
                      <a:pt x="5783" y="8236"/>
                    </a:lnTo>
                    <a:lnTo>
                      <a:pt x="5814" y="8229"/>
                    </a:lnTo>
                    <a:lnTo>
                      <a:pt x="5887" y="8175"/>
                    </a:lnTo>
                    <a:lnTo>
                      <a:pt x="5884" y="8145"/>
                    </a:lnTo>
                    <a:lnTo>
                      <a:pt x="5912" y="8133"/>
                    </a:lnTo>
                    <a:lnTo>
                      <a:pt x="5934" y="8113"/>
                    </a:lnTo>
                    <a:lnTo>
                      <a:pt x="5964" y="8107"/>
                    </a:lnTo>
                    <a:lnTo>
                      <a:pt x="5992" y="8117"/>
                    </a:lnTo>
                    <a:lnTo>
                      <a:pt x="5994" y="8087"/>
                    </a:lnTo>
                    <a:lnTo>
                      <a:pt x="6025" y="8087"/>
                    </a:lnTo>
                    <a:lnTo>
                      <a:pt x="6054" y="8092"/>
                    </a:lnTo>
                    <a:lnTo>
                      <a:pt x="6080" y="8076"/>
                    </a:lnTo>
                    <a:lnTo>
                      <a:pt x="6104" y="8094"/>
                    </a:lnTo>
                    <a:lnTo>
                      <a:pt x="6119" y="8108"/>
                    </a:lnTo>
                    <a:lnTo>
                      <a:pt x="6119" y="80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4" name="Group 333"/>
            <p:cNvGrpSpPr>
              <a:grpSpLocks noChangeAspect="1"/>
            </p:cNvGrpSpPr>
            <p:nvPr/>
          </p:nvGrpSpPr>
          <p:grpSpPr bwMode="auto">
            <a:xfrm>
              <a:off x="2441" y="2378"/>
              <a:ext cx="121" cy="148"/>
              <a:chOff x="2441" y="2378"/>
              <a:chExt cx="121" cy="148"/>
            </a:xfrm>
            <a:grpFill/>
          </p:grpSpPr>
          <p:sp>
            <p:nvSpPr>
              <p:cNvPr id="90" name="Freeform 33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1" name="Freeform 33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2" name="Freeform 33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3" name="Freeform 33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4" name="Freeform 33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5" name="Group 339"/>
            <p:cNvGrpSpPr>
              <a:grpSpLocks noChangeAspect="1"/>
            </p:cNvGrpSpPr>
            <p:nvPr/>
          </p:nvGrpSpPr>
          <p:grpSpPr bwMode="auto">
            <a:xfrm>
              <a:off x="2594" y="2119"/>
              <a:ext cx="237" cy="192"/>
              <a:chOff x="2594" y="2119"/>
              <a:chExt cx="237" cy="192"/>
            </a:xfrm>
            <a:grpFill/>
          </p:grpSpPr>
          <p:sp>
            <p:nvSpPr>
              <p:cNvPr id="83" name="Freeform 34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4" name="Freeform 34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5" name="Freeform 34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6" name="Freeform 34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7" name="Freeform 34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8" name="Freeform 34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9" name="Freeform 34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6" name="Group 347"/>
            <p:cNvGrpSpPr>
              <a:grpSpLocks noChangeAspect="1"/>
            </p:cNvGrpSpPr>
            <p:nvPr/>
          </p:nvGrpSpPr>
          <p:grpSpPr bwMode="auto">
            <a:xfrm>
              <a:off x="2781" y="2740"/>
              <a:ext cx="201" cy="195"/>
              <a:chOff x="2781" y="2740"/>
              <a:chExt cx="201" cy="195"/>
            </a:xfrm>
            <a:grpFill/>
          </p:grpSpPr>
          <p:sp>
            <p:nvSpPr>
              <p:cNvPr id="77" name="Freeform 34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8" name="Freeform 34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9" name="Freeform 35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0" name="Freeform 35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1" name="Freeform 35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2" name="Freeform 35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7" name="Group 354"/>
            <p:cNvGrpSpPr>
              <a:grpSpLocks noChangeAspect="1"/>
            </p:cNvGrpSpPr>
            <p:nvPr/>
          </p:nvGrpSpPr>
          <p:grpSpPr bwMode="auto">
            <a:xfrm>
              <a:off x="2991" y="2968"/>
              <a:ext cx="295" cy="300"/>
              <a:chOff x="2991" y="2968"/>
              <a:chExt cx="295" cy="300"/>
            </a:xfrm>
            <a:grpFill/>
          </p:grpSpPr>
          <p:sp>
            <p:nvSpPr>
              <p:cNvPr id="64" name="Freeform 35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5" name="Freeform 35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6" name="Freeform 35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7" name="Freeform 35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8" name="Freeform 35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9" name="Freeform 36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0" name="Freeform 36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1" name="Freeform 36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2" name="Freeform 36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3" name="Freeform 36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4" name="Freeform 36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5" name="Freeform 36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6" name="Freeform 36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58" name="Freeform 368"/>
            <p:cNvSpPr>
              <a:spLocks noChangeAspect="1"/>
            </p:cNvSpPr>
            <p:nvPr/>
          </p:nvSpPr>
          <p:spPr bwMode="gray">
            <a:xfrm>
              <a:off x="2369" y="2932"/>
              <a:ext cx="13" cy="8"/>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9" name="Freeform 369"/>
            <p:cNvSpPr>
              <a:spLocks noChangeAspect="1"/>
            </p:cNvSpPr>
            <p:nvPr/>
          </p:nvSpPr>
          <p:spPr bwMode="gray">
            <a:xfrm>
              <a:off x="3680" y="2881"/>
              <a:ext cx="229" cy="11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0" name="Freeform 370"/>
            <p:cNvSpPr>
              <a:spLocks noChangeAspect="1"/>
            </p:cNvSpPr>
            <p:nvPr/>
          </p:nvSpPr>
          <p:spPr bwMode="gray">
            <a:xfrm>
              <a:off x="3801" y="2983"/>
              <a:ext cx="105" cy="10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61" name="Group 371"/>
            <p:cNvGrpSpPr>
              <a:grpSpLocks noChangeAspect="1"/>
            </p:cNvGrpSpPr>
            <p:nvPr/>
          </p:nvGrpSpPr>
          <p:grpSpPr bwMode="auto">
            <a:xfrm>
              <a:off x="3847" y="2958"/>
              <a:ext cx="189" cy="152"/>
              <a:chOff x="3847" y="2958"/>
              <a:chExt cx="189" cy="152"/>
            </a:xfrm>
            <a:grpFill/>
          </p:grpSpPr>
          <p:sp>
            <p:nvSpPr>
              <p:cNvPr id="62" name="Freeform 372"/>
              <p:cNvSpPr>
                <a:spLocks noChangeAspect="1"/>
              </p:cNvSpPr>
              <p:nvPr/>
            </p:nvSpPr>
            <p:spPr bwMode="gray">
              <a:xfrm>
                <a:off x="3847" y="3054"/>
                <a:ext cx="40" cy="37"/>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3" name="Freeform 373"/>
              <p:cNvSpPr>
                <a:spLocks noChangeAspect="1"/>
              </p:cNvSpPr>
              <p:nvPr/>
            </p:nvSpPr>
            <p:spPr bwMode="gray">
              <a:xfrm>
                <a:off x="3853" y="2958"/>
                <a:ext cx="183" cy="152"/>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9" name="Group 19"/>
          <p:cNvGrpSpPr>
            <a:grpSpLocks/>
          </p:cNvGrpSpPr>
          <p:nvPr userDrawn="1"/>
        </p:nvGrpSpPr>
        <p:grpSpPr bwMode="gray">
          <a:xfrm>
            <a:off x="128464"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
        <p:nvSpPr>
          <p:cNvPr id="154" name="Right Arrow 153"/>
          <p:cNvSpPr/>
          <p:nvPr userDrawn="1"/>
        </p:nvSpPr>
        <p:spPr>
          <a:xfrm>
            <a:off x="5076056" y="2492896"/>
            <a:ext cx="720080"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Arrow 154"/>
          <p:cNvSpPr/>
          <p:nvPr userDrawn="1"/>
        </p:nvSpPr>
        <p:spPr>
          <a:xfrm rot="5400000">
            <a:off x="5760132" y="2816932"/>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ight Arrow 158"/>
          <p:cNvSpPr/>
          <p:nvPr userDrawn="1"/>
        </p:nvSpPr>
        <p:spPr>
          <a:xfrm rot="5863918">
            <a:off x="5688124" y="3465004"/>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p:cNvSpPr/>
          <p:nvPr userDrawn="1"/>
        </p:nvSpPr>
        <p:spPr>
          <a:xfrm rot="6851035">
            <a:off x="5472100" y="4041068"/>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p:cNvSpPr/>
          <p:nvPr userDrawn="1"/>
        </p:nvSpPr>
        <p:spPr>
          <a:xfrm rot="9318398">
            <a:off x="5010160" y="4446335"/>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Arrow 161"/>
          <p:cNvSpPr/>
          <p:nvPr userDrawn="1"/>
        </p:nvSpPr>
        <p:spPr>
          <a:xfrm rot="5593581">
            <a:off x="4040947" y="3588472"/>
            <a:ext cx="1905994" cy="3050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8" name="Group 19"/>
          <p:cNvGrpSpPr>
            <a:grpSpLocks/>
          </p:cNvGrpSpPr>
          <p:nvPr userDrawn="1"/>
        </p:nvGrpSpPr>
        <p:grpSpPr bwMode="gray">
          <a:xfrm>
            <a:off x="128464" y="0"/>
            <a:ext cx="2735263" cy="1530350"/>
            <a:chOff x="68" y="0"/>
            <a:chExt cx="1723" cy="964"/>
          </a:xfrm>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1026" name="Picture 2" descr="\\Czprgfsr03\Depart13\Marketing\Public\Obrazek\2.jpg"/>
          <p:cNvPicPr>
            <a:picLocks noChangeAspect="1" noChangeArrowheads="1"/>
          </p:cNvPicPr>
          <p:nvPr userDrawn="1"/>
        </p:nvPicPr>
        <p:blipFill>
          <a:blip r:embed="rId2" cstate="print"/>
          <a:srcRect l="9051"/>
          <a:stretch>
            <a:fillRect/>
          </a:stretch>
        </p:blipFill>
        <p:spPr bwMode="auto">
          <a:xfrm>
            <a:off x="0" y="0"/>
            <a:ext cx="9168458" cy="6858000"/>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hoto divider">
    <p:bg>
      <p:bgPr>
        <a:solidFill>
          <a:srgbClr val="BABBBC"/>
        </a:solidFill>
        <a:effectLst/>
      </p:bgPr>
    </p:bg>
    <p:spTree>
      <p:nvGrpSpPr>
        <p:cNvPr id="1" name=""/>
        <p:cNvGrpSpPr/>
        <p:nvPr/>
      </p:nvGrpSpPr>
      <p:grpSpPr>
        <a:xfrm>
          <a:off x="0" y="0"/>
          <a:ext cx="0" cy="0"/>
          <a:chOff x="0" y="0"/>
          <a:chExt cx="0" cy="0"/>
        </a:xfrm>
      </p:grpSpPr>
      <p:pic>
        <p:nvPicPr>
          <p:cNvPr id="4098" name="Picture 2" descr="\\Czprgfsr03\Depart13\Marketing\Public\Obrazek\5.jpg"/>
          <p:cNvPicPr>
            <a:picLocks noChangeAspect="1" noChangeArrowheads="1"/>
          </p:cNvPicPr>
          <p:nvPr userDrawn="1"/>
        </p:nvPicPr>
        <p:blipFill>
          <a:blip r:embed="rId2" cstate="print"/>
          <a:srcRect b="19288"/>
          <a:stretch>
            <a:fillRect/>
          </a:stretch>
        </p:blipFill>
        <p:spPr bwMode="auto">
          <a:xfrm>
            <a:off x="0" y="-11029"/>
            <a:ext cx="9143999" cy="6869029"/>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Photo divider">
    <p:bg>
      <p:bgPr>
        <a:solidFill>
          <a:srgbClr val="BABBBC"/>
        </a:solidFill>
        <a:effectLst/>
      </p:bgPr>
    </p:bg>
    <p:spTree>
      <p:nvGrpSpPr>
        <p:cNvPr id="1" name=""/>
        <p:cNvGrpSpPr/>
        <p:nvPr/>
      </p:nvGrpSpPr>
      <p:grpSpPr>
        <a:xfrm>
          <a:off x="0" y="0"/>
          <a:ext cx="0" cy="0"/>
          <a:chOff x="0" y="0"/>
          <a:chExt cx="0" cy="0"/>
        </a:xfrm>
      </p:grpSpPr>
      <p:pic>
        <p:nvPicPr>
          <p:cNvPr id="5" name="Picture 2" descr="\\Czprgfsr03\Depart13\Marketing\Public\Obrazek\4.jpg"/>
          <p:cNvPicPr>
            <a:picLocks noChangeAspect="1" noChangeArrowheads="1"/>
          </p:cNvPicPr>
          <p:nvPr userDrawn="1"/>
        </p:nvPicPr>
        <p:blipFill>
          <a:blip r:embed="rId2" cstate="print"/>
          <a:srcRect l="11504"/>
          <a:stretch>
            <a:fillRect/>
          </a:stretch>
        </p:blipFill>
        <p:spPr bwMode="auto">
          <a:xfrm>
            <a:off x="0" y="-16517"/>
            <a:ext cx="9144000" cy="6874517"/>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7" name="Group 19"/>
          <p:cNvGrpSpPr>
            <a:grpSpLocks/>
          </p:cNvGrpSpPr>
          <p:nvPr userDrawn="1"/>
        </p:nvGrpSpPr>
        <p:grpSpPr bwMode="gray">
          <a:xfrm>
            <a:off x="128464" y="0"/>
            <a:ext cx="2735263"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Disclaimer">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4816720"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pic>
        <p:nvPicPr>
          <p:cNvPr id="9" name="Picture 3" descr="C:\Users\ahlavackova\AppData\Local\Microsoft\Windows\Temporary Internet Files\Content.Outlook\7IACZI28\KPMG_Plus_Strapline_White.png"/>
          <p:cNvPicPr>
            <a:picLocks noChangeAspect="1" noChangeArrowheads="1"/>
          </p:cNvPicPr>
          <p:nvPr userDrawn="1"/>
        </p:nvPicPr>
        <p:blipFill>
          <a:blip r:embed="rId2" cstate="print"/>
          <a:srcRect/>
          <a:stretch>
            <a:fillRect/>
          </a:stretch>
        </p:blipFill>
        <p:spPr bwMode="auto">
          <a:xfrm>
            <a:off x="52330" y="-1922"/>
            <a:ext cx="2610654" cy="1533636"/>
          </a:xfrm>
          <a:prstGeom prst="rect">
            <a:avLst/>
          </a:prstGeom>
          <a:noFill/>
        </p:spPr>
      </p:pic>
      <p:sp>
        <p:nvSpPr>
          <p:cNvPr id="4" name="Text Placeholder 4"/>
          <p:cNvSpPr>
            <a:spLocks noGrp="1"/>
          </p:cNvSpPr>
          <p:nvPr>
            <p:ph type="body" sz="quarter" idx="10"/>
          </p:nvPr>
        </p:nvSpPr>
        <p:spPr bwMode="gray">
          <a:xfrm>
            <a:off x="252046" y="4291200"/>
            <a:ext cx="3704631" cy="1874650"/>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dirty="0" smtClean="0"/>
              <a:t>Click to edit Master text styles</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grpSp>
        <p:nvGrpSpPr>
          <p:cNvPr id="8" name="Group 7"/>
          <p:cNvGrpSpPr/>
          <p:nvPr userDrawn="1"/>
        </p:nvGrpSpPr>
        <p:grpSpPr>
          <a:xfrm>
            <a:off x="2771800" y="548680"/>
            <a:ext cx="6123130" cy="5954291"/>
            <a:chOff x="2625334" y="571053"/>
            <a:chExt cx="6123130" cy="5954291"/>
          </a:xfrm>
        </p:grpSpPr>
        <p:grpSp>
          <p:nvGrpSpPr>
            <p:cNvPr id="9" name="Group 234"/>
            <p:cNvGrpSpPr>
              <a:grpSpLocks noChangeAspect="1"/>
            </p:cNvGrpSpPr>
            <p:nvPr/>
          </p:nvGrpSpPr>
          <p:grpSpPr bwMode="auto">
            <a:xfrm>
              <a:off x="2625334" y="571053"/>
              <a:ext cx="6123130" cy="5954291"/>
              <a:chOff x="1971" y="1039"/>
              <a:chExt cx="2305" cy="2241"/>
            </a:xfrm>
            <a:solidFill>
              <a:srgbClr val="80BEC9"/>
            </a:solidFill>
          </p:grpSpPr>
          <p:grpSp>
            <p:nvGrpSpPr>
              <p:cNvPr id="11" name="Group 235"/>
              <p:cNvGrpSpPr>
                <a:grpSpLocks noChangeAspect="1"/>
              </p:cNvGrpSpPr>
              <p:nvPr/>
            </p:nvGrpSpPr>
            <p:grpSpPr bwMode="auto">
              <a:xfrm>
                <a:off x="3218" y="2948"/>
                <a:ext cx="632" cy="330"/>
                <a:chOff x="3091" y="3015"/>
                <a:chExt cx="632" cy="330"/>
              </a:xfrm>
              <a:grpFill/>
            </p:grpSpPr>
            <p:sp>
              <p:nvSpPr>
                <p:cNvPr id="152" name="Freeform 236"/>
                <p:cNvSpPr>
                  <a:spLocks noChangeAspect="1"/>
                </p:cNvSpPr>
                <p:nvPr/>
              </p:nvSpPr>
              <p:spPr bwMode="gray">
                <a:xfrm>
                  <a:off x="3306" y="3298"/>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3" name="Freeform 237"/>
                <p:cNvSpPr>
                  <a:spLocks noChangeAspect="1"/>
                </p:cNvSpPr>
                <p:nvPr/>
              </p:nvSpPr>
              <p:spPr bwMode="gray">
                <a:xfrm>
                  <a:off x="3091" y="3015"/>
                  <a:ext cx="632" cy="273"/>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2" name="Freeform 238"/>
              <p:cNvSpPr>
                <a:spLocks noChangeAspect="1"/>
              </p:cNvSpPr>
              <p:nvPr/>
            </p:nvSpPr>
            <p:spPr bwMode="gray">
              <a:xfrm>
                <a:off x="2009" y="2879"/>
                <a:ext cx="427" cy="339"/>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13" name="Group 239"/>
              <p:cNvGrpSpPr>
                <a:grpSpLocks noChangeAspect="1"/>
              </p:cNvGrpSpPr>
              <p:nvPr/>
            </p:nvGrpSpPr>
            <p:grpSpPr bwMode="auto">
              <a:xfrm>
                <a:off x="2522" y="2292"/>
                <a:ext cx="305" cy="410"/>
                <a:chOff x="2522" y="2292"/>
                <a:chExt cx="305" cy="410"/>
              </a:xfrm>
              <a:grpFill/>
            </p:grpSpPr>
            <p:sp>
              <p:nvSpPr>
                <p:cNvPr id="150" name="Freeform 24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1" name="Freeform 24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14" name="Group 242"/>
              <p:cNvGrpSpPr>
                <a:grpSpLocks noChangeAspect="1"/>
              </p:cNvGrpSpPr>
              <p:nvPr/>
            </p:nvGrpSpPr>
            <p:grpSpPr bwMode="auto">
              <a:xfrm>
                <a:off x="2049" y="1925"/>
                <a:ext cx="334" cy="642"/>
                <a:chOff x="2049" y="1925"/>
                <a:chExt cx="334" cy="642"/>
              </a:xfrm>
              <a:grpFill/>
            </p:grpSpPr>
            <p:sp>
              <p:nvSpPr>
                <p:cNvPr id="135" name="Freeform 24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6" name="Freeform 24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7" name="Freeform 24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8" name="Freeform 24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9" name="Freeform 24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0" name="Freeform 24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1" name="Freeform 24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25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3" name="Freeform 25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4" name="Freeform 25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5" name="Freeform 25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6" name="Freeform 25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7" name="Freeform 25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8" name="Freeform 25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9" name="Freeform 25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7" name="Freeform 258"/>
              <p:cNvSpPr>
                <a:spLocks noChangeAspect="1"/>
              </p:cNvSpPr>
              <p:nvPr/>
            </p:nvSpPr>
            <p:spPr bwMode="gray">
              <a:xfrm>
                <a:off x="2643" y="2618"/>
                <a:ext cx="260" cy="12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259"/>
              <p:cNvSpPr>
                <a:spLocks noChangeAspect="1"/>
              </p:cNvSpPr>
              <p:nvPr/>
            </p:nvSpPr>
            <p:spPr bwMode="gray">
              <a:xfrm>
                <a:off x="2644" y="2700"/>
                <a:ext cx="9" cy="19"/>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260"/>
              <p:cNvSpPr>
                <a:spLocks noChangeAspect="1"/>
              </p:cNvSpPr>
              <p:nvPr/>
            </p:nvSpPr>
            <p:spPr bwMode="gray">
              <a:xfrm>
                <a:off x="1971" y="2273"/>
                <a:ext cx="145" cy="215"/>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3" name="Freeform 261"/>
              <p:cNvSpPr>
                <a:spLocks noChangeAspect="1"/>
              </p:cNvSpPr>
              <p:nvPr/>
            </p:nvSpPr>
            <p:spPr bwMode="gray">
              <a:xfrm>
                <a:off x="2513" y="2557"/>
                <a:ext cx="23" cy="33"/>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4" name="Group 262"/>
              <p:cNvGrpSpPr>
                <a:grpSpLocks noChangeAspect="1"/>
              </p:cNvGrpSpPr>
              <p:nvPr/>
            </p:nvGrpSpPr>
            <p:grpSpPr bwMode="auto">
              <a:xfrm>
                <a:off x="2988" y="1147"/>
                <a:ext cx="403" cy="832"/>
                <a:chOff x="2988" y="1147"/>
                <a:chExt cx="403" cy="832"/>
              </a:xfrm>
              <a:grpFill/>
            </p:grpSpPr>
            <p:sp>
              <p:nvSpPr>
                <p:cNvPr id="131" name="Freeform 263"/>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2" name="Freeform 264"/>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3" name="Freeform 265"/>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4" name="Freeform 266"/>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5" name="Group 267"/>
              <p:cNvGrpSpPr>
                <a:grpSpLocks noChangeAspect="1"/>
              </p:cNvGrpSpPr>
              <p:nvPr/>
            </p:nvGrpSpPr>
            <p:grpSpPr bwMode="auto">
              <a:xfrm>
                <a:off x="2697" y="1244"/>
                <a:ext cx="444" cy="1020"/>
                <a:chOff x="2697" y="1244"/>
                <a:chExt cx="444" cy="1020"/>
              </a:xfrm>
              <a:grpFill/>
            </p:grpSpPr>
            <p:sp>
              <p:nvSpPr>
                <p:cNvPr id="128" name="Freeform 26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9" name="Freeform 26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0" name="Freeform 27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6" name="Freeform 271"/>
              <p:cNvSpPr>
                <a:spLocks noChangeAspect="1"/>
              </p:cNvSpPr>
              <p:nvPr/>
            </p:nvSpPr>
            <p:spPr bwMode="gray">
              <a:xfrm>
                <a:off x="2416" y="2488"/>
                <a:ext cx="117" cy="100"/>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7" name="Group 272"/>
              <p:cNvGrpSpPr>
                <a:grpSpLocks noChangeAspect="1"/>
              </p:cNvGrpSpPr>
              <p:nvPr/>
            </p:nvGrpSpPr>
            <p:grpSpPr bwMode="auto">
              <a:xfrm>
                <a:off x="2549" y="2716"/>
                <a:ext cx="401" cy="476"/>
                <a:chOff x="2549" y="2716"/>
                <a:chExt cx="401" cy="476"/>
              </a:xfrm>
              <a:grpFill/>
            </p:grpSpPr>
            <p:sp>
              <p:nvSpPr>
                <p:cNvPr id="125" name="Freeform 27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6" name="Freeform 27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7" name="Freeform 27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8" name="Group 276"/>
              <p:cNvGrpSpPr>
                <a:grpSpLocks noChangeAspect="1"/>
              </p:cNvGrpSpPr>
              <p:nvPr/>
            </p:nvGrpSpPr>
            <p:grpSpPr bwMode="auto">
              <a:xfrm>
                <a:off x="2163" y="2508"/>
                <a:ext cx="483" cy="479"/>
                <a:chOff x="2163" y="2508"/>
                <a:chExt cx="483" cy="479"/>
              </a:xfrm>
              <a:grpFill/>
            </p:grpSpPr>
            <p:sp>
              <p:nvSpPr>
                <p:cNvPr id="123" name="Freeform 27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4" name="Freeform 27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9" name="Freeform 279"/>
              <p:cNvSpPr>
                <a:spLocks noChangeAspect="1"/>
              </p:cNvSpPr>
              <p:nvPr/>
            </p:nvSpPr>
            <p:spPr bwMode="gray">
              <a:xfrm>
                <a:off x="2367" y="3088"/>
                <a:ext cx="11" cy="11"/>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0" name="Freeform 280"/>
              <p:cNvSpPr>
                <a:spLocks noChangeAspect="1"/>
              </p:cNvSpPr>
              <p:nvPr/>
            </p:nvSpPr>
            <p:spPr bwMode="gray">
              <a:xfrm>
                <a:off x="2406" y="3050"/>
                <a:ext cx="34" cy="30"/>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1" name="Freeform 281"/>
              <p:cNvSpPr>
                <a:spLocks noChangeAspect="1"/>
              </p:cNvSpPr>
              <p:nvPr/>
            </p:nvSpPr>
            <p:spPr bwMode="gray">
              <a:xfrm>
                <a:off x="2455" y="3046"/>
                <a:ext cx="14" cy="9"/>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2" name="Freeform 282"/>
              <p:cNvSpPr>
                <a:spLocks noChangeAspect="1"/>
              </p:cNvSpPr>
              <p:nvPr/>
            </p:nvSpPr>
            <p:spPr bwMode="gray">
              <a:xfrm>
                <a:off x="2004" y="2955"/>
                <a:ext cx="110" cy="222"/>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3" name="Freeform 283"/>
              <p:cNvSpPr>
                <a:spLocks noChangeAspect="1"/>
              </p:cNvSpPr>
              <p:nvPr/>
            </p:nvSpPr>
            <p:spPr bwMode="gray">
              <a:xfrm>
                <a:off x="2525" y="2687"/>
                <a:ext cx="150" cy="88"/>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4" name="Freeform 284"/>
              <p:cNvSpPr>
                <a:spLocks noChangeAspect="1"/>
              </p:cNvSpPr>
              <p:nvPr/>
            </p:nvSpPr>
            <p:spPr bwMode="gray">
              <a:xfrm>
                <a:off x="2777" y="2726"/>
                <a:ext cx="109" cy="7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5" name="Freeform 285"/>
              <p:cNvSpPr>
                <a:spLocks noChangeAspect="1"/>
              </p:cNvSpPr>
              <p:nvPr/>
            </p:nvSpPr>
            <p:spPr bwMode="gray">
              <a:xfrm>
                <a:off x="2856" y="2800"/>
                <a:ext cx="134" cy="135"/>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6" name="Freeform 286"/>
              <p:cNvSpPr>
                <a:spLocks noChangeAspect="1"/>
              </p:cNvSpPr>
              <p:nvPr/>
            </p:nvSpPr>
            <p:spPr bwMode="gray">
              <a:xfrm>
                <a:off x="2868" y="2641"/>
                <a:ext cx="229" cy="139"/>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288"/>
              <p:cNvSpPr>
                <a:spLocks noChangeAspect="1"/>
              </p:cNvSpPr>
              <p:nvPr/>
            </p:nvSpPr>
            <p:spPr bwMode="gray">
              <a:xfrm>
                <a:off x="2801" y="2294"/>
                <a:ext cx="338" cy="318"/>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8" name="Freeform 289"/>
              <p:cNvSpPr>
                <a:spLocks noChangeAspect="1"/>
              </p:cNvSpPr>
              <p:nvPr/>
            </p:nvSpPr>
            <p:spPr bwMode="gray">
              <a:xfrm>
                <a:off x="3034" y="2096"/>
                <a:ext cx="252" cy="149"/>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39" name="Group 290"/>
              <p:cNvGrpSpPr>
                <a:grpSpLocks noChangeAspect="1"/>
              </p:cNvGrpSpPr>
              <p:nvPr/>
            </p:nvGrpSpPr>
            <p:grpSpPr bwMode="auto">
              <a:xfrm>
                <a:off x="2483" y="1039"/>
                <a:ext cx="895" cy="1062"/>
                <a:chOff x="2483" y="1039"/>
                <a:chExt cx="895" cy="1062"/>
              </a:xfrm>
              <a:grpFill/>
            </p:grpSpPr>
            <p:sp>
              <p:nvSpPr>
                <p:cNvPr id="102" name="Freeform 291"/>
                <p:cNvSpPr>
                  <a:spLocks noChangeAspect="1"/>
                </p:cNvSpPr>
                <p:nvPr/>
              </p:nvSpPr>
              <p:spPr bwMode="gray">
                <a:xfrm>
                  <a:off x="2807" y="1255"/>
                  <a:ext cx="78" cy="72"/>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3" name="Freeform 292"/>
                <p:cNvSpPr>
                  <a:spLocks noChangeAspect="1"/>
                </p:cNvSpPr>
                <p:nvPr/>
              </p:nvSpPr>
              <p:spPr bwMode="gray">
                <a:xfrm>
                  <a:off x="2812" y="1254"/>
                  <a:ext cx="30" cy="36"/>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4" name="Freeform 293"/>
                <p:cNvSpPr>
                  <a:spLocks noChangeAspect="1"/>
                </p:cNvSpPr>
                <p:nvPr/>
              </p:nvSpPr>
              <p:spPr bwMode="gray">
                <a:xfrm>
                  <a:off x="2850" y="1221"/>
                  <a:ext cx="22" cy="3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5" name="Freeform 294"/>
                <p:cNvSpPr>
                  <a:spLocks noChangeAspect="1"/>
                </p:cNvSpPr>
                <p:nvPr/>
              </p:nvSpPr>
              <p:spPr bwMode="gray">
                <a:xfrm>
                  <a:off x="2822" y="1351"/>
                  <a:ext cx="21" cy="22"/>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6" name="Freeform 295"/>
                <p:cNvSpPr>
                  <a:spLocks noChangeAspect="1"/>
                </p:cNvSpPr>
                <p:nvPr/>
              </p:nvSpPr>
              <p:spPr bwMode="gray">
                <a:xfrm>
                  <a:off x="2893" y="1195"/>
                  <a:ext cx="40" cy="5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7" name="Freeform 296"/>
                <p:cNvSpPr>
                  <a:spLocks noChangeAspect="1"/>
                </p:cNvSpPr>
                <p:nvPr/>
              </p:nvSpPr>
              <p:spPr bwMode="gray">
                <a:xfrm>
                  <a:off x="2937" y="1167"/>
                  <a:ext cx="31" cy="3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8" name="Freeform 297"/>
                <p:cNvSpPr>
                  <a:spLocks noChangeAspect="1"/>
                </p:cNvSpPr>
                <p:nvPr/>
              </p:nvSpPr>
              <p:spPr bwMode="gray">
                <a:xfrm>
                  <a:off x="2958" y="1144"/>
                  <a:ext cx="30" cy="29"/>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9" name="Freeform 298"/>
                <p:cNvSpPr>
                  <a:spLocks noChangeAspect="1"/>
                </p:cNvSpPr>
                <p:nvPr/>
              </p:nvSpPr>
              <p:spPr bwMode="gray">
                <a:xfrm>
                  <a:off x="2987" y="1129"/>
                  <a:ext cx="18" cy="22"/>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0" name="Freeform 299"/>
                <p:cNvSpPr>
                  <a:spLocks noChangeAspect="1"/>
                </p:cNvSpPr>
                <p:nvPr/>
              </p:nvSpPr>
              <p:spPr bwMode="gray">
                <a:xfrm>
                  <a:off x="3019" y="1131"/>
                  <a:ext cx="11" cy="19"/>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1" name="Freeform 300"/>
                <p:cNvSpPr>
                  <a:spLocks noChangeAspect="1"/>
                </p:cNvSpPr>
                <p:nvPr/>
              </p:nvSpPr>
              <p:spPr bwMode="gray">
                <a:xfrm>
                  <a:off x="3086" y="1117"/>
                  <a:ext cx="16" cy="13"/>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2" name="Freeform 301"/>
                <p:cNvSpPr>
                  <a:spLocks noChangeAspect="1"/>
                </p:cNvSpPr>
                <p:nvPr/>
              </p:nvSpPr>
              <p:spPr bwMode="gray">
                <a:xfrm>
                  <a:off x="3072" y="1080"/>
                  <a:ext cx="36" cy="27"/>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3" name="Freeform 302"/>
                <p:cNvSpPr>
                  <a:spLocks noChangeAspect="1"/>
                </p:cNvSpPr>
                <p:nvPr/>
              </p:nvSpPr>
              <p:spPr bwMode="gray">
                <a:xfrm>
                  <a:off x="3102" y="1096"/>
                  <a:ext cx="23" cy="28"/>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4" name="Freeform 303"/>
                <p:cNvSpPr>
                  <a:spLocks noChangeAspect="1"/>
                </p:cNvSpPr>
                <p:nvPr/>
              </p:nvSpPr>
              <p:spPr bwMode="gray">
                <a:xfrm>
                  <a:off x="3128" y="1079"/>
                  <a:ext cx="13" cy="24"/>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5" name="Freeform 304"/>
                <p:cNvSpPr>
                  <a:spLocks noChangeAspect="1"/>
                </p:cNvSpPr>
                <p:nvPr/>
              </p:nvSpPr>
              <p:spPr bwMode="gray">
                <a:xfrm>
                  <a:off x="3182" y="1039"/>
                  <a:ext cx="25" cy="20"/>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6" name="Freeform 305"/>
                <p:cNvSpPr>
                  <a:spLocks noChangeAspect="1"/>
                </p:cNvSpPr>
                <p:nvPr/>
              </p:nvSpPr>
              <p:spPr bwMode="gray">
                <a:xfrm>
                  <a:off x="2609" y="1702"/>
                  <a:ext cx="25" cy="17"/>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7" name="Freeform 306"/>
                <p:cNvSpPr>
                  <a:spLocks noChangeAspect="1"/>
                </p:cNvSpPr>
                <p:nvPr/>
              </p:nvSpPr>
              <p:spPr bwMode="gray">
                <a:xfrm>
                  <a:off x="2483" y="1890"/>
                  <a:ext cx="6" cy="11"/>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8" name="Freeform 307"/>
                <p:cNvSpPr>
                  <a:spLocks noChangeAspect="1"/>
                </p:cNvSpPr>
                <p:nvPr/>
              </p:nvSpPr>
              <p:spPr bwMode="gray">
                <a:xfrm>
                  <a:off x="2519" y="1800"/>
                  <a:ext cx="7" cy="12"/>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9" name="Freeform 308"/>
                <p:cNvSpPr>
                  <a:spLocks noChangeAspect="1"/>
                </p:cNvSpPr>
                <p:nvPr/>
              </p:nvSpPr>
              <p:spPr bwMode="gray">
                <a:xfrm>
                  <a:off x="2491" y="1838"/>
                  <a:ext cx="5" cy="8"/>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0" name="Freeform 309"/>
                <p:cNvSpPr>
                  <a:spLocks noChangeAspect="1"/>
                </p:cNvSpPr>
                <p:nvPr/>
              </p:nvSpPr>
              <p:spPr bwMode="gray">
                <a:xfrm>
                  <a:off x="2500" y="1973"/>
                  <a:ext cx="6" cy="14"/>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1" name="Freeform 310"/>
                <p:cNvSpPr>
                  <a:spLocks noChangeAspect="1"/>
                </p:cNvSpPr>
                <p:nvPr/>
              </p:nvSpPr>
              <p:spPr bwMode="gray">
                <a:xfrm>
                  <a:off x="2497" y="2013"/>
                  <a:ext cx="3" cy="13"/>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2" name="Freeform 311"/>
                <p:cNvSpPr>
                  <a:spLocks noChangeAspect="1"/>
                </p:cNvSpPr>
                <p:nvPr/>
              </p:nvSpPr>
              <p:spPr bwMode="gray">
                <a:xfrm>
                  <a:off x="2491" y="1043"/>
                  <a:ext cx="887" cy="1058"/>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40" name="Freeform 312"/>
              <p:cNvSpPr>
                <a:spLocks noChangeAspect="1"/>
              </p:cNvSpPr>
              <p:nvPr/>
            </p:nvSpPr>
            <p:spPr bwMode="gray">
              <a:xfrm>
                <a:off x="3072" y="2436"/>
                <a:ext cx="619" cy="4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1" name="Freeform 313"/>
              <p:cNvSpPr>
                <a:spLocks noChangeAspect="1"/>
              </p:cNvSpPr>
              <p:nvPr/>
            </p:nvSpPr>
            <p:spPr bwMode="gray">
              <a:xfrm>
                <a:off x="2727" y="2505"/>
                <a:ext cx="235" cy="138"/>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2" name="Freeform 314"/>
              <p:cNvSpPr>
                <a:spLocks noChangeAspect="1"/>
              </p:cNvSpPr>
              <p:nvPr/>
            </p:nvSpPr>
            <p:spPr bwMode="gray">
              <a:xfrm>
                <a:off x="3424" y="3233"/>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3" name="Freeform 315"/>
              <p:cNvSpPr>
                <a:spLocks noChangeAspect="1"/>
              </p:cNvSpPr>
              <p:nvPr/>
            </p:nvSpPr>
            <p:spPr bwMode="gray">
              <a:xfrm>
                <a:off x="3083" y="2857"/>
                <a:ext cx="215" cy="134"/>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4" name="Freeform 316"/>
              <p:cNvSpPr>
                <a:spLocks noChangeAspect="1"/>
              </p:cNvSpPr>
              <p:nvPr/>
            </p:nvSpPr>
            <p:spPr bwMode="gray">
              <a:xfrm>
                <a:off x="2978" y="2929"/>
                <a:ext cx="60" cy="134"/>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5" name="Freeform 317"/>
              <p:cNvSpPr>
                <a:spLocks noChangeAspect="1"/>
              </p:cNvSpPr>
              <p:nvPr/>
            </p:nvSpPr>
            <p:spPr bwMode="gray">
              <a:xfrm>
                <a:off x="3036" y="2195"/>
                <a:ext cx="197" cy="152"/>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6" name="Freeform 318"/>
              <p:cNvSpPr>
                <a:spLocks noChangeAspect="1"/>
              </p:cNvSpPr>
              <p:nvPr/>
            </p:nvSpPr>
            <p:spPr bwMode="gray">
              <a:xfrm>
                <a:off x="3227" y="2644"/>
                <a:ext cx="116" cy="149"/>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7" name="Freeform 319"/>
              <p:cNvSpPr>
                <a:spLocks noChangeAspect="1"/>
              </p:cNvSpPr>
              <p:nvPr/>
            </p:nvSpPr>
            <p:spPr bwMode="gray">
              <a:xfrm>
                <a:off x="3209" y="2957"/>
                <a:ext cx="103" cy="87"/>
              </a:xfrm>
              <a:custGeom>
                <a:avLst/>
                <a:gdLst/>
                <a:ahLst/>
                <a:cxnLst>
                  <a:cxn ang="0">
                    <a:pos x="404" y="29"/>
                  </a:cxn>
                  <a:cxn ang="0">
                    <a:pos x="373" y="24"/>
                  </a:cxn>
                  <a:cxn ang="0">
                    <a:pos x="288" y="35"/>
                  </a:cxn>
                  <a:cxn ang="0">
                    <a:pos x="223" y="0"/>
                  </a:cxn>
                  <a:cxn ang="0">
                    <a:pos x="146" y="29"/>
                  </a:cxn>
                  <a:cxn ang="0">
                    <a:pos x="94" y="38"/>
                  </a:cxn>
                  <a:cxn ang="0">
                    <a:pos x="60" y="63"/>
                  </a:cxn>
                  <a:cxn ang="0">
                    <a:pos x="70" y="86"/>
                  </a:cxn>
                  <a:cxn ang="0">
                    <a:pos x="103" y="115"/>
                  </a:cxn>
                  <a:cxn ang="0">
                    <a:pos x="99" y="157"/>
                  </a:cxn>
                  <a:cxn ang="0">
                    <a:pos x="59" y="189"/>
                  </a:cxn>
                  <a:cxn ang="0">
                    <a:pos x="52" y="245"/>
                  </a:cxn>
                  <a:cxn ang="0">
                    <a:pos x="39" y="301"/>
                  </a:cxn>
                  <a:cxn ang="0">
                    <a:pos x="0" y="356"/>
                  </a:cxn>
                  <a:cxn ang="0">
                    <a:pos x="8" y="372"/>
                  </a:cxn>
                  <a:cxn ang="0">
                    <a:pos x="35" y="385"/>
                  </a:cxn>
                  <a:cxn ang="0">
                    <a:pos x="159" y="372"/>
                  </a:cxn>
                  <a:cxn ang="0">
                    <a:pos x="133" y="399"/>
                  </a:cxn>
                  <a:cxn ang="0">
                    <a:pos x="78" y="419"/>
                  </a:cxn>
                  <a:cxn ang="0">
                    <a:pos x="37" y="443"/>
                  </a:cxn>
                  <a:cxn ang="0">
                    <a:pos x="33" y="469"/>
                  </a:cxn>
                  <a:cxn ang="0">
                    <a:pos x="33" y="522"/>
                  </a:cxn>
                  <a:cxn ang="0">
                    <a:pos x="62" y="509"/>
                  </a:cxn>
                  <a:cxn ang="0">
                    <a:pos x="87" y="469"/>
                  </a:cxn>
                  <a:cxn ang="0">
                    <a:pos x="123" y="440"/>
                  </a:cxn>
                  <a:cxn ang="0">
                    <a:pos x="217" y="376"/>
                  </a:cxn>
                  <a:cxn ang="0">
                    <a:pos x="285" y="320"/>
                  </a:cxn>
                  <a:cxn ang="0">
                    <a:pos x="317" y="280"/>
                  </a:cxn>
                  <a:cxn ang="0">
                    <a:pos x="362" y="279"/>
                  </a:cxn>
                  <a:cxn ang="0">
                    <a:pos x="404" y="270"/>
                  </a:cxn>
                  <a:cxn ang="0">
                    <a:pos x="461" y="269"/>
                  </a:cxn>
                  <a:cxn ang="0">
                    <a:pos x="514" y="272"/>
                  </a:cxn>
                  <a:cxn ang="0">
                    <a:pos x="543" y="286"/>
                  </a:cxn>
                  <a:cxn ang="0">
                    <a:pos x="597" y="270"/>
                  </a:cxn>
                  <a:cxn ang="0">
                    <a:pos x="619" y="239"/>
                  </a:cxn>
                  <a:cxn ang="0">
                    <a:pos x="617" y="205"/>
                  </a:cxn>
                  <a:cxn ang="0">
                    <a:pos x="581" y="203"/>
                  </a:cxn>
                  <a:cxn ang="0">
                    <a:pos x="518" y="179"/>
                  </a:cxn>
                  <a:cxn ang="0">
                    <a:pos x="467" y="156"/>
                  </a:cxn>
                  <a:cxn ang="0">
                    <a:pos x="437" y="133"/>
                  </a:cxn>
                  <a:cxn ang="0">
                    <a:pos x="410" y="99"/>
                  </a:cxn>
                  <a:cxn ang="0">
                    <a:pos x="399" y="58"/>
                  </a:cxn>
                  <a:cxn ang="0">
                    <a:pos x="404" y="29"/>
                  </a:cxn>
                </a:cxnLst>
                <a:rect l="0" t="0" r="r" b="b"/>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8" name="Freeform 320"/>
              <p:cNvSpPr>
                <a:spLocks noChangeAspect="1"/>
              </p:cNvSpPr>
              <p:nvPr/>
            </p:nvSpPr>
            <p:spPr bwMode="gray">
              <a:xfrm>
                <a:off x="2949" y="2758"/>
                <a:ext cx="150" cy="206"/>
              </a:xfrm>
              <a:custGeom>
                <a:avLst/>
                <a:gdLst/>
                <a:ahLst/>
                <a:cxnLst>
                  <a:cxn ang="0">
                    <a:pos x="84" y="125"/>
                  </a:cxn>
                  <a:cxn ang="0">
                    <a:pos x="90" y="154"/>
                  </a:cxn>
                  <a:cxn ang="0">
                    <a:pos x="92" y="184"/>
                  </a:cxn>
                  <a:cxn ang="0">
                    <a:pos x="119" y="185"/>
                  </a:cxn>
                  <a:cxn ang="0">
                    <a:pos x="104" y="197"/>
                  </a:cxn>
                  <a:cxn ang="0">
                    <a:pos x="103" y="223"/>
                  </a:cxn>
                  <a:cxn ang="0">
                    <a:pos x="121" y="237"/>
                  </a:cxn>
                  <a:cxn ang="0">
                    <a:pos x="156" y="252"/>
                  </a:cxn>
                  <a:cxn ang="0">
                    <a:pos x="193" y="263"/>
                  </a:cxn>
                  <a:cxn ang="0">
                    <a:pos x="166" y="275"/>
                  </a:cxn>
                  <a:cxn ang="0">
                    <a:pos x="141" y="291"/>
                  </a:cxn>
                  <a:cxn ang="0">
                    <a:pos x="144" y="343"/>
                  </a:cxn>
                  <a:cxn ang="0">
                    <a:pos x="193" y="375"/>
                  </a:cxn>
                  <a:cxn ang="0">
                    <a:pos x="168" y="431"/>
                  </a:cxn>
                  <a:cxn ang="0">
                    <a:pos x="143" y="487"/>
                  </a:cxn>
                  <a:cxn ang="0">
                    <a:pos x="144" y="538"/>
                  </a:cxn>
                  <a:cxn ang="0">
                    <a:pos x="180" y="544"/>
                  </a:cxn>
                  <a:cxn ang="0">
                    <a:pos x="205" y="584"/>
                  </a:cxn>
                  <a:cxn ang="0">
                    <a:pos x="217" y="596"/>
                  </a:cxn>
                  <a:cxn ang="0">
                    <a:pos x="245" y="620"/>
                  </a:cxn>
                  <a:cxn ang="0">
                    <a:pos x="180" y="625"/>
                  </a:cxn>
                  <a:cxn ang="0">
                    <a:pos x="170" y="639"/>
                  </a:cxn>
                  <a:cxn ang="0">
                    <a:pos x="224" y="701"/>
                  </a:cxn>
                  <a:cxn ang="0">
                    <a:pos x="206" y="744"/>
                  </a:cxn>
                  <a:cxn ang="0">
                    <a:pos x="179" y="751"/>
                  </a:cxn>
                  <a:cxn ang="0">
                    <a:pos x="140" y="765"/>
                  </a:cxn>
                  <a:cxn ang="0">
                    <a:pos x="114" y="755"/>
                  </a:cxn>
                  <a:cxn ang="0">
                    <a:pos x="120" y="785"/>
                  </a:cxn>
                  <a:cxn ang="0">
                    <a:pos x="131" y="836"/>
                  </a:cxn>
                  <a:cxn ang="0">
                    <a:pos x="111" y="836"/>
                  </a:cxn>
                  <a:cxn ang="0">
                    <a:pos x="82" y="809"/>
                  </a:cxn>
                  <a:cxn ang="0">
                    <a:pos x="40" y="865"/>
                  </a:cxn>
                  <a:cxn ang="0">
                    <a:pos x="16" y="901"/>
                  </a:cxn>
                  <a:cxn ang="0">
                    <a:pos x="0" y="950"/>
                  </a:cxn>
                  <a:cxn ang="0">
                    <a:pos x="21" y="991"/>
                  </a:cxn>
                  <a:cxn ang="0">
                    <a:pos x="0" y="1064"/>
                  </a:cxn>
                  <a:cxn ang="0">
                    <a:pos x="135" y="1172"/>
                  </a:cxn>
                  <a:cxn ang="0">
                    <a:pos x="198" y="1179"/>
                  </a:cxn>
                  <a:cxn ang="0">
                    <a:pos x="234" y="1062"/>
                  </a:cxn>
                  <a:cxn ang="0">
                    <a:pos x="340" y="1059"/>
                  </a:cxn>
                  <a:cxn ang="0">
                    <a:pos x="444" y="1177"/>
                  </a:cxn>
                  <a:cxn ang="0">
                    <a:pos x="480" y="1174"/>
                  </a:cxn>
                  <a:cxn ang="0">
                    <a:pos x="559" y="1124"/>
                  </a:cxn>
                  <a:cxn ang="0">
                    <a:pos x="592" y="1132"/>
                  </a:cxn>
                  <a:cxn ang="0">
                    <a:pos x="694" y="1112"/>
                  </a:cxn>
                  <a:cxn ang="0">
                    <a:pos x="811" y="1127"/>
                  </a:cxn>
                  <a:cxn ang="0">
                    <a:pos x="900" y="899"/>
                  </a:cxn>
                  <a:cxn ang="0">
                    <a:pos x="803" y="703"/>
                  </a:cxn>
                  <a:cxn ang="0">
                    <a:pos x="841" y="586"/>
                  </a:cxn>
                  <a:cxn ang="0">
                    <a:pos x="824" y="444"/>
                  </a:cxn>
                  <a:cxn ang="0">
                    <a:pos x="617" y="395"/>
                  </a:cxn>
                  <a:cxn ang="0">
                    <a:pos x="574" y="283"/>
                  </a:cxn>
                  <a:cxn ang="0">
                    <a:pos x="484" y="154"/>
                  </a:cxn>
                  <a:cxn ang="0">
                    <a:pos x="369" y="41"/>
                  </a:cxn>
                  <a:cxn ang="0">
                    <a:pos x="289" y="17"/>
                  </a:cxn>
                  <a:cxn ang="0">
                    <a:pos x="131" y="60"/>
                  </a:cxn>
                </a:cxnLst>
                <a:rect l="0" t="0" r="r" b="b"/>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9" name="Freeform 321"/>
              <p:cNvSpPr>
                <a:spLocks noChangeAspect="1"/>
              </p:cNvSpPr>
              <p:nvPr/>
            </p:nvSpPr>
            <p:spPr bwMode="gray">
              <a:xfrm>
                <a:off x="3109" y="2214"/>
                <a:ext cx="331" cy="282"/>
              </a:xfrm>
              <a:custGeom>
                <a:avLst/>
                <a:gdLst/>
                <a:ahLst/>
                <a:cxnLst>
                  <a:cxn ang="0">
                    <a:pos x="20" y="1394"/>
                  </a:cxn>
                  <a:cxn ang="0">
                    <a:pos x="94" y="1275"/>
                  </a:cxn>
                  <a:cxn ang="0">
                    <a:pos x="139" y="1089"/>
                  </a:cxn>
                  <a:cxn ang="0">
                    <a:pos x="123" y="799"/>
                  </a:cxn>
                  <a:cxn ang="0">
                    <a:pos x="268" y="784"/>
                  </a:cxn>
                  <a:cxn ang="0">
                    <a:pos x="347" y="774"/>
                  </a:cxn>
                  <a:cxn ang="0">
                    <a:pos x="391" y="708"/>
                  </a:cxn>
                  <a:cxn ang="0">
                    <a:pos x="467" y="679"/>
                  </a:cxn>
                  <a:cxn ang="0">
                    <a:pos x="538" y="707"/>
                  </a:cxn>
                  <a:cxn ang="0">
                    <a:pos x="501" y="626"/>
                  </a:cxn>
                  <a:cxn ang="0">
                    <a:pos x="540" y="514"/>
                  </a:cxn>
                  <a:cxn ang="0">
                    <a:pos x="555" y="424"/>
                  </a:cxn>
                  <a:cxn ang="0">
                    <a:pos x="632" y="382"/>
                  </a:cxn>
                  <a:cxn ang="0">
                    <a:pos x="741" y="301"/>
                  </a:cxn>
                  <a:cxn ang="0">
                    <a:pos x="679" y="257"/>
                  </a:cxn>
                  <a:cxn ang="0">
                    <a:pos x="729" y="192"/>
                  </a:cxn>
                  <a:cxn ang="0">
                    <a:pos x="758" y="187"/>
                  </a:cxn>
                  <a:cxn ang="0">
                    <a:pos x="814" y="123"/>
                  </a:cxn>
                  <a:cxn ang="0">
                    <a:pos x="940" y="91"/>
                  </a:cxn>
                  <a:cxn ang="0">
                    <a:pos x="1017" y="1"/>
                  </a:cxn>
                  <a:cxn ang="0">
                    <a:pos x="1124" y="18"/>
                  </a:cxn>
                  <a:cxn ang="0">
                    <a:pos x="1228" y="47"/>
                  </a:cxn>
                  <a:cxn ang="0">
                    <a:pos x="1296" y="160"/>
                  </a:cxn>
                  <a:cxn ang="0">
                    <a:pos x="1400" y="108"/>
                  </a:cxn>
                  <a:cxn ang="0">
                    <a:pos x="1515" y="124"/>
                  </a:cxn>
                  <a:cxn ang="0">
                    <a:pos x="1601" y="199"/>
                  </a:cxn>
                  <a:cxn ang="0">
                    <a:pos x="1595" y="302"/>
                  </a:cxn>
                  <a:cxn ang="0">
                    <a:pos x="1621" y="384"/>
                  </a:cxn>
                  <a:cxn ang="0">
                    <a:pos x="1580" y="461"/>
                  </a:cxn>
                  <a:cxn ang="0">
                    <a:pos x="1648" y="589"/>
                  </a:cxn>
                  <a:cxn ang="0">
                    <a:pos x="1761" y="727"/>
                  </a:cxn>
                  <a:cxn ang="0">
                    <a:pos x="1780" y="811"/>
                  </a:cxn>
                  <a:cxn ang="0">
                    <a:pos x="1904" y="845"/>
                  </a:cxn>
                  <a:cxn ang="0">
                    <a:pos x="1941" y="906"/>
                  </a:cxn>
                  <a:cxn ang="0">
                    <a:pos x="1957" y="980"/>
                  </a:cxn>
                  <a:cxn ang="0">
                    <a:pos x="1867" y="1060"/>
                  </a:cxn>
                  <a:cxn ang="0">
                    <a:pos x="1730" y="1012"/>
                  </a:cxn>
                  <a:cxn ang="0">
                    <a:pos x="1672" y="1065"/>
                  </a:cxn>
                  <a:cxn ang="0">
                    <a:pos x="1726" y="1163"/>
                  </a:cxn>
                  <a:cxn ang="0">
                    <a:pos x="1730" y="1243"/>
                  </a:cxn>
                  <a:cxn ang="0">
                    <a:pos x="1764" y="1316"/>
                  </a:cxn>
                  <a:cxn ang="0">
                    <a:pos x="1679" y="1417"/>
                  </a:cxn>
                  <a:cxn ang="0">
                    <a:pos x="1554" y="1499"/>
                  </a:cxn>
                  <a:cxn ang="0">
                    <a:pos x="1533" y="1590"/>
                  </a:cxn>
                  <a:cxn ang="0">
                    <a:pos x="1496" y="1689"/>
                  </a:cxn>
                  <a:cxn ang="0">
                    <a:pos x="1418" y="1649"/>
                  </a:cxn>
                  <a:cxn ang="0">
                    <a:pos x="1299" y="1678"/>
                  </a:cxn>
                  <a:cxn ang="0">
                    <a:pos x="1214" y="1590"/>
                  </a:cxn>
                  <a:cxn ang="0">
                    <a:pos x="1109" y="1617"/>
                  </a:cxn>
                  <a:cxn ang="0">
                    <a:pos x="1025" y="1595"/>
                  </a:cxn>
                  <a:cxn ang="0">
                    <a:pos x="941" y="1630"/>
                  </a:cxn>
                  <a:cxn ang="0">
                    <a:pos x="889" y="1599"/>
                  </a:cxn>
                  <a:cxn ang="0">
                    <a:pos x="799" y="1552"/>
                  </a:cxn>
                  <a:cxn ang="0">
                    <a:pos x="715" y="1515"/>
                  </a:cxn>
                  <a:cxn ang="0">
                    <a:pos x="596" y="1499"/>
                  </a:cxn>
                  <a:cxn ang="0">
                    <a:pos x="447" y="1471"/>
                  </a:cxn>
                  <a:cxn ang="0">
                    <a:pos x="236" y="1496"/>
                  </a:cxn>
                  <a:cxn ang="0">
                    <a:pos x="146" y="1573"/>
                  </a:cxn>
                  <a:cxn ang="0">
                    <a:pos x="63" y="1595"/>
                  </a:cxn>
                </a:cxnLst>
                <a:rect l="0" t="0" r="r" b="b"/>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0" name="Freeform 322"/>
              <p:cNvSpPr>
                <a:spLocks noChangeAspect="1"/>
              </p:cNvSpPr>
              <p:nvPr/>
            </p:nvSpPr>
            <p:spPr bwMode="gray">
              <a:xfrm>
                <a:off x="2895" y="2589"/>
                <a:ext cx="189" cy="93"/>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1" name="Freeform 323"/>
              <p:cNvSpPr>
                <a:spLocks noChangeAspect="1"/>
              </p:cNvSpPr>
              <p:nvPr/>
            </p:nvSpPr>
            <p:spPr bwMode="gray">
              <a:xfrm>
                <a:off x="3020" y="2943"/>
                <a:ext cx="83" cy="67"/>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2" name="Freeform 324"/>
              <p:cNvSpPr>
                <a:spLocks noChangeAspect="1"/>
              </p:cNvSpPr>
              <p:nvPr/>
            </p:nvSpPr>
            <p:spPr bwMode="gray">
              <a:xfrm>
                <a:off x="3008" y="2655"/>
                <a:ext cx="325" cy="226"/>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53" name="Group 325"/>
              <p:cNvGrpSpPr>
                <a:grpSpLocks noChangeAspect="1"/>
              </p:cNvGrpSpPr>
              <p:nvPr/>
            </p:nvGrpSpPr>
            <p:grpSpPr bwMode="auto">
              <a:xfrm>
                <a:off x="3065" y="1990"/>
                <a:ext cx="219" cy="137"/>
                <a:chOff x="3065" y="1990"/>
                <a:chExt cx="219" cy="137"/>
              </a:xfrm>
              <a:grpFill/>
            </p:grpSpPr>
            <p:sp>
              <p:nvSpPr>
                <p:cNvPr id="99" name="Freeform 32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0" name="Freeform 32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1" name="Freeform 32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4" name="Group 329"/>
              <p:cNvGrpSpPr>
                <a:grpSpLocks noChangeAspect="1"/>
              </p:cNvGrpSpPr>
              <p:nvPr/>
            </p:nvGrpSpPr>
            <p:grpSpPr bwMode="auto">
              <a:xfrm>
                <a:off x="2987" y="1160"/>
                <a:ext cx="1289" cy="1832"/>
                <a:chOff x="2987" y="1160"/>
                <a:chExt cx="1289" cy="1832"/>
              </a:xfrm>
              <a:grpFill/>
            </p:grpSpPr>
            <p:sp>
              <p:nvSpPr>
                <p:cNvPr id="96" name="Freeform 330"/>
                <p:cNvSpPr>
                  <a:spLocks noChangeAspect="1"/>
                </p:cNvSpPr>
                <p:nvPr/>
              </p:nvSpPr>
              <p:spPr bwMode="gray">
                <a:xfrm>
                  <a:off x="3963" y="1202"/>
                  <a:ext cx="73" cy="78"/>
                </a:xfrm>
                <a:custGeom>
                  <a:avLst/>
                  <a:gdLst/>
                  <a:ahLst/>
                  <a:cxnLst>
                    <a:cxn ang="0">
                      <a:pos x="100" y="32"/>
                    </a:cxn>
                    <a:cxn ang="0">
                      <a:pos x="113" y="15"/>
                    </a:cxn>
                    <a:cxn ang="0">
                      <a:pos x="127" y="14"/>
                    </a:cxn>
                    <a:cxn ang="0">
                      <a:pos x="146" y="28"/>
                    </a:cxn>
                    <a:cxn ang="0">
                      <a:pos x="187" y="0"/>
                    </a:cxn>
                    <a:cxn ang="0">
                      <a:pos x="205" y="0"/>
                    </a:cxn>
                    <a:cxn ang="0">
                      <a:pos x="354" y="138"/>
                    </a:cxn>
                    <a:cxn ang="0">
                      <a:pos x="378" y="192"/>
                    </a:cxn>
                    <a:cxn ang="0">
                      <a:pos x="393" y="196"/>
                    </a:cxn>
                    <a:cxn ang="0">
                      <a:pos x="393" y="128"/>
                    </a:cxn>
                    <a:cxn ang="0">
                      <a:pos x="412" y="182"/>
                    </a:cxn>
                    <a:cxn ang="0">
                      <a:pos x="439" y="241"/>
                    </a:cxn>
                    <a:cxn ang="0">
                      <a:pos x="432" y="291"/>
                    </a:cxn>
                    <a:cxn ang="0">
                      <a:pos x="407" y="237"/>
                    </a:cxn>
                    <a:cxn ang="0">
                      <a:pos x="364" y="284"/>
                    </a:cxn>
                    <a:cxn ang="0">
                      <a:pos x="290" y="391"/>
                    </a:cxn>
                    <a:cxn ang="0">
                      <a:pos x="238" y="421"/>
                    </a:cxn>
                    <a:cxn ang="0">
                      <a:pos x="208" y="421"/>
                    </a:cxn>
                    <a:cxn ang="0">
                      <a:pos x="173" y="461"/>
                    </a:cxn>
                    <a:cxn ang="0">
                      <a:pos x="135" y="468"/>
                    </a:cxn>
                    <a:cxn ang="0">
                      <a:pos x="117" y="439"/>
                    </a:cxn>
                    <a:cxn ang="0">
                      <a:pos x="105" y="469"/>
                    </a:cxn>
                    <a:cxn ang="0">
                      <a:pos x="76" y="441"/>
                    </a:cxn>
                    <a:cxn ang="0">
                      <a:pos x="49" y="393"/>
                    </a:cxn>
                    <a:cxn ang="0">
                      <a:pos x="27" y="391"/>
                    </a:cxn>
                    <a:cxn ang="0">
                      <a:pos x="22" y="441"/>
                    </a:cxn>
                    <a:cxn ang="0">
                      <a:pos x="33" y="468"/>
                    </a:cxn>
                    <a:cxn ang="0">
                      <a:pos x="10" y="428"/>
                    </a:cxn>
                    <a:cxn ang="0">
                      <a:pos x="0" y="386"/>
                    </a:cxn>
                    <a:cxn ang="0">
                      <a:pos x="10" y="338"/>
                    </a:cxn>
                    <a:cxn ang="0">
                      <a:pos x="15" y="207"/>
                    </a:cxn>
                    <a:cxn ang="0">
                      <a:pos x="29" y="153"/>
                    </a:cxn>
                    <a:cxn ang="0">
                      <a:pos x="76" y="63"/>
                    </a:cxn>
                    <a:cxn ang="0">
                      <a:pos x="100" y="32"/>
                    </a:cxn>
                  </a:cxnLst>
                  <a:rect l="0" t="0" r="r" b="b"/>
                  <a:pathLst>
                    <a:path w="439" h="469">
                      <a:moveTo>
                        <a:pt x="100" y="32"/>
                      </a:moveTo>
                      <a:lnTo>
                        <a:pt x="113" y="15"/>
                      </a:lnTo>
                      <a:lnTo>
                        <a:pt x="127" y="14"/>
                      </a:lnTo>
                      <a:lnTo>
                        <a:pt x="146" y="28"/>
                      </a:lnTo>
                      <a:lnTo>
                        <a:pt x="187" y="0"/>
                      </a:lnTo>
                      <a:lnTo>
                        <a:pt x="205" y="0"/>
                      </a:lnTo>
                      <a:lnTo>
                        <a:pt x="354" y="138"/>
                      </a:lnTo>
                      <a:lnTo>
                        <a:pt x="378" y="192"/>
                      </a:lnTo>
                      <a:lnTo>
                        <a:pt x="393" y="196"/>
                      </a:lnTo>
                      <a:lnTo>
                        <a:pt x="393" y="128"/>
                      </a:lnTo>
                      <a:lnTo>
                        <a:pt x="412" y="182"/>
                      </a:lnTo>
                      <a:lnTo>
                        <a:pt x="439" y="241"/>
                      </a:lnTo>
                      <a:lnTo>
                        <a:pt x="432" y="291"/>
                      </a:lnTo>
                      <a:lnTo>
                        <a:pt x="407" y="237"/>
                      </a:lnTo>
                      <a:lnTo>
                        <a:pt x="364" y="284"/>
                      </a:lnTo>
                      <a:lnTo>
                        <a:pt x="290" y="391"/>
                      </a:lnTo>
                      <a:lnTo>
                        <a:pt x="238" y="421"/>
                      </a:lnTo>
                      <a:lnTo>
                        <a:pt x="208" y="421"/>
                      </a:lnTo>
                      <a:lnTo>
                        <a:pt x="173" y="461"/>
                      </a:lnTo>
                      <a:lnTo>
                        <a:pt x="135" y="468"/>
                      </a:lnTo>
                      <a:lnTo>
                        <a:pt x="117" y="439"/>
                      </a:lnTo>
                      <a:lnTo>
                        <a:pt x="105" y="469"/>
                      </a:lnTo>
                      <a:lnTo>
                        <a:pt x="76" y="441"/>
                      </a:lnTo>
                      <a:lnTo>
                        <a:pt x="49" y="393"/>
                      </a:lnTo>
                      <a:lnTo>
                        <a:pt x="27" y="391"/>
                      </a:lnTo>
                      <a:lnTo>
                        <a:pt x="22" y="441"/>
                      </a:lnTo>
                      <a:lnTo>
                        <a:pt x="33" y="468"/>
                      </a:lnTo>
                      <a:lnTo>
                        <a:pt x="10" y="428"/>
                      </a:lnTo>
                      <a:lnTo>
                        <a:pt x="0" y="386"/>
                      </a:lnTo>
                      <a:lnTo>
                        <a:pt x="10" y="338"/>
                      </a:lnTo>
                      <a:lnTo>
                        <a:pt x="15" y="207"/>
                      </a:lnTo>
                      <a:lnTo>
                        <a:pt x="29" y="153"/>
                      </a:lnTo>
                      <a:lnTo>
                        <a:pt x="76" y="63"/>
                      </a:lnTo>
                      <a:lnTo>
                        <a:pt x="100" y="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7" name="Freeform 331"/>
                <p:cNvSpPr>
                  <a:spLocks noChangeAspect="1"/>
                </p:cNvSpPr>
                <p:nvPr/>
              </p:nvSpPr>
              <p:spPr bwMode="gray">
                <a:xfrm>
                  <a:off x="2987" y="2243"/>
                  <a:ext cx="112" cy="84"/>
                </a:xfrm>
                <a:custGeom>
                  <a:avLst/>
                  <a:gdLst/>
                  <a:ahLst/>
                  <a:cxnLst>
                    <a:cxn ang="0">
                      <a:pos x="0" y="442"/>
                    </a:cxn>
                    <a:cxn ang="0">
                      <a:pos x="7" y="430"/>
                    </a:cxn>
                    <a:cxn ang="0">
                      <a:pos x="43" y="401"/>
                    </a:cxn>
                    <a:cxn ang="0">
                      <a:pos x="55" y="383"/>
                    </a:cxn>
                    <a:cxn ang="0">
                      <a:pos x="73" y="330"/>
                    </a:cxn>
                    <a:cxn ang="0">
                      <a:pos x="75" y="285"/>
                    </a:cxn>
                    <a:cxn ang="0">
                      <a:pos x="93" y="265"/>
                    </a:cxn>
                    <a:cxn ang="0">
                      <a:pos x="172" y="260"/>
                    </a:cxn>
                    <a:cxn ang="0">
                      <a:pos x="203" y="238"/>
                    </a:cxn>
                    <a:cxn ang="0">
                      <a:pos x="251" y="183"/>
                    </a:cxn>
                    <a:cxn ang="0">
                      <a:pos x="287" y="123"/>
                    </a:cxn>
                    <a:cxn ang="0">
                      <a:pos x="305" y="56"/>
                    </a:cxn>
                    <a:cxn ang="0">
                      <a:pos x="312" y="0"/>
                    </a:cxn>
                    <a:cxn ang="0">
                      <a:pos x="296" y="105"/>
                    </a:cxn>
                    <a:cxn ang="0">
                      <a:pos x="265" y="172"/>
                    </a:cxn>
                    <a:cxn ang="0">
                      <a:pos x="242" y="207"/>
                    </a:cxn>
                    <a:cxn ang="0">
                      <a:pos x="212" y="240"/>
                    </a:cxn>
                    <a:cxn ang="0">
                      <a:pos x="226" y="269"/>
                    </a:cxn>
                    <a:cxn ang="0">
                      <a:pos x="251" y="265"/>
                    </a:cxn>
                    <a:cxn ang="0">
                      <a:pos x="283" y="281"/>
                    </a:cxn>
                    <a:cxn ang="0">
                      <a:pos x="325" y="281"/>
                    </a:cxn>
                    <a:cxn ang="0">
                      <a:pos x="332" y="248"/>
                    </a:cxn>
                    <a:cxn ang="0">
                      <a:pos x="332" y="188"/>
                    </a:cxn>
                    <a:cxn ang="0">
                      <a:pos x="345" y="170"/>
                    </a:cxn>
                    <a:cxn ang="0">
                      <a:pos x="347" y="153"/>
                    </a:cxn>
                    <a:cxn ang="0">
                      <a:pos x="385" y="144"/>
                    </a:cxn>
                    <a:cxn ang="0">
                      <a:pos x="406" y="164"/>
                    </a:cxn>
                    <a:cxn ang="0">
                      <a:pos x="435" y="173"/>
                    </a:cxn>
                    <a:cxn ang="0">
                      <a:pos x="458" y="192"/>
                    </a:cxn>
                    <a:cxn ang="0">
                      <a:pos x="486" y="202"/>
                    </a:cxn>
                    <a:cxn ang="0">
                      <a:pos x="547" y="213"/>
                    </a:cxn>
                    <a:cxn ang="0">
                      <a:pos x="608" y="207"/>
                    </a:cxn>
                    <a:cxn ang="0">
                      <a:pos x="632" y="224"/>
                    </a:cxn>
                    <a:cxn ang="0">
                      <a:pos x="673" y="308"/>
                    </a:cxn>
                    <a:cxn ang="0">
                      <a:pos x="651" y="364"/>
                    </a:cxn>
                    <a:cxn ang="0">
                      <a:pos x="651" y="427"/>
                    </a:cxn>
                    <a:cxn ang="0">
                      <a:pos x="659" y="465"/>
                    </a:cxn>
                    <a:cxn ang="0">
                      <a:pos x="573" y="477"/>
                    </a:cxn>
                    <a:cxn ang="0">
                      <a:pos x="472" y="499"/>
                    </a:cxn>
                    <a:cxn ang="0">
                      <a:pos x="292" y="501"/>
                    </a:cxn>
                    <a:cxn ang="0">
                      <a:pos x="52" y="461"/>
                    </a:cxn>
                    <a:cxn ang="0">
                      <a:pos x="0" y="442"/>
                    </a:cxn>
                  </a:cxnLst>
                  <a:rect l="0" t="0" r="r" b="b"/>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8" name="Freeform 332"/>
                <p:cNvSpPr>
                  <a:spLocks noChangeAspect="1"/>
                </p:cNvSpPr>
                <p:nvPr/>
              </p:nvSpPr>
              <p:spPr bwMode="gray">
                <a:xfrm>
                  <a:off x="3256" y="1160"/>
                  <a:ext cx="1020" cy="1832"/>
                </a:xfrm>
                <a:custGeom>
                  <a:avLst/>
                  <a:gdLst/>
                  <a:ahLst/>
                  <a:cxnLst>
                    <a:cxn ang="0">
                      <a:pos x="5518" y="949"/>
                    </a:cxn>
                    <a:cxn ang="0">
                      <a:pos x="5509" y="579"/>
                    </a:cxn>
                    <a:cxn ang="0">
                      <a:pos x="5198" y="718"/>
                    </a:cxn>
                    <a:cxn ang="0">
                      <a:pos x="4807" y="916"/>
                    </a:cxn>
                    <a:cxn ang="0">
                      <a:pos x="4127" y="1676"/>
                    </a:cxn>
                    <a:cxn ang="0">
                      <a:pos x="3592" y="1352"/>
                    </a:cxn>
                    <a:cxn ang="0">
                      <a:pos x="3564" y="812"/>
                    </a:cxn>
                    <a:cxn ang="0">
                      <a:pos x="3431" y="1552"/>
                    </a:cxn>
                    <a:cxn ang="0">
                      <a:pos x="3274" y="2118"/>
                    </a:cxn>
                    <a:cxn ang="0">
                      <a:pos x="2673" y="2243"/>
                    </a:cxn>
                    <a:cxn ang="0">
                      <a:pos x="2558" y="2825"/>
                    </a:cxn>
                    <a:cxn ang="0">
                      <a:pos x="2052" y="2600"/>
                    </a:cxn>
                    <a:cxn ang="0">
                      <a:pos x="2146" y="3138"/>
                    </a:cxn>
                    <a:cxn ang="0">
                      <a:pos x="1552" y="2923"/>
                    </a:cxn>
                    <a:cxn ang="0">
                      <a:pos x="1476" y="2179"/>
                    </a:cxn>
                    <a:cxn ang="0">
                      <a:pos x="988" y="1620"/>
                    </a:cxn>
                    <a:cxn ang="0">
                      <a:pos x="1421" y="1775"/>
                    </a:cxn>
                    <a:cxn ang="0">
                      <a:pos x="2377" y="2085"/>
                    </a:cxn>
                    <a:cxn ang="0">
                      <a:pos x="2701" y="1222"/>
                    </a:cxn>
                    <a:cxn ang="0">
                      <a:pos x="2359" y="959"/>
                    </a:cxn>
                    <a:cxn ang="0">
                      <a:pos x="1604" y="433"/>
                    </a:cxn>
                    <a:cxn ang="0">
                      <a:pos x="1092" y="319"/>
                    </a:cxn>
                    <a:cxn ang="0">
                      <a:pos x="1114" y="214"/>
                    </a:cxn>
                    <a:cxn ang="0">
                      <a:pos x="862" y="169"/>
                    </a:cxn>
                    <a:cxn ang="0">
                      <a:pos x="382" y="453"/>
                    </a:cxn>
                    <a:cxn ang="0">
                      <a:pos x="474" y="1184"/>
                    </a:cxn>
                    <a:cxn ang="0">
                      <a:pos x="493" y="2430"/>
                    </a:cxn>
                    <a:cxn ang="0">
                      <a:pos x="595" y="3311"/>
                    </a:cxn>
                    <a:cxn ang="0">
                      <a:pos x="238" y="4542"/>
                    </a:cxn>
                    <a:cxn ang="0">
                      <a:pos x="510" y="4834"/>
                    </a:cxn>
                    <a:cxn ang="0">
                      <a:pos x="144" y="4953"/>
                    </a:cxn>
                    <a:cxn ang="0">
                      <a:pos x="77" y="5450"/>
                    </a:cxn>
                    <a:cxn ang="0">
                      <a:pos x="0" y="5769"/>
                    </a:cxn>
                    <a:cxn ang="0">
                      <a:pos x="180" y="6292"/>
                    </a:cxn>
                    <a:cxn ang="0">
                      <a:pos x="635" y="6447"/>
                    </a:cxn>
                    <a:cxn ang="0">
                      <a:pos x="769" y="6912"/>
                    </a:cxn>
                    <a:cxn ang="0">
                      <a:pos x="1077" y="7303"/>
                    </a:cxn>
                    <a:cxn ang="0">
                      <a:pos x="850" y="7566"/>
                    </a:cxn>
                    <a:cxn ang="0">
                      <a:pos x="1245" y="7667"/>
                    </a:cxn>
                    <a:cxn ang="0">
                      <a:pos x="1515" y="8029"/>
                    </a:cxn>
                    <a:cxn ang="0">
                      <a:pos x="1889" y="8318"/>
                    </a:cxn>
                    <a:cxn ang="0">
                      <a:pos x="2444" y="8491"/>
                    </a:cxn>
                    <a:cxn ang="0">
                      <a:pos x="2510" y="8850"/>
                    </a:cxn>
                    <a:cxn ang="0">
                      <a:pos x="2214" y="9248"/>
                    </a:cxn>
                    <a:cxn ang="0">
                      <a:pos x="2258" y="9413"/>
                    </a:cxn>
                    <a:cxn ang="0">
                      <a:pos x="2081" y="9756"/>
                    </a:cxn>
                    <a:cxn ang="0">
                      <a:pos x="2327" y="10159"/>
                    </a:cxn>
                    <a:cxn ang="0">
                      <a:pos x="3042" y="10427"/>
                    </a:cxn>
                    <a:cxn ang="0">
                      <a:pos x="3649" y="10608"/>
                    </a:cxn>
                    <a:cxn ang="0">
                      <a:pos x="4043" y="10952"/>
                    </a:cxn>
                    <a:cxn ang="0">
                      <a:pos x="4109" y="10476"/>
                    </a:cxn>
                    <a:cxn ang="0">
                      <a:pos x="4019" y="9916"/>
                    </a:cxn>
                    <a:cxn ang="0">
                      <a:pos x="4283" y="9676"/>
                    </a:cxn>
                    <a:cxn ang="0">
                      <a:pos x="4291" y="9204"/>
                    </a:cxn>
                    <a:cxn ang="0">
                      <a:pos x="3908" y="8914"/>
                    </a:cxn>
                    <a:cxn ang="0">
                      <a:pos x="4143" y="8307"/>
                    </a:cxn>
                    <a:cxn ang="0">
                      <a:pos x="4497" y="8064"/>
                    </a:cxn>
                    <a:cxn ang="0">
                      <a:pos x="4889" y="7932"/>
                    </a:cxn>
                    <a:cxn ang="0">
                      <a:pos x="5312" y="7918"/>
                    </a:cxn>
                    <a:cxn ang="0">
                      <a:pos x="5557" y="8117"/>
                    </a:cxn>
                    <a:cxn ang="0">
                      <a:pos x="5992" y="8117"/>
                    </a:cxn>
                  </a:cxnLst>
                  <a:rect l="0" t="0" r="r" b="b"/>
                  <a:pathLst>
                    <a:path w="6119" h="10988">
                      <a:moveTo>
                        <a:pt x="6119" y="804"/>
                      </a:moveTo>
                      <a:lnTo>
                        <a:pt x="6073" y="807"/>
                      </a:lnTo>
                      <a:lnTo>
                        <a:pt x="6050" y="775"/>
                      </a:lnTo>
                      <a:lnTo>
                        <a:pt x="5993" y="761"/>
                      </a:lnTo>
                      <a:lnTo>
                        <a:pt x="5924" y="780"/>
                      </a:lnTo>
                      <a:lnTo>
                        <a:pt x="5860" y="743"/>
                      </a:lnTo>
                      <a:lnTo>
                        <a:pt x="5773" y="799"/>
                      </a:lnTo>
                      <a:lnTo>
                        <a:pt x="5731" y="795"/>
                      </a:lnTo>
                      <a:lnTo>
                        <a:pt x="5643" y="871"/>
                      </a:lnTo>
                      <a:lnTo>
                        <a:pt x="5627" y="905"/>
                      </a:lnTo>
                      <a:lnTo>
                        <a:pt x="5623" y="983"/>
                      </a:lnTo>
                      <a:lnTo>
                        <a:pt x="5613" y="1016"/>
                      </a:lnTo>
                      <a:lnTo>
                        <a:pt x="5580" y="1016"/>
                      </a:lnTo>
                      <a:lnTo>
                        <a:pt x="5547" y="991"/>
                      </a:lnTo>
                      <a:lnTo>
                        <a:pt x="5518" y="949"/>
                      </a:lnTo>
                      <a:lnTo>
                        <a:pt x="5502" y="960"/>
                      </a:lnTo>
                      <a:lnTo>
                        <a:pt x="5476" y="981"/>
                      </a:lnTo>
                      <a:lnTo>
                        <a:pt x="5432" y="925"/>
                      </a:lnTo>
                      <a:lnTo>
                        <a:pt x="5432" y="826"/>
                      </a:lnTo>
                      <a:lnTo>
                        <a:pt x="5411" y="804"/>
                      </a:lnTo>
                      <a:lnTo>
                        <a:pt x="5411" y="775"/>
                      </a:lnTo>
                      <a:lnTo>
                        <a:pt x="5437" y="718"/>
                      </a:lnTo>
                      <a:lnTo>
                        <a:pt x="5444" y="665"/>
                      </a:lnTo>
                      <a:lnTo>
                        <a:pt x="5419" y="620"/>
                      </a:lnTo>
                      <a:lnTo>
                        <a:pt x="5401" y="611"/>
                      </a:lnTo>
                      <a:lnTo>
                        <a:pt x="5399" y="640"/>
                      </a:lnTo>
                      <a:lnTo>
                        <a:pt x="5385" y="642"/>
                      </a:lnTo>
                      <a:lnTo>
                        <a:pt x="5387" y="605"/>
                      </a:lnTo>
                      <a:lnTo>
                        <a:pt x="5416" y="586"/>
                      </a:lnTo>
                      <a:lnTo>
                        <a:pt x="5509" y="579"/>
                      </a:lnTo>
                      <a:lnTo>
                        <a:pt x="5554" y="555"/>
                      </a:lnTo>
                      <a:lnTo>
                        <a:pt x="5561" y="545"/>
                      </a:lnTo>
                      <a:lnTo>
                        <a:pt x="5538" y="554"/>
                      </a:lnTo>
                      <a:lnTo>
                        <a:pt x="5473" y="575"/>
                      </a:lnTo>
                      <a:lnTo>
                        <a:pt x="5446" y="567"/>
                      </a:lnTo>
                      <a:lnTo>
                        <a:pt x="5391" y="575"/>
                      </a:lnTo>
                      <a:lnTo>
                        <a:pt x="5311" y="612"/>
                      </a:lnTo>
                      <a:lnTo>
                        <a:pt x="5315" y="642"/>
                      </a:lnTo>
                      <a:lnTo>
                        <a:pt x="5283" y="655"/>
                      </a:lnTo>
                      <a:lnTo>
                        <a:pt x="5272" y="670"/>
                      </a:lnTo>
                      <a:lnTo>
                        <a:pt x="5286" y="718"/>
                      </a:lnTo>
                      <a:lnTo>
                        <a:pt x="5288" y="748"/>
                      </a:lnTo>
                      <a:lnTo>
                        <a:pt x="5243" y="768"/>
                      </a:lnTo>
                      <a:lnTo>
                        <a:pt x="5214" y="754"/>
                      </a:lnTo>
                      <a:lnTo>
                        <a:pt x="5198" y="718"/>
                      </a:lnTo>
                      <a:lnTo>
                        <a:pt x="5219" y="688"/>
                      </a:lnTo>
                      <a:lnTo>
                        <a:pt x="5191" y="688"/>
                      </a:lnTo>
                      <a:lnTo>
                        <a:pt x="5108" y="780"/>
                      </a:lnTo>
                      <a:lnTo>
                        <a:pt x="5141" y="774"/>
                      </a:lnTo>
                      <a:lnTo>
                        <a:pt x="5153" y="807"/>
                      </a:lnTo>
                      <a:lnTo>
                        <a:pt x="5155" y="840"/>
                      </a:lnTo>
                      <a:lnTo>
                        <a:pt x="5148" y="876"/>
                      </a:lnTo>
                      <a:lnTo>
                        <a:pt x="5117" y="904"/>
                      </a:lnTo>
                      <a:lnTo>
                        <a:pt x="5096" y="911"/>
                      </a:lnTo>
                      <a:lnTo>
                        <a:pt x="5078" y="859"/>
                      </a:lnTo>
                      <a:lnTo>
                        <a:pt x="5051" y="818"/>
                      </a:lnTo>
                      <a:lnTo>
                        <a:pt x="4950" y="846"/>
                      </a:lnTo>
                      <a:lnTo>
                        <a:pt x="4959" y="862"/>
                      </a:lnTo>
                      <a:lnTo>
                        <a:pt x="4819" y="925"/>
                      </a:lnTo>
                      <a:lnTo>
                        <a:pt x="4807" y="916"/>
                      </a:lnTo>
                      <a:lnTo>
                        <a:pt x="4783" y="926"/>
                      </a:lnTo>
                      <a:lnTo>
                        <a:pt x="4681" y="1022"/>
                      </a:lnTo>
                      <a:lnTo>
                        <a:pt x="4406" y="1203"/>
                      </a:lnTo>
                      <a:lnTo>
                        <a:pt x="4375" y="1200"/>
                      </a:lnTo>
                      <a:lnTo>
                        <a:pt x="4369" y="1257"/>
                      </a:lnTo>
                      <a:lnTo>
                        <a:pt x="4386" y="1267"/>
                      </a:lnTo>
                      <a:lnTo>
                        <a:pt x="4350" y="1294"/>
                      </a:lnTo>
                      <a:lnTo>
                        <a:pt x="4271" y="1308"/>
                      </a:lnTo>
                      <a:lnTo>
                        <a:pt x="4234" y="1335"/>
                      </a:lnTo>
                      <a:lnTo>
                        <a:pt x="4212" y="1324"/>
                      </a:lnTo>
                      <a:lnTo>
                        <a:pt x="4189" y="1375"/>
                      </a:lnTo>
                      <a:lnTo>
                        <a:pt x="4160" y="1492"/>
                      </a:lnTo>
                      <a:lnTo>
                        <a:pt x="4144" y="1536"/>
                      </a:lnTo>
                      <a:lnTo>
                        <a:pt x="4154" y="1630"/>
                      </a:lnTo>
                      <a:lnTo>
                        <a:pt x="4127" y="1676"/>
                      </a:lnTo>
                      <a:lnTo>
                        <a:pt x="4066" y="1710"/>
                      </a:lnTo>
                      <a:lnTo>
                        <a:pt x="4025" y="1702"/>
                      </a:lnTo>
                      <a:lnTo>
                        <a:pt x="3949" y="1735"/>
                      </a:lnTo>
                      <a:lnTo>
                        <a:pt x="3931" y="1812"/>
                      </a:lnTo>
                      <a:lnTo>
                        <a:pt x="3913" y="1759"/>
                      </a:lnTo>
                      <a:lnTo>
                        <a:pt x="3906" y="1704"/>
                      </a:lnTo>
                      <a:lnTo>
                        <a:pt x="3859" y="1734"/>
                      </a:lnTo>
                      <a:lnTo>
                        <a:pt x="3822" y="1734"/>
                      </a:lnTo>
                      <a:lnTo>
                        <a:pt x="3790" y="1711"/>
                      </a:lnTo>
                      <a:lnTo>
                        <a:pt x="3748" y="1638"/>
                      </a:lnTo>
                      <a:lnTo>
                        <a:pt x="3732" y="1590"/>
                      </a:lnTo>
                      <a:lnTo>
                        <a:pt x="3652" y="1498"/>
                      </a:lnTo>
                      <a:lnTo>
                        <a:pt x="3611" y="1465"/>
                      </a:lnTo>
                      <a:lnTo>
                        <a:pt x="3595" y="1409"/>
                      </a:lnTo>
                      <a:lnTo>
                        <a:pt x="3592" y="1352"/>
                      </a:lnTo>
                      <a:lnTo>
                        <a:pt x="3632" y="1348"/>
                      </a:lnTo>
                      <a:lnTo>
                        <a:pt x="3660" y="1313"/>
                      </a:lnTo>
                      <a:lnTo>
                        <a:pt x="3675" y="1262"/>
                      </a:lnTo>
                      <a:lnTo>
                        <a:pt x="3729" y="1243"/>
                      </a:lnTo>
                      <a:lnTo>
                        <a:pt x="3935" y="1200"/>
                      </a:lnTo>
                      <a:lnTo>
                        <a:pt x="3904" y="1138"/>
                      </a:lnTo>
                      <a:lnTo>
                        <a:pt x="3896" y="1068"/>
                      </a:lnTo>
                      <a:lnTo>
                        <a:pt x="3884" y="1001"/>
                      </a:lnTo>
                      <a:lnTo>
                        <a:pt x="3845" y="1022"/>
                      </a:lnTo>
                      <a:lnTo>
                        <a:pt x="3812" y="952"/>
                      </a:lnTo>
                      <a:lnTo>
                        <a:pt x="3788" y="934"/>
                      </a:lnTo>
                      <a:lnTo>
                        <a:pt x="3785" y="872"/>
                      </a:lnTo>
                      <a:lnTo>
                        <a:pt x="3745" y="841"/>
                      </a:lnTo>
                      <a:lnTo>
                        <a:pt x="3651" y="810"/>
                      </a:lnTo>
                      <a:lnTo>
                        <a:pt x="3564" y="812"/>
                      </a:lnTo>
                      <a:lnTo>
                        <a:pt x="3470" y="804"/>
                      </a:lnTo>
                      <a:lnTo>
                        <a:pt x="3429" y="818"/>
                      </a:lnTo>
                      <a:lnTo>
                        <a:pt x="3394" y="807"/>
                      </a:lnTo>
                      <a:lnTo>
                        <a:pt x="3240" y="729"/>
                      </a:lnTo>
                      <a:lnTo>
                        <a:pt x="3246" y="764"/>
                      </a:lnTo>
                      <a:lnTo>
                        <a:pt x="3423" y="919"/>
                      </a:lnTo>
                      <a:lnTo>
                        <a:pt x="3423" y="1046"/>
                      </a:lnTo>
                      <a:lnTo>
                        <a:pt x="3429" y="1099"/>
                      </a:lnTo>
                      <a:lnTo>
                        <a:pt x="3411" y="1174"/>
                      </a:lnTo>
                      <a:lnTo>
                        <a:pt x="3416" y="1237"/>
                      </a:lnTo>
                      <a:lnTo>
                        <a:pt x="3362" y="1422"/>
                      </a:lnTo>
                      <a:lnTo>
                        <a:pt x="3360" y="1473"/>
                      </a:lnTo>
                      <a:lnTo>
                        <a:pt x="3366" y="1536"/>
                      </a:lnTo>
                      <a:lnTo>
                        <a:pt x="3384" y="1552"/>
                      </a:lnTo>
                      <a:lnTo>
                        <a:pt x="3431" y="1552"/>
                      </a:lnTo>
                      <a:lnTo>
                        <a:pt x="3466" y="1582"/>
                      </a:lnTo>
                      <a:lnTo>
                        <a:pt x="3499" y="1653"/>
                      </a:lnTo>
                      <a:lnTo>
                        <a:pt x="3497" y="1698"/>
                      </a:lnTo>
                      <a:lnTo>
                        <a:pt x="3482" y="1745"/>
                      </a:lnTo>
                      <a:lnTo>
                        <a:pt x="3493" y="1788"/>
                      </a:lnTo>
                      <a:lnTo>
                        <a:pt x="3478" y="1855"/>
                      </a:lnTo>
                      <a:lnTo>
                        <a:pt x="3441" y="1916"/>
                      </a:lnTo>
                      <a:lnTo>
                        <a:pt x="3416" y="2006"/>
                      </a:lnTo>
                      <a:lnTo>
                        <a:pt x="3439" y="2072"/>
                      </a:lnTo>
                      <a:lnTo>
                        <a:pt x="3427" y="2206"/>
                      </a:lnTo>
                      <a:lnTo>
                        <a:pt x="3388" y="2151"/>
                      </a:lnTo>
                      <a:lnTo>
                        <a:pt x="3380" y="2107"/>
                      </a:lnTo>
                      <a:lnTo>
                        <a:pt x="3353" y="2072"/>
                      </a:lnTo>
                      <a:lnTo>
                        <a:pt x="3321" y="2075"/>
                      </a:lnTo>
                      <a:lnTo>
                        <a:pt x="3274" y="2118"/>
                      </a:lnTo>
                      <a:lnTo>
                        <a:pt x="3302" y="2060"/>
                      </a:lnTo>
                      <a:lnTo>
                        <a:pt x="3306" y="2018"/>
                      </a:lnTo>
                      <a:lnTo>
                        <a:pt x="3242" y="1964"/>
                      </a:lnTo>
                      <a:lnTo>
                        <a:pt x="3213" y="1949"/>
                      </a:lnTo>
                      <a:lnTo>
                        <a:pt x="3122" y="1949"/>
                      </a:lnTo>
                      <a:lnTo>
                        <a:pt x="3046" y="1878"/>
                      </a:lnTo>
                      <a:lnTo>
                        <a:pt x="3014" y="1916"/>
                      </a:lnTo>
                      <a:lnTo>
                        <a:pt x="3001" y="1956"/>
                      </a:lnTo>
                      <a:lnTo>
                        <a:pt x="2942" y="2019"/>
                      </a:lnTo>
                      <a:lnTo>
                        <a:pt x="2906" y="2073"/>
                      </a:lnTo>
                      <a:lnTo>
                        <a:pt x="2868" y="2117"/>
                      </a:lnTo>
                      <a:lnTo>
                        <a:pt x="2777" y="2155"/>
                      </a:lnTo>
                      <a:lnTo>
                        <a:pt x="2743" y="2155"/>
                      </a:lnTo>
                      <a:lnTo>
                        <a:pt x="2698" y="2186"/>
                      </a:lnTo>
                      <a:lnTo>
                        <a:pt x="2673" y="2243"/>
                      </a:lnTo>
                      <a:lnTo>
                        <a:pt x="2630" y="2284"/>
                      </a:lnTo>
                      <a:lnTo>
                        <a:pt x="2585" y="2318"/>
                      </a:lnTo>
                      <a:lnTo>
                        <a:pt x="2540" y="2334"/>
                      </a:lnTo>
                      <a:lnTo>
                        <a:pt x="2540" y="2382"/>
                      </a:lnTo>
                      <a:lnTo>
                        <a:pt x="2552" y="2480"/>
                      </a:lnTo>
                      <a:lnTo>
                        <a:pt x="2597" y="2568"/>
                      </a:lnTo>
                      <a:lnTo>
                        <a:pt x="2638" y="2623"/>
                      </a:lnTo>
                      <a:lnTo>
                        <a:pt x="2664" y="2676"/>
                      </a:lnTo>
                      <a:lnTo>
                        <a:pt x="2716" y="2794"/>
                      </a:lnTo>
                      <a:lnTo>
                        <a:pt x="2723" y="2827"/>
                      </a:lnTo>
                      <a:lnTo>
                        <a:pt x="2755" y="2876"/>
                      </a:lnTo>
                      <a:lnTo>
                        <a:pt x="2755" y="2899"/>
                      </a:lnTo>
                      <a:lnTo>
                        <a:pt x="2687" y="2855"/>
                      </a:lnTo>
                      <a:lnTo>
                        <a:pt x="2667" y="2863"/>
                      </a:lnTo>
                      <a:lnTo>
                        <a:pt x="2558" y="2825"/>
                      </a:lnTo>
                      <a:lnTo>
                        <a:pt x="2563" y="2845"/>
                      </a:lnTo>
                      <a:lnTo>
                        <a:pt x="2554" y="2858"/>
                      </a:lnTo>
                      <a:lnTo>
                        <a:pt x="2507" y="2849"/>
                      </a:lnTo>
                      <a:lnTo>
                        <a:pt x="2435" y="2818"/>
                      </a:lnTo>
                      <a:lnTo>
                        <a:pt x="2367" y="2766"/>
                      </a:lnTo>
                      <a:lnTo>
                        <a:pt x="2310" y="2757"/>
                      </a:lnTo>
                      <a:lnTo>
                        <a:pt x="2277" y="2734"/>
                      </a:lnTo>
                      <a:lnTo>
                        <a:pt x="2220" y="2784"/>
                      </a:lnTo>
                      <a:lnTo>
                        <a:pt x="2193" y="2831"/>
                      </a:lnTo>
                      <a:lnTo>
                        <a:pt x="2177" y="2756"/>
                      </a:lnTo>
                      <a:lnTo>
                        <a:pt x="2236" y="2723"/>
                      </a:lnTo>
                      <a:lnTo>
                        <a:pt x="2189" y="2703"/>
                      </a:lnTo>
                      <a:lnTo>
                        <a:pt x="2130" y="2691"/>
                      </a:lnTo>
                      <a:lnTo>
                        <a:pt x="2113" y="2641"/>
                      </a:lnTo>
                      <a:lnTo>
                        <a:pt x="2052" y="2600"/>
                      </a:lnTo>
                      <a:lnTo>
                        <a:pt x="1983" y="2565"/>
                      </a:lnTo>
                      <a:lnTo>
                        <a:pt x="1943" y="2556"/>
                      </a:lnTo>
                      <a:lnTo>
                        <a:pt x="1933" y="2633"/>
                      </a:lnTo>
                      <a:lnTo>
                        <a:pt x="1900" y="2676"/>
                      </a:lnTo>
                      <a:lnTo>
                        <a:pt x="1863" y="2690"/>
                      </a:lnTo>
                      <a:lnTo>
                        <a:pt x="1872" y="2730"/>
                      </a:lnTo>
                      <a:lnTo>
                        <a:pt x="1895" y="2784"/>
                      </a:lnTo>
                      <a:lnTo>
                        <a:pt x="1927" y="2800"/>
                      </a:lnTo>
                      <a:lnTo>
                        <a:pt x="1967" y="2887"/>
                      </a:lnTo>
                      <a:lnTo>
                        <a:pt x="2028" y="2949"/>
                      </a:lnTo>
                      <a:lnTo>
                        <a:pt x="2140" y="2900"/>
                      </a:lnTo>
                      <a:lnTo>
                        <a:pt x="2163" y="2962"/>
                      </a:lnTo>
                      <a:lnTo>
                        <a:pt x="2193" y="3137"/>
                      </a:lnTo>
                      <a:lnTo>
                        <a:pt x="2213" y="3167"/>
                      </a:lnTo>
                      <a:lnTo>
                        <a:pt x="2146" y="3138"/>
                      </a:lnTo>
                      <a:lnTo>
                        <a:pt x="2091" y="3177"/>
                      </a:lnTo>
                      <a:lnTo>
                        <a:pt x="2078" y="3205"/>
                      </a:lnTo>
                      <a:lnTo>
                        <a:pt x="2078" y="3219"/>
                      </a:lnTo>
                      <a:lnTo>
                        <a:pt x="2026" y="3189"/>
                      </a:lnTo>
                      <a:lnTo>
                        <a:pt x="1990" y="3181"/>
                      </a:lnTo>
                      <a:lnTo>
                        <a:pt x="1872" y="3120"/>
                      </a:lnTo>
                      <a:lnTo>
                        <a:pt x="1809" y="3103"/>
                      </a:lnTo>
                      <a:lnTo>
                        <a:pt x="1798" y="3074"/>
                      </a:lnTo>
                      <a:lnTo>
                        <a:pt x="1773" y="3033"/>
                      </a:lnTo>
                      <a:lnTo>
                        <a:pt x="1741" y="3008"/>
                      </a:lnTo>
                      <a:lnTo>
                        <a:pt x="1714" y="2968"/>
                      </a:lnTo>
                      <a:lnTo>
                        <a:pt x="1678" y="2948"/>
                      </a:lnTo>
                      <a:lnTo>
                        <a:pt x="1656" y="2971"/>
                      </a:lnTo>
                      <a:lnTo>
                        <a:pt x="1618" y="2975"/>
                      </a:lnTo>
                      <a:lnTo>
                        <a:pt x="1552" y="2923"/>
                      </a:lnTo>
                      <a:lnTo>
                        <a:pt x="1529" y="2876"/>
                      </a:lnTo>
                      <a:lnTo>
                        <a:pt x="1480" y="2903"/>
                      </a:lnTo>
                      <a:lnTo>
                        <a:pt x="1489" y="2872"/>
                      </a:lnTo>
                      <a:lnTo>
                        <a:pt x="1525" y="2835"/>
                      </a:lnTo>
                      <a:lnTo>
                        <a:pt x="1515" y="2762"/>
                      </a:lnTo>
                      <a:lnTo>
                        <a:pt x="1523" y="2699"/>
                      </a:lnTo>
                      <a:lnTo>
                        <a:pt x="1484" y="2665"/>
                      </a:lnTo>
                      <a:lnTo>
                        <a:pt x="1487" y="2610"/>
                      </a:lnTo>
                      <a:lnTo>
                        <a:pt x="1419" y="2474"/>
                      </a:lnTo>
                      <a:lnTo>
                        <a:pt x="1435" y="2445"/>
                      </a:lnTo>
                      <a:lnTo>
                        <a:pt x="1487" y="2429"/>
                      </a:lnTo>
                      <a:lnTo>
                        <a:pt x="1501" y="2346"/>
                      </a:lnTo>
                      <a:lnTo>
                        <a:pt x="1509" y="2249"/>
                      </a:lnTo>
                      <a:lnTo>
                        <a:pt x="1502" y="2208"/>
                      </a:lnTo>
                      <a:lnTo>
                        <a:pt x="1476" y="2179"/>
                      </a:lnTo>
                      <a:lnTo>
                        <a:pt x="1448" y="2102"/>
                      </a:lnTo>
                      <a:lnTo>
                        <a:pt x="1431" y="2082"/>
                      </a:lnTo>
                      <a:lnTo>
                        <a:pt x="1374" y="2073"/>
                      </a:lnTo>
                      <a:lnTo>
                        <a:pt x="1356" y="2024"/>
                      </a:lnTo>
                      <a:lnTo>
                        <a:pt x="1315" y="2022"/>
                      </a:lnTo>
                      <a:lnTo>
                        <a:pt x="1254" y="1998"/>
                      </a:lnTo>
                      <a:lnTo>
                        <a:pt x="1254" y="1971"/>
                      </a:lnTo>
                      <a:lnTo>
                        <a:pt x="1261" y="1938"/>
                      </a:lnTo>
                      <a:lnTo>
                        <a:pt x="1251" y="1920"/>
                      </a:lnTo>
                      <a:lnTo>
                        <a:pt x="1189" y="1912"/>
                      </a:lnTo>
                      <a:lnTo>
                        <a:pt x="1065" y="1800"/>
                      </a:lnTo>
                      <a:lnTo>
                        <a:pt x="1087" y="1778"/>
                      </a:lnTo>
                      <a:lnTo>
                        <a:pt x="1031" y="1722"/>
                      </a:lnTo>
                      <a:lnTo>
                        <a:pt x="1015" y="1665"/>
                      </a:lnTo>
                      <a:lnTo>
                        <a:pt x="988" y="1620"/>
                      </a:lnTo>
                      <a:lnTo>
                        <a:pt x="929" y="1602"/>
                      </a:lnTo>
                      <a:lnTo>
                        <a:pt x="954" y="1570"/>
                      </a:lnTo>
                      <a:lnTo>
                        <a:pt x="1031" y="1557"/>
                      </a:lnTo>
                      <a:lnTo>
                        <a:pt x="1103" y="1602"/>
                      </a:lnTo>
                      <a:lnTo>
                        <a:pt x="1107" y="1645"/>
                      </a:lnTo>
                      <a:lnTo>
                        <a:pt x="1146" y="1698"/>
                      </a:lnTo>
                      <a:lnTo>
                        <a:pt x="1249" y="1768"/>
                      </a:lnTo>
                      <a:lnTo>
                        <a:pt x="1263" y="1759"/>
                      </a:lnTo>
                      <a:lnTo>
                        <a:pt x="1278" y="1725"/>
                      </a:lnTo>
                      <a:lnTo>
                        <a:pt x="1307" y="1778"/>
                      </a:lnTo>
                      <a:lnTo>
                        <a:pt x="1340" y="1806"/>
                      </a:lnTo>
                      <a:lnTo>
                        <a:pt x="1362" y="1781"/>
                      </a:lnTo>
                      <a:lnTo>
                        <a:pt x="1381" y="1793"/>
                      </a:lnTo>
                      <a:lnTo>
                        <a:pt x="1398" y="1768"/>
                      </a:lnTo>
                      <a:lnTo>
                        <a:pt x="1421" y="1775"/>
                      </a:lnTo>
                      <a:lnTo>
                        <a:pt x="1431" y="1824"/>
                      </a:lnTo>
                      <a:lnTo>
                        <a:pt x="1446" y="1868"/>
                      </a:lnTo>
                      <a:lnTo>
                        <a:pt x="1502" y="1847"/>
                      </a:lnTo>
                      <a:lnTo>
                        <a:pt x="1571" y="1867"/>
                      </a:lnTo>
                      <a:lnTo>
                        <a:pt x="1593" y="1902"/>
                      </a:lnTo>
                      <a:lnTo>
                        <a:pt x="1640" y="1902"/>
                      </a:lnTo>
                      <a:lnTo>
                        <a:pt x="1669" y="1938"/>
                      </a:lnTo>
                      <a:lnTo>
                        <a:pt x="1791" y="1970"/>
                      </a:lnTo>
                      <a:lnTo>
                        <a:pt x="1846" y="1999"/>
                      </a:lnTo>
                      <a:lnTo>
                        <a:pt x="1952" y="2006"/>
                      </a:lnTo>
                      <a:lnTo>
                        <a:pt x="2046" y="2045"/>
                      </a:lnTo>
                      <a:lnTo>
                        <a:pt x="2078" y="2079"/>
                      </a:lnTo>
                      <a:lnTo>
                        <a:pt x="2152" y="2096"/>
                      </a:lnTo>
                      <a:lnTo>
                        <a:pt x="2330" y="2107"/>
                      </a:lnTo>
                      <a:lnTo>
                        <a:pt x="2377" y="2085"/>
                      </a:lnTo>
                      <a:lnTo>
                        <a:pt x="2423" y="2078"/>
                      </a:lnTo>
                      <a:lnTo>
                        <a:pt x="2587" y="2004"/>
                      </a:lnTo>
                      <a:lnTo>
                        <a:pt x="2624" y="1964"/>
                      </a:lnTo>
                      <a:lnTo>
                        <a:pt x="2658" y="1941"/>
                      </a:lnTo>
                      <a:lnTo>
                        <a:pt x="2728" y="1862"/>
                      </a:lnTo>
                      <a:lnTo>
                        <a:pt x="2808" y="1734"/>
                      </a:lnTo>
                      <a:lnTo>
                        <a:pt x="2841" y="1642"/>
                      </a:lnTo>
                      <a:lnTo>
                        <a:pt x="2852" y="1555"/>
                      </a:lnTo>
                      <a:lnTo>
                        <a:pt x="2818" y="1536"/>
                      </a:lnTo>
                      <a:lnTo>
                        <a:pt x="2806" y="1520"/>
                      </a:lnTo>
                      <a:lnTo>
                        <a:pt x="2803" y="1437"/>
                      </a:lnTo>
                      <a:lnTo>
                        <a:pt x="2786" y="1382"/>
                      </a:lnTo>
                      <a:lnTo>
                        <a:pt x="2782" y="1300"/>
                      </a:lnTo>
                      <a:lnTo>
                        <a:pt x="2743" y="1249"/>
                      </a:lnTo>
                      <a:lnTo>
                        <a:pt x="2701" y="1222"/>
                      </a:lnTo>
                      <a:lnTo>
                        <a:pt x="2678" y="1238"/>
                      </a:lnTo>
                      <a:lnTo>
                        <a:pt x="2648" y="1208"/>
                      </a:lnTo>
                      <a:lnTo>
                        <a:pt x="2651" y="1174"/>
                      </a:lnTo>
                      <a:lnTo>
                        <a:pt x="2630" y="1158"/>
                      </a:lnTo>
                      <a:lnTo>
                        <a:pt x="2585" y="1103"/>
                      </a:lnTo>
                      <a:lnTo>
                        <a:pt x="2572" y="1070"/>
                      </a:lnTo>
                      <a:lnTo>
                        <a:pt x="2552" y="1052"/>
                      </a:lnTo>
                      <a:lnTo>
                        <a:pt x="2525" y="1032"/>
                      </a:lnTo>
                      <a:lnTo>
                        <a:pt x="2540" y="1082"/>
                      </a:lnTo>
                      <a:lnTo>
                        <a:pt x="2511" y="1093"/>
                      </a:lnTo>
                      <a:lnTo>
                        <a:pt x="2427" y="1032"/>
                      </a:lnTo>
                      <a:lnTo>
                        <a:pt x="2393" y="996"/>
                      </a:lnTo>
                      <a:lnTo>
                        <a:pt x="2386" y="1027"/>
                      </a:lnTo>
                      <a:lnTo>
                        <a:pt x="2373" y="1006"/>
                      </a:lnTo>
                      <a:lnTo>
                        <a:pt x="2359" y="959"/>
                      </a:lnTo>
                      <a:lnTo>
                        <a:pt x="2312" y="902"/>
                      </a:lnTo>
                      <a:lnTo>
                        <a:pt x="2341" y="967"/>
                      </a:lnTo>
                      <a:lnTo>
                        <a:pt x="2260" y="944"/>
                      </a:lnTo>
                      <a:lnTo>
                        <a:pt x="2234" y="904"/>
                      </a:lnTo>
                      <a:lnTo>
                        <a:pt x="2226" y="876"/>
                      </a:lnTo>
                      <a:lnTo>
                        <a:pt x="2199" y="837"/>
                      </a:lnTo>
                      <a:lnTo>
                        <a:pt x="2085" y="722"/>
                      </a:lnTo>
                      <a:lnTo>
                        <a:pt x="2021" y="672"/>
                      </a:lnTo>
                      <a:lnTo>
                        <a:pt x="1994" y="640"/>
                      </a:lnTo>
                      <a:lnTo>
                        <a:pt x="1900" y="573"/>
                      </a:lnTo>
                      <a:lnTo>
                        <a:pt x="1868" y="533"/>
                      </a:lnTo>
                      <a:lnTo>
                        <a:pt x="1741" y="463"/>
                      </a:lnTo>
                      <a:lnTo>
                        <a:pt x="1721" y="443"/>
                      </a:lnTo>
                      <a:lnTo>
                        <a:pt x="1593" y="413"/>
                      </a:lnTo>
                      <a:lnTo>
                        <a:pt x="1604" y="433"/>
                      </a:lnTo>
                      <a:lnTo>
                        <a:pt x="1591" y="451"/>
                      </a:lnTo>
                      <a:lnTo>
                        <a:pt x="1571" y="451"/>
                      </a:lnTo>
                      <a:lnTo>
                        <a:pt x="1505" y="416"/>
                      </a:lnTo>
                      <a:lnTo>
                        <a:pt x="1376" y="387"/>
                      </a:lnTo>
                      <a:lnTo>
                        <a:pt x="1322" y="362"/>
                      </a:lnTo>
                      <a:lnTo>
                        <a:pt x="1307" y="387"/>
                      </a:lnTo>
                      <a:lnTo>
                        <a:pt x="1242" y="395"/>
                      </a:lnTo>
                      <a:lnTo>
                        <a:pt x="1216" y="416"/>
                      </a:lnTo>
                      <a:lnTo>
                        <a:pt x="1202" y="382"/>
                      </a:lnTo>
                      <a:lnTo>
                        <a:pt x="1187" y="367"/>
                      </a:lnTo>
                      <a:lnTo>
                        <a:pt x="1195" y="319"/>
                      </a:lnTo>
                      <a:lnTo>
                        <a:pt x="1187" y="309"/>
                      </a:lnTo>
                      <a:lnTo>
                        <a:pt x="1114" y="367"/>
                      </a:lnTo>
                      <a:lnTo>
                        <a:pt x="1130" y="294"/>
                      </a:lnTo>
                      <a:lnTo>
                        <a:pt x="1092" y="319"/>
                      </a:lnTo>
                      <a:lnTo>
                        <a:pt x="1099" y="281"/>
                      </a:lnTo>
                      <a:lnTo>
                        <a:pt x="1087" y="273"/>
                      </a:lnTo>
                      <a:lnTo>
                        <a:pt x="1058" y="273"/>
                      </a:lnTo>
                      <a:lnTo>
                        <a:pt x="1001" y="297"/>
                      </a:lnTo>
                      <a:lnTo>
                        <a:pt x="1013" y="271"/>
                      </a:lnTo>
                      <a:lnTo>
                        <a:pt x="1009" y="245"/>
                      </a:lnTo>
                      <a:lnTo>
                        <a:pt x="997" y="222"/>
                      </a:lnTo>
                      <a:lnTo>
                        <a:pt x="936" y="225"/>
                      </a:lnTo>
                      <a:lnTo>
                        <a:pt x="960" y="117"/>
                      </a:lnTo>
                      <a:lnTo>
                        <a:pt x="974" y="165"/>
                      </a:lnTo>
                      <a:lnTo>
                        <a:pt x="999" y="181"/>
                      </a:lnTo>
                      <a:lnTo>
                        <a:pt x="1019" y="179"/>
                      </a:lnTo>
                      <a:lnTo>
                        <a:pt x="1042" y="205"/>
                      </a:lnTo>
                      <a:lnTo>
                        <a:pt x="1085" y="203"/>
                      </a:lnTo>
                      <a:lnTo>
                        <a:pt x="1114" y="214"/>
                      </a:lnTo>
                      <a:lnTo>
                        <a:pt x="1148" y="157"/>
                      </a:lnTo>
                      <a:lnTo>
                        <a:pt x="1152" y="117"/>
                      </a:lnTo>
                      <a:lnTo>
                        <a:pt x="1085" y="91"/>
                      </a:lnTo>
                      <a:lnTo>
                        <a:pt x="1058" y="100"/>
                      </a:lnTo>
                      <a:lnTo>
                        <a:pt x="1028" y="76"/>
                      </a:lnTo>
                      <a:lnTo>
                        <a:pt x="1024" y="57"/>
                      </a:lnTo>
                      <a:lnTo>
                        <a:pt x="970" y="23"/>
                      </a:lnTo>
                      <a:lnTo>
                        <a:pt x="907" y="0"/>
                      </a:lnTo>
                      <a:lnTo>
                        <a:pt x="927" y="30"/>
                      </a:lnTo>
                      <a:lnTo>
                        <a:pt x="925" y="89"/>
                      </a:lnTo>
                      <a:lnTo>
                        <a:pt x="893" y="93"/>
                      </a:lnTo>
                      <a:lnTo>
                        <a:pt x="878" y="76"/>
                      </a:lnTo>
                      <a:lnTo>
                        <a:pt x="870" y="103"/>
                      </a:lnTo>
                      <a:lnTo>
                        <a:pt x="878" y="145"/>
                      </a:lnTo>
                      <a:lnTo>
                        <a:pt x="862" y="169"/>
                      </a:lnTo>
                      <a:lnTo>
                        <a:pt x="825" y="171"/>
                      </a:lnTo>
                      <a:lnTo>
                        <a:pt x="787" y="126"/>
                      </a:lnTo>
                      <a:lnTo>
                        <a:pt x="713" y="93"/>
                      </a:lnTo>
                      <a:lnTo>
                        <a:pt x="706" y="98"/>
                      </a:lnTo>
                      <a:lnTo>
                        <a:pt x="715" y="113"/>
                      </a:lnTo>
                      <a:lnTo>
                        <a:pt x="713" y="155"/>
                      </a:lnTo>
                      <a:lnTo>
                        <a:pt x="699" y="203"/>
                      </a:lnTo>
                      <a:lnTo>
                        <a:pt x="688" y="222"/>
                      </a:lnTo>
                      <a:lnTo>
                        <a:pt x="644" y="234"/>
                      </a:lnTo>
                      <a:lnTo>
                        <a:pt x="563" y="181"/>
                      </a:lnTo>
                      <a:lnTo>
                        <a:pt x="538" y="295"/>
                      </a:lnTo>
                      <a:lnTo>
                        <a:pt x="514" y="321"/>
                      </a:lnTo>
                      <a:lnTo>
                        <a:pt x="394" y="393"/>
                      </a:lnTo>
                      <a:lnTo>
                        <a:pt x="387" y="411"/>
                      </a:lnTo>
                      <a:lnTo>
                        <a:pt x="382" y="453"/>
                      </a:lnTo>
                      <a:lnTo>
                        <a:pt x="377" y="466"/>
                      </a:lnTo>
                      <a:lnTo>
                        <a:pt x="346" y="499"/>
                      </a:lnTo>
                      <a:lnTo>
                        <a:pt x="334" y="502"/>
                      </a:lnTo>
                      <a:lnTo>
                        <a:pt x="223" y="605"/>
                      </a:lnTo>
                      <a:lnTo>
                        <a:pt x="258" y="625"/>
                      </a:lnTo>
                      <a:lnTo>
                        <a:pt x="260" y="640"/>
                      </a:lnTo>
                      <a:lnTo>
                        <a:pt x="217" y="748"/>
                      </a:lnTo>
                      <a:lnTo>
                        <a:pt x="213" y="784"/>
                      </a:lnTo>
                      <a:lnTo>
                        <a:pt x="222" y="879"/>
                      </a:lnTo>
                      <a:lnTo>
                        <a:pt x="240" y="952"/>
                      </a:lnTo>
                      <a:lnTo>
                        <a:pt x="260" y="979"/>
                      </a:lnTo>
                      <a:lnTo>
                        <a:pt x="293" y="1006"/>
                      </a:lnTo>
                      <a:lnTo>
                        <a:pt x="348" y="1012"/>
                      </a:lnTo>
                      <a:lnTo>
                        <a:pt x="402" y="1042"/>
                      </a:lnTo>
                      <a:lnTo>
                        <a:pt x="474" y="1184"/>
                      </a:lnTo>
                      <a:lnTo>
                        <a:pt x="512" y="1237"/>
                      </a:lnTo>
                      <a:lnTo>
                        <a:pt x="523" y="1321"/>
                      </a:lnTo>
                      <a:lnTo>
                        <a:pt x="456" y="1456"/>
                      </a:lnTo>
                      <a:lnTo>
                        <a:pt x="389" y="1620"/>
                      </a:lnTo>
                      <a:lnTo>
                        <a:pt x="364" y="1667"/>
                      </a:lnTo>
                      <a:lnTo>
                        <a:pt x="368" y="1745"/>
                      </a:lnTo>
                      <a:lnTo>
                        <a:pt x="407" y="1819"/>
                      </a:lnTo>
                      <a:lnTo>
                        <a:pt x="432" y="1885"/>
                      </a:lnTo>
                      <a:lnTo>
                        <a:pt x="442" y="1955"/>
                      </a:lnTo>
                      <a:lnTo>
                        <a:pt x="496" y="2051"/>
                      </a:lnTo>
                      <a:lnTo>
                        <a:pt x="538" y="2182"/>
                      </a:lnTo>
                      <a:lnTo>
                        <a:pt x="550" y="2244"/>
                      </a:lnTo>
                      <a:lnTo>
                        <a:pt x="554" y="2299"/>
                      </a:lnTo>
                      <a:lnTo>
                        <a:pt x="501" y="2346"/>
                      </a:lnTo>
                      <a:lnTo>
                        <a:pt x="493" y="2430"/>
                      </a:lnTo>
                      <a:lnTo>
                        <a:pt x="477" y="2490"/>
                      </a:lnTo>
                      <a:lnTo>
                        <a:pt x="489" y="2525"/>
                      </a:lnTo>
                      <a:lnTo>
                        <a:pt x="493" y="2593"/>
                      </a:lnTo>
                      <a:lnTo>
                        <a:pt x="473" y="2636"/>
                      </a:lnTo>
                      <a:lnTo>
                        <a:pt x="474" y="2713"/>
                      </a:lnTo>
                      <a:lnTo>
                        <a:pt x="534" y="2727"/>
                      </a:lnTo>
                      <a:lnTo>
                        <a:pt x="565" y="2793"/>
                      </a:lnTo>
                      <a:lnTo>
                        <a:pt x="557" y="2868"/>
                      </a:lnTo>
                      <a:lnTo>
                        <a:pt x="584" y="2931"/>
                      </a:lnTo>
                      <a:lnTo>
                        <a:pt x="644" y="2986"/>
                      </a:lnTo>
                      <a:lnTo>
                        <a:pt x="649" y="3056"/>
                      </a:lnTo>
                      <a:lnTo>
                        <a:pt x="626" y="3124"/>
                      </a:lnTo>
                      <a:lnTo>
                        <a:pt x="588" y="3181"/>
                      </a:lnTo>
                      <a:lnTo>
                        <a:pt x="571" y="3241"/>
                      </a:lnTo>
                      <a:lnTo>
                        <a:pt x="595" y="3311"/>
                      </a:lnTo>
                      <a:lnTo>
                        <a:pt x="626" y="3355"/>
                      </a:lnTo>
                      <a:lnTo>
                        <a:pt x="737" y="3441"/>
                      </a:lnTo>
                      <a:lnTo>
                        <a:pt x="753" y="3504"/>
                      </a:lnTo>
                      <a:lnTo>
                        <a:pt x="792" y="3568"/>
                      </a:lnTo>
                      <a:lnTo>
                        <a:pt x="809" y="3549"/>
                      </a:lnTo>
                      <a:lnTo>
                        <a:pt x="805" y="3694"/>
                      </a:lnTo>
                      <a:lnTo>
                        <a:pt x="743" y="3835"/>
                      </a:lnTo>
                      <a:lnTo>
                        <a:pt x="696" y="3908"/>
                      </a:lnTo>
                      <a:lnTo>
                        <a:pt x="501" y="4165"/>
                      </a:lnTo>
                      <a:lnTo>
                        <a:pt x="358" y="4325"/>
                      </a:lnTo>
                      <a:lnTo>
                        <a:pt x="173" y="4510"/>
                      </a:lnTo>
                      <a:lnTo>
                        <a:pt x="37" y="4612"/>
                      </a:lnTo>
                      <a:lnTo>
                        <a:pt x="128" y="4626"/>
                      </a:lnTo>
                      <a:lnTo>
                        <a:pt x="169" y="4581"/>
                      </a:lnTo>
                      <a:lnTo>
                        <a:pt x="238" y="4542"/>
                      </a:lnTo>
                      <a:lnTo>
                        <a:pt x="242" y="4567"/>
                      </a:lnTo>
                      <a:lnTo>
                        <a:pt x="236" y="4587"/>
                      </a:lnTo>
                      <a:lnTo>
                        <a:pt x="234" y="4653"/>
                      </a:lnTo>
                      <a:lnTo>
                        <a:pt x="218" y="4626"/>
                      </a:lnTo>
                      <a:lnTo>
                        <a:pt x="202" y="4619"/>
                      </a:lnTo>
                      <a:lnTo>
                        <a:pt x="202" y="4676"/>
                      </a:lnTo>
                      <a:lnTo>
                        <a:pt x="220" y="4707"/>
                      </a:lnTo>
                      <a:lnTo>
                        <a:pt x="240" y="4710"/>
                      </a:lnTo>
                      <a:lnTo>
                        <a:pt x="263" y="4722"/>
                      </a:lnTo>
                      <a:lnTo>
                        <a:pt x="328" y="4777"/>
                      </a:lnTo>
                      <a:lnTo>
                        <a:pt x="369" y="4777"/>
                      </a:lnTo>
                      <a:lnTo>
                        <a:pt x="439" y="4760"/>
                      </a:lnTo>
                      <a:lnTo>
                        <a:pt x="478" y="4772"/>
                      </a:lnTo>
                      <a:lnTo>
                        <a:pt x="512" y="4800"/>
                      </a:lnTo>
                      <a:lnTo>
                        <a:pt x="510" y="4834"/>
                      </a:lnTo>
                      <a:lnTo>
                        <a:pt x="533" y="4849"/>
                      </a:lnTo>
                      <a:lnTo>
                        <a:pt x="559" y="4853"/>
                      </a:lnTo>
                      <a:lnTo>
                        <a:pt x="567" y="4869"/>
                      </a:lnTo>
                      <a:lnTo>
                        <a:pt x="542" y="4886"/>
                      </a:lnTo>
                      <a:lnTo>
                        <a:pt x="510" y="4886"/>
                      </a:lnTo>
                      <a:lnTo>
                        <a:pt x="410" y="4858"/>
                      </a:lnTo>
                      <a:lnTo>
                        <a:pt x="340" y="4853"/>
                      </a:lnTo>
                      <a:lnTo>
                        <a:pt x="320" y="4876"/>
                      </a:lnTo>
                      <a:lnTo>
                        <a:pt x="308" y="4903"/>
                      </a:lnTo>
                      <a:lnTo>
                        <a:pt x="256" y="4935"/>
                      </a:lnTo>
                      <a:lnTo>
                        <a:pt x="228" y="4916"/>
                      </a:lnTo>
                      <a:lnTo>
                        <a:pt x="204" y="4925"/>
                      </a:lnTo>
                      <a:lnTo>
                        <a:pt x="189" y="4964"/>
                      </a:lnTo>
                      <a:lnTo>
                        <a:pt x="166" y="4977"/>
                      </a:lnTo>
                      <a:lnTo>
                        <a:pt x="144" y="4953"/>
                      </a:lnTo>
                      <a:lnTo>
                        <a:pt x="117" y="4940"/>
                      </a:lnTo>
                      <a:lnTo>
                        <a:pt x="104" y="4972"/>
                      </a:lnTo>
                      <a:lnTo>
                        <a:pt x="113" y="5030"/>
                      </a:lnTo>
                      <a:lnTo>
                        <a:pt x="139" y="5035"/>
                      </a:lnTo>
                      <a:lnTo>
                        <a:pt x="159" y="5060"/>
                      </a:lnTo>
                      <a:lnTo>
                        <a:pt x="168" y="5090"/>
                      </a:lnTo>
                      <a:lnTo>
                        <a:pt x="155" y="5119"/>
                      </a:lnTo>
                      <a:lnTo>
                        <a:pt x="113" y="5161"/>
                      </a:lnTo>
                      <a:lnTo>
                        <a:pt x="82" y="5215"/>
                      </a:lnTo>
                      <a:lnTo>
                        <a:pt x="57" y="5267"/>
                      </a:lnTo>
                      <a:lnTo>
                        <a:pt x="72" y="5318"/>
                      </a:lnTo>
                      <a:lnTo>
                        <a:pt x="61" y="5384"/>
                      </a:lnTo>
                      <a:lnTo>
                        <a:pt x="67" y="5408"/>
                      </a:lnTo>
                      <a:lnTo>
                        <a:pt x="77" y="5427"/>
                      </a:lnTo>
                      <a:lnTo>
                        <a:pt x="77" y="5450"/>
                      </a:lnTo>
                      <a:lnTo>
                        <a:pt x="67" y="5477"/>
                      </a:lnTo>
                      <a:lnTo>
                        <a:pt x="35" y="5509"/>
                      </a:lnTo>
                      <a:lnTo>
                        <a:pt x="16" y="5523"/>
                      </a:lnTo>
                      <a:lnTo>
                        <a:pt x="7" y="5550"/>
                      </a:lnTo>
                      <a:lnTo>
                        <a:pt x="19" y="5579"/>
                      </a:lnTo>
                      <a:lnTo>
                        <a:pt x="52" y="5581"/>
                      </a:lnTo>
                      <a:lnTo>
                        <a:pt x="104" y="5577"/>
                      </a:lnTo>
                      <a:lnTo>
                        <a:pt x="143" y="5643"/>
                      </a:lnTo>
                      <a:lnTo>
                        <a:pt x="139" y="5699"/>
                      </a:lnTo>
                      <a:lnTo>
                        <a:pt x="102" y="5699"/>
                      </a:lnTo>
                      <a:lnTo>
                        <a:pt x="69" y="5658"/>
                      </a:lnTo>
                      <a:lnTo>
                        <a:pt x="39" y="5631"/>
                      </a:lnTo>
                      <a:lnTo>
                        <a:pt x="41" y="5686"/>
                      </a:lnTo>
                      <a:lnTo>
                        <a:pt x="23" y="5713"/>
                      </a:lnTo>
                      <a:lnTo>
                        <a:pt x="0" y="5769"/>
                      </a:lnTo>
                      <a:lnTo>
                        <a:pt x="6" y="5799"/>
                      </a:lnTo>
                      <a:lnTo>
                        <a:pt x="27" y="5821"/>
                      </a:lnTo>
                      <a:lnTo>
                        <a:pt x="40" y="5848"/>
                      </a:lnTo>
                      <a:lnTo>
                        <a:pt x="65" y="5865"/>
                      </a:lnTo>
                      <a:lnTo>
                        <a:pt x="81" y="5891"/>
                      </a:lnTo>
                      <a:lnTo>
                        <a:pt x="86" y="5919"/>
                      </a:lnTo>
                      <a:lnTo>
                        <a:pt x="65" y="6008"/>
                      </a:lnTo>
                      <a:lnTo>
                        <a:pt x="54" y="6036"/>
                      </a:lnTo>
                      <a:lnTo>
                        <a:pt x="84" y="6046"/>
                      </a:lnTo>
                      <a:lnTo>
                        <a:pt x="109" y="6064"/>
                      </a:lnTo>
                      <a:lnTo>
                        <a:pt x="108" y="6093"/>
                      </a:lnTo>
                      <a:lnTo>
                        <a:pt x="158" y="6172"/>
                      </a:lnTo>
                      <a:lnTo>
                        <a:pt x="166" y="6204"/>
                      </a:lnTo>
                      <a:lnTo>
                        <a:pt x="179" y="6231"/>
                      </a:lnTo>
                      <a:lnTo>
                        <a:pt x="180" y="6292"/>
                      </a:lnTo>
                      <a:lnTo>
                        <a:pt x="176" y="6322"/>
                      </a:lnTo>
                      <a:lnTo>
                        <a:pt x="185" y="6350"/>
                      </a:lnTo>
                      <a:lnTo>
                        <a:pt x="244" y="6341"/>
                      </a:lnTo>
                      <a:lnTo>
                        <a:pt x="272" y="6353"/>
                      </a:lnTo>
                      <a:lnTo>
                        <a:pt x="288" y="6378"/>
                      </a:lnTo>
                      <a:lnTo>
                        <a:pt x="348" y="6370"/>
                      </a:lnTo>
                      <a:lnTo>
                        <a:pt x="377" y="6376"/>
                      </a:lnTo>
                      <a:lnTo>
                        <a:pt x="423" y="6409"/>
                      </a:lnTo>
                      <a:lnTo>
                        <a:pt x="416" y="6483"/>
                      </a:lnTo>
                      <a:lnTo>
                        <a:pt x="468" y="6453"/>
                      </a:lnTo>
                      <a:lnTo>
                        <a:pt x="498" y="6450"/>
                      </a:lnTo>
                      <a:lnTo>
                        <a:pt x="520" y="6430"/>
                      </a:lnTo>
                      <a:lnTo>
                        <a:pt x="579" y="6427"/>
                      </a:lnTo>
                      <a:lnTo>
                        <a:pt x="609" y="6430"/>
                      </a:lnTo>
                      <a:lnTo>
                        <a:pt x="635" y="6447"/>
                      </a:lnTo>
                      <a:lnTo>
                        <a:pt x="656" y="6469"/>
                      </a:lnTo>
                      <a:lnTo>
                        <a:pt x="691" y="6518"/>
                      </a:lnTo>
                      <a:lnTo>
                        <a:pt x="722" y="6521"/>
                      </a:lnTo>
                      <a:lnTo>
                        <a:pt x="726" y="6564"/>
                      </a:lnTo>
                      <a:lnTo>
                        <a:pt x="715" y="6593"/>
                      </a:lnTo>
                      <a:lnTo>
                        <a:pt x="716" y="6624"/>
                      </a:lnTo>
                      <a:lnTo>
                        <a:pt x="735" y="6648"/>
                      </a:lnTo>
                      <a:lnTo>
                        <a:pt x="745" y="6677"/>
                      </a:lnTo>
                      <a:lnTo>
                        <a:pt x="742" y="6705"/>
                      </a:lnTo>
                      <a:lnTo>
                        <a:pt x="732" y="6735"/>
                      </a:lnTo>
                      <a:lnTo>
                        <a:pt x="708" y="6754"/>
                      </a:lnTo>
                      <a:lnTo>
                        <a:pt x="701" y="6783"/>
                      </a:lnTo>
                      <a:lnTo>
                        <a:pt x="709" y="6811"/>
                      </a:lnTo>
                      <a:lnTo>
                        <a:pt x="752" y="6854"/>
                      </a:lnTo>
                      <a:lnTo>
                        <a:pt x="769" y="6912"/>
                      </a:lnTo>
                      <a:lnTo>
                        <a:pt x="810" y="6993"/>
                      </a:lnTo>
                      <a:lnTo>
                        <a:pt x="827" y="7019"/>
                      </a:lnTo>
                      <a:lnTo>
                        <a:pt x="881" y="7050"/>
                      </a:lnTo>
                      <a:lnTo>
                        <a:pt x="899" y="7073"/>
                      </a:lnTo>
                      <a:lnTo>
                        <a:pt x="904" y="7102"/>
                      </a:lnTo>
                      <a:lnTo>
                        <a:pt x="900" y="7133"/>
                      </a:lnTo>
                      <a:lnTo>
                        <a:pt x="912" y="7160"/>
                      </a:lnTo>
                      <a:lnTo>
                        <a:pt x="1001" y="7148"/>
                      </a:lnTo>
                      <a:lnTo>
                        <a:pt x="1024" y="7167"/>
                      </a:lnTo>
                      <a:lnTo>
                        <a:pt x="1053" y="7177"/>
                      </a:lnTo>
                      <a:lnTo>
                        <a:pt x="1043" y="7205"/>
                      </a:lnTo>
                      <a:lnTo>
                        <a:pt x="1061" y="7228"/>
                      </a:lnTo>
                      <a:lnTo>
                        <a:pt x="1097" y="7233"/>
                      </a:lnTo>
                      <a:lnTo>
                        <a:pt x="1101" y="7285"/>
                      </a:lnTo>
                      <a:lnTo>
                        <a:pt x="1077" y="7303"/>
                      </a:lnTo>
                      <a:lnTo>
                        <a:pt x="1059" y="7327"/>
                      </a:lnTo>
                      <a:lnTo>
                        <a:pt x="1014" y="7367"/>
                      </a:lnTo>
                      <a:lnTo>
                        <a:pt x="987" y="7382"/>
                      </a:lnTo>
                      <a:lnTo>
                        <a:pt x="925" y="7375"/>
                      </a:lnTo>
                      <a:lnTo>
                        <a:pt x="880" y="7336"/>
                      </a:lnTo>
                      <a:lnTo>
                        <a:pt x="850" y="7334"/>
                      </a:lnTo>
                      <a:lnTo>
                        <a:pt x="823" y="7345"/>
                      </a:lnTo>
                      <a:lnTo>
                        <a:pt x="819" y="7376"/>
                      </a:lnTo>
                      <a:lnTo>
                        <a:pt x="792" y="7387"/>
                      </a:lnTo>
                      <a:lnTo>
                        <a:pt x="794" y="7418"/>
                      </a:lnTo>
                      <a:lnTo>
                        <a:pt x="838" y="7457"/>
                      </a:lnTo>
                      <a:lnTo>
                        <a:pt x="846" y="7486"/>
                      </a:lnTo>
                      <a:lnTo>
                        <a:pt x="837" y="7515"/>
                      </a:lnTo>
                      <a:lnTo>
                        <a:pt x="856" y="7536"/>
                      </a:lnTo>
                      <a:lnTo>
                        <a:pt x="850" y="7566"/>
                      </a:lnTo>
                      <a:lnTo>
                        <a:pt x="876" y="7581"/>
                      </a:lnTo>
                      <a:lnTo>
                        <a:pt x="887" y="7610"/>
                      </a:lnTo>
                      <a:lnTo>
                        <a:pt x="884" y="7639"/>
                      </a:lnTo>
                      <a:lnTo>
                        <a:pt x="903" y="7721"/>
                      </a:lnTo>
                      <a:lnTo>
                        <a:pt x="901" y="7721"/>
                      </a:lnTo>
                      <a:lnTo>
                        <a:pt x="924" y="7741"/>
                      </a:lnTo>
                      <a:lnTo>
                        <a:pt x="952" y="7749"/>
                      </a:lnTo>
                      <a:lnTo>
                        <a:pt x="979" y="7736"/>
                      </a:lnTo>
                      <a:lnTo>
                        <a:pt x="999" y="7713"/>
                      </a:lnTo>
                      <a:lnTo>
                        <a:pt x="1006" y="7681"/>
                      </a:lnTo>
                      <a:lnTo>
                        <a:pt x="1033" y="7664"/>
                      </a:lnTo>
                      <a:lnTo>
                        <a:pt x="1094" y="7676"/>
                      </a:lnTo>
                      <a:lnTo>
                        <a:pt x="1126" y="7676"/>
                      </a:lnTo>
                      <a:lnTo>
                        <a:pt x="1186" y="7658"/>
                      </a:lnTo>
                      <a:lnTo>
                        <a:pt x="1245" y="7667"/>
                      </a:lnTo>
                      <a:lnTo>
                        <a:pt x="1305" y="7653"/>
                      </a:lnTo>
                      <a:lnTo>
                        <a:pt x="1352" y="7692"/>
                      </a:lnTo>
                      <a:lnTo>
                        <a:pt x="1367" y="7718"/>
                      </a:lnTo>
                      <a:lnTo>
                        <a:pt x="1368" y="7749"/>
                      </a:lnTo>
                      <a:lnTo>
                        <a:pt x="1414" y="7790"/>
                      </a:lnTo>
                      <a:lnTo>
                        <a:pt x="1432" y="7816"/>
                      </a:lnTo>
                      <a:lnTo>
                        <a:pt x="1432" y="7849"/>
                      </a:lnTo>
                      <a:lnTo>
                        <a:pt x="1401" y="7866"/>
                      </a:lnTo>
                      <a:lnTo>
                        <a:pt x="1373" y="7868"/>
                      </a:lnTo>
                      <a:lnTo>
                        <a:pt x="1384" y="7895"/>
                      </a:lnTo>
                      <a:lnTo>
                        <a:pt x="1386" y="7924"/>
                      </a:lnTo>
                      <a:lnTo>
                        <a:pt x="1401" y="7983"/>
                      </a:lnTo>
                      <a:lnTo>
                        <a:pt x="1426" y="8002"/>
                      </a:lnTo>
                      <a:lnTo>
                        <a:pt x="1455" y="8013"/>
                      </a:lnTo>
                      <a:lnTo>
                        <a:pt x="1515" y="8029"/>
                      </a:lnTo>
                      <a:lnTo>
                        <a:pt x="1543" y="8018"/>
                      </a:lnTo>
                      <a:lnTo>
                        <a:pt x="1572" y="8019"/>
                      </a:lnTo>
                      <a:lnTo>
                        <a:pt x="1584" y="8046"/>
                      </a:lnTo>
                      <a:lnTo>
                        <a:pt x="1623" y="8092"/>
                      </a:lnTo>
                      <a:lnTo>
                        <a:pt x="1650" y="8192"/>
                      </a:lnTo>
                      <a:lnTo>
                        <a:pt x="1641" y="8223"/>
                      </a:lnTo>
                      <a:lnTo>
                        <a:pt x="1650" y="8251"/>
                      </a:lnTo>
                      <a:lnTo>
                        <a:pt x="1676" y="8271"/>
                      </a:lnTo>
                      <a:lnTo>
                        <a:pt x="1702" y="8288"/>
                      </a:lnTo>
                      <a:lnTo>
                        <a:pt x="1729" y="8274"/>
                      </a:lnTo>
                      <a:lnTo>
                        <a:pt x="1758" y="8268"/>
                      </a:lnTo>
                      <a:lnTo>
                        <a:pt x="1789" y="8274"/>
                      </a:lnTo>
                      <a:lnTo>
                        <a:pt x="1830" y="8314"/>
                      </a:lnTo>
                      <a:lnTo>
                        <a:pt x="1862" y="8305"/>
                      </a:lnTo>
                      <a:lnTo>
                        <a:pt x="1889" y="8318"/>
                      </a:lnTo>
                      <a:lnTo>
                        <a:pt x="1981" y="8291"/>
                      </a:lnTo>
                      <a:lnTo>
                        <a:pt x="2036" y="8263"/>
                      </a:lnTo>
                      <a:lnTo>
                        <a:pt x="2064" y="8272"/>
                      </a:lnTo>
                      <a:lnTo>
                        <a:pt x="2083" y="8298"/>
                      </a:lnTo>
                      <a:lnTo>
                        <a:pt x="2124" y="8380"/>
                      </a:lnTo>
                      <a:lnTo>
                        <a:pt x="2163" y="8426"/>
                      </a:lnTo>
                      <a:lnTo>
                        <a:pt x="2195" y="8425"/>
                      </a:lnTo>
                      <a:lnTo>
                        <a:pt x="2205" y="8394"/>
                      </a:lnTo>
                      <a:lnTo>
                        <a:pt x="2237" y="8398"/>
                      </a:lnTo>
                      <a:lnTo>
                        <a:pt x="2255" y="8422"/>
                      </a:lnTo>
                      <a:lnTo>
                        <a:pt x="2285" y="8426"/>
                      </a:lnTo>
                      <a:lnTo>
                        <a:pt x="2313" y="8438"/>
                      </a:lnTo>
                      <a:lnTo>
                        <a:pt x="2334" y="8460"/>
                      </a:lnTo>
                      <a:lnTo>
                        <a:pt x="2395" y="8456"/>
                      </a:lnTo>
                      <a:lnTo>
                        <a:pt x="2444" y="8491"/>
                      </a:lnTo>
                      <a:lnTo>
                        <a:pt x="2474" y="8490"/>
                      </a:lnTo>
                      <a:lnTo>
                        <a:pt x="2519" y="8530"/>
                      </a:lnTo>
                      <a:lnTo>
                        <a:pt x="2552" y="8536"/>
                      </a:lnTo>
                      <a:lnTo>
                        <a:pt x="2581" y="8534"/>
                      </a:lnTo>
                      <a:lnTo>
                        <a:pt x="2606" y="8552"/>
                      </a:lnTo>
                      <a:lnTo>
                        <a:pt x="2579" y="8566"/>
                      </a:lnTo>
                      <a:lnTo>
                        <a:pt x="2608" y="8654"/>
                      </a:lnTo>
                      <a:lnTo>
                        <a:pt x="2578" y="8709"/>
                      </a:lnTo>
                      <a:lnTo>
                        <a:pt x="2519" y="8722"/>
                      </a:lnTo>
                      <a:lnTo>
                        <a:pt x="2537" y="8746"/>
                      </a:lnTo>
                      <a:lnTo>
                        <a:pt x="2568" y="8753"/>
                      </a:lnTo>
                      <a:lnTo>
                        <a:pt x="2585" y="8777"/>
                      </a:lnTo>
                      <a:lnTo>
                        <a:pt x="2526" y="8793"/>
                      </a:lnTo>
                      <a:lnTo>
                        <a:pt x="2513" y="8821"/>
                      </a:lnTo>
                      <a:lnTo>
                        <a:pt x="2510" y="8850"/>
                      </a:lnTo>
                      <a:lnTo>
                        <a:pt x="2528" y="8874"/>
                      </a:lnTo>
                      <a:lnTo>
                        <a:pt x="2539" y="8902"/>
                      </a:lnTo>
                      <a:lnTo>
                        <a:pt x="2532" y="8932"/>
                      </a:lnTo>
                      <a:lnTo>
                        <a:pt x="2558" y="8947"/>
                      </a:lnTo>
                      <a:lnTo>
                        <a:pt x="2545" y="9008"/>
                      </a:lnTo>
                      <a:lnTo>
                        <a:pt x="2520" y="9095"/>
                      </a:lnTo>
                      <a:lnTo>
                        <a:pt x="2491" y="9107"/>
                      </a:lnTo>
                      <a:lnTo>
                        <a:pt x="2434" y="9093"/>
                      </a:lnTo>
                      <a:lnTo>
                        <a:pt x="2403" y="9098"/>
                      </a:lnTo>
                      <a:lnTo>
                        <a:pt x="2350" y="9069"/>
                      </a:lnTo>
                      <a:lnTo>
                        <a:pt x="2328" y="9090"/>
                      </a:lnTo>
                      <a:lnTo>
                        <a:pt x="2294" y="9141"/>
                      </a:lnTo>
                      <a:lnTo>
                        <a:pt x="2237" y="9163"/>
                      </a:lnTo>
                      <a:lnTo>
                        <a:pt x="2211" y="9217"/>
                      </a:lnTo>
                      <a:lnTo>
                        <a:pt x="2214" y="9248"/>
                      </a:lnTo>
                      <a:lnTo>
                        <a:pt x="2216" y="9304"/>
                      </a:lnTo>
                      <a:lnTo>
                        <a:pt x="2267" y="9286"/>
                      </a:lnTo>
                      <a:lnTo>
                        <a:pt x="2301" y="9291"/>
                      </a:lnTo>
                      <a:lnTo>
                        <a:pt x="2328" y="9272"/>
                      </a:lnTo>
                      <a:lnTo>
                        <a:pt x="2380" y="9261"/>
                      </a:lnTo>
                      <a:lnTo>
                        <a:pt x="2403" y="9271"/>
                      </a:lnTo>
                      <a:lnTo>
                        <a:pt x="2407" y="9294"/>
                      </a:lnTo>
                      <a:lnTo>
                        <a:pt x="2435" y="9298"/>
                      </a:lnTo>
                      <a:lnTo>
                        <a:pt x="2446" y="9310"/>
                      </a:lnTo>
                      <a:lnTo>
                        <a:pt x="2439" y="9325"/>
                      </a:lnTo>
                      <a:lnTo>
                        <a:pt x="2403" y="9327"/>
                      </a:lnTo>
                      <a:lnTo>
                        <a:pt x="2360" y="9343"/>
                      </a:lnTo>
                      <a:lnTo>
                        <a:pt x="2300" y="9380"/>
                      </a:lnTo>
                      <a:lnTo>
                        <a:pt x="2257" y="9394"/>
                      </a:lnTo>
                      <a:lnTo>
                        <a:pt x="2258" y="9413"/>
                      </a:lnTo>
                      <a:lnTo>
                        <a:pt x="2274" y="9434"/>
                      </a:lnTo>
                      <a:lnTo>
                        <a:pt x="2257" y="9443"/>
                      </a:lnTo>
                      <a:lnTo>
                        <a:pt x="2218" y="9431"/>
                      </a:lnTo>
                      <a:lnTo>
                        <a:pt x="2124" y="9446"/>
                      </a:lnTo>
                      <a:lnTo>
                        <a:pt x="2114" y="9481"/>
                      </a:lnTo>
                      <a:lnTo>
                        <a:pt x="2148" y="9512"/>
                      </a:lnTo>
                      <a:lnTo>
                        <a:pt x="2195" y="9531"/>
                      </a:lnTo>
                      <a:lnTo>
                        <a:pt x="2229" y="9578"/>
                      </a:lnTo>
                      <a:lnTo>
                        <a:pt x="2267" y="9614"/>
                      </a:lnTo>
                      <a:lnTo>
                        <a:pt x="2257" y="9621"/>
                      </a:lnTo>
                      <a:lnTo>
                        <a:pt x="2206" y="9605"/>
                      </a:lnTo>
                      <a:lnTo>
                        <a:pt x="2181" y="9645"/>
                      </a:lnTo>
                      <a:lnTo>
                        <a:pt x="2159" y="9642"/>
                      </a:lnTo>
                      <a:lnTo>
                        <a:pt x="2116" y="9708"/>
                      </a:lnTo>
                      <a:lnTo>
                        <a:pt x="2081" y="9756"/>
                      </a:lnTo>
                      <a:lnTo>
                        <a:pt x="2044" y="9823"/>
                      </a:lnTo>
                      <a:lnTo>
                        <a:pt x="1995" y="9826"/>
                      </a:lnTo>
                      <a:lnTo>
                        <a:pt x="1938" y="9819"/>
                      </a:lnTo>
                      <a:lnTo>
                        <a:pt x="1925" y="9836"/>
                      </a:lnTo>
                      <a:lnTo>
                        <a:pt x="1925" y="9859"/>
                      </a:lnTo>
                      <a:lnTo>
                        <a:pt x="1889" y="9875"/>
                      </a:lnTo>
                      <a:lnTo>
                        <a:pt x="1936" y="9897"/>
                      </a:lnTo>
                      <a:lnTo>
                        <a:pt x="1981" y="9935"/>
                      </a:lnTo>
                      <a:lnTo>
                        <a:pt x="2001" y="9985"/>
                      </a:lnTo>
                      <a:lnTo>
                        <a:pt x="2038" y="10027"/>
                      </a:lnTo>
                      <a:lnTo>
                        <a:pt x="2077" y="10031"/>
                      </a:lnTo>
                      <a:lnTo>
                        <a:pt x="2091" y="10014"/>
                      </a:lnTo>
                      <a:lnTo>
                        <a:pt x="2112" y="10041"/>
                      </a:lnTo>
                      <a:lnTo>
                        <a:pt x="2167" y="10088"/>
                      </a:lnTo>
                      <a:lnTo>
                        <a:pt x="2327" y="10159"/>
                      </a:lnTo>
                      <a:lnTo>
                        <a:pt x="2421" y="10235"/>
                      </a:lnTo>
                      <a:lnTo>
                        <a:pt x="2448" y="10280"/>
                      </a:lnTo>
                      <a:lnTo>
                        <a:pt x="2472" y="10310"/>
                      </a:lnTo>
                      <a:lnTo>
                        <a:pt x="2503" y="10319"/>
                      </a:lnTo>
                      <a:lnTo>
                        <a:pt x="2550" y="10362"/>
                      </a:lnTo>
                      <a:lnTo>
                        <a:pt x="2607" y="10343"/>
                      </a:lnTo>
                      <a:lnTo>
                        <a:pt x="2638" y="10339"/>
                      </a:lnTo>
                      <a:lnTo>
                        <a:pt x="2667" y="10349"/>
                      </a:lnTo>
                      <a:lnTo>
                        <a:pt x="2695" y="10345"/>
                      </a:lnTo>
                      <a:lnTo>
                        <a:pt x="2754" y="10364"/>
                      </a:lnTo>
                      <a:lnTo>
                        <a:pt x="2777" y="10384"/>
                      </a:lnTo>
                      <a:lnTo>
                        <a:pt x="2835" y="10397"/>
                      </a:lnTo>
                      <a:lnTo>
                        <a:pt x="2918" y="10433"/>
                      </a:lnTo>
                      <a:lnTo>
                        <a:pt x="2952" y="10436"/>
                      </a:lnTo>
                      <a:lnTo>
                        <a:pt x="3042" y="10427"/>
                      </a:lnTo>
                      <a:lnTo>
                        <a:pt x="3102" y="10446"/>
                      </a:lnTo>
                      <a:lnTo>
                        <a:pt x="3162" y="10446"/>
                      </a:lnTo>
                      <a:lnTo>
                        <a:pt x="3186" y="10465"/>
                      </a:lnTo>
                      <a:lnTo>
                        <a:pt x="3200" y="10481"/>
                      </a:lnTo>
                      <a:lnTo>
                        <a:pt x="3344" y="10566"/>
                      </a:lnTo>
                      <a:lnTo>
                        <a:pt x="3354" y="10594"/>
                      </a:lnTo>
                      <a:lnTo>
                        <a:pt x="3381" y="10609"/>
                      </a:lnTo>
                      <a:lnTo>
                        <a:pt x="3410" y="10601"/>
                      </a:lnTo>
                      <a:lnTo>
                        <a:pt x="3436" y="10584"/>
                      </a:lnTo>
                      <a:lnTo>
                        <a:pt x="3491" y="10562"/>
                      </a:lnTo>
                      <a:lnTo>
                        <a:pt x="3520" y="10559"/>
                      </a:lnTo>
                      <a:lnTo>
                        <a:pt x="3543" y="10579"/>
                      </a:lnTo>
                      <a:lnTo>
                        <a:pt x="3574" y="10571"/>
                      </a:lnTo>
                      <a:lnTo>
                        <a:pt x="3633" y="10581"/>
                      </a:lnTo>
                      <a:lnTo>
                        <a:pt x="3649" y="10608"/>
                      </a:lnTo>
                      <a:lnTo>
                        <a:pt x="3677" y="10617"/>
                      </a:lnTo>
                      <a:lnTo>
                        <a:pt x="3707" y="10620"/>
                      </a:lnTo>
                      <a:lnTo>
                        <a:pt x="3735" y="10631"/>
                      </a:lnTo>
                      <a:lnTo>
                        <a:pt x="3745" y="10660"/>
                      </a:lnTo>
                      <a:lnTo>
                        <a:pt x="3732" y="10718"/>
                      </a:lnTo>
                      <a:lnTo>
                        <a:pt x="3780" y="10754"/>
                      </a:lnTo>
                      <a:lnTo>
                        <a:pt x="3837" y="10771"/>
                      </a:lnTo>
                      <a:lnTo>
                        <a:pt x="3860" y="10791"/>
                      </a:lnTo>
                      <a:lnTo>
                        <a:pt x="3879" y="10803"/>
                      </a:lnTo>
                      <a:lnTo>
                        <a:pt x="3910" y="10823"/>
                      </a:lnTo>
                      <a:lnTo>
                        <a:pt x="3939" y="10823"/>
                      </a:lnTo>
                      <a:lnTo>
                        <a:pt x="3981" y="10864"/>
                      </a:lnTo>
                      <a:lnTo>
                        <a:pt x="3998" y="10890"/>
                      </a:lnTo>
                      <a:lnTo>
                        <a:pt x="4027" y="10892"/>
                      </a:lnTo>
                      <a:lnTo>
                        <a:pt x="4043" y="10952"/>
                      </a:lnTo>
                      <a:lnTo>
                        <a:pt x="4056" y="10979"/>
                      </a:lnTo>
                      <a:lnTo>
                        <a:pt x="4087" y="10977"/>
                      </a:lnTo>
                      <a:lnTo>
                        <a:pt x="4145" y="10988"/>
                      </a:lnTo>
                      <a:lnTo>
                        <a:pt x="4176" y="10984"/>
                      </a:lnTo>
                      <a:lnTo>
                        <a:pt x="4196" y="10963"/>
                      </a:lnTo>
                      <a:lnTo>
                        <a:pt x="4220" y="10905"/>
                      </a:lnTo>
                      <a:lnTo>
                        <a:pt x="4245" y="10889"/>
                      </a:lnTo>
                      <a:lnTo>
                        <a:pt x="4272" y="10876"/>
                      </a:lnTo>
                      <a:lnTo>
                        <a:pt x="4285" y="10847"/>
                      </a:lnTo>
                      <a:lnTo>
                        <a:pt x="4304" y="10811"/>
                      </a:lnTo>
                      <a:lnTo>
                        <a:pt x="4271" y="10792"/>
                      </a:lnTo>
                      <a:lnTo>
                        <a:pt x="4223" y="10689"/>
                      </a:lnTo>
                      <a:lnTo>
                        <a:pt x="4156" y="10571"/>
                      </a:lnTo>
                      <a:lnTo>
                        <a:pt x="4122" y="10525"/>
                      </a:lnTo>
                      <a:lnTo>
                        <a:pt x="4109" y="10476"/>
                      </a:lnTo>
                      <a:lnTo>
                        <a:pt x="4109" y="10395"/>
                      </a:lnTo>
                      <a:lnTo>
                        <a:pt x="4136" y="10296"/>
                      </a:lnTo>
                      <a:lnTo>
                        <a:pt x="4127" y="10247"/>
                      </a:lnTo>
                      <a:lnTo>
                        <a:pt x="4093" y="10326"/>
                      </a:lnTo>
                      <a:lnTo>
                        <a:pt x="4082" y="10303"/>
                      </a:lnTo>
                      <a:lnTo>
                        <a:pt x="4072" y="10237"/>
                      </a:lnTo>
                      <a:lnTo>
                        <a:pt x="4037" y="10175"/>
                      </a:lnTo>
                      <a:lnTo>
                        <a:pt x="3991" y="10109"/>
                      </a:lnTo>
                      <a:lnTo>
                        <a:pt x="3951" y="10112"/>
                      </a:lnTo>
                      <a:lnTo>
                        <a:pt x="3935" y="10057"/>
                      </a:lnTo>
                      <a:lnTo>
                        <a:pt x="3966" y="10005"/>
                      </a:lnTo>
                      <a:lnTo>
                        <a:pt x="3971" y="9963"/>
                      </a:lnTo>
                      <a:lnTo>
                        <a:pt x="4000" y="9924"/>
                      </a:lnTo>
                      <a:lnTo>
                        <a:pt x="4011" y="9924"/>
                      </a:lnTo>
                      <a:lnTo>
                        <a:pt x="4019" y="9916"/>
                      </a:lnTo>
                      <a:lnTo>
                        <a:pt x="4025" y="9880"/>
                      </a:lnTo>
                      <a:lnTo>
                        <a:pt x="4062" y="9848"/>
                      </a:lnTo>
                      <a:lnTo>
                        <a:pt x="4084" y="9716"/>
                      </a:lnTo>
                      <a:lnTo>
                        <a:pt x="4113" y="9724"/>
                      </a:lnTo>
                      <a:lnTo>
                        <a:pt x="4129" y="9650"/>
                      </a:lnTo>
                      <a:lnTo>
                        <a:pt x="4133" y="9605"/>
                      </a:lnTo>
                      <a:lnTo>
                        <a:pt x="4097" y="9546"/>
                      </a:lnTo>
                      <a:lnTo>
                        <a:pt x="4142" y="9560"/>
                      </a:lnTo>
                      <a:lnTo>
                        <a:pt x="4181" y="9562"/>
                      </a:lnTo>
                      <a:lnTo>
                        <a:pt x="4179" y="9589"/>
                      </a:lnTo>
                      <a:lnTo>
                        <a:pt x="4199" y="9631"/>
                      </a:lnTo>
                      <a:lnTo>
                        <a:pt x="4217" y="9685"/>
                      </a:lnTo>
                      <a:lnTo>
                        <a:pt x="4246" y="9686"/>
                      </a:lnTo>
                      <a:lnTo>
                        <a:pt x="4266" y="9676"/>
                      </a:lnTo>
                      <a:lnTo>
                        <a:pt x="4283" y="9676"/>
                      </a:lnTo>
                      <a:lnTo>
                        <a:pt x="4330" y="9569"/>
                      </a:lnTo>
                      <a:lnTo>
                        <a:pt x="4352" y="9555"/>
                      </a:lnTo>
                      <a:lnTo>
                        <a:pt x="4325" y="9546"/>
                      </a:lnTo>
                      <a:lnTo>
                        <a:pt x="4312" y="9522"/>
                      </a:lnTo>
                      <a:lnTo>
                        <a:pt x="4286" y="9512"/>
                      </a:lnTo>
                      <a:lnTo>
                        <a:pt x="4255" y="9512"/>
                      </a:lnTo>
                      <a:lnTo>
                        <a:pt x="4229" y="9500"/>
                      </a:lnTo>
                      <a:lnTo>
                        <a:pt x="4218" y="9476"/>
                      </a:lnTo>
                      <a:lnTo>
                        <a:pt x="4242" y="9453"/>
                      </a:lnTo>
                      <a:lnTo>
                        <a:pt x="4244" y="9424"/>
                      </a:lnTo>
                      <a:lnTo>
                        <a:pt x="4274" y="9415"/>
                      </a:lnTo>
                      <a:lnTo>
                        <a:pt x="4305" y="9435"/>
                      </a:lnTo>
                      <a:lnTo>
                        <a:pt x="4352" y="9424"/>
                      </a:lnTo>
                      <a:lnTo>
                        <a:pt x="4321" y="9212"/>
                      </a:lnTo>
                      <a:lnTo>
                        <a:pt x="4291" y="9204"/>
                      </a:lnTo>
                      <a:lnTo>
                        <a:pt x="4274" y="9179"/>
                      </a:lnTo>
                      <a:lnTo>
                        <a:pt x="4266" y="9149"/>
                      </a:lnTo>
                      <a:lnTo>
                        <a:pt x="4250" y="9124"/>
                      </a:lnTo>
                      <a:lnTo>
                        <a:pt x="4228" y="9102"/>
                      </a:lnTo>
                      <a:lnTo>
                        <a:pt x="4199" y="9102"/>
                      </a:lnTo>
                      <a:lnTo>
                        <a:pt x="4137" y="9111"/>
                      </a:lnTo>
                      <a:lnTo>
                        <a:pt x="4087" y="9097"/>
                      </a:lnTo>
                      <a:lnTo>
                        <a:pt x="4083" y="9132"/>
                      </a:lnTo>
                      <a:lnTo>
                        <a:pt x="4038" y="9086"/>
                      </a:lnTo>
                      <a:lnTo>
                        <a:pt x="4033" y="9055"/>
                      </a:lnTo>
                      <a:lnTo>
                        <a:pt x="4019" y="9029"/>
                      </a:lnTo>
                      <a:lnTo>
                        <a:pt x="4034" y="9004"/>
                      </a:lnTo>
                      <a:lnTo>
                        <a:pt x="4019" y="8978"/>
                      </a:lnTo>
                      <a:lnTo>
                        <a:pt x="4016" y="8949"/>
                      </a:lnTo>
                      <a:lnTo>
                        <a:pt x="3908" y="8914"/>
                      </a:lnTo>
                      <a:lnTo>
                        <a:pt x="3949" y="8750"/>
                      </a:lnTo>
                      <a:lnTo>
                        <a:pt x="4001" y="8720"/>
                      </a:lnTo>
                      <a:lnTo>
                        <a:pt x="4017" y="8694"/>
                      </a:lnTo>
                      <a:lnTo>
                        <a:pt x="4007" y="8666"/>
                      </a:lnTo>
                      <a:lnTo>
                        <a:pt x="3965" y="8626"/>
                      </a:lnTo>
                      <a:lnTo>
                        <a:pt x="4002" y="8456"/>
                      </a:lnTo>
                      <a:lnTo>
                        <a:pt x="4054" y="8426"/>
                      </a:lnTo>
                      <a:lnTo>
                        <a:pt x="4071" y="8400"/>
                      </a:lnTo>
                      <a:lnTo>
                        <a:pt x="4066" y="8369"/>
                      </a:lnTo>
                      <a:lnTo>
                        <a:pt x="4075" y="8342"/>
                      </a:lnTo>
                      <a:lnTo>
                        <a:pt x="4076" y="8312"/>
                      </a:lnTo>
                      <a:lnTo>
                        <a:pt x="4089" y="8283"/>
                      </a:lnTo>
                      <a:lnTo>
                        <a:pt x="4108" y="8259"/>
                      </a:lnTo>
                      <a:lnTo>
                        <a:pt x="4134" y="8277"/>
                      </a:lnTo>
                      <a:lnTo>
                        <a:pt x="4143" y="8307"/>
                      </a:lnTo>
                      <a:lnTo>
                        <a:pt x="4190" y="8342"/>
                      </a:lnTo>
                      <a:lnTo>
                        <a:pt x="4257" y="8480"/>
                      </a:lnTo>
                      <a:lnTo>
                        <a:pt x="4286" y="8490"/>
                      </a:lnTo>
                      <a:lnTo>
                        <a:pt x="4384" y="8423"/>
                      </a:lnTo>
                      <a:lnTo>
                        <a:pt x="4376" y="8392"/>
                      </a:lnTo>
                      <a:lnTo>
                        <a:pt x="4362" y="8365"/>
                      </a:lnTo>
                      <a:lnTo>
                        <a:pt x="4347" y="8274"/>
                      </a:lnTo>
                      <a:lnTo>
                        <a:pt x="4320" y="8221"/>
                      </a:lnTo>
                      <a:lnTo>
                        <a:pt x="4350" y="8227"/>
                      </a:lnTo>
                      <a:lnTo>
                        <a:pt x="4378" y="8215"/>
                      </a:lnTo>
                      <a:lnTo>
                        <a:pt x="4452" y="8161"/>
                      </a:lnTo>
                      <a:lnTo>
                        <a:pt x="4480" y="8148"/>
                      </a:lnTo>
                      <a:lnTo>
                        <a:pt x="4497" y="8124"/>
                      </a:lnTo>
                      <a:lnTo>
                        <a:pt x="4499" y="8094"/>
                      </a:lnTo>
                      <a:lnTo>
                        <a:pt x="4497" y="8064"/>
                      </a:lnTo>
                      <a:lnTo>
                        <a:pt x="4527" y="8057"/>
                      </a:lnTo>
                      <a:lnTo>
                        <a:pt x="4557" y="8060"/>
                      </a:lnTo>
                      <a:lnTo>
                        <a:pt x="4584" y="8050"/>
                      </a:lnTo>
                      <a:lnTo>
                        <a:pt x="4603" y="8026"/>
                      </a:lnTo>
                      <a:lnTo>
                        <a:pt x="4629" y="8012"/>
                      </a:lnTo>
                      <a:lnTo>
                        <a:pt x="4658" y="8004"/>
                      </a:lnTo>
                      <a:lnTo>
                        <a:pt x="4677" y="7980"/>
                      </a:lnTo>
                      <a:lnTo>
                        <a:pt x="4703" y="7962"/>
                      </a:lnTo>
                      <a:lnTo>
                        <a:pt x="4722" y="7939"/>
                      </a:lnTo>
                      <a:lnTo>
                        <a:pt x="4729" y="7909"/>
                      </a:lnTo>
                      <a:lnTo>
                        <a:pt x="4753" y="7890"/>
                      </a:lnTo>
                      <a:lnTo>
                        <a:pt x="4809" y="7873"/>
                      </a:lnTo>
                      <a:lnTo>
                        <a:pt x="4869" y="7874"/>
                      </a:lnTo>
                      <a:lnTo>
                        <a:pt x="4876" y="7904"/>
                      </a:lnTo>
                      <a:lnTo>
                        <a:pt x="4889" y="7932"/>
                      </a:lnTo>
                      <a:lnTo>
                        <a:pt x="4948" y="7918"/>
                      </a:lnTo>
                      <a:lnTo>
                        <a:pt x="4966" y="7941"/>
                      </a:lnTo>
                      <a:lnTo>
                        <a:pt x="4982" y="7917"/>
                      </a:lnTo>
                      <a:lnTo>
                        <a:pt x="4992" y="7885"/>
                      </a:lnTo>
                      <a:lnTo>
                        <a:pt x="5010" y="7860"/>
                      </a:lnTo>
                      <a:lnTo>
                        <a:pt x="5041" y="7863"/>
                      </a:lnTo>
                      <a:lnTo>
                        <a:pt x="5068" y="7850"/>
                      </a:lnTo>
                      <a:lnTo>
                        <a:pt x="5096" y="7852"/>
                      </a:lnTo>
                      <a:lnTo>
                        <a:pt x="5118" y="7909"/>
                      </a:lnTo>
                      <a:lnTo>
                        <a:pt x="5137" y="7932"/>
                      </a:lnTo>
                      <a:lnTo>
                        <a:pt x="5166" y="7922"/>
                      </a:lnTo>
                      <a:lnTo>
                        <a:pt x="5196" y="7919"/>
                      </a:lnTo>
                      <a:lnTo>
                        <a:pt x="5224" y="7931"/>
                      </a:lnTo>
                      <a:lnTo>
                        <a:pt x="5282" y="7917"/>
                      </a:lnTo>
                      <a:lnTo>
                        <a:pt x="5312" y="7918"/>
                      </a:lnTo>
                      <a:lnTo>
                        <a:pt x="5339" y="7936"/>
                      </a:lnTo>
                      <a:lnTo>
                        <a:pt x="5360" y="7957"/>
                      </a:lnTo>
                      <a:lnTo>
                        <a:pt x="5382" y="8013"/>
                      </a:lnTo>
                      <a:lnTo>
                        <a:pt x="5459" y="8059"/>
                      </a:lnTo>
                      <a:lnTo>
                        <a:pt x="5478" y="8081"/>
                      </a:lnTo>
                      <a:lnTo>
                        <a:pt x="5489" y="8111"/>
                      </a:lnTo>
                      <a:lnTo>
                        <a:pt x="5528" y="8157"/>
                      </a:lnTo>
                      <a:lnTo>
                        <a:pt x="5525" y="8187"/>
                      </a:lnTo>
                      <a:lnTo>
                        <a:pt x="5528" y="8216"/>
                      </a:lnTo>
                      <a:lnTo>
                        <a:pt x="5546" y="8241"/>
                      </a:lnTo>
                      <a:lnTo>
                        <a:pt x="5575" y="8232"/>
                      </a:lnTo>
                      <a:lnTo>
                        <a:pt x="5577" y="8203"/>
                      </a:lnTo>
                      <a:lnTo>
                        <a:pt x="5571" y="8172"/>
                      </a:lnTo>
                      <a:lnTo>
                        <a:pt x="5574" y="8143"/>
                      </a:lnTo>
                      <a:lnTo>
                        <a:pt x="5557" y="8117"/>
                      </a:lnTo>
                      <a:lnTo>
                        <a:pt x="5577" y="8094"/>
                      </a:lnTo>
                      <a:lnTo>
                        <a:pt x="5606" y="8091"/>
                      </a:lnTo>
                      <a:lnTo>
                        <a:pt x="5617" y="8118"/>
                      </a:lnTo>
                      <a:lnTo>
                        <a:pt x="5641" y="8138"/>
                      </a:lnTo>
                      <a:lnTo>
                        <a:pt x="5649" y="8165"/>
                      </a:lnTo>
                      <a:lnTo>
                        <a:pt x="5672" y="8186"/>
                      </a:lnTo>
                      <a:lnTo>
                        <a:pt x="5730" y="8206"/>
                      </a:lnTo>
                      <a:lnTo>
                        <a:pt x="5783" y="8236"/>
                      </a:lnTo>
                      <a:lnTo>
                        <a:pt x="5814" y="8229"/>
                      </a:lnTo>
                      <a:lnTo>
                        <a:pt x="5887" y="8175"/>
                      </a:lnTo>
                      <a:lnTo>
                        <a:pt x="5884" y="8145"/>
                      </a:lnTo>
                      <a:lnTo>
                        <a:pt x="5912" y="8133"/>
                      </a:lnTo>
                      <a:lnTo>
                        <a:pt x="5934" y="8113"/>
                      </a:lnTo>
                      <a:lnTo>
                        <a:pt x="5964" y="8107"/>
                      </a:lnTo>
                      <a:lnTo>
                        <a:pt x="5992" y="8117"/>
                      </a:lnTo>
                      <a:lnTo>
                        <a:pt x="5994" y="8087"/>
                      </a:lnTo>
                      <a:lnTo>
                        <a:pt x="6025" y="8087"/>
                      </a:lnTo>
                      <a:lnTo>
                        <a:pt x="6054" y="8092"/>
                      </a:lnTo>
                      <a:lnTo>
                        <a:pt x="6080" y="8076"/>
                      </a:lnTo>
                      <a:lnTo>
                        <a:pt x="6104" y="8094"/>
                      </a:lnTo>
                      <a:lnTo>
                        <a:pt x="6119" y="8108"/>
                      </a:lnTo>
                      <a:lnTo>
                        <a:pt x="6119" y="80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5" name="Group 333"/>
              <p:cNvGrpSpPr>
                <a:grpSpLocks noChangeAspect="1"/>
              </p:cNvGrpSpPr>
              <p:nvPr/>
            </p:nvGrpSpPr>
            <p:grpSpPr bwMode="auto">
              <a:xfrm>
                <a:off x="2441" y="2378"/>
                <a:ext cx="121" cy="148"/>
                <a:chOff x="2441" y="2378"/>
                <a:chExt cx="121" cy="148"/>
              </a:xfrm>
              <a:grpFill/>
            </p:grpSpPr>
            <p:sp>
              <p:nvSpPr>
                <p:cNvPr id="91" name="Freeform 33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2" name="Freeform 33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3" name="Freeform 33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4" name="Freeform 33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5" name="Freeform 33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6" name="Group 339"/>
              <p:cNvGrpSpPr>
                <a:grpSpLocks noChangeAspect="1"/>
              </p:cNvGrpSpPr>
              <p:nvPr/>
            </p:nvGrpSpPr>
            <p:grpSpPr bwMode="auto">
              <a:xfrm>
                <a:off x="2594" y="2119"/>
                <a:ext cx="237" cy="192"/>
                <a:chOff x="2594" y="2119"/>
                <a:chExt cx="237" cy="192"/>
              </a:xfrm>
              <a:grpFill/>
            </p:grpSpPr>
            <p:sp>
              <p:nvSpPr>
                <p:cNvPr id="84" name="Freeform 34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5" name="Freeform 34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6" name="Freeform 34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7" name="Freeform 34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8" name="Freeform 34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9" name="Freeform 34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0" name="Freeform 34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7" name="Group 347"/>
              <p:cNvGrpSpPr>
                <a:grpSpLocks noChangeAspect="1"/>
              </p:cNvGrpSpPr>
              <p:nvPr/>
            </p:nvGrpSpPr>
            <p:grpSpPr bwMode="auto">
              <a:xfrm>
                <a:off x="2781" y="2740"/>
                <a:ext cx="201" cy="195"/>
                <a:chOff x="2781" y="2740"/>
                <a:chExt cx="201" cy="195"/>
              </a:xfrm>
              <a:grpFill/>
            </p:grpSpPr>
            <p:sp>
              <p:nvSpPr>
                <p:cNvPr id="78" name="Freeform 34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9" name="Freeform 34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0" name="Freeform 35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1" name="Freeform 35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2" name="Freeform 35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3" name="Freeform 35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8" name="Group 354"/>
              <p:cNvGrpSpPr>
                <a:grpSpLocks noChangeAspect="1"/>
              </p:cNvGrpSpPr>
              <p:nvPr/>
            </p:nvGrpSpPr>
            <p:grpSpPr bwMode="auto">
              <a:xfrm>
                <a:off x="2991" y="2968"/>
                <a:ext cx="295" cy="300"/>
                <a:chOff x="2991" y="2968"/>
                <a:chExt cx="295" cy="300"/>
              </a:xfrm>
              <a:grpFill/>
            </p:grpSpPr>
            <p:sp>
              <p:nvSpPr>
                <p:cNvPr id="65" name="Freeform 35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6" name="Freeform 35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7" name="Freeform 35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8" name="Freeform 35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9" name="Freeform 35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0" name="Freeform 36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1" name="Freeform 36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2" name="Freeform 36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3" name="Freeform 36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4" name="Freeform 36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5" name="Freeform 36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6" name="Freeform 36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7" name="Freeform 36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59" name="Freeform 368"/>
              <p:cNvSpPr>
                <a:spLocks noChangeAspect="1"/>
              </p:cNvSpPr>
              <p:nvPr/>
            </p:nvSpPr>
            <p:spPr bwMode="gray">
              <a:xfrm>
                <a:off x="2369" y="2932"/>
                <a:ext cx="13" cy="8"/>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0" name="Freeform 369"/>
              <p:cNvSpPr>
                <a:spLocks noChangeAspect="1"/>
              </p:cNvSpPr>
              <p:nvPr/>
            </p:nvSpPr>
            <p:spPr bwMode="gray">
              <a:xfrm>
                <a:off x="3680" y="2881"/>
                <a:ext cx="229" cy="11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1" name="Freeform 370"/>
              <p:cNvSpPr>
                <a:spLocks noChangeAspect="1"/>
              </p:cNvSpPr>
              <p:nvPr/>
            </p:nvSpPr>
            <p:spPr bwMode="gray">
              <a:xfrm>
                <a:off x="3801" y="2983"/>
                <a:ext cx="105" cy="10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62" name="Group 371"/>
              <p:cNvGrpSpPr>
                <a:grpSpLocks noChangeAspect="1"/>
              </p:cNvGrpSpPr>
              <p:nvPr/>
            </p:nvGrpSpPr>
            <p:grpSpPr bwMode="auto">
              <a:xfrm>
                <a:off x="3847" y="2958"/>
                <a:ext cx="189" cy="152"/>
                <a:chOff x="3847" y="2958"/>
                <a:chExt cx="189" cy="152"/>
              </a:xfrm>
              <a:grpFill/>
            </p:grpSpPr>
            <p:sp>
              <p:nvSpPr>
                <p:cNvPr id="63" name="Freeform 372"/>
                <p:cNvSpPr>
                  <a:spLocks noChangeAspect="1"/>
                </p:cNvSpPr>
                <p:nvPr/>
              </p:nvSpPr>
              <p:spPr bwMode="gray">
                <a:xfrm>
                  <a:off x="3847" y="3054"/>
                  <a:ext cx="40" cy="37"/>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4" name="Freeform 373"/>
                <p:cNvSpPr>
                  <a:spLocks noChangeAspect="1"/>
                </p:cNvSpPr>
                <p:nvPr/>
              </p:nvSpPr>
              <p:spPr bwMode="gray">
                <a:xfrm>
                  <a:off x="3853" y="2958"/>
                  <a:ext cx="183" cy="152"/>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sp>
          <p:nvSpPr>
            <p:cNvPr id="10" name="Isosceles Triangle 9"/>
            <p:cNvSpPr/>
            <p:nvPr/>
          </p:nvSpPr>
          <p:spPr>
            <a:xfrm>
              <a:off x="4281518" y="2371253"/>
              <a:ext cx="1296144" cy="2160240"/>
            </a:xfrm>
            <a:prstGeom prst="triangle">
              <a:avLst>
                <a:gd name="adj" fmla="val 50000"/>
              </a:avLst>
            </a:prstGeom>
            <a:noFill/>
            <a:ln w="76200">
              <a:solidFill>
                <a:srgbClr val="F0C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20" name="Group 19"/>
          <p:cNvGrpSpPr>
            <a:grpSpLocks/>
          </p:cNvGrpSpPr>
          <p:nvPr userDrawn="1"/>
        </p:nvGrpSpPr>
        <p:grpSpPr bwMode="gray">
          <a:xfrm>
            <a:off x="683568" y="548680"/>
            <a:ext cx="1930547" cy="1080120"/>
            <a:chOff x="68" y="0"/>
            <a:chExt cx="1723" cy="964"/>
          </a:xfrm>
          <a:solidFill>
            <a:schemeClr val="accent6"/>
          </a:solidFill>
        </p:grpSpPr>
        <p:sp>
          <p:nvSpPr>
            <p:cNvPr id="2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2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grpSp>
        <p:nvGrpSpPr>
          <p:cNvPr id="11" name="Group 19"/>
          <p:cNvGrpSpPr>
            <a:grpSpLocks/>
          </p:cNvGrpSpPr>
          <p:nvPr userDrawn="1"/>
        </p:nvGrpSpPr>
        <p:grpSpPr bwMode="gray">
          <a:xfrm>
            <a:off x="128464" y="0"/>
            <a:ext cx="2735263"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35" name="Text Box 8"/>
          <p:cNvSpPr txBox="1">
            <a:spLocks noChangeArrowheads="1"/>
          </p:cNvSpPr>
          <p:nvPr>
            <p:custDataLst>
              <p:tags r:id="rId31"/>
            </p:custDataLst>
          </p:nvPr>
        </p:nvSpPr>
        <p:spPr bwMode="gray">
          <a:xfrm>
            <a:off x="179512" y="6381328"/>
            <a:ext cx="5832648" cy="288147"/>
          </a:xfrm>
          <a:prstGeom prst="rect">
            <a:avLst/>
          </a:prstGeom>
          <a:noFill/>
          <a:ln w="9525">
            <a:noFill/>
            <a:miter lim="800000"/>
            <a:headEnd/>
            <a:tailEnd/>
          </a:ln>
          <a:effectLst/>
        </p:spPr>
        <p:txBody>
          <a:bodyPr wrap="square" lIns="0" tIns="72000" rIns="0" bIns="0">
            <a:spAutoFit/>
          </a:bodyPr>
          <a:lstStyle/>
          <a:p>
            <a:pPr algn="l">
              <a:spcBef>
                <a:spcPct val="40000"/>
              </a:spcBef>
            </a:pPr>
            <a:r>
              <a:rPr lang="en-US" sz="700" dirty="0" smtClean="0">
                <a:solidFill>
                  <a:srgbClr val="00338D"/>
                </a:solidFill>
                <a:latin typeface="Arial"/>
              </a:rPr>
              <a:t>© 201</a:t>
            </a:r>
            <a:r>
              <a:rPr lang="cs-CZ" sz="700" dirty="0" smtClean="0">
                <a:solidFill>
                  <a:srgbClr val="00338D"/>
                </a:solidFill>
                <a:latin typeface="Arial"/>
              </a:rPr>
              <a:t>3</a:t>
            </a:r>
            <a:r>
              <a:rPr lang="en-US" sz="700" dirty="0" smtClean="0">
                <a:solidFill>
                  <a:srgbClr val="00338D"/>
                </a:solidFill>
                <a:latin typeface="Arial"/>
              </a:rPr>
              <a:t> KPMG </a:t>
            </a:r>
            <a:r>
              <a:rPr lang="en-US" sz="700" dirty="0" err="1" smtClean="0">
                <a:solidFill>
                  <a:srgbClr val="00338D"/>
                </a:solidFill>
                <a:latin typeface="Arial"/>
              </a:rPr>
              <a:t>Česká</a:t>
            </a:r>
            <a:r>
              <a:rPr lang="en-US" sz="700" dirty="0" smtClean="0">
                <a:solidFill>
                  <a:srgbClr val="00338D"/>
                </a:solidFill>
                <a:latin typeface="Arial"/>
              </a:rPr>
              <a:t> </a:t>
            </a:r>
            <a:r>
              <a:rPr lang="en-US" sz="700" dirty="0" err="1" smtClean="0">
                <a:solidFill>
                  <a:srgbClr val="00338D"/>
                </a:solidFill>
                <a:latin typeface="Arial"/>
              </a:rPr>
              <a:t>republika</a:t>
            </a:r>
            <a:r>
              <a:rPr lang="en-US" sz="700" dirty="0" smtClean="0">
                <a:solidFill>
                  <a:srgbClr val="00338D"/>
                </a:solidFill>
                <a:latin typeface="Arial"/>
              </a:rPr>
              <a:t>, </a:t>
            </a:r>
            <a:r>
              <a:rPr lang="en-US" sz="700" dirty="0" err="1" smtClean="0">
                <a:solidFill>
                  <a:srgbClr val="00338D"/>
                </a:solidFill>
                <a:latin typeface="Arial"/>
              </a:rPr>
              <a:t>s.r.o</a:t>
            </a:r>
            <a:r>
              <a:rPr lang="en-US" sz="700" dirty="0" smtClean="0">
                <a:solidFill>
                  <a:srgbClr val="00338D"/>
                </a:solidFill>
                <a:latin typeface="Arial"/>
              </a:rPr>
              <a:t>., a Czech limited liability company and a member firm of the KPMG network of independent member firms affiliated with KPMG International Cooperative (“KPMG International“), a Swiss entity. All rights reserved. Printed in the Czech Republic.</a:t>
            </a:r>
            <a:endParaRPr lang="en-GB" sz="700" dirty="0">
              <a:solidFill>
                <a:srgbClr val="00338D"/>
              </a:solidFill>
              <a:latin typeface="Arial"/>
            </a:endParaRPr>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1" r:id="rId23"/>
    <p:sldLayoutId id="2147483801" r:id="rId24"/>
    <p:sldLayoutId id="2147483802" r:id="rId25"/>
    <p:sldLayoutId id="2147483782" r:id="rId26"/>
    <p:sldLayoutId id="2147483783" r:id="rId27"/>
    <p:sldLayoutId id="2147483784" r:id="rId28"/>
    <p:sldLayoutId id="2147483803" r:id="rId29"/>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kpmg.cz/" TargetMode="External"/><Relationship Id="rId2" Type="http://schemas.openxmlformats.org/officeDocument/2006/relationships/hyperlink" Target="http://www.kpmg.c/"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916832"/>
            <a:ext cx="4608512" cy="2016224"/>
          </a:xfrm>
        </p:spPr>
        <p:txBody>
          <a:bodyPr/>
          <a:lstStyle/>
          <a:p>
            <a:r>
              <a:rPr lang="cs-CZ" dirty="0" smtClean="0"/>
              <a:t>Řetězové</a:t>
            </a:r>
            <a:r>
              <a:rPr lang="en-US" dirty="0" smtClean="0"/>
              <a:t> </a:t>
            </a:r>
            <a:r>
              <a:rPr lang="cs-CZ" dirty="0" smtClean="0"/>
              <a:t>transakce </a:t>
            </a:r>
            <a:endParaRPr lang="en-GB" dirty="0"/>
          </a:p>
        </p:txBody>
      </p:sp>
      <p:sp>
        <p:nvSpPr>
          <p:cNvPr id="5" name="Subtitle 4"/>
          <p:cNvSpPr>
            <a:spLocks noGrp="1"/>
          </p:cNvSpPr>
          <p:nvPr>
            <p:ph type="subTitle" idx="1"/>
          </p:nvPr>
        </p:nvSpPr>
        <p:spPr>
          <a:xfrm>
            <a:off x="323528" y="3789040"/>
            <a:ext cx="3024336" cy="1008112"/>
          </a:xfrm>
        </p:spPr>
        <p:txBody>
          <a:bodyPr>
            <a:normAutofit/>
          </a:bodyPr>
          <a:lstStyle/>
          <a:p>
            <a:r>
              <a:rPr lang="cs-CZ" b="1" dirty="0" smtClean="0"/>
              <a:t>11. </a:t>
            </a:r>
            <a:r>
              <a:rPr lang="cs-CZ" b="1" dirty="0" smtClean="0"/>
              <a:t>listopadu </a:t>
            </a:r>
            <a:r>
              <a:rPr lang="cs-CZ" b="1" dirty="0" smtClean="0"/>
              <a:t>2014</a:t>
            </a:r>
            <a:endParaRPr lang="cs-CZ" dirty="0" smtClean="0"/>
          </a:p>
          <a:p>
            <a:r>
              <a:rPr lang="cs-CZ" b="1" dirty="0" smtClean="0"/>
              <a:t>Erika </a:t>
            </a:r>
            <a:r>
              <a:rPr lang="cs-CZ" b="1" dirty="0" err="1" smtClean="0"/>
              <a:t>Krišková</a:t>
            </a:r>
            <a:r>
              <a:rPr lang="cs-CZ" b="1" dirty="0" smtClean="0"/>
              <a:t> Dunajská</a:t>
            </a:r>
            <a:endParaRPr lang="cs-CZ" b="1" dirty="0" smtClean="0"/>
          </a:p>
          <a:p>
            <a:endParaRPr lang="cs-CZ"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a:t>
            </a:r>
            <a:r>
              <a:rPr lang="cs-CZ" sz="2400" dirty="0"/>
              <a:t>zboží z PL dodáno českému zákazníkovi do jiné země EU</a:t>
            </a:r>
            <a:endParaRPr lang="en-US" sz="2400" dirty="0"/>
          </a:p>
        </p:txBody>
      </p:sp>
      <p:sp>
        <p:nvSpPr>
          <p:cNvPr id="3" name="Text Placeholder 2"/>
          <p:cNvSpPr>
            <a:spLocks noGrp="1"/>
          </p:cNvSpPr>
          <p:nvPr>
            <p:ph type="body" sz="quarter" idx="10"/>
          </p:nvPr>
        </p:nvSpPr>
        <p:spPr>
          <a:xfrm>
            <a:off x="179512" y="4509120"/>
            <a:ext cx="8712968" cy="1584176"/>
          </a:xfrm>
        </p:spPr>
        <p:txBody>
          <a:bodyPr>
            <a:normAutofit fontScale="70000" lnSpcReduction="20000"/>
          </a:bodyPr>
          <a:lstStyle/>
          <a:p>
            <a:pPr lvl="2">
              <a:buNone/>
            </a:pPr>
            <a:r>
              <a:rPr lang="cs-CZ" sz="3100" b="1" dirty="0">
                <a:solidFill>
                  <a:srgbClr val="00338D"/>
                </a:solidFill>
              </a:rPr>
              <a:t>Postup</a:t>
            </a:r>
          </a:p>
          <a:p>
            <a:pPr lvl="2"/>
            <a:r>
              <a:rPr lang="cs-CZ" sz="2400" dirty="0" smtClean="0"/>
              <a:t>DIČ jakých zemí poskytly jednotlivé subjekty v transakci =&gt; PL, CZ, </a:t>
            </a:r>
            <a:r>
              <a:rPr lang="cs-CZ" sz="2400" dirty="0" err="1" smtClean="0"/>
              <a:t>CZ</a:t>
            </a:r>
            <a:endParaRPr lang="cs-CZ" sz="2400" dirty="0" smtClean="0"/>
          </a:p>
          <a:p>
            <a:pPr lvl="2"/>
            <a:r>
              <a:rPr lang="cs-CZ" sz="2400" dirty="0" smtClean="0"/>
              <a:t>Kdo zajišťuje přepravu?</a:t>
            </a:r>
          </a:p>
          <a:p>
            <a:pPr lvl="2"/>
            <a:r>
              <a:rPr lang="cs-CZ" sz="2400" dirty="0" smtClean="0"/>
              <a:t>Kdy a na jakém místě dochází k přechodu ekonomického vlastnictví mezi zúčastněnými subjekty?</a:t>
            </a:r>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14"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9"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8"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492443"/>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100 + ?</a:t>
            </a:r>
            <a:endParaRPr lang="en-US" sz="1600" dirty="0" smtClean="0">
              <a:solidFill>
                <a:srgbClr val="AA5CAA"/>
              </a:solidFill>
            </a:endParaRPr>
          </a:p>
        </p:txBody>
      </p:sp>
      <p:sp>
        <p:nvSpPr>
          <p:cNvPr id="38" name="TextBox 37"/>
          <p:cNvSpPr txBox="1"/>
          <p:nvPr/>
        </p:nvSpPr>
        <p:spPr>
          <a:xfrm>
            <a:off x="5796136" y="1844824"/>
            <a:ext cx="792088" cy="492443"/>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200 + ?</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A) dopravu zajistí TERO</a:t>
            </a:r>
            <a:endParaRPr lang="en-US" sz="2400" dirty="0"/>
          </a:p>
        </p:txBody>
      </p:sp>
      <p:sp>
        <p:nvSpPr>
          <p:cNvPr id="3" name="Text Placeholder 2"/>
          <p:cNvSpPr>
            <a:spLocks noGrp="1"/>
          </p:cNvSpPr>
          <p:nvPr>
            <p:ph type="body" sz="quarter" idx="10"/>
          </p:nvPr>
        </p:nvSpPr>
        <p:spPr>
          <a:xfrm>
            <a:off x="179512" y="4005064"/>
            <a:ext cx="8712968" cy="2376264"/>
          </a:xfrm>
        </p:spPr>
        <p:txBody>
          <a:bodyPr>
            <a:normAutofit fontScale="62500" lnSpcReduction="20000"/>
          </a:bodyPr>
          <a:lstStyle/>
          <a:p>
            <a:pPr lvl="2">
              <a:buNone/>
            </a:pPr>
            <a:r>
              <a:rPr lang="cs-CZ" sz="2400" b="1" dirty="0" smtClean="0">
                <a:solidFill>
                  <a:srgbClr val="00338D"/>
                </a:solidFill>
              </a:rPr>
              <a:t>Postup</a:t>
            </a:r>
          </a:p>
          <a:p>
            <a:pPr lvl="2"/>
            <a:r>
              <a:rPr lang="cs-CZ" sz="2200" dirty="0" smtClean="0"/>
              <a:t>Dopravu je třeba přiřadit první transakci =&gt; ta bude představovat </a:t>
            </a:r>
            <a:r>
              <a:rPr lang="cs-CZ" sz="2200" dirty="0" err="1" smtClean="0"/>
              <a:t>intrakomunitární</a:t>
            </a:r>
            <a:r>
              <a:rPr lang="cs-CZ" sz="2200" dirty="0" smtClean="0"/>
              <a:t> plnění </a:t>
            </a:r>
          </a:p>
          <a:p>
            <a:pPr lvl="3"/>
            <a:r>
              <a:rPr lang="cs-CZ" sz="2200" dirty="0" smtClean="0"/>
              <a:t>dodání </a:t>
            </a:r>
            <a:r>
              <a:rPr lang="cs-CZ" sz="2200" dirty="0"/>
              <a:t>zboží spol. TERO spol. MERKUR </a:t>
            </a:r>
            <a:r>
              <a:rPr lang="cs-CZ" sz="2200" dirty="0" smtClean="0"/>
              <a:t>tak bude osvobozeno jako dodání do </a:t>
            </a:r>
            <a:r>
              <a:rPr lang="cs-CZ" sz="2200" dirty="0" smtClean="0"/>
              <a:t>JČS (100 + 0%)</a:t>
            </a:r>
            <a:endParaRPr lang="cs-CZ" sz="2200" dirty="0" smtClean="0"/>
          </a:p>
          <a:p>
            <a:pPr lvl="3"/>
            <a:r>
              <a:rPr lang="cs-CZ" sz="2200" dirty="0" smtClean="0"/>
              <a:t>MERKUR realizuje pořízení zboží z JČS (MP ve státě ukončení přepravy</a:t>
            </a:r>
            <a:r>
              <a:rPr lang="cs-CZ" sz="2200" dirty="0" smtClean="0"/>
              <a:t>) (100 + 21%)</a:t>
            </a:r>
            <a:endParaRPr lang="cs-CZ" sz="2200" dirty="0" smtClean="0"/>
          </a:p>
          <a:p>
            <a:pPr lvl="2"/>
            <a:r>
              <a:rPr lang="cs-CZ" sz="2200" dirty="0" smtClean="0"/>
              <a:t>Dodání zboží koncovému zákazníkovi bude dodáním bez přepravy s MP ve státě ukončení předcházejícího pořízení zboží – v </a:t>
            </a:r>
            <a:r>
              <a:rPr lang="cs-CZ" sz="2200" dirty="0" smtClean="0"/>
              <a:t>Litvě (200 + 21%)</a:t>
            </a:r>
            <a:endParaRPr lang="cs-CZ" sz="2200" dirty="0" smtClean="0"/>
          </a:p>
          <a:p>
            <a:pPr lvl="2"/>
            <a:r>
              <a:rPr lang="cs-CZ" sz="2200" dirty="0" smtClean="0"/>
              <a:t>Společnosti MERKUR vznikne povinnost registrace k DPH v Litvě </a:t>
            </a:r>
            <a:r>
              <a:rPr lang="cs-CZ" sz="2200" dirty="0"/>
              <a:t>(tomu se lze vyhnout – viz. Triangulace</a:t>
            </a:r>
            <a:r>
              <a:rPr lang="cs-CZ" sz="2200" dirty="0" smtClean="0"/>
              <a:t>)</a:t>
            </a:r>
          </a:p>
          <a:p>
            <a:pPr lvl="2"/>
            <a:r>
              <a:rPr lang="cs-CZ" sz="2200" dirty="0" smtClean="0"/>
              <a:t>Dopady pro společnost DELTA – registrace k DPH v Litvě, vratka DPH?</a:t>
            </a:r>
            <a:endParaRPr lang="cs-CZ" sz="2200" dirty="0" smtClean="0"/>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492443"/>
          </a:xfrm>
          <a:prstGeom prst="rect">
            <a:avLst/>
          </a:prstGeom>
          <a:noFill/>
        </p:spPr>
        <p:txBody>
          <a:bodyPr wrap="square" lIns="0" tIns="0" rIns="0" bIns="0" rtlCol="0">
            <a:spAutoFit/>
          </a:bodyPr>
          <a:lstStyle/>
          <a:p>
            <a:r>
              <a:rPr lang="cs-CZ" sz="1600" dirty="0" smtClean="0">
                <a:solidFill>
                  <a:srgbClr val="AA5CAA"/>
                </a:solidFill>
              </a:rPr>
              <a:t>faktura</a:t>
            </a:r>
          </a:p>
          <a:p>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B) dopravu zajistí MERKUR</a:t>
            </a:r>
            <a:endParaRPr lang="en-US" sz="2400" dirty="0"/>
          </a:p>
        </p:txBody>
      </p:sp>
      <p:sp>
        <p:nvSpPr>
          <p:cNvPr id="3" name="Text Placeholder 2"/>
          <p:cNvSpPr>
            <a:spLocks noGrp="1"/>
          </p:cNvSpPr>
          <p:nvPr>
            <p:ph type="body" sz="quarter" idx="10"/>
          </p:nvPr>
        </p:nvSpPr>
        <p:spPr>
          <a:xfrm>
            <a:off x="179512" y="2924944"/>
            <a:ext cx="8712968" cy="3672408"/>
          </a:xfrm>
        </p:spPr>
        <p:txBody>
          <a:bodyPr>
            <a:normAutofit fontScale="62500" lnSpcReduction="20000"/>
          </a:bodyPr>
          <a:lstStyle/>
          <a:p>
            <a:pPr lvl="2">
              <a:buNone/>
            </a:pPr>
            <a:r>
              <a:rPr lang="cs-CZ" sz="2400" b="1" dirty="0" smtClean="0">
                <a:solidFill>
                  <a:srgbClr val="00338D"/>
                </a:solidFill>
              </a:rPr>
              <a:t>Postup</a:t>
            </a:r>
          </a:p>
          <a:p>
            <a:pPr lvl="2"/>
            <a:r>
              <a:rPr lang="cs-CZ" sz="2200" dirty="0" smtClean="0"/>
              <a:t>Pro přiřazení dopravy první nebo druhé transakci je nutné zjistit, kdy a kde dochází k převodu vlastnických práv zejména na poslední subjekt - DELTU</a:t>
            </a:r>
          </a:p>
          <a:p>
            <a:pPr marL="720725" lvl="3" indent="-457200">
              <a:buFont typeface="+mj-lt"/>
              <a:buAutoNum type="arabicPeriod"/>
            </a:pPr>
            <a:r>
              <a:rPr lang="cs-CZ" sz="2200" dirty="0" smtClean="0">
                <a:solidFill>
                  <a:srgbClr val="002060"/>
                </a:solidFill>
              </a:rPr>
              <a:t>Převod až ve státě ukončení přepravy – v Litvě</a:t>
            </a:r>
          </a:p>
          <a:p>
            <a:pPr lvl="4"/>
            <a:r>
              <a:rPr lang="cs-CZ" sz="2100" dirty="0" smtClean="0"/>
              <a:t>Transakce zakládající přepravu bude první plnění =&gt; dopady obdobné jako ve Variantě A</a:t>
            </a:r>
            <a:endParaRPr lang="cs-CZ" sz="2100" dirty="0"/>
          </a:p>
          <a:p>
            <a:pPr marL="720725" lvl="3" indent="-457200">
              <a:buFont typeface="+mj-lt"/>
              <a:buAutoNum type="arabicPeriod"/>
            </a:pPr>
            <a:r>
              <a:rPr lang="cs-CZ" sz="2200" dirty="0" smtClean="0">
                <a:solidFill>
                  <a:srgbClr val="002060"/>
                </a:solidFill>
              </a:rPr>
              <a:t>Převod již v zemi zahájení přepravy - Polsku</a:t>
            </a:r>
          </a:p>
          <a:p>
            <a:pPr lvl="4"/>
            <a:r>
              <a:rPr lang="cs-CZ" sz="2200" dirty="0" smtClean="0"/>
              <a:t>Transakcí zakládající </a:t>
            </a:r>
            <a:r>
              <a:rPr lang="cs-CZ" sz="2200" dirty="0"/>
              <a:t>přepravu bude </a:t>
            </a:r>
            <a:r>
              <a:rPr lang="cs-CZ" sz="2200" dirty="0" smtClean="0"/>
              <a:t>druhé </a:t>
            </a:r>
            <a:r>
              <a:rPr lang="cs-CZ" sz="2200" dirty="0"/>
              <a:t>plnění </a:t>
            </a:r>
            <a:endParaRPr lang="cs-CZ" sz="2200" dirty="0" smtClean="0"/>
          </a:p>
          <a:p>
            <a:pPr lvl="4"/>
            <a:r>
              <a:rPr lang="cs-CZ" sz="2200" dirty="0" smtClean="0"/>
              <a:t>První transakce bude bez přepravy =&gt; MP v Polsku, spol. TERO vykáže lokální plnění v </a:t>
            </a:r>
            <a:r>
              <a:rPr lang="cs-CZ" sz="2200" dirty="0" smtClean="0"/>
              <a:t>Polsku (100 + 23%)</a:t>
            </a:r>
            <a:endParaRPr lang="cs-CZ" sz="2200" dirty="0" smtClean="0"/>
          </a:p>
          <a:p>
            <a:pPr lvl="4"/>
            <a:r>
              <a:rPr lang="cs-CZ" sz="2200" dirty="0" smtClean="0"/>
              <a:t>MP u dodání zboží </a:t>
            </a:r>
            <a:r>
              <a:rPr lang="cs-CZ" sz="2200" dirty="0" err="1" smtClean="0"/>
              <a:t>MERKURem</a:t>
            </a:r>
            <a:r>
              <a:rPr lang="cs-CZ" sz="2200" dirty="0" smtClean="0"/>
              <a:t> spol. DELTA bude také Polsko (země zahájení přepravy) a MERKURu tak vznikne povinnost registrace v </a:t>
            </a:r>
            <a:r>
              <a:rPr lang="cs-CZ" sz="2200" dirty="0" smtClean="0"/>
              <a:t>PL</a:t>
            </a:r>
            <a:endParaRPr lang="cs-CZ" sz="2200" dirty="0" smtClean="0"/>
          </a:p>
          <a:p>
            <a:pPr lvl="4"/>
            <a:r>
              <a:rPr lang="cs-CZ" sz="2200" dirty="0" smtClean="0"/>
              <a:t>MERKUR v rámci PL přiznání vykáže dodání do </a:t>
            </a:r>
            <a:r>
              <a:rPr lang="cs-CZ" sz="2200" dirty="0" smtClean="0"/>
              <a:t>JČS (200 + 0%)</a:t>
            </a:r>
          </a:p>
          <a:p>
            <a:pPr lvl="4"/>
            <a:r>
              <a:rPr lang="cs-CZ" sz="2200" dirty="0" smtClean="0"/>
              <a:t>DELTA vykáže pořízení zboží z JČS (200 + 21%)</a:t>
            </a:r>
          </a:p>
          <a:p>
            <a:pPr lvl="4"/>
            <a:endParaRPr lang="cs-CZ" sz="2200" dirty="0" smtClean="0"/>
          </a:p>
          <a:p>
            <a:pPr lvl="2"/>
            <a:endParaRPr lang="cs-CZ" sz="2200" dirty="0" smtClean="0"/>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31" name="Group 30"/>
          <p:cNvGrpSpPr/>
          <p:nvPr/>
        </p:nvGrpSpPr>
        <p:grpSpPr>
          <a:xfrm>
            <a:off x="323528" y="1031538"/>
            <a:ext cx="8064896" cy="2109430"/>
            <a:chOff x="323528" y="1342524"/>
            <a:chExt cx="8064896" cy="2290888"/>
          </a:xfrm>
        </p:grpSpPr>
        <p:grpSp>
          <p:nvGrpSpPr>
            <p:cNvPr id="29" name="Group 28"/>
            <p:cNvGrpSpPr/>
            <p:nvPr/>
          </p:nvGrpSpPr>
          <p:grpSpPr>
            <a:xfrm>
              <a:off x="323528" y="1342524"/>
              <a:ext cx="8064896" cy="2086476"/>
              <a:chOff x="323528" y="1412776"/>
              <a:chExt cx="8280920" cy="2592288"/>
            </a:xfrm>
          </p:grpSpPr>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63442" y="1441378"/>
                <a:ext cx="8358" cy="2563686"/>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971600" y="3140969"/>
              <a:ext cx="720080"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C) dopravu zajistí DELTA</a:t>
            </a:r>
            <a:endParaRPr lang="en-US" sz="2400" dirty="0"/>
          </a:p>
        </p:txBody>
      </p:sp>
      <p:sp>
        <p:nvSpPr>
          <p:cNvPr id="3" name="Text Placeholder 2"/>
          <p:cNvSpPr>
            <a:spLocks noGrp="1"/>
          </p:cNvSpPr>
          <p:nvPr>
            <p:ph type="body" sz="quarter" idx="10"/>
          </p:nvPr>
        </p:nvSpPr>
        <p:spPr>
          <a:xfrm>
            <a:off x="179512" y="3717032"/>
            <a:ext cx="8712968" cy="2664296"/>
          </a:xfrm>
        </p:spPr>
        <p:txBody>
          <a:bodyPr>
            <a:normAutofit fontScale="70000" lnSpcReduction="20000"/>
          </a:bodyPr>
          <a:lstStyle/>
          <a:p>
            <a:pPr lvl="2">
              <a:buNone/>
            </a:pPr>
            <a:r>
              <a:rPr lang="cs-CZ" sz="2400" b="1" dirty="0" smtClean="0">
                <a:solidFill>
                  <a:srgbClr val="00338D"/>
                </a:solidFill>
              </a:rPr>
              <a:t>Postup</a:t>
            </a:r>
          </a:p>
          <a:p>
            <a:pPr lvl="2"/>
            <a:r>
              <a:rPr lang="cs-CZ" sz="2200" dirty="0" smtClean="0"/>
              <a:t>Dopravu je třeba přiřadit druhé transakci =&gt; ta bude představovat </a:t>
            </a:r>
            <a:r>
              <a:rPr lang="cs-CZ" sz="2200" dirty="0" err="1" smtClean="0"/>
              <a:t>intrakomunitární</a:t>
            </a:r>
            <a:r>
              <a:rPr lang="cs-CZ" sz="2200" dirty="0" smtClean="0"/>
              <a:t> plnění </a:t>
            </a:r>
          </a:p>
          <a:p>
            <a:pPr lvl="2"/>
            <a:r>
              <a:rPr lang="cs-CZ" sz="2200" dirty="0" smtClean="0"/>
              <a:t>Dodání </a:t>
            </a:r>
            <a:r>
              <a:rPr lang="cs-CZ" sz="2200" dirty="0"/>
              <a:t>zboží spol. TERO spol. MERKUR </a:t>
            </a:r>
            <a:r>
              <a:rPr lang="cs-CZ" sz="2200" dirty="0" smtClean="0"/>
              <a:t>tak bude bez přepravy, MP v Polsku, TERO vykáže lokální </a:t>
            </a:r>
            <a:r>
              <a:rPr lang="cs-CZ" sz="2200" dirty="0" smtClean="0"/>
              <a:t>plnění (100 + 23%)</a:t>
            </a:r>
            <a:endParaRPr lang="cs-CZ" sz="2200" dirty="0" smtClean="0"/>
          </a:p>
          <a:p>
            <a:pPr lvl="2"/>
            <a:r>
              <a:rPr lang="cs-CZ" sz="2200" dirty="0" smtClean="0"/>
              <a:t>Dodání zboží koncovému zákazníkovi bude dodáním s přepravou, s MP ve státě zahájení přepravy =&gt; v Polsku</a:t>
            </a:r>
          </a:p>
          <a:p>
            <a:pPr lvl="3"/>
            <a:r>
              <a:rPr lang="cs-CZ" sz="2200" dirty="0" smtClean="0"/>
              <a:t>Společnosti MERKUR vznikne povinnost registrace k DPH v Polsku</a:t>
            </a:r>
          </a:p>
          <a:p>
            <a:pPr lvl="3"/>
            <a:r>
              <a:rPr lang="cs-CZ" sz="2200" dirty="0" smtClean="0"/>
              <a:t>MERKUR v rámci PL přiznání vykáže dodání zboží do </a:t>
            </a:r>
            <a:r>
              <a:rPr lang="cs-CZ" sz="2200" dirty="0" smtClean="0"/>
              <a:t>JČS (200 + 0%)</a:t>
            </a:r>
          </a:p>
          <a:p>
            <a:pPr lvl="3"/>
            <a:r>
              <a:rPr lang="cs-CZ" sz="2200" dirty="0" smtClean="0"/>
              <a:t>DELTA vykáže pořízení zboží z JČS (200 + 21%)</a:t>
            </a:r>
            <a:endParaRPr lang="cs-CZ" sz="2200" dirty="0" smtClean="0"/>
          </a:p>
          <a:p>
            <a:pPr lvl="3"/>
            <a:endParaRPr lang="cs-CZ" sz="2200" dirty="0" smtClean="0"/>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29" name="Group 28"/>
          <p:cNvGrpSpPr/>
          <p:nvPr/>
        </p:nvGrpSpPr>
        <p:grpSpPr>
          <a:xfrm>
            <a:off x="323528" y="980728"/>
            <a:ext cx="7848872" cy="2736304"/>
            <a:chOff x="323528" y="1052736"/>
            <a:chExt cx="8280920" cy="2952328"/>
          </a:xfrm>
        </p:grpSpPr>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588224"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99592" y="3501009"/>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2 – zboží z CZ dodáno na Slovensko</a:t>
            </a:r>
            <a:endParaRPr lang="en-US" sz="2400" dirty="0"/>
          </a:p>
        </p:txBody>
      </p:sp>
      <p:sp>
        <p:nvSpPr>
          <p:cNvPr id="3" name="Text Placeholder 2"/>
          <p:cNvSpPr>
            <a:spLocks noGrp="1"/>
          </p:cNvSpPr>
          <p:nvPr>
            <p:ph type="body" sz="quarter" idx="10"/>
          </p:nvPr>
        </p:nvSpPr>
        <p:spPr>
          <a:xfrm>
            <a:off x="179512" y="3284984"/>
            <a:ext cx="8712968" cy="3168352"/>
          </a:xfrm>
        </p:spPr>
        <p:txBody>
          <a:bodyPr>
            <a:normAutofit fontScale="62500" lnSpcReduction="20000"/>
          </a:bodyPr>
          <a:lstStyle/>
          <a:p>
            <a:pPr lvl="2">
              <a:buNone/>
            </a:pPr>
            <a:r>
              <a:rPr lang="cs-CZ" sz="2400" b="1" dirty="0" smtClean="0">
                <a:solidFill>
                  <a:srgbClr val="00338D"/>
                </a:solidFill>
              </a:rPr>
              <a:t>Postup</a:t>
            </a:r>
          </a:p>
          <a:p>
            <a:pPr lvl="2"/>
            <a:r>
              <a:rPr lang="cs-CZ" sz="2600" dirty="0" smtClean="0"/>
              <a:t>MERKUR zajišťuje přepravu přímo ke konečnému zákazníkovi =&gt; dopravu je třeba přiřadit první transakci</a:t>
            </a:r>
          </a:p>
          <a:p>
            <a:pPr lvl="2"/>
            <a:r>
              <a:rPr lang="cs-CZ" sz="2600" dirty="0" smtClean="0"/>
              <a:t>První transakce </a:t>
            </a:r>
          </a:p>
          <a:p>
            <a:pPr lvl="3"/>
            <a:r>
              <a:rPr lang="cs-CZ" sz="2200" dirty="0" smtClean="0"/>
              <a:t>bude představovat </a:t>
            </a:r>
            <a:r>
              <a:rPr lang="cs-CZ" sz="2200" dirty="0" err="1"/>
              <a:t>intrakomunitární</a:t>
            </a:r>
            <a:r>
              <a:rPr lang="cs-CZ" sz="2200" dirty="0"/>
              <a:t> </a:t>
            </a:r>
            <a:r>
              <a:rPr lang="cs-CZ" sz="2200" dirty="0" smtClean="0"/>
              <a:t>plnění</a:t>
            </a:r>
          </a:p>
          <a:p>
            <a:pPr lvl="3"/>
            <a:r>
              <a:rPr lang="cs-CZ" sz="2200" dirty="0" smtClean="0"/>
              <a:t>dodání </a:t>
            </a:r>
            <a:r>
              <a:rPr lang="cs-CZ" sz="2200" dirty="0"/>
              <a:t>zboží spol. </a:t>
            </a:r>
            <a:r>
              <a:rPr lang="cs-CZ" sz="2200" dirty="0" smtClean="0"/>
              <a:t>MERKUR spol. ALFA bude osvobozeno jako dodání zboží do </a:t>
            </a:r>
            <a:r>
              <a:rPr lang="cs-CZ" sz="2200" dirty="0" smtClean="0"/>
              <a:t>JČS (100 + 0%)</a:t>
            </a:r>
          </a:p>
          <a:p>
            <a:pPr lvl="3"/>
            <a:r>
              <a:rPr lang="cs-CZ" sz="2200" dirty="0"/>
              <a:t>s</a:t>
            </a:r>
            <a:r>
              <a:rPr lang="cs-CZ" sz="2200" dirty="0" smtClean="0"/>
              <a:t>polečnost ALFA </a:t>
            </a:r>
            <a:r>
              <a:rPr lang="cs-CZ" sz="2200" dirty="0"/>
              <a:t>realizuje pořízení zboží z JČS (MP ve státě ukončení přepravy) (100 + </a:t>
            </a:r>
            <a:r>
              <a:rPr lang="cs-CZ" sz="2200" dirty="0" smtClean="0"/>
              <a:t>20%)</a:t>
            </a:r>
            <a:endParaRPr lang="cs-CZ" sz="2200" dirty="0" smtClean="0"/>
          </a:p>
          <a:p>
            <a:pPr lvl="2"/>
            <a:r>
              <a:rPr lang="cs-CZ" sz="2600" dirty="0" smtClean="0"/>
              <a:t>Dodání zboží koncovému zákazníkovi</a:t>
            </a:r>
          </a:p>
          <a:p>
            <a:pPr lvl="3"/>
            <a:r>
              <a:rPr lang="cs-CZ" sz="2200" dirty="0" smtClean="0"/>
              <a:t>bude dodáním bez dopravy, s MP ve státě ukončení přepravy předchozí transakce  – na Slovensku</a:t>
            </a:r>
          </a:p>
          <a:p>
            <a:pPr lvl="3"/>
            <a:r>
              <a:rPr lang="cs-CZ" sz="2200" dirty="0" smtClean="0"/>
              <a:t>společnost ALFA tak vykáže lokální plnění na </a:t>
            </a:r>
            <a:r>
              <a:rPr lang="cs-CZ" sz="2200" dirty="0" smtClean="0"/>
              <a:t>Slovensku (200 + 20%)</a:t>
            </a:r>
            <a:endParaRPr lang="cs-CZ" sz="1800" dirty="0"/>
          </a:p>
        </p:txBody>
      </p:sp>
      <p:grpSp>
        <p:nvGrpSpPr>
          <p:cNvPr id="8" name="Group 28"/>
          <p:cNvGrpSpPr/>
          <p:nvPr/>
        </p:nvGrpSpPr>
        <p:grpSpPr>
          <a:xfrm>
            <a:off x="323528" y="908720"/>
            <a:ext cx="7848872" cy="2376264"/>
            <a:chOff x="323528" y="1052736"/>
            <a:chExt cx="8280920" cy="2563863"/>
          </a:xfrm>
        </p:grpSpPr>
        <p:grpSp>
          <p:nvGrpSpPr>
            <p:cNvPr id="10" name="Group 13"/>
            <p:cNvGrpSpPr/>
            <p:nvPr/>
          </p:nvGrpSpPr>
          <p:grpSpPr>
            <a:xfrm>
              <a:off x="323528" y="1412776"/>
              <a:ext cx="1975265" cy="1152128"/>
              <a:chOff x="323528" y="1196752"/>
              <a:chExt cx="1975265"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9" name="TextBox 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12"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13" name="TextBox 12"/>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14"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17" name="TextBox 16"/>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21" name="Straight Connector 20"/>
            <p:cNvCxnSpPr/>
            <p:nvPr/>
          </p:nvCxnSpPr>
          <p:spPr>
            <a:xfrm>
              <a:off x="2754624" y="1052736"/>
              <a:ext cx="0" cy="2563863"/>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27" name="TextBox 26"/>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531320"/>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100 + ?</a:t>
              </a:r>
              <a:endParaRPr lang="en-US" sz="1600" dirty="0" smtClean="0">
                <a:solidFill>
                  <a:srgbClr val="AA5CAA"/>
                </a:solidFill>
              </a:endParaRPr>
            </a:p>
          </p:txBody>
        </p:sp>
        <p:sp>
          <p:nvSpPr>
            <p:cNvPr id="38" name="TextBox 37"/>
            <p:cNvSpPr txBox="1"/>
            <p:nvPr/>
          </p:nvSpPr>
          <p:spPr>
            <a:xfrm>
              <a:off x="5796136" y="1844824"/>
              <a:ext cx="792088" cy="531320"/>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200 + ?</a:t>
              </a:r>
              <a:endParaRPr lang="en-US" sz="1600" dirty="0" smtClean="0">
                <a:solidFill>
                  <a:srgbClr val="AA5CAA"/>
                </a:solidFill>
              </a:endParaRPr>
            </a:p>
          </p:txBody>
        </p:sp>
        <p:cxnSp>
          <p:nvCxnSpPr>
            <p:cNvPr id="40" name="Straight Arrow Connector 39"/>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923928" y="2708920"/>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cxnSp>
        <p:nvCxnSpPr>
          <p:cNvPr id="39" name="Straight Connector 38"/>
          <p:cNvCxnSpPr/>
          <p:nvPr/>
        </p:nvCxnSpPr>
        <p:spPr>
          <a:xfrm>
            <a:off x="1115616" y="2276872"/>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3 – zboží z CZ pro SK zákazníka dodáno v ČR</a:t>
            </a:r>
            <a:endParaRPr lang="en-US" sz="2400" dirty="0"/>
          </a:p>
        </p:txBody>
      </p:sp>
      <p:sp>
        <p:nvSpPr>
          <p:cNvPr id="3" name="Text Placeholder 2"/>
          <p:cNvSpPr>
            <a:spLocks noGrp="1"/>
          </p:cNvSpPr>
          <p:nvPr>
            <p:ph type="body" sz="quarter" idx="10"/>
          </p:nvPr>
        </p:nvSpPr>
        <p:spPr>
          <a:xfrm>
            <a:off x="179512" y="3789040"/>
            <a:ext cx="8712968" cy="2592288"/>
          </a:xfrm>
        </p:spPr>
        <p:txBody>
          <a:bodyPr>
            <a:normAutofit fontScale="85000" lnSpcReduction="20000"/>
          </a:bodyPr>
          <a:lstStyle/>
          <a:p>
            <a:pPr lvl="2">
              <a:buNone/>
            </a:pPr>
            <a:r>
              <a:rPr lang="cs-CZ" sz="2400" b="1" dirty="0" smtClean="0">
                <a:solidFill>
                  <a:srgbClr val="00338D"/>
                </a:solidFill>
              </a:rPr>
              <a:t>Postup</a:t>
            </a:r>
          </a:p>
          <a:p>
            <a:pPr lvl="2"/>
            <a:r>
              <a:rPr lang="cs-CZ" sz="2200" dirty="0" smtClean="0"/>
              <a:t>Zboží spol. MERKUR dopraví koncovému zákazníkovi na místo </a:t>
            </a:r>
            <a:r>
              <a:rPr lang="cs-CZ" sz="2200" dirty="0"/>
              <a:t>určení </a:t>
            </a:r>
            <a:r>
              <a:rPr lang="cs-CZ" sz="2200" dirty="0" smtClean="0"/>
              <a:t>v ČR =&gt; zboží v rámci obou transakcí neopustí území ČR =&gt; MP v ČR</a:t>
            </a:r>
          </a:p>
          <a:p>
            <a:pPr lvl="2"/>
            <a:r>
              <a:rPr lang="cs-CZ" sz="2200" dirty="0" smtClean="0"/>
              <a:t>MERKUR vykáže lokální plnění, uplatní českou </a:t>
            </a:r>
            <a:r>
              <a:rPr lang="cs-CZ" sz="2200" dirty="0" smtClean="0"/>
              <a:t>DPH (100 + 21%)</a:t>
            </a:r>
            <a:endParaRPr lang="cs-CZ" sz="2200" dirty="0" smtClean="0"/>
          </a:p>
          <a:p>
            <a:pPr lvl="2"/>
            <a:r>
              <a:rPr lang="cs-CZ" sz="2200" dirty="0" smtClean="0"/>
              <a:t>V rámci druhé transakce</a:t>
            </a:r>
          </a:p>
          <a:p>
            <a:pPr lvl="3"/>
            <a:r>
              <a:rPr lang="cs-CZ" sz="2200" dirty="0" smtClean="0"/>
              <a:t>ALFA  </a:t>
            </a:r>
            <a:r>
              <a:rPr lang="cs-CZ" sz="2200" dirty="0"/>
              <a:t>realizuje dodání zboží s MP v </a:t>
            </a:r>
            <a:r>
              <a:rPr lang="cs-CZ" sz="2200" dirty="0" smtClean="0"/>
              <a:t>ČR (200 + 21%)</a:t>
            </a:r>
            <a:endParaRPr lang="cs-CZ" sz="2200" dirty="0" smtClean="0"/>
          </a:p>
          <a:p>
            <a:pPr lvl="3"/>
            <a:r>
              <a:rPr lang="cs-CZ" sz="2200" dirty="0" smtClean="0"/>
              <a:t>Spol. ALFA vznikne povinnost registrace k DPH v ČR</a:t>
            </a:r>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
        <p:nvSpPr>
          <p:cNvPr id="42" name="TextBox 41"/>
          <p:cNvSpPr txBox="1"/>
          <p:nvPr/>
        </p:nvSpPr>
        <p:spPr>
          <a:xfrm>
            <a:off x="899592" y="2996952"/>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grpSp>
        <p:nvGrpSpPr>
          <p:cNvPr id="29" name="Group 28"/>
          <p:cNvGrpSpPr/>
          <p:nvPr/>
        </p:nvGrpSpPr>
        <p:grpSpPr>
          <a:xfrm>
            <a:off x="323528" y="908720"/>
            <a:ext cx="7848872" cy="2376264"/>
            <a:chOff x="323528" y="1052736"/>
            <a:chExt cx="8280920" cy="2563863"/>
          </a:xfrm>
        </p:grpSpPr>
        <p:grpSp>
          <p:nvGrpSpPr>
            <p:cNvPr id="31" name="Group 13"/>
            <p:cNvGrpSpPr/>
            <p:nvPr/>
          </p:nvGrpSpPr>
          <p:grpSpPr>
            <a:xfrm>
              <a:off x="323528" y="1412776"/>
              <a:ext cx="1975265" cy="1152128"/>
              <a:chOff x="323528" y="1196752"/>
              <a:chExt cx="1975265" cy="1152128"/>
            </a:xfrm>
          </p:grpSpPr>
          <p:pic>
            <p:nvPicPr>
              <p:cNvPr id="53"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54" name="TextBox 6"/>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55" name="TextBox 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32" name="Group 18"/>
            <p:cNvGrpSpPr/>
            <p:nvPr/>
          </p:nvGrpSpPr>
          <p:grpSpPr>
            <a:xfrm>
              <a:off x="3779912" y="1412776"/>
              <a:ext cx="1800200" cy="1152128"/>
              <a:chOff x="3563888" y="1196752"/>
              <a:chExt cx="1800200" cy="1152128"/>
            </a:xfrm>
          </p:grpSpPr>
          <p:pic>
            <p:nvPicPr>
              <p:cNvPr id="50"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51" name="TextBox 50"/>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52" name="TextBox 51"/>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34" name="Group 17"/>
            <p:cNvGrpSpPr/>
            <p:nvPr/>
          </p:nvGrpSpPr>
          <p:grpSpPr>
            <a:xfrm>
              <a:off x="6804248" y="1412776"/>
              <a:ext cx="1800200" cy="1152128"/>
              <a:chOff x="6084168" y="1196752"/>
              <a:chExt cx="1800200" cy="1152128"/>
            </a:xfrm>
          </p:grpSpPr>
          <p:pic>
            <p:nvPicPr>
              <p:cNvPr id="47"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48" name="TextBox 47"/>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49" name="TextBox 48"/>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35" name="Straight Connector 34"/>
            <p:cNvCxnSpPr/>
            <p:nvPr/>
          </p:nvCxnSpPr>
          <p:spPr>
            <a:xfrm>
              <a:off x="2754624" y="1052736"/>
              <a:ext cx="0" cy="2563863"/>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39" name="TextBox 38"/>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41" name="Straight Arrow Connector 40"/>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45" name="TextBox 44"/>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6" name="Straight Arrow Connector 45"/>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Třístranné</a:t>
            </a:r>
            <a:r>
              <a:rPr lang="en-US" sz="2400" dirty="0" smtClean="0"/>
              <a:t> </a:t>
            </a:r>
            <a:r>
              <a:rPr lang="cs-CZ" sz="2400" dirty="0" smtClean="0"/>
              <a:t>obchody</a:t>
            </a:r>
            <a:endParaRPr lang="cs-CZ"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 </a:t>
            </a:r>
            <a:r>
              <a:rPr lang="en-US" sz="2400" dirty="0"/>
              <a:t>Třístranné obchody - znázornění </a:t>
            </a:r>
          </a:p>
        </p:txBody>
      </p:sp>
      <p:pic>
        <p:nvPicPr>
          <p:cNvPr id="4098" name="Picture 2"/>
          <p:cNvPicPr>
            <a:picLocks noChangeAspect="1" noChangeArrowheads="1"/>
          </p:cNvPicPr>
          <p:nvPr/>
        </p:nvPicPr>
        <p:blipFill>
          <a:blip r:embed="rId2" cstate="print"/>
          <a:srcRect/>
          <a:stretch>
            <a:fillRect/>
          </a:stretch>
        </p:blipFill>
        <p:spPr bwMode="auto">
          <a:xfrm>
            <a:off x="63946" y="1412776"/>
            <a:ext cx="897255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92500" lnSpcReduction="20000"/>
          </a:bodyPr>
          <a:lstStyle/>
          <a:p>
            <a:r>
              <a:rPr lang="cs-CZ" sz="2400" smtClean="0"/>
              <a:t>Definice </a:t>
            </a:r>
          </a:p>
          <a:p>
            <a:pPr lvl="2"/>
            <a:r>
              <a:rPr lang="cs-CZ" sz="2400" i="1" smtClean="0"/>
              <a:t>prodávající osoba</a:t>
            </a:r>
            <a:endParaRPr lang="cs-CZ" sz="2400" i="1"/>
          </a:p>
          <a:p>
            <a:pPr lvl="2">
              <a:buNone/>
            </a:pPr>
            <a:r>
              <a:rPr lang="cs-CZ" sz="2400" smtClean="0"/>
              <a:t>	registrovaná k dani v členském státě, ze kterého je zboží odesláno nebo přepraveno přímo ke kupujícímu do členského státu, ve kterém je ukončení odeslání nebo přepravy zboží </a:t>
            </a:r>
          </a:p>
          <a:p>
            <a:pPr lvl="2"/>
            <a:r>
              <a:rPr lang="cs-CZ" sz="2400" i="1" smtClean="0"/>
              <a:t>kupující osoba </a:t>
            </a:r>
            <a:endParaRPr lang="cs-CZ" sz="2400" i="1"/>
          </a:p>
          <a:p>
            <a:pPr lvl="2">
              <a:buNone/>
            </a:pPr>
            <a:r>
              <a:rPr lang="cs-CZ" sz="2400" smtClean="0"/>
              <a:t>	osoba registrovaná k dani v členském státě ukončení odeslání nebo přepravy zboží, která kupuje zboží od prostřední osoby </a:t>
            </a:r>
            <a:endParaRPr lang="cs-CZ" sz="2400"/>
          </a:p>
          <a:p>
            <a:pPr lvl="2"/>
            <a:r>
              <a:rPr lang="cs-CZ" sz="2400" i="1" smtClean="0"/>
              <a:t>prostřední osoba </a:t>
            </a:r>
            <a:endParaRPr lang="cs-CZ" sz="2400" i="1"/>
          </a:p>
          <a:p>
            <a:pPr marL="273600"/>
            <a:r>
              <a:rPr lang="cs-CZ" sz="2400" b="0" smtClean="0">
                <a:solidFill>
                  <a:schemeClr val="tx1"/>
                </a:solidFill>
              </a:rPr>
              <a:t>osoba registrovaná k dani v jiném členském státě, než ve kterém je registrován k dani prodávající a kupující, která pořizuje zboží od prodávajícího v členském státě kupujícího s cílem následného dodání zboží kupujícímu v tomto členském státě</a:t>
            </a:r>
          </a:p>
          <a:p>
            <a:pPr lvl="2">
              <a:buNone/>
            </a:pPr>
            <a:r>
              <a:rPr lang="cs-CZ" sz="2400" smtClean="0"/>
              <a:t> </a:t>
            </a:r>
          </a:p>
          <a:p>
            <a:pPr lvl="2"/>
            <a:endParaRPr lang="cs-CZ" sz="2400" smtClean="0"/>
          </a:p>
          <a:p>
            <a:pPr lvl="2"/>
            <a:endParaRPr lang="cs-CZ" sz="2400" smtClean="0"/>
          </a:p>
          <a:p>
            <a:pPr lvl="2"/>
            <a:endParaRPr lang="cs-CZ" sz="2400" smtClean="0"/>
          </a:p>
          <a:p>
            <a:pPr marL="180975" lvl="2" indent="-177800">
              <a:buClrTx/>
              <a:buNone/>
            </a:pPr>
            <a:endParaRPr lang="cs-CZ"/>
          </a:p>
          <a:p>
            <a:pPr marL="180975" lvl="2" indent="-177800">
              <a:buClrTx/>
              <a:buFont typeface="Arial" pitchFamily="34" charset="0"/>
              <a:buChar char="•"/>
            </a:pPr>
            <a:endParaRPr lang="cs-CZ" sz="1800" smtClean="0"/>
          </a:p>
          <a:p>
            <a:pPr marL="180975" lvl="2" indent="-177800">
              <a:buClrTx/>
              <a:buNone/>
            </a:pPr>
            <a:endParaRPr lang="cs-CZ" sz="1800"/>
          </a:p>
          <a:p>
            <a:pPr marL="180975" lvl="2" indent="-177800">
              <a:buClrTx/>
              <a:buNone/>
            </a:pPr>
            <a:endParaRPr lang="cs-CZ"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lnSpcReduction="10000"/>
          </a:bodyPr>
          <a:lstStyle/>
          <a:p>
            <a:r>
              <a:rPr lang="cs-CZ" sz="2400" smtClean="0"/>
              <a:t>Jak to funguje  </a:t>
            </a:r>
          </a:p>
          <a:p>
            <a:pPr lvl="2"/>
            <a:r>
              <a:rPr lang="cs-CZ" sz="2400" smtClean="0"/>
              <a:t>3 ORD registrované ve 3 různých státech EU </a:t>
            </a:r>
          </a:p>
          <a:p>
            <a:pPr lvl="2"/>
            <a:r>
              <a:rPr lang="cs-CZ" sz="2400" b="0" smtClean="0">
                <a:solidFill>
                  <a:schemeClr val="tx1"/>
                </a:solidFill>
              </a:rPr>
              <a:t>dodání téhož zboží mezi těmito třemi osobami </a:t>
            </a:r>
          </a:p>
          <a:p>
            <a:pPr lvl="2"/>
            <a:r>
              <a:rPr lang="cs-CZ" sz="2400" b="0" smtClean="0">
                <a:solidFill>
                  <a:schemeClr val="tx1"/>
                </a:solidFill>
              </a:rPr>
              <a:t>zboží přímo odesláno nebo přepraveno z členského státu prodávajícího do členského státu kupujícího </a:t>
            </a:r>
          </a:p>
          <a:p>
            <a:pPr lvl="2"/>
            <a:endParaRPr lang="cs-CZ" sz="2400" b="0" smtClean="0">
              <a:solidFill>
                <a:schemeClr val="tx1"/>
              </a:solidFill>
            </a:endParaRPr>
          </a:p>
          <a:p>
            <a:pPr lvl="2">
              <a:buNone/>
            </a:pPr>
            <a:r>
              <a:rPr lang="cs-CZ" sz="2400" b="1" smtClean="0">
                <a:solidFill>
                  <a:srgbClr val="00338D"/>
                </a:solidFill>
              </a:rPr>
              <a:t>Princip zjednodušení </a:t>
            </a:r>
          </a:p>
          <a:p>
            <a:pPr lvl="2"/>
            <a:r>
              <a:rPr lang="cs-CZ" sz="2500" smtClean="0"/>
              <a:t>osvobození prostřední osoby od registrace v členském státě ukončení odeslání / přepravy zboží </a:t>
            </a:r>
          </a:p>
          <a:p>
            <a:pPr lvl="2"/>
            <a:r>
              <a:rPr lang="cs-CZ" sz="2500" smtClean="0"/>
              <a:t>přenesení povinnosti přiznat daň na kupujícího </a:t>
            </a:r>
          </a:p>
          <a:p>
            <a:pPr lvl="2"/>
            <a:r>
              <a:rPr lang="cs-CZ" sz="2500" smtClean="0"/>
              <a:t>za podmínek stanovených tímto členským státem </a:t>
            </a:r>
          </a:p>
          <a:p>
            <a:pPr lvl="2">
              <a:buNone/>
            </a:pPr>
            <a:endParaRPr lang="cs-CZ" sz="2400" b="1">
              <a:solidFill>
                <a:srgbClr val="00338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znázornění a ZDPH </a:t>
            </a:r>
          </a:p>
        </p:txBody>
      </p:sp>
      <p:sp>
        <p:nvSpPr>
          <p:cNvPr id="3" name="Text Placeholder 2"/>
          <p:cNvSpPr>
            <a:spLocks noGrp="1"/>
          </p:cNvSpPr>
          <p:nvPr>
            <p:ph type="body" sz="quarter" idx="10"/>
          </p:nvPr>
        </p:nvSpPr>
        <p:spPr>
          <a:xfrm>
            <a:off x="179512" y="3861048"/>
            <a:ext cx="8712968" cy="2232248"/>
          </a:xfrm>
        </p:spPr>
        <p:txBody>
          <a:bodyPr>
            <a:normAutofit/>
          </a:bodyPr>
          <a:lstStyle/>
          <a:p>
            <a:endParaRPr lang="en-US"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9512" y="908720"/>
            <a:ext cx="8676456" cy="2776796"/>
          </a:xfrm>
          <a:prstGeom prst="rect">
            <a:avLst/>
          </a:prstGeom>
          <a:noFill/>
          <a:ln w="9525">
            <a:noFill/>
            <a:miter lim="800000"/>
            <a:headEnd/>
            <a:tailEnd/>
          </a:ln>
        </p:spPr>
      </p:pic>
      <p:sp>
        <p:nvSpPr>
          <p:cNvPr id="5" name="Text Placeholder 2"/>
          <p:cNvSpPr txBox="1">
            <a:spLocks/>
          </p:cNvSpPr>
          <p:nvPr/>
        </p:nvSpPr>
        <p:spPr bwMode="gray">
          <a:xfrm>
            <a:off x="251520" y="4005064"/>
            <a:ext cx="8568952" cy="2160240"/>
          </a:xfrm>
          <a:prstGeom prst="rect">
            <a:avLst/>
          </a:prstGeom>
        </p:spPr>
        <p:txBody>
          <a:bodyPr vert="horz" lIns="0" tIns="0" rIns="0" bIns="0" rtlCol="0">
            <a:normAutofit fontScale="92500" lnSpcReduction="10000"/>
          </a:bodyPr>
          <a:lstStyle/>
          <a:p>
            <a:pPr marL="273050" lvl="2" indent="-273050">
              <a:spcBef>
                <a:spcPts val="1200"/>
              </a:spcBef>
              <a:buClr>
                <a:srgbClr val="97989A"/>
              </a:buClr>
              <a:buFont typeface="Arial" pitchFamily="34" charset="0"/>
              <a:buChar char="■"/>
            </a:pPr>
            <a:r>
              <a:rPr lang="cs-CZ" sz="2400" dirty="0" smtClean="0">
                <a:cs typeface="Arial" pitchFamily="34" charset="0"/>
              </a:rPr>
              <a:t>transakce, kdy je zboží přeprodáváno několika subjekty mezi sebou, přičemž toto zboží je odesláno výrobcem, resp. prvním prodávajícím v řadě, přímo finálnímu zákazníkovi </a:t>
            </a:r>
          </a:p>
          <a:p>
            <a:pPr marL="273050" lvl="2" indent="-273050">
              <a:spcBef>
                <a:spcPts val="1200"/>
              </a:spcBef>
              <a:buClr>
                <a:srgbClr val="97989A"/>
              </a:buClr>
              <a:buFont typeface="Arial" pitchFamily="34" charset="0"/>
              <a:buChar char="■"/>
            </a:pPr>
            <a:r>
              <a:rPr lang="cs-CZ" sz="2400" dirty="0" smtClean="0">
                <a:cs typeface="Arial" pitchFamily="34" charset="0"/>
              </a:rPr>
              <a:t>v EU velký důraz na rozsudky ESD, nicméně nejednotný přístup   </a:t>
            </a:r>
            <a:r>
              <a:rPr lang="cs-CZ" sz="2400" dirty="0" smtClean="0">
                <a:solidFill>
                  <a:srgbClr val="FF0000"/>
                </a:solidFill>
                <a:cs typeface="Arial" pitchFamily="34" charset="0"/>
              </a:rPr>
              <a:t>X </a:t>
            </a:r>
            <a:r>
              <a:rPr lang="cs-CZ" sz="2400" dirty="0" smtClean="0">
                <a:cs typeface="Arial" pitchFamily="34" charset="0"/>
              </a:rPr>
              <a:t>v ZDPH není explicitně řešeno, čeští správci daně zatím podle rozsudků ESD nepostupují</a:t>
            </a: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536575" marR="0" lvl="3" indent="-263525"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6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cs-CZ" sz="18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8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800" b="0" i="0" u="none" strike="noStrike" kern="1200" cap="none" spc="0" normalizeH="0" baseline="0" noProof="0" dirty="0">
              <a:ln>
                <a:noFill/>
              </a:ln>
              <a:solidFill>
                <a:schemeClr val="tx1"/>
              </a:solidFill>
              <a:effectLst/>
              <a:uLnTx/>
              <a:uFillTx/>
              <a:latin typeface="Arial"/>
              <a:ea typeface="+mn-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a:t>
            </a:r>
            <a:r>
              <a:rPr lang="cs-CZ" sz="2400" dirty="0"/>
              <a:t>: zboží z PL dodáno českému zákazníkovi do jiné země </a:t>
            </a:r>
            <a:r>
              <a:rPr lang="cs-CZ" sz="2400" dirty="0" smtClean="0"/>
              <a:t>EU – zjednodušení formou triangulace</a:t>
            </a:r>
            <a:endParaRPr lang="en-US" sz="2400" dirty="0"/>
          </a:p>
        </p:txBody>
      </p:sp>
      <p:grpSp>
        <p:nvGrpSpPr>
          <p:cNvPr id="4" name="Group 3"/>
          <p:cNvGrpSpPr/>
          <p:nvPr/>
        </p:nvGrpSpPr>
        <p:grpSpPr>
          <a:xfrm>
            <a:off x="971600" y="1412776"/>
            <a:ext cx="2088232" cy="1152128"/>
            <a:chOff x="323528" y="1196752"/>
            <a:chExt cx="2088232"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6" name="TextBox 5"/>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7" name="TextBox 6"/>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8" name="Group 7"/>
          <p:cNvGrpSpPr/>
          <p:nvPr/>
        </p:nvGrpSpPr>
        <p:grpSpPr>
          <a:xfrm>
            <a:off x="4716016" y="1412776"/>
            <a:ext cx="1800200" cy="1152128"/>
            <a:chOff x="3563888" y="1196752"/>
            <a:chExt cx="1800200" cy="1152128"/>
          </a:xfrm>
        </p:grpSpPr>
        <p:pic>
          <p:nvPicPr>
            <p:cNvPr id="9"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0" name="TextBox 9"/>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1" name="TextBox 10"/>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1"/>
          <p:cNvGrpSpPr/>
          <p:nvPr/>
        </p:nvGrpSpPr>
        <p:grpSpPr>
          <a:xfrm>
            <a:off x="3491880" y="4653136"/>
            <a:ext cx="3240360" cy="720080"/>
            <a:chOff x="6084168" y="1628800"/>
            <a:chExt cx="3240360" cy="720080"/>
          </a:xfrm>
        </p:grpSpPr>
        <p:pic>
          <p:nvPicPr>
            <p:cNvPr id="13"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4" name="TextBox 13"/>
            <p:cNvSpPr txBox="1"/>
            <p:nvPr/>
          </p:nvSpPr>
          <p:spPr>
            <a:xfrm>
              <a:off x="6588224"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5" name="TextBox 14"/>
            <p:cNvSpPr txBox="1"/>
            <p:nvPr/>
          </p:nvSpPr>
          <p:spPr>
            <a:xfrm>
              <a:off x="7956376" y="191683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16" name="Straight Connector 15"/>
          <p:cNvCxnSpPr/>
          <p:nvPr/>
        </p:nvCxnSpPr>
        <p:spPr>
          <a:xfrm>
            <a:off x="3419872" y="1052736"/>
            <a:ext cx="0" cy="4536504"/>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15616"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55776"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9" name="TextBox 18"/>
          <p:cNvSpPr txBox="1"/>
          <p:nvPr/>
        </p:nvSpPr>
        <p:spPr>
          <a:xfrm>
            <a:off x="3635896"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0" name="TextBox 19"/>
          <p:cNvSpPr txBox="1"/>
          <p:nvPr/>
        </p:nvSpPr>
        <p:spPr>
          <a:xfrm>
            <a:off x="2555776"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21" name="Straight Arrow Connector 20"/>
          <p:cNvCxnSpPr/>
          <p:nvPr/>
        </p:nvCxnSpPr>
        <p:spPr>
          <a:xfrm>
            <a:off x="2915816" y="2204864"/>
            <a:ext cx="172819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059832" y="2780928"/>
            <a:ext cx="1584176" cy="2016224"/>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35896" y="1844824"/>
            <a:ext cx="792088" cy="738664"/>
          </a:xfrm>
          <a:prstGeom prst="rect">
            <a:avLst/>
          </a:prstGeom>
          <a:noFill/>
        </p:spPr>
        <p:txBody>
          <a:bodyPr wrap="square" lIns="0" tIns="0" rIns="0" bIns="0" rtlCol="0">
            <a:spAutoFit/>
          </a:bodyPr>
          <a:lstStyle/>
          <a:p>
            <a:r>
              <a:rPr lang="cs-CZ" sz="1600" dirty="0" smtClean="0">
                <a:solidFill>
                  <a:srgbClr val="AA5CAA"/>
                </a:solidFill>
              </a:rPr>
              <a:t>Faktura</a:t>
            </a:r>
          </a:p>
          <a:p>
            <a:endParaRPr lang="cs-CZ" sz="1600" dirty="0">
              <a:solidFill>
                <a:srgbClr val="AA5CAA"/>
              </a:solidFill>
            </a:endParaRPr>
          </a:p>
          <a:p>
            <a:r>
              <a:rPr lang="cs-CZ" sz="1600" dirty="0" smtClean="0">
                <a:solidFill>
                  <a:srgbClr val="AA5CAA"/>
                </a:solidFill>
              </a:rPr>
              <a:t>100+0%</a:t>
            </a:r>
            <a:endParaRPr lang="en-US" sz="1600" dirty="0" smtClean="0">
              <a:solidFill>
                <a:srgbClr val="AA5CAA"/>
              </a:solidFill>
            </a:endParaRPr>
          </a:p>
        </p:txBody>
      </p:sp>
      <p:sp>
        <p:nvSpPr>
          <p:cNvPr id="24" name="TextBox 23"/>
          <p:cNvSpPr txBox="1"/>
          <p:nvPr/>
        </p:nvSpPr>
        <p:spPr>
          <a:xfrm>
            <a:off x="3779912" y="4005064"/>
            <a:ext cx="792088" cy="492443"/>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 </a:t>
            </a:r>
          </a:p>
          <a:p>
            <a:r>
              <a:rPr lang="cs-CZ" sz="1600" dirty="0" smtClean="0">
                <a:solidFill>
                  <a:srgbClr val="AA5CAA"/>
                </a:solidFill>
              </a:rPr>
              <a:t>200+0%</a:t>
            </a:r>
            <a:endParaRPr lang="en-US" sz="1600" dirty="0" smtClean="0">
              <a:solidFill>
                <a:srgbClr val="AA5CAA"/>
              </a:solidFill>
            </a:endParaRPr>
          </a:p>
        </p:txBody>
      </p:sp>
      <p:cxnSp>
        <p:nvCxnSpPr>
          <p:cNvPr id="25" name="Straight Arrow Connector 24"/>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19672"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p>
        </p:txBody>
      </p:sp>
      <p:sp>
        <p:nvSpPr>
          <p:cNvPr id="30" name="TextBox 29"/>
          <p:cNvSpPr txBox="1"/>
          <p:nvPr/>
        </p:nvSpPr>
        <p:spPr>
          <a:xfrm>
            <a:off x="2699792" y="4869160"/>
            <a:ext cx="792088" cy="246221"/>
          </a:xfrm>
          <a:prstGeom prst="rect">
            <a:avLst/>
          </a:prstGeom>
          <a:noFill/>
        </p:spPr>
        <p:txBody>
          <a:bodyPr wrap="square" lIns="0" tIns="0" rIns="0" bIns="0" rtlCol="0">
            <a:spAutoFit/>
          </a:bodyPr>
          <a:lstStyle/>
          <a:p>
            <a:r>
              <a:rPr lang="cs-CZ" sz="1600" dirty="0" smtClean="0"/>
              <a:t>DIČ LT</a:t>
            </a:r>
            <a:endParaRPr lang="en-US"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a:bodyPr>
          <a:lstStyle/>
          <a:p>
            <a:r>
              <a:rPr lang="cs-CZ" sz="2400" dirty="0" smtClean="0"/>
              <a:t>Poznámky z praxe  </a:t>
            </a:r>
          </a:p>
          <a:p>
            <a:pPr lvl="2"/>
            <a:r>
              <a:rPr lang="cs-CZ" sz="2200" b="0" dirty="0" smtClean="0">
                <a:solidFill>
                  <a:schemeClr val="tx1"/>
                </a:solidFill>
              </a:rPr>
              <a:t>§ 17 použitelný pouze na situaci, kdy přeprava ukončena v ČR </a:t>
            </a:r>
          </a:p>
          <a:p>
            <a:pPr lvl="2"/>
            <a:r>
              <a:rPr lang="cs-CZ" sz="2200" b="0" dirty="0" smtClean="0">
                <a:solidFill>
                  <a:schemeClr val="tx1"/>
                </a:solidFill>
              </a:rPr>
              <a:t>pokud přeprava ukončena v JČS, postup dle</a:t>
            </a:r>
            <a:endParaRPr lang="cs-CZ" sz="2200" dirty="0" smtClean="0"/>
          </a:p>
          <a:p>
            <a:pPr lvl="3"/>
            <a:r>
              <a:rPr lang="cs-CZ" sz="2200" dirty="0" smtClean="0"/>
              <a:t>§ 64 pokud zboží přepraveno z ČR </a:t>
            </a:r>
          </a:p>
          <a:p>
            <a:pPr lvl="3"/>
            <a:r>
              <a:rPr lang="cs-CZ" sz="2200" dirty="0" smtClean="0"/>
              <a:t>legislativy JČS kde ukončena přeprava pokud CZ plátce v pozici prostřední osoby </a:t>
            </a:r>
          </a:p>
          <a:p>
            <a:pPr lvl="2"/>
            <a:r>
              <a:rPr lang="cs-CZ" sz="2200" dirty="0" smtClean="0"/>
              <a:t>nefunguje, pokud se transakce účastní více osob </a:t>
            </a:r>
          </a:p>
          <a:p>
            <a:pPr lvl="2"/>
            <a:r>
              <a:rPr lang="cs-CZ" sz="2200" dirty="0" smtClean="0"/>
              <a:t>nefunguje, pokud nejde o 3 účastníky ze 3 různých států EU </a:t>
            </a:r>
            <a:endParaRPr lang="cs-CZ" sz="2200" dirty="0"/>
          </a:p>
          <a:p>
            <a:pPr lvl="2"/>
            <a:r>
              <a:rPr lang="cs-CZ" sz="2200" dirty="0" smtClean="0"/>
              <a:t>zboží by nemělo procházet přes stát prostřední osoby; pokud ano, nesmí být přeprava přerušena</a:t>
            </a:r>
          </a:p>
          <a:p>
            <a:pPr lvl="2"/>
            <a:r>
              <a:rPr lang="cs-CZ" sz="2200" dirty="0"/>
              <a:t>n</a:t>
            </a:r>
            <a:r>
              <a:rPr lang="cs-CZ" sz="2200" dirty="0" smtClean="0"/>
              <a:t>efunguje ani, pokud dodání zboží s instalací a montáží</a:t>
            </a:r>
          </a:p>
          <a:p>
            <a:pPr lvl="2"/>
            <a:endParaRPr lang="cs-CZ" sz="2400" b="0" dirty="0" smtClean="0">
              <a:solidFill>
                <a:schemeClr val="tx1"/>
              </a:solidFill>
            </a:endParaRPr>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10000"/>
          </a:bodyPr>
          <a:lstStyle/>
          <a:p>
            <a:r>
              <a:rPr lang="cs-CZ" sz="2600" dirty="0" smtClean="0"/>
              <a:t>Specifické požadavky ZDPH </a:t>
            </a:r>
          </a:p>
          <a:p>
            <a:pPr lvl="2"/>
            <a:r>
              <a:rPr lang="cs-CZ" sz="2400" dirty="0" smtClean="0"/>
              <a:t>prostřední osoba </a:t>
            </a:r>
            <a:endParaRPr lang="cs-CZ" sz="2400" dirty="0"/>
          </a:p>
          <a:p>
            <a:pPr lvl="3"/>
            <a:r>
              <a:rPr lang="cs-CZ" sz="2400" dirty="0" smtClean="0"/>
              <a:t>prostřední osoba není plátcem ani osobou identifikovanou k dani v ČR, </a:t>
            </a:r>
          </a:p>
          <a:p>
            <a:pPr lvl="3"/>
            <a:r>
              <a:rPr lang="cs-CZ" sz="2400" b="0" dirty="0" smtClean="0">
                <a:solidFill>
                  <a:schemeClr val="tx1"/>
                </a:solidFill>
              </a:rPr>
              <a:t>je osobou registrovanou k dani v jiném členském státě, </a:t>
            </a:r>
          </a:p>
          <a:p>
            <a:pPr lvl="3"/>
            <a:r>
              <a:rPr lang="cs-CZ" sz="2400" dirty="0"/>
              <a:t>povinna oznámit prodávajícímu a kupujícímu stejné DIČ </a:t>
            </a:r>
          </a:p>
          <a:p>
            <a:pPr lvl="3"/>
            <a:r>
              <a:rPr lang="cs-CZ" sz="2400" dirty="0"/>
              <a:t>povinna vystavit kupujícímu daňový doklad se sdělením, že se jedná o třístranný obchod a uvést na něm toto DIČ </a:t>
            </a:r>
          </a:p>
          <a:p>
            <a:pPr lvl="3"/>
            <a:r>
              <a:rPr lang="cs-CZ" sz="2400" dirty="0"/>
              <a:t>zboží přímo odesláno nebo přepraveno z členského státu prodávajícího do ČR a je určeno pro kupujícího, pro kterého prostřední osoba uskutečňuje následné dodání </a:t>
            </a:r>
            <a:r>
              <a:rPr lang="cs-CZ" sz="2400" dirty="0" smtClean="0"/>
              <a:t>zboží</a:t>
            </a:r>
          </a:p>
          <a:p>
            <a:pPr lvl="3"/>
            <a:r>
              <a:rPr lang="cs-CZ" sz="2400" dirty="0" smtClean="0"/>
              <a:t>Vykazování (</a:t>
            </a:r>
            <a:r>
              <a:rPr lang="cs-CZ" sz="2400" dirty="0" err="1" smtClean="0"/>
              <a:t>if</a:t>
            </a:r>
            <a:r>
              <a:rPr lang="cs-CZ" sz="2400" dirty="0" smtClean="0"/>
              <a:t> prostřední osoba je ČR)</a:t>
            </a:r>
            <a:endParaRPr lang="cs-CZ" sz="2400" dirty="0"/>
          </a:p>
          <a:p>
            <a:pPr lvl="4"/>
            <a:r>
              <a:rPr lang="cs-CZ" sz="2400" dirty="0"/>
              <a:t>speciální řádky v daňovém přiznání pro prostřední osobu (</a:t>
            </a:r>
            <a:r>
              <a:rPr lang="cs-CZ" sz="2400" dirty="0" err="1"/>
              <a:t>ř</a:t>
            </a:r>
            <a:r>
              <a:rPr lang="cs-CZ" sz="2400" dirty="0"/>
              <a:t>. 30 a 31) </a:t>
            </a:r>
          </a:p>
          <a:p>
            <a:pPr lvl="4"/>
            <a:r>
              <a:rPr lang="cs-CZ" sz="2400" dirty="0"/>
              <a:t>souhrnné hlášení (kód 2)</a:t>
            </a:r>
          </a:p>
          <a:p>
            <a:pPr lvl="2">
              <a:buNone/>
            </a:pPr>
            <a:endParaRPr lang="cs-CZ" sz="24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20000"/>
          </a:bodyPr>
          <a:lstStyle/>
          <a:p>
            <a:r>
              <a:rPr lang="cs-CZ" sz="3100" dirty="0" smtClean="0"/>
              <a:t>Specifické požadavky ZDPH </a:t>
            </a:r>
          </a:p>
          <a:p>
            <a:pPr lvl="2"/>
            <a:r>
              <a:rPr lang="cs-CZ" sz="2800" dirty="0" smtClean="0"/>
              <a:t>kupující </a:t>
            </a:r>
          </a:p>
          <a:p>
            <a:pPr lvl="3"/>
            <a:r>
              <a:rPr lang="cs-CZ" sz="2800" b="0" dirty="0" smtClean="0">
                <a:solidFill>
                  <a:schemeClr val="tx1"/>
                </a:solidFill>
              </a:rPr>
              <a:t>je plátce nebo osoba identifikovaná k dani</a:t>
            </a:r>
          </a:p>
          <a:p>
            <a:pPr lvl="3"/>
            <a:r>
              <a:rPr lang="cs-CZ" sz="2800" b="0" dirty="0" smtClean="0">
                <a:solidFill>
                  <a:schemeClr val="tx1"/>
                </a:solidFill>
              </a:rPr>
              <a:t>povinen přiznat a zaplatit daň podle §108</a:t>
            </a:r>
          </a:p>
          <a:p>
            <a:pPr lvl="3"/>
            <a:r>
              <a:rPr lang="cs-CZ" sz="2800" b="0" dirty="0" smtClean="0">
                <a:solidFill>
                  <a:schemeClr val="tx1"/>
                </a:solidFill>
              </a:rPr>
              <a:t>povinen oznámit prostřední osobě DIČ a přiznat a zaplatit daň na základě daňového dokladu vystaveného prostřední osobou, stejně jako při pořízení zboží z jiného členského státu </a:t>
            </a:r>
          </a:p>
          <a:p>
            <a:endParaRPr lang="cs-CZ" sz="2800" dirty="0" smtClean="0"/>
          </a:p>
          <a:p>
            <a:endParaRPr lang="cs-CZ" sz="2800" dirty="0" smtClean="0"/>
          </a:p>
          <a:p>
            <a:endParaRPr lang="cs-CZ" dirty="0" smtClean="0"/>
          </a:p>
          <a:p>
            <a:pPr lvl="2">
              <a:buNone/>
            </a:pPr>
            <a:r>
              <a:rPr lang="cs-CZ" sz="2400" dirty="0" smtClean="0"/>
              <a:t> </a:t>
            </a:r>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5051" y="4509120"/>
            <a:ext cx="5982203"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8000"/>
              </a:lnSpc>
              <a:spcBef>
                <a:spcPct val="0"/>
              </a:spcBef>
              <a:spcAft>
                <a:spcPts val="1000"/>
              </a:spcAft>
              <a:buClrTx/>
              <a:buSzTx/>
              <a:buFontTx/>
              <a:buNone/>
              <a:tabLst/>
            </a:pPr>
            <a:r>
              <a:rPr kumimoji="0" lang="en-US" sz="900" b="1" i="0" u="none" strike="noStrike" cap="none" normalizeH="0" baseline="0" dirty="0" smtClean="0">
                <a:ln>
                  <a:noFill/>
                </a:ln>
                <a:solidFill>
                  <a:srgbClr val="00338D"/>
                </a:solidFill>
                <a:effectLst/>
                <a:latin typeface="Calibri" pitchFamily="34" charset="0"/>
                <a:cs typeface="Calibri" pitchFamily="34" charset="0"/>
              </a:rPr>
              <a:t>www.kpmg.cz</a:t>
            </a:r>
          </a:p>
          <a:p>
            <a:pPr marL="0" marR="0" lvl="0" indent="0" algn="l" defTabSz="914400" rtl="0" eaLnBrk="1" fontAlgn="base" latinLnBrk="0" hangingPunct="1">
              <a:lnSpc>
                <a:spcPct val="88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 </a:t>
            </a:r>
            <a:r>
              <a:rPr kumimoji="0" lang="en-US" sz="900" b="0" i="0" u="none" strike="noStrike" cap="none" normalizeH="0" baseline="0" dirty="0" smtClean="0">
                <a:ln>
                  <a:noFill/>
                </a:ln>
                <a:solidFill>
                  <a:schemeClr val="tx1"/>
                </a:solidFill>
                <a:effectLst/>
                <a:latin typeface="Calibri" pitchFamily="34" charset="0"/>
                <a:cs typeface="Calibri" pitchFamily="34" charset="0"/>
              </a:rPr>
              <a:t>201</a:t>
            </a:r>
            <a:r>
              <a:rPr lang="cs-CZ" sz="900" dirty="0">
                <a:latin typeface="Calibri" pitchFamily="34" charset="0"/>
                <a:cs typeface="Calibri" pitchFamily="34" charset="0"/>
              </a:rPr>
              <a:t>4</a:t>
            </a:r>
            <a:r>
              <a:rPr kumimoji="0" lang="en-US" sz="900" b="0" i="0" u="none" strike="noStrike" cap="none" normalizeH="0" baseline="0" dirty="0" smtClean="0">
                <a:ln>
                  <a:noFill/>
                </a:ln>
                <a:solidFill>
                  <a:schemeClr val="tx1"/>
                </a:solidFill>
                <a:effectLst/>
                <a:latin typeface="Calibri" pitchFamily="34" charset="0"/>
                <a:cs typeface="Calibri" pitchFamily="34" charset="0"/>
              </a:rPr>
              <a:t> </a:t>
            </a:r>
            <a:r>
              <a:rPr kumimoji="0" lang="en-US" sz="900" b="0" i="0" u="none" strike="noStrike" cap="none" normalizeH="0" baseline="0" dirty="0" smtClean="0">
                <a:ln>
                  <a:noFill/>
                </a:ln>
                <a:solidFill>
                  <a:schemeClr val="tx1"/>
                </a:solidFill>
                <a:effectLst/>
                <a:latin typeface="Calibri" pitchFamily="34" charset="0"/>
                <a:cs typeface="Calibri" pitchFamily="34" charset="0"/>
              </a:rPr>
              <a:t>KPMG Česká republika, s.r.o., a Czech limited liability company and a member firm of the KPMG network of independent member firms affiliated with KPMG International Cooperative (“KPMG International“), a Swiss entity. All rights reserved.</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The KPMG name, logo and “cutting through complexity” are registered trademarks or trademarks of KPMG International Cooperative (“KPMG International”).</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Designed and produced by KPMG Česká republika, s.r.o.</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Printed in the Czech Republic.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Rectangle 2"/>
          <p:cNvSpPr/>
          <p:nvPr/>
        </p:nvSpPr>
        <p:spPr>
          <a:xfrm>
            <a:off x="229013" y="1343050"/>
            <a:ext cx="4572000" cy="1815882"/>
          </a:xfrm>
          <a:prstGeom prst="rect">
            <a:avLst/>
          </a:prstGeom>
        </p:spPr>
        <p:txBody>
          <a:bodyPr>
            <a:spAutoFit/>
          </a:bodyPr>
          <a:lstStyle/>
          <a:p>
            <a:r>
              <a:rPr lang="cs-CZ" sz="1400" b="1" dirty="0" smtClean="0">
                <a:solidFill>
                  <a:schemeClr val="bg1"/>
                </a:solidFill>
              </a:rPr>
              <a:t>Erika </a:t>
            </a:r>
            <a:r>
              <a:rPr lang="cs-CZ" sz="1400" b="1" dirty="0" err="1" smtClean="0">
                <a:solidFill>
                  <a:schemeClr val="bg1"/>
                </a:solidFill>
              </a:rPr>
              <a:t>Krišková</a:t>
            </a:r>
            <a:r>
              <a:rPr lang="cs-CZ" sz="1400" b="1" dirty="0" smtClean="0">
                <a:solidFill>
                  <a:schemeClr val="bg1"/>
                </a:solidFill>
              </a:rPr>
              <a:t> Dunajská</a:t>
            </a:r>
            <a:endParaRPr lang="cs-CZ" sz="1400" b="1" dirty="0" smtClean="0">
              <a:solidFill>
                <a:schemeClr val="bg1"/>
              </a:solidFill>
            </a:endParaRPr>
          </a:p>
          <a:p>
            <a:r>
              <a:rPr lang="cs-CZ" sz="1400" i="1" dirty="0" smtClean="0">
                <a:solidFill>
                  <a:schemeClr val="bg1"/>
                </a:solidFill>
              </a:rPr>
              <a:t>Tax </a:t>
            </a:r>
            <a:r>
              <a:rPr lang="en-US" sz="1400" i="1" dirty="0" smtClean="0">
                <a:solidFill>
                  <a:schemeClr val="bg1"/>
                </a:solidFill>
              </a:rPr>
              <a:t>Specialist</a:t>
            </a:r>
          </a:p>
          <a:p>
            <a:endParaRPr lang="cs-CZ" sz="1400" b="1" dirty="0" smtClean="0">
              <a:solidFill>
                <a:schemeClr val="bg1"/>
              </a:solidFill>
            </a:endParaRPr>
          </a:p>
          <a:p>
            <a:r>
              <a:rPr lang="cs-CZ" sz="1400" b="1" dirty="0" smtClean="0">
                <a:solidFill>
                  <a:schemeClr val="bg1"/>
                </a:solidFill>
              </a:rPr>
              <a:t>KPMG Česká republika, s.r.o.</a:t>
            </a:r>
            <a:br>
              <a:rPr lang="cs-CZ" sz="1400" b="1" dirty="0" smtClean="0">
                <a:solidFill>
                  <a:schemeClr val="bg1"/>
                </a:solidFill>
              </a:rPr>
            </a:br>
            <a:r>
              <a:rPr lang="cs-CZ" sz="1400" b="1" dirty="0" smtClean="0">
                <a:solidFill>
                  <a:schemeClr val="bg1"/>
                </a:solidFill>
              </a:rPr>
              <a:t>+420 541 421 386</a:t>
            </a:r>
            <a:br>
              <a:rPr lang="cs-CZ" sz="1400" b="1" dirty="0" smtClean="0">
                <a:solidFill>
                  <a:schemeClr val="bg1"/>
                </a:solidFill>
              </a:rPr>
            </a:br>
            <a:r>
              <a:rPr lang="cs-CZ" sz="1400" b="1" dirty="0" err="1" smtClean="0">
                <a:solidFill>
                  <a:schemeClr val="bg1"/>
                </a:solidFill>
              </a:rPr>
              <a:t>ekriskova</a:t>
            </a:r>
            <a:r>
              <a:rPr lang="en-GB" sz="1400" b="1" dirty="0" smtClean="0">
                <a:solidFill>
                  <a:schemeClr val="bg1"/>
                </a:solidFill>
              </a:rPr>
              <a:t>@</a:t>
            </a:r>
            <a:r>
              <a:rPr lang="en-GB" sz="1400" b="1" dirty="0" err="1" smtClean="0">
                <a:solidFill>
                  <a:schemeClr val="bg1"/>
                </a:solidFill>
              </a:rPr>
              <a:t>kpmg.c</a:t>
            </a:r>
            <a:r>
              <a:rPr lang="cs-CZ" sz="1400" b="1" dirty="0" smtClean="0">
                <a:solidFill>
                  <a:schemeClr val="bg1"/>
                </a:solidFill>
              </a:rPr>
              <a:t>z</a:t>
            </a:r>
            <a:r>
              <a:rPr lang="en-GB" sz="1400" b="1" dirty="0" smtClean="0">
                <a:solidFill>
                  <a:schemeClr val="bg1"/>
                </a:solidFill>
              </a:rPr>
              <a:t/>
            </a:r>
            <a:br>
              <a:rPr lang="en-GB" sz="1400" b="1" dirty="0" smtClean="0">
                <a:solidFill>
                  <a:schemeClr val="bg1"/>
                </a:solidFill>
              </a:rPr>
            </a:br>
            <a:endParaRPr lang="cs-CZ" sz="1400" b="1" dirty="0" smtClean="0">
              <a:solidFill>
                <a:schemeClr val="bg1"/>
              </a:solidFill>
            </a:endParaRPr>
          </a:p>
          <a:p>
            <a:r>
              <a:rPr lang="en-GB" sz="1400" b="1" dirty="0" smtClean="0">
                <a:solidFill>
                  <a:schemeClr val="bg1"/>
                </a:solidFill>
                <a:hlinkClick r:id="rId2"/>
              </a:rPr>
              <a:t>www.kpmg.c</a:t>
            </a:r>
            <a:r>
              <a:rPr lang="cs-CZ" sz="1400" b="1" dirty="0" smtClean="0">
                <a:solidFill>
                  <a:schemeClr val="bg1"/>
                </a:solidFill>
                <a:hlinkClick r:id="rId3"/>
              </a:rPr>
              <a:t>z</a:t>
            </a:r>
            <a:endParaRPr lang="en-US" sz="1400" b="1" dirty="0">
              <a:solidFill>
                <a:schemeClr val="bg1"/>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Místo plnění při dodání zboží</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r>
              <a:rPr lang="cs-CZ" sz="2200" dirty="0" smtClean="0"/>
              <a:t>Místo plnění </a:t>
            </a:r>
            <a:r>
              <a:rPr lang="cs-CZ" sz="2200" dirty="0"/>
              <a:t>je </a:t>
            </a:r>
            <a:r>
              <a:rPr lang="cs-CZ" sz="2200" dirty="0" smtClean="0"/>
              <a:t>stanoveno následovně (§ 7 ZDPH): </a:t>
            </a:r>
          </a:p>
          <a:p>
            <a:pPr lvl="3"/>
            <a:r>
              <a:rPr lang="cs-CZ" sz="2000" dirty="0" smtClean="0"/>
              <a:t>při transakcích bez odeslání nebo přepravy zboží =&gt; MP je místo, kde se zboží nachází v době, kdy se dodání uskutečňuje</a:t>
            </a:r>
            <a:endParaRPr lang="cs-CZ" sz="2000" dirty="0"/>
          </a:p>
          <a:p>
            <a:pPr lvl="3"/>
            <a:r>
              <a:rPr lang="cs-CZ" sz="2000" dirty="0" smtClean="0"/>
              <a:t>při transakcích s odesláním  nebo přepravou =&gt; MP je místo, kde se odeslání či doprava začaly uskutečňovat</a:t>
            </a:r>
            <a:endParaRPr lang="cs-CZ" sz="2000" dirty="0"/>
          </a:p>
          <a:p>
            <a:pPr lvl="3"/>
            <a:endParaRPr lang="cs-CZ" sz="2000" dirty="0" smtClean="0"/>
          </a:p>
          <a:p>
            <a:pPr lvl="2"/>
            <a:r>
              <a:rPr lang="cs-CZ" sz="2200" dirty="0" smtClean="0"/>
              <a:t>Dodání zboží je spojeno s odesláním nebo přepravou, pokud je zboží odesláno nebo přepraveno prodávajícím nebo kupujícím nebo jimi zmocněnou třetí osobou.</a:t>
            </a:r>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Podmínky osvobození při dodání zboží do JČS (§ 64 ZDPH) </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r>
              <a:rPr lang="cs-CZ" sz="2400" dirty="0" smtClean="0"/>
              <a:t>Osvobození na straně dodavatele za následujících podmínek:</a:t>
            </a:r>
          </a:p>
          <a:p>
            <a:pPr lvl="3"/>
            <a:r>
              <a:rPr lang="cs-CZ" sz="2200" dirty="0"/>
              <a:t>zboží je odesláno nebo přepraveno mimo území členského státu, avšak uvnitř Společenství, a to: </a:t>
            </a:r>
          </a:p>
          <a:p>
            <a:pPr lvl="6"/>
            <a:r>
              <a:rPr lang="cs-CZ" sz="2200" dirty="0"/>
              <a:t>prodávajícím nebo </a:t>
            </a:r>
          </a:p>
          <a:p>
            <a:pPr lvl="6"/>
            <a:r>
              <a:rPr lang="cs-CZ" sz="2200" dirty="0"/>
              <a:t>kupujícím nebo</a:t>
            </a:r>
          </a:p>
          <a:p>
            <a:pPr lvl="6"/>
            <a:r>
              <a:rPr lang="cs-CZ" sz="2200" dirty="0"/>
              <a:t>na účet jednoho z </a:t>
            </a:r>
            <a:r>
              <a:rPr lang="cs-CZ" sz="2200" dirty="0" smtClean="0"/>
              <a:t>nich (zmocněnou třetí osobou)</a:t>
            </a:r>
          </a:p>
          <a:p>
            <a:pPr lvl="3"/>
            <a:r>
              <a:rPr lang="cs-CZ" sz="2200" dirty="0"/>
              <a:t>dodání zboží je uskutečněno pro osobu registrovanou k dani v jiném členském státě,</a:t>
            </a:r>
          </a:p>
          <a:p>
            <a:pPr lvl="3"/>
            <a:r>
              <a:rPr lang="cs-CZ" sz="2200" dirty="0"/>
              <a:t>plátce (dodavatel) je schopen prokázat dodání do jiného členského státu písemným prohlášením pořizovatele nebo jinými důkazními prostředky</a:t>
            </a:r>
          </a:p>
          <a:p>
            <a:pPr lvl="2"/>
            <a:endParaRPr lang="cs-CZ" sz="2400" dirty="0"/>
          </a:p>
          <a:p>
            <a:pPr lvl="3"/>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(C-245/04 EMAG) </a:t>
            </a:r>
          </a:p>
        </p:txBody>
      </p:sp>
      <p:pic>
        <p:nvPicPr>
          <p:cNvPr id="2050" name="Picture 2"/>
          <p:cNvPicPr>
            <a:picLocks noChangeAspect="1" noChangeArrowheads="1"/>
          </p:cNvPicPr>
          <p:nvPr/>
        </p:nvPicPr>
        <p:blipFill>
          <a:blip r:embed="rId2" cstate="print"/>
          <a:srcRect/>
          <a:stretch>
            <a:fillRect/>
          </a:stretch>
        </p:blipFill>
        <p:spPr bwMode="auto">
          <a:xfrm>
            <a:off x="323528" y="1268760"/>
            <a:ext cx="8538542" cy="2806540"/>
          </a:xfrm>
          <a:prstGeom prst="rect">
            <a:avLst/>
          </a:prstGeom>
          <a:noFill/>
          <a:ln w="9525">
            <a:noFill/>
            <a:miter lim="800000"/>
            <a:headEnd/>
            <a:tailEnd/>
          </a:ln>
        </p:spPr>
      </p:pic>
      <p:sp>
        <p:nvSpPr>
          <p:cNvPr id="5" name="Text Placeholder 2"/>
          <p:cNvSpPr txBox="1">
            <a:spLocks/>
          </p:cNvSpPr>
          <p:nvPr/>
        </p:nvSpPr>
        <p:spPr bwMode="gray">
          <a:xfrm>
            <a:off x="179512" y="4365104"/>
            <a:ext cx="8136904" cy="1872209"/>
          </a:xfrm>
          <a:prstGeom prst="rect">
            <a:avLst/>
          </a:prstGeom>
        </p:spPr>
        <p:txBody>
          <a:bodyPr vert="horz" lIns="0" tIns="0" rIns="0" bIns="0" rtlCol="0">
            <a:normAutofit/>
          </a:bodyPr>
          <a:lstStyle/>
          <a:p>
            <a:pPr marL="273050" lvl="2" indent="-273050">
              <a:spcBef>
                <a:spcPts val="1200"/>
              </a:spcBef>
              <a:buClr>
                <a:srgbClr val="97989A"/>
              </a:buClr>
              <a:buFont typeface="Arial" pitchFamily="34" charset="0"/>
              <a:buChar char="■"/>
            </a:pPr>
            <a:r>
              <a:rPr lang="cs-CZ" sz="2200" dirty="0" smtClean="0">
                <a:cs typeface="Arial" pitchFamily="34" charset="0"/>
              </a:rPr>
              <a:t>2 dodání prostřednictvím 1 přepravy: </a:t>
            </a:r>
          </a:p>
          <a:p>
            <a:pPr marL="730250" lvl="3" indent="-273050">
              <a:spcBef>
                <a:spcPts val="1200"/>
              </a:spcBef>
              <a:buClr>
                <a:srgbClr val="97989A"/>
              </a:buClr>
              <a:buFont typeface="Arial" pitchFamily="34" charset="0"/>
              <a:buChar char="■"/>
            </a:pPr>
            <a:r>
              <a:rPr lang="cs-CZ" sz="2400" dirty="0" smtClean="0">
                <a:latin typeface="Arial"/>
                <a:cs typeface="Arial" pitchFamily="34" charset="0"/>
              </a:rPr>
              <a:t>místo 1. dodání ve prospěch K - v místě zahájení přepravy (IT, NL) </a:t>
            </a:r>
          </a:p>
          <a:p>
            <a:pPr marL="730250" lvl="3" indent="-273050">
              <a:spcBef>
                <a:spcPts val="1200"/>
              </a:spcBef>
              <a:buClr>
                <a:srgbClr val="97989A"/>
              </a:buClr>
              <a:buFont typeface="Arial" pitchFamily="34" charset="0"/>
              <a:buChar char="■"/>
            </a:pPr>
            <a:r>
              <a:rPr lang="cs-CZ" sz="2400" dirty="0" smtClean="0">
                <a:latin typeface="Arial"/>
                <a:cs typeface="Arial" pitchFamily="34" charset="0"/>
              </a:rPr>
              <a:t>místo 2. dodání ve prospěch EMAG (ATU)</a:t>
            </a: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2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600" b="1" i="0" u="none" strike="noStrike" kern="1200" cap="none" spc="0" normalizeH="0" baseline="0" noProof="0" dirty="0">
              <a:ln>
                <a:noFill/>
              </a:ln>
              <a:solidFill>
                <a:srgbClr val="00338D"/>
              </a:solidFill>
              <a:effectLst/>
              <a:uLnTx/>
              <a:uFillTx/>
              <a:latin typeface="Arial"/>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(C-245/04 EMAG) </a:t>
            </a:r>
          </a:p>
        </p:txBody>
      </p:sp>
      <p:sp>
        <p:nvSpPr>
          <p:cNvPr id="3" name="Text Placeholder 2"/>
          <p:cNvSpPr>
            <a:spLocks noGrp="1"/>
          </p:cNvSpPr>
          <p:nvPr>
            <p:ph type="body" sz="quarter" idx="10"/>
          </p:nvPr>
        </p:nvSpPr>
        <p:spPr/>
        <p:txBody>
          <a:bodyPr>
            <a:normAutofit/>
          </a:bodyPr>
          <a:lstStyle/>
          <a:p>
            <a:pPr lvl="2">
              <a:buNone/>
            </a:pPr>
            <a:endParaRPr lang="cs-CZ" sz="2200" dirty="0"/>
          </a:p>
          <a:p>
            <a:pPr lvl="2"/>
            <a:r>
              <a:rPr lang="cs-CZ" sz="2200" dirty="0"/>
              <a:t>i když dvě po sobě následující dodání zakládají pouze jeden pohyb zboží, musí být považována za dodání, která po sobě časově následují </a:t>
            </a:r>
          </a:p>
          <a:p>
            <a:pPr lvl="2"/>
            <a:r>
              <a:rPr lang="cs-CZ" sz="2200" dirty="0"/>
              <a:t>odeslání/přeprava může být přičtena </a:t>
            </a:r>
            <a:r>
              <a:rPr lang="cs-CZ" sz="2200" b="1" dirty="0"/>
              <a:t>pouze jednomu </a:t>
            </a:r>
            <a:r>
              <a:rPr lang="cs-CZ" sz="2200" dirty="0"/>
              <a:t>z obou dodání a </a:t>
            </a:r>
            <a:r>
              <a:rPr lang="cs-CZ" sz="2200" b="1" dirty="0"/>
              <a:t>pouze toto </a:t>
            </a:r>
            <a:r>
              <a:rPr lang="cs-CZ" sz="2200" dirty="0"/>
              <a:t>dodání </a:t>
            </a:r>
            <a:r>
              <a:rPr lang="cs-CZ" sz="2200" b="1" dirty="0"/>
              <a:t>bude osvobozeno </a:t>
            </a:r>
            <a:endParaRPr lang="cs-CZ" sz="2200" dirty="0"/>
          </a:p>
          <a:p>
            <a:pPr lvl="2"/>
            <a:r>
              <a:rPr lang="cs-CZ" sz="2200" dirty="0"/>
              <a:t>kdo má během přepravy právo nakládat se zbožím jako vlastník, není rozhodné </a:t>
            </a:r>
          </a:p>
          <a:p>
            <a:pPr lvl="2"/>
            <a:r>
              <a:rPr lang="cs-CZ" sz="2200" dirty="0"/>
              <a:t>v </a:t>
            </a:r>
            <a:r>
              <a:rPr lang="cs-CZ" sz="2200" dirty="0" err="1"/>
              <a:t>EMAGu</a:t>
            </a:r>
            <a:r>
              <a:rPr lang="cs-CZ" sz="2200" dirty="0"/>
              <a:t> ale ESD neupřesnil, jakým způsobem určit, kterému z dodání musí být přeprava přičtena</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(C-430/09 Euro Tyre) </a:t>
            </a:r>
          </a:p>
        </p:txBody>
      </p:sp>
      <p:pic>
        <p:nvPicPr>
          <p:cNvPr id="3074" name="Picture 2"/>
          <p:cNvPicPr>
            <a:picLocks noChangeAspect="1" noChangeArrowheads="1"/>
          </p:cNvPicPr>
          <p:nvPr/>
        </p:nvPicPr>
        <p:blipFill>
          <a:blip r:embed="rId2" cstate="print"/>
          <a:srcRect/>
          <a:stretch>
            <a:fillRect/>
          </a:stretch>
        </p:blipFill>
        <p:spPr bwMode="auto">
          <a:xfrm>
            <a:off x="288033" y="994083"/>
            <a:ext cx="7956375" cy="5309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Řetězové</a:t>
            </a:r>
            <a:r>
              <a:rPr lang="en-US" sz="2400" dirty="0" smtClean="0"/>
              <a:t> </a:t>
            </a:r>
            <a:r>
              <a:rPr lang="en-US" sz="2400" dirty="0"/>
              <a:t>obchody – rozsudky ESD (C-430/09 Euro Tyre)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10000"/>
          </a:bodyPr>
          <a:lstStyle/>
          <a:p>
            <a:pPr lvl="2">
              <a:buNone/>
            </a:pPr>
            <a:endParaRPr lang="cs-CZ" sz="2400" dirty="0"/>
          </a:p>
          <a:p>
            <a:pPr lvl="2"/>
            <a:r>
              <a:rPr lang="cs-CZ" sz="2400" dirty="0"/>
              <a:t>určení plnění, jemuž má být přeprava přičtena, musí být provedeno s ohledem na celkové posouzení všech okolností projednávaného případu </a:t>
            </a:r>
          </a:p>
          <a:p>
            <a:pPr lvl="2"/>
            <a:r>
              <a:rPr lang="cs-CZ" sz="2400" dirty="0" smtClean="0"/>
              <a:t>přeprava </a:t>
            </a:r>
            <a:r>
              <a:rPr lang="cs-CZ" sz="2400" dirty="0"/>
              <a:t>uvnitř Společenství musí být přičtena prvnímu dodání za podmínky, že právo nakládat se zbožím jako vlastník bylo převedeno na druhého pořizovatele v členském státě určení přepravy uvnitř Společenství </a:t>
            </a:r>
          </a:p>
          <a:p>
            <a:pPr lvl="2"/>
            <a:r>
              <a:rPr lang="cs-CZ" sz="2400" dirty="0" smtClean="0"/>
              <a:t>okolnosti </a:t>
            </a:r>
            <a:r>
              <a:rPr lang="cs-CZ" sz="2400" dirty="0"/>
              <a:t>v původním řízení: </a:t>
            </a:r>
          </a:p>
          <a:p>
            <a:pPr lvl="3"/>
            <a:r>
              <a:rPr lang="cs-CZ" sz="2400" dirty="0" smtClean="0"/>
              <a:t>první </a:t>
            </a:r>
            <a:r>
              <a:rPr lang="cs-CZ" sz="2400" dirty="0"/>
              <a:t>pořizovatel, který nabyl právo nakládat se zbožím jako vlastník na území členského státu prvního dodání, projevil svůj záměr přepravit toto zboží do jiného členského státu </a:t>
            </a:r>
            <a:endParaRPr lang="cs-CZ" sz="2400" dirty="0" smtClean="0"/>
          </a:p>
          <a:p>
            <a:pPr lvl="3"/>
            <a:r>
              <a:rPr lang="cs-CZ" sz="2400" dirty="0" smtClean="0"/>
              <a:t>předložil </a:t>
            </a:r>
            <a:r>
              <a:rPr lang="cs-CZ" sz="2400" dirty="0"/>
              <a:t>své identifikační číslo pro daň z přidané hodnoty, které bylo přiděleno tímto jiným členským státem </a:t>
            </a:r>
          </a:p>
          <a:p>
            <a:pPr lvl="2"/>
            <a:endParaRPr lang="cs-CZ" sz="2400" dirty="0"/>
          </a:p>
          <a:p>
            <a:pPr lvl="2"/>
            <a:r>
              <a:rPr lang="cs-CZ" sz="2400" dirty="0" smtClean="0"/>
              <a:t>je </a:t>
            </a:r>
            <a:r>
              <a:rPr lang="cs-CZ" sz="2400" dirty="0"/>
              <a:t>na předkládajícím soudu, aby ověřil, zda podmínka výše splněna </a:t>
            </a:r>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Řetězové</a:t>
            </a:r>
            <a:r>
              <a:rPr lang="en-US" sz="2400" dirty="0" smtClean="0"/>
              <a:t> </a:t>
            </a:r>
            <a:r>
              <a:rPr lang="en-US" sz="2400" dirty="0"/>
              <a:t>obchody – </a:t>
            </a:r>
            <a:r>
              <a:rPr lang="cs-CZ" sz="2400" dirty="0" smtClean="0"/>
              <a:t>jak tedy posuzovat?</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buNone/>
            </a:pPr>
            <a:endParaRPr lang="cs-CZ" sz="2400" dirty="0"/>
          </a:p>
          <a:p>
            <a:pPr lvl="2"/>
            <a:r>
              <a:rPr lang="cs-CZ" sz="2400" dirty="0" smtClean="0"/>
              <a:t>DIČ jakých zemí poskytly jednotlivé subjekty v transakci?</a:t>
            </a:r>
          </a:p>
          <a:p>
            <a:pPr lvl="2"/>
            <a:r>
              <a:rPr lang="cs-CZ" sz="2400" dirty="0" smtClean="0"/>
              <a:t>Jaký je tok zboží?</a:t>
            </a:r>
          </a:p>
          <a:p>
            <a:pPr lvl="2"/>
            <a:r>
              <a:rPr lang="cs-CZ" sz="2400" dirty="0" smtClean="0"/>
              <a:t>Jaký je tok faktur?</a:t>
            </a:r>
          </a:p>
          <a:p>
            <a:pPr lvl="2"/>
            <a:r>
              <a:rPr lang="cs-CZ" sz="2400" dirty="0" smtClean="0"/>
              <a:t>Kdo zajišťuje přepravu?</a:t>
            </a:r>
          </a:p>
          <a:p>
            <a:pPr lvl="2"/>
            <a:r>
              <a:rPr lang="cs-CZ" sz="2400" dirty="0" smtClean="0"/>
              <a:t>Kdy a na jakém místě dochází k přechodu ekonomického vlastnictví mezi zúčastněnými subjekty?</a:t>
            </a:r>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Screen"/>
  <p:tag name="KEYWORD" val="SCREEN"/>
  <p:tag name="TEMPLATEVERSION" val="16/01/2011 18:14:18"/>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Screen Standard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5931</TotalTime>
  <Words>1644</Words>
  <Application>Microsoft Office PowerPoint</Application>
  <PresentationFormat>On-screen Show (4:3)</PresentationFormat>
  <Paragraphs>323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KPMG Screen Standard Template</vt:lpstr>
      <vt:lpstr>Řetězové transakce </vt:lpstr>
      <vt:lpstr>Řetězové obchody – znázornění a ZDPH </vt:lpstr>
      <vt:lpstr>Místo plnění při dodání zboží</vt:lpstr>
      <vt:lpstr>Podmínky osvobození při dodání zboží do JČS (§ 64 ZDPH) </vt:lpstr>
      <vt:lpstr>Řetězové obchody – rozsudky ESD (C-245/04 EMAG) </vt:lpstr>
      <vt:lpstr>Řetězové obchody – rozsudky ESD (C-245/04 EMAG) </vt:lpstr>
      <vt:lpstr>Řetězové obchody – rozsudky ESD (C-430/09 Euro Tyre) </vt:lpstr>
      <vt:lpstr>Řetězové obchody – rozsudky ESD (C-430/09 Euro Tyre) </vt:lpstr>
      <vt:lpstr>Řetězové obchody – jak tedy posuzovat?</vt:lpstr>
      <vt:lpstr>Příklad 1: zboží z PL dodáno českému zákazníkovi do jiné země EU</vt:lpstr>
      <vt:lpstr>Příklad 1 – varianta A) dopravu zajistí TERO</vt:lpstr>
      <vt:lpstr>Příklad 1 – varianta B) dopravu zajistí MERKUR</vt:lpstr>
      <vt:lpstr>Příklad 1 – varianta C) dopravu zajistí DELTA</vt:lpstr>
      <vt:lpstr>Příklad 2 – zboží z CZ dodáno na Slovensko</vt:lpstr>
      <vt:lpstr>Příklad 3 – zboží z CZ pro SK zákazníka dodáno v ČR</vt:lpstr>
      <vt:lpstr>   Třístranné obchody</vt:lpstr>
      <vt:lpstr> Třístranné obchody - znázornění </vt:lpstr>
      <vt:lpstr>Třístranné obchody </vt:lpstr>
      <vt:lpstr>Třístranné obchody </vt:lpstr>
      <vt:lpstr>Příklad: zboží z PL dodáno českému zákazníkovi do jiné země EU – zjednodušení formou triangulace</vt:lpstr>
      <vt:lpstr>Třístranné obchody </vt:lpstr>
      <vt:lpstr>Třístranné obchody </vt:lpstr>
      <vt:lpstr>Třístranné obchody </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Screen template</dc:title>
  <dc:creator>KPMG</dc:creator>
  <cp:lastModifiedBy>KPMG</cp:lastModifiedBy>
  <cp:revision>585</cp:revision>
  <dcterms:created xsi:type="dcterms:W3CDTF">2011-07-26T08:45:38Z</dcterms:created>
  <dcterms:modified xsi:type="dcterms:W3CDTF">2014-11-09T13:44:22Z</dcterms:modified>
</cp:coreProperties>
</file>