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8" r:id="rId11"/>
    <p:sldId id="263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7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r>
              <a:rPr lang="cs-CZ" dirty="0" smtClean="0"/>
              <a:t> </a:t>
            </a:r>
            <a:r>
              <a:rPr lang="cs-CZ" dirty="0" err="1" smtClean="0"/>
              <a:t>Magic</a:t>
            </a:r>
            <a:r>
              <a:rPr lang="cs-CZ" dirty="0" smtClean="0"/>
              <a:t> </a:t>
            </a:r>
            <a:r>
              <a:rPr lang="cs-CZ" dirty="0" err="1" smtClean="0"/>
              <a:t>Quadrant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 err="1" smtClean="0"/>
              <a:t>Ing.J.Skorkovský,CSc</a:t>
            </a:r>
            <a:r>
              <a:rPr lang="cs-CZ" sz="2800" dirty="0" smtClean="0"/>
              <a:t>.</a:t>
            </a:r>
            <a:r>
              <a:rPr lang="cs-CZ" dirty="0" smtClean="0"/>
              <a:t> </a:t>
            </a:r>
          </a:p>
          <a:p>
            <a:r>
              <a:rPr lang="cs-CZ" sz="1600" dirty="0" smtClean="0"/>
              <a:t>Department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corporate</a:t>
            </a:r>
            <a:r>
              <a:rPr lang="cs-CZ" sz="1600" dirty="0" smtClean="0"/>
              <a:t> </a:t>
            </a:r>
            <a:r>
              <a:rPr lang="cs-CZ" sz="1600" dirty="0" err="1" smtClean="0"/>
              <a:t>economy</a:t>
            </a:r>
            <a:endParaRPr lang="cs-CZ" sz="1600" dirty="0" smtClean="0"/>
          </a:p>
          <a:p>
            <a:r>
              <a:rPr lang="cs-CZ" sz="1600" dirty="0" smtClean="0"/>
              <a:t>MASARYK UNIVERSITY BRNO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Verdicts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After reading this magic quadrant for BI you should ask one crucial question :</a:t>
            </a:r>
          </a:p>
          <a:p>
            <a:pPr marL="0" indent="0">
              <a:buNone/>
            </a:pPr>
            <a:r>
              <a:rPr lang="en-ZA" dirty="0" smtClean="0"/>
              <a:t>    </a:t>
            </a:r>
            <a:r>
              <a:rPr lang="en-ZA" b="1" dirty="0" smtClean="0">
                <a:solidFill>
                  <a:srgbClr val="FF0000"/>
                </a:solidFill>
              </a:rPr>
              <a:t>Why customers selected a BI vendor ?????</a:t>
            </a:r>
          </a:p>
          <a:p>
            <a:pPr lvl="1"/>
            <a:r>
              <a:rPr lang="en-ZA" sz="2400" b="1" dirty="0" smtClean="0"/>
              <a:t>Ease of Use</a:t>
            </a:r>
          </a:p>
          <a:p>
            <a:pPr marL="457200" lvl="1" indent="0">
              <a:buNone/>
            </a:pPr>
            <a:r>
              <a:rPr lang="en-ZA" sz="1300" dirty="0" smtClean="0"/>
              <a:t>	Chosen BI application offers an intuitive, visual-based interactive data exploration experience that 	customers rate highly and that competitors, large and small, try to imitate.” Want to bring in a 	list of 	sales numbers from Excel? 	</a:t>
            </a:r>
            <a:r>
              <a:rPr lang="en-ZA" sz="1300" b="1" dirty="0" smtClean="0">
                <a:solidFill>
                  <a:srgbClr val="FF0000"/>
                </a:solidFill>
              </a:rPr>
              <a:t>Easy!!!</a:t>
            </a:r>
            <a:r>
              <a:rPr lang="en-ZA" sz="1300" dirty="0" smtClean="0"/>
              <a:t>. How about importing information from an online source? 	</a:t>
            </a:r>
            <a:r>
              <a:rPr lang="en-ZA" sz="1300" b="1" dirty="0" smtClean="0">
                <a:solidFill>
                  <a:srgbClr val="FF0000"/>
                </a:solidFill>
              </a:rPr>
              <a:t>Easy !!!</a:t>
            </a:r>
          </a:p>
          <a:p>
            <a:pPr lvl="1"/>
            <a:r>
              <a:rPr lang="en-ZA" sz="2400" b="1" dirty="0" smtClean="0"/>
              <a:t>Data Discovery Capabilities</a:t>
            </a:r>
          </a:p>
          <a:p>
            <a:pPr marL="457200" lvl="1" indent="0">
              <a:buNone/>
            </a:pPr>
            <a:r>
              <a:rPr lang="en-ZA" sz="1300" dirty="0" smtClean="0"/>
              <a:t>	Ability to create custom table calculations  add quick filters and parameters and drill in to specific data 	points (see e.g. NAV calculated fields)</a:t>
            </a:r>
          </a:p>
          <a:p>
            <a:pPr lvl="1"/>
            <a:r>
              <a:rPr lang="en-ZA" sz="2400" b="1" dirty="0" smtClean="0"/>
              <a:t>Cloud &amp; Mobile Based Analytics</a:t>
            </a:r>
          </a:p>
          <a:p>
            <a:pPr marL="457200" lvl="1" indent="0">
              <a:buNone/>
            </a:pPr>
            <a:r>
              <a:rPr lang="en-ZA" sz="1300" dirty="0" smtClean="0"/>
              <a:t>	Vendors want to simplify a method for end users to access their data from anywhere at any time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41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smtClean="0"/>
              <a:t> ERP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 </a:t>
            </a:r>
            <a:r>
              <a:rPr lang="cs-CZ" dirty="0" err="1" smtClean="0"/>
              <a:t>for</a:t>
            </a:r>
            <a:r>
              <a:rPr lang="cs-CZ" dirty="0" smtClean="0"/>
              <a:t> IT </a:t>
            </a:r>
            <a:r>
              <a:rPr lang="cs-CZ" dirty="0" err="1" smtClean="0"/>
              <a:t>companies</a:t>
            </a:r>
            <a:endParaRPr lang="cs-CZ" dirty="0"/>
          </a:p>
        </p:txBody>
      </p:sp>
      <p:pic>
        <p:nvPicPr>
          <p:cNvPr id="1026" name="Picture 2" descr="Quadrant Dro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4752528" cy="460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672502" y="2852936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555776" y="2492896"/>
            <a:ext cx="288032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5004048" y="2588861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5472100" y="2876894"/>
            <a:ext cx="0" cy="4080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22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</a:t>
            </a:r>
            <a:r>
              <a:rPr lang="en-US" dirty="0" err="1" smtClean="0"/>
              <a:t>ot</a:t>
            </a:r>
            <a:r>
              <a:rPr lang="en-US" dirty="0" smtClean="0"/>
              <a:t> </a:t>
            </a:r>
            <a:r>
              <a:rPr lang="en-US" dirty="0"/>
              <a:t>all MQs are created </a:t>
            </a:r>
            <a:r>
              <a:rPr lang="en-US" dirty="0" smtClean="0"/>
              <a:t>equal…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61" y="1465763"/>
            <a:ext cx="6984776" cy="448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229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Thanks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12776"/>
            <a:ext cx="5976664" cy="359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79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Prinicples</a:t>
            </a:r>
            <a:r>
              <a:rPr lang="en-US" sz="3200" dirty="0" smtClean="0"/>
              <a:t> of creation of these kind of matrixes </a:t>
            </a:r>
            <a:endParaRPr lang="en-US" sz="3200" dirty="0"/>
          </a:p>
        </p:txBody>
      </p:sp>
      <p:sp>
        <p:nvSpPr>
          <p:cNvPr id="4" name="Obdélník 3"/>
          <p:cNvSpPr/>
          <p:nvPr/>
        </p:nvSpPr>
        <p:spPr>
          <a:xfrm>
            <a:off x="755576" y="1556792"/>
            <a:ext cx="122413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2137969"/>
            <a:ext cx="1224136" cy="2795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61543" y="2159142"/>
            <a:ext cx="8691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ERP systém </a:t>
            </a:r>
            <a:endParaRPr lang="cs-CZ" sz="1100" dirty="0"/>
          </a:p>
        </p:txBody>
      </p:sp>
      <p:sp>
        <p:nvSpPr>
          <p:cNvPr id="7" name="Obdélník 6"/>
          <p:cNvSpPr/>
          <p:nvPr/>
        </p:nvSpPr>
        <p:spPr>
          <a:xfrm>
            <a:off x="761543" y="2506330"/>
            <a:ext cx="1224136" cy="308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61543" y="2506330"/>
            <a:ext cx="9092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TECHNOLOGY</a:t>
            </a:r>
            <a:endParaRPr lang="cs-CZ" sz="1000" dirty="0"/>
          </a:p>
        </p:txBody>
      </p:sp>
      <p:sp>
        <p:nvSpPr>
          <p:cNvPr id="9" name="Obdélník 8"/>
          <p:cNvSpPr/>
          <p:nvPr/>
        </p:nvSpPr>
        <p:spPr>
          <a:xfrm>
            <a:off x="755576" y="2933422"/>
            <a:ext cx="1224136" cy="308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913032" y="2964489"/>
            <a:ext cx="885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err="1" smtClean="0"/>
              <a:t>Methodology</a:t>
            </a:r>
            <a:endParaRPr lang="cs-CZ" sz="1000" dirty="0"/>
          </a:p>
        </p:txBody>
      </p:sp>
      <p:sp>
        <p:nvSpPr>
          <p:cNvPr id="11" name="Obdélník 10"/>
          <p:cNvSpPr/>
          <p:nvPr/>
        </p:nvSpPr>
        <p:spPr>
          <a:xfrm>
            <a:off x="761543" y="3358480"/>
            <a:ext cx="1224136" cy="308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918999" y="3389547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R </a:t>
            </a:r>
            <a:r>
              <a:rPr lang="en-US" sz="1000" dirty="0" smtClean="0"/>
              <a:t>&amp;</a:t>
            </a:r>
            <a:r>
              <a:rPr lang="cs-CZ" sz="1000" dirty="0" smtClean="0"/>
              <a:t> D</a:t>
            </a:r>
            <a:endParaRPr lang="cs-CZ" sz="1000" dirty="0"/>
          </a:p>
        </p:txBody>
      </p:sp>
      <p:sp>
        <p:nvSpPr>
          <p:cNvPr id="13" name="Obdélník 12"/>
          <p:cNvSpPr/>
          <p:nvPr/>
        </p:nvSpPr>
        <p:spPr>
          <a:xfrm>
            <a:off x="877750" y="1642011"/>
            <a:ext cx="938077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Company</a:t>
            </a:r>
            <a:r>
              <a:rPr lang="en-ZA" sz="11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11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en-US" sz="11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cs-CZ" sz="11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55576" y="4075584"/>
            <a:ext cx="122413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755576" y="4656761"/>
            <a:ext cx="1224136" cy="2795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61543" y="4677934"/>
            <a:ext cx="8691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ERP systém </a:t>
            </a:r>
            <a:endParaRPr lang="cs-CZ" sz="1100" dirty="0"/>
          </a:p>
        </p:txBody>
      </p:sp>
      <p:sp>
        <p:nvSpPr>
          <p:cNvPr id="17" name="Obdélník 16"/>
          <p:cNvSpPr/>
          <p:nvPr/>
        </p:nvSpPr>
        <p:spPr>
          <a:xfrm>
            <a:off x="761543" y="5025122"/>
            <a:ext cx="1224136" cy="308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761543" y="5025122"/>
            <a:ext cx="9092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TECHNOLOGY</a:t>
            </a:r>
            <a:endParaRPr lang="cs-CZ" sz="1000" dirty="0"/>
          </a:p>
        </p:txBody>
      </p:sp>
      <p:sp>
        <p:nvSpPr>
          <p:cNvPr id="19" name="Obdélník 18"/>
          <p:cNvSpPr/>
          <p:nvPr/>
        </p:nvSpPr>
        <p:spPr>
          <a:xfrm>
            <a:off x="755576" y="5452214"/>
            <a:ext cx="1224136" cy="308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913032" y="5483281"/>
            <a:ext cx="885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err="1" smtClean="0"/>
              <a:t>Methodology</a:t>
            </a:r>
            <a:endParaRPr lang="cs-CZ" sz="1000" dirty="0"/>
          </a:p>
        </p:txBody>
      </p:sp>
      <p:sp>
        <p:nvSpPr>
          <p:cNvPr id="21" name="Obdélník 20"/>
          <p:cNvSpPr/>
          <p:nvPr/>
        </p:nvSpPr>
        <p:spPr>
          <a:xfrm>
            <a:off x="761543" y="5877272"/>
            <a:ext cx="1224136" cy="308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918999" y="5908339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R </a:t>
            </a:r>
            <a:r>
              <a:rPr lang="en-US" sz="1000" dirty="0" smtClean="0"/>
              <a:t>&amp;</a:t>
            </a:r>
            <a:r>
              <a:rPr lang="cs-CZ" sz="1000" dirty="0" smtClean="0"/>
              <a:t> D</a:t>
            </a:r>
            <a:endParaRPr lang="cs-CZ" sz="1000" dirty="0"/>
          </a:p>
        </p:txBody>
      </p:sp>
      <p:sp>
        <p:nvSpPr>
          <p:cNvPr id="23" name="Obdélník 22"/>
          <p:cNvSpPr/>
          <p:nvPr/>
        </p:nvSpPr>
        <p:spPr>
          <a:xfrm>
            <a:off x="867330" y="4160803"/>
            <a:ext cx="958916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Company</a:t>
            </a:r>
            <a:r>
              <a:rPr lang="en-ZA" sz="11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11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sz="11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cs-CZ" sz="11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25" name="Přímá spojnice 24"/>
          <p:cNvCxnSpPr>
            <a:stCxn id="11" idx="2"/>
            <a:endCxn id="14" idx="0"/>
          </p:cNvCxnSpPr>
          <p:nvPr/>
        </p:nvCxnSpPr>
        <p:spPr>
          <a:xfrm flipH="1">
            <a:off x="1367644" y="3666836"/>
            <a:ext cx="5967" cy="408748"/>
          </a:xfrm>
          <a:prstGeom prst="line">
            <a:avLst/>
          </a:prstGeom>
          <a:ln w="381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2267744" y="1556792"/>
            <a:ext cx="72008" cy="4628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prava 26"/>
          <p:cNvSpPr/>
          <p:nvPr/>
        </p:nvSpPr>
        <p:spPr>
          <a:xfrm>
            <a:off x="2555776" y="2814686"/>
            <a:ext cx="864096" cy="1842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2622242" y="352028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Data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3994804" y="3073872"/>
            <a:ext cx="134459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3946761" y="3159091"/>
            <a:ext cx="1380506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11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Gartner</a:t>
            </a:r>
            <a:r>
              <a:rPr lang="cs-CZ" sz="11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cs-CZ" sz="11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company</a:t>
            </a:r>
            <a:endParaRPr lang="cs-CZ" sz="11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4012250" y="3859560"/>
            <a:ext cx="134459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4012250" y="3944779"/>
            <a:ext cx="1295547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11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Boston </a:t>
            </a:r>
            <a:r>
              <a:rPr lang="cs-CZ" sz="11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company</a:t>
            </a:r>
            <a:endParaRPr lang="cs-CZ" sz="11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3522885" y="3073872"/>
            <a:ext cx="185019" cy="1217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/>
          <p:cNvSpPr/>
          <p:nvPr/>
        </p:nvSpPr>
        <p:spPr>
          <a:xfrm>
            <a:off x="3764201" y="3210710"/>
            <a:ext cx="144016" cy="1477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/>
          <p:cNvSpPr/>
          <p:nvPr/>
        </p:nvSpPr>
        <p:spPr>
          <a:xfrm>
            <a:off x="3780703" y="3892444"/>
            <a:ext cx="144016" cy="1477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nice se šipkou 36"/>
          <p:cNvCxnSpPr/>
          <p:nvPr/>
        </p:nvCxnSpPr>
        <p:spPr>
          <a:xfrm flipV="1">
            <a:off x="5487868" y="2277725"/>
            <a:ext cx="1243338" cy="913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>
            <a:off x="6804248" y="1772816"/>
            <a:ext cx="1296144" cy="9455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6780099" y="4242776"/>
            <a:ext cx="1296144" cy="9455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se šipkou 39"/>
          <p:cNvCxnSpPr/>
          <p:nvPr/>
        </p:nvCxnSpPr>
        <p:spPr>
          <a:xfrm>
            <a:off x="5507070" y="3785603"/>
            <a:ext cx="1081154" cy="506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Šipka doprava 42"/>
          <p:cNvSpPr/>
          <p:nvPr/>
        </p:nvSpPr>
        <p:spPr>
          <a:xfrm rot="5400000">
            <a:off x="3947777" y="1620632"/>
            <a:ext cx="1438646" cy="1249960"/>
          </a:xfrm>
          <a:prstGeom prst="rightArrow">
            <a:avLst>
              <a:gd name="adj1" fmla="val 50000"/>
              <a:gd name="adj2" fmla="val 490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criterions</a:t>
            </a:r>
            <a:endParaRPr lang="en-ZA" dirty="0"/>
          </a:p>
        </p:txBody>
      </p:sp>
      <p:cxnSp>
        <p:nvCxnSpPr>
          <p:cNvPr id="45" name="Přímá spojnice 44"/>
          <p:cNvCxnSpPr>
            <a:stCxn id="38" idx="0"/>
            <a:endCxn id="38" idx="2"/>
          </p:cNvCxnSpPr>
          <p:nvPr/>
        </p:nvCxnSpPr>
        <p:spPr>
          <a:xfrm>
            <a:off x="7452320" y="1772816"/>
            <a:ext cx="0" cy="94559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7428171" y="4242776"/>
            <a:ext cx="0" cy="94559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>
            <a:stCxn id="38" idx="3"/>
            <a:endCxn id="38" idx="1"/>
          </p:cNvCxnSpPr>
          <p:nvPr/>
        </p:nvCxnSpPr>
        <p:spPr>
          <a:xfrm flipH="1">
            <a:off x="6804248" y="2245612"/>
            <a:ext cx="129614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H="1">
            <a:off x="6780099" y="4704300"/>
            <a:ext cx="129614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6767937" y="2789759"/>
            <a:ext cx="14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Garner</a:t>
            </a:r>
            <a:r>
              <a:rPr lang="cs-CZ" dirty="0" smtClean="0"/>
              <a:t> matrix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6804248" y="5271343"/>
            <a:ext cx="149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Boston matrix</a:t>
            </a:r>
            <a:endParaRPr lang="cs-CZ" dirty="0"/>
          </a:p>
        </p:txBody>
      </p:sp>
      <p:cxnSp>
        <p:nvCxnSpPr>
          <p:cNvPr id="53" name="Přímá spojnice 52"/>
          <p:cNvCxnSpPr/>
          <p:nvPr/>
        </p:nvCxnSpPr>
        <p:spPr>
          <a:xfrm flipH="1">
            <a:off x="7479994" y="3115457"/>
            <a:ext cx="5967" cy="408748"/>
          </a:xfrm>
          <a:prstGeom prst="line">
            <a:avLst/>
          </a:prstGeom>
          <a:ln w="381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>
            <a:stCxn id="29" idx="2"/>
            <a:endCxn id="31" idx="0"/>
          </p:cNvCxnSpPr>
          <p:nvPr/>
        </p:nvCxnSpPr>
        <p:spPr>
          <a:xfrm>
            <a:off x="4667100" y="3505920"/>
            <a:ext cx="17446" cy="353640"/>
          </a:xfrm>
          <a:prstGeom prst="line">
            <a:avLst/>
          </a:prstGeom>
          <a:ln w="381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43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Agenda related to MQ Matrix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Positioning Technology Players Within a Specific Market</a:t>
            </a:r>
            <a:endParaRPr lang="cs-CZ" sz="2400" dirty="0"/>
          </a:p>
          <a:p>
            <a:r>
              <a:rPr lang="en-ZA" sz="2400" dirty="0" smtClean="0"/>
              <a:t>Giving you a wide-angle view of the relative positions of the market's competitors</a:t>
            </a:r>
          </a:p>
          <a:p>
            <a:r>
              <a:rPr lang="en-ZA" sz="2400" dirty="0" smtClean="0"/>
              <a:t>Helps to digest how well technology providers are executing against their stated vision</a:t>
            </a:r>
            <a:endParaRPr lang="cs-CZ" sz="2400" dirty="0" smtClean="0"/>
          </a:p>
          <a:p>
            <a:r>
              <a:rPr lang="cs-CZ" sz="2400" dirty="0" err="1" smtClean="0"/>
              <a:t>Even</a:t>
            </a:r>
            <a:r>
              <a:rPr lang="cs-CZ" sz="2400" dirty="0" smtClean="0"/>
              <a:t> </a:t>
            </a:r>
            <a:r>
              <a:rPr lang="cs-CZ" sz="2400" dirty="0" err="1" smtClean="0"/>
              <a:t>if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are n</a:t>
            </a:r>
            <a:r>
              <a:rPr lang="en-US" sz="2400" dirty="0" err="1" smtClean="0"/>
              <a:t>ot</a:t>
            </a:r>
            <a:r>
              <a:rPr lang="en-US" sz="2400" dirty="0" smtClean="0"/>
              <a:t> a </a:t>
            </a:r>
            <a:r>
              <a:rPr lang="cs-CZ" sz="2400" dirty="0" smtClean="0"/>
              <a:t>big </a:t>
            </a:r>
            <a:r>
              <a:rPr lang="en-US" sz="2400" dirty="0" smtClean="0"/>
              <a:t>fan </a:t>
            </a:r>
            <a:r>
              <a:rPr lang="en-US" sz="2400" dirty="0"/>
              <a:t>of Gartner’s MQs though </a:t>
            </a:r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respect the fact </a:t>
            </a:r>
            <a:r>
              <a:rPr lang="cs-CZ" sz="2400" dirty="0" smtClean="0"/>
              <a:t>,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en-US" sz="2400" dirty="0" smtClean="0"/>
              <a:t>they </a:t>
            </a:r>
            <a:r>
              <a:rPr lang="en-US" sz="2400" dirty="0"/>
              <a:t>are widely used by customers as part of the </a:t>
            </a:r>
            <a:r>
              <a:rPr lang="en-US" sz="2400" b="1" dirty="0"/>
              <a:t>decision making </a:t>
            </a:r>
            <a:r>
              <a:rPr lang="en-US" sz="2400" b="1" dirty="0" smtClean="0"/>
              <a:t>pack</a:t>
            </a:r>
            <a:r>
              <a:rPr lang="en-US" sz="2400" dirty="0"/>
              <a:t>.</a:t>
            </a:r>
            <a:endParaRPr lang="cs-CZ" sz="2400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69160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gaps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in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market)</a:t>
            </a: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-468560" y="3086497"/>
            <a:ext cx="3888432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r>
              <a:rPr lang="cs-CZ" sz="1400" dirty="0" smtClean="0"/>
              <a:t> (</a:t>
            </a:r>
            <a:r>
              <a:rPr lang="cs-CZ" sz="1400" dirty="0" err="1" smtClean="0"/>
              <a:t>project</a:t>
            </a:r>
            <a:r>
              <a:rPr lang="cs-CZ" sz="1400" dirty="0" smtClean="0"/>
              <a:t> management mastery)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</a:t>
            </a:r>
            <a:r>
              <a:rPr lang="en-US" sz="1400" dirty="0" smtClean="0">
                <a:solidFill>
                  <a:srgbClr val="FF0000"/>
                </a:solidFill>
              </a:rPr>
              <a:t>vision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 </a:t>
            </a:r>
            <a:r>
              <a:rPr lang="en-US" dirty="0" smtClean="0"/>
              <a:t>explanation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Leaders</a:t>
            </a:r>
            <a:r>
              <a:rPr lang="en-US" sz="2400" dirty="0" smtClean="0"/>
              <a:t> execute well against their current vision and are well positioned for </a:t>
            </a:r>
            <a:r>
              <a:rPr lang="en-US" sz="2400" dirty="0" smtClean="0"/>
              <a:t>tomorrow</a:t>
            </a:r>
            <a:r>
              <a:rPr lang="cs-CZ" sz="2400" dirty="0" smtClean="0"/>
              <a:t> </a:t>
            </a:r>
            <a:r>
              <a:rPr lang="cs-CZ" sz="1500" dirty="0" smtClean="0"/>
              <a:t>(make </a:t>
            </a:r>
            <a:r>
              <a:rPr lang="cs-CZ" sz="1500" dirty="0" err="1" smtClean="0"/>
              <a:t>money</a:t>
            </a:r>
            <a:r>
              <a:rPr lang="cs-CZ" sz="1500" dirty="0" smtClean="0"/>
              <a:t> </a:t>
            </a:r>
            <a:r>
              <a:rPr lang="cs-CZ" sz="1500" dirty="0" err="1" smtClean="0"/>
              <a:t>now</a:t>
            </a:r>
            <a:r>
              <a:rPr lang="cs-CZ" sz="1500" dirty="0" smtClean="0"/>
              <a:t> and in </a:t>
            </a:r>
            <a:r>
              <a:rPr lang="cs-CZ" sz="1500" dirty="0" err="1" smtClean="0"/>
              <a:t>the</a:t>
            </a:r>
            <a:r>
              <a:rPr lang="cs-CZ" sz="1500" dirty="0" smtClean="0"/>
              <a:t> </a:t>
            </a:r>
            <a:r>
              <a:rPr lang="cs-CZ" sz="1500" dirty="0" err="1" smtClean="0"/>
              <a:t>future</a:t>
            </a:r>
            <a:r>
              <a:rPr lang="cs-CZ" sz="1500" dirty="0" smtClean="0"/>
              <a:t> </a:t>
            </a:r>
            <a:r>
              <a:rPr lang="cs-CZ" sz="1500" dirty="0" err="1" smtClean="0"/>
              <a:t>see</a:t>
            </a:r>
            <a:r>
              <a:rPr lang="cs-CZ" sz="1500" dirty="0" smtClean="0"/>
              <a:t> TOC </a:t>
            </a:r>
            <a:r>
              <a:rPr lang="cs-CZ" sz="1500" dirty="0" err="1" smtClean="0"/>
              <a:t>admirers</a:t>
            </a:r>
            <a:r>
              <a:rPr lang="cs-CZ" sz="1500" dirty="0" smtClean="0"/>
              <a:t>)</a:t>
            </a:r>
            <a:r>
              <a:rPr lang="en-US" sz="1500" dirty="0" smtClean="0"/>
              <a:t>.</a:t>
            </a:r>
            <a:endParaRPr lang="cs-CZ" sz="1500" dirty="0" smtClean="0"/>
          </a:p>
          <a:p>
            <a:endParaRPr lang="cs-CZ" sz="2400" dirty="0" smtClean="0"/>
          </a:p>
          <a:p>
            <a:r>
              <a:rPr lang="en-US" sz="2400" b="1" dirty="0" smtClean="0"/>
              <a:t>Visionaries</a:t>
            </a:r>
            <a:r>
              <a:rPr lang="en-US" sz="2400" dirty="0" smtClean="0"/>
              <a:t> understand where the market is going or have a vision for changing market rules, but do not yet execute well.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focus successfully on a small segment, or are unfocused and do not out-innovate or outperform others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Challengers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smtClean="0"/>
              <a:t>„A“ </a:t>
            </a:r>
            <a:r>
              <a:rPr lang="cs-CZ" sz="1800" dirty="0" err="1" smtClean="0"/>
              <a:t>is</a:t>
            </a:r>
            <a:r>
              <a:rPr lang="cs-CZ" sz="1800" dirty="0" smtClean="0"/>
              <a:t>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</a:t>
            </a:r>
            <a:r>
              <a:rPr lang="cs-CZ" sz="1800" dirty="0" smtClean="0"/>
              <a:t> „B“ and „B“ </a:t>
            </a:r>
            <a:r>
              <a:rPr lang="cs-CZ" sz="1800" dirty="0" err="1" smtClean="0"/>
              <a:t>is</a:t>
            </a:r>
            <a:r>
              <a:rPr lang="cs-CZ" sz="1800" dirty="0" smtClean="0"/>
              <a:t>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 </a:t>
            </a:r>
            <a:r>
              <a:rPr lang="cs-CZ" sz="1800" dirty="0" err="1" smtClean="0"/>
              <a:t>than“C</a:t>
            </a:r>
            <a:r>
              <a:rPr lang="cs-CZ" sz="1800" dirty="0" smtClean="0"/>
              <a:t>“ 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err="1" smtClean="0"/>
              <a:t>Using</a:t>
            </a:r>
            <a:r>
              <a:rPr lang="cs-CZ" sz="1800" dirty="0" smtClean="0"/>
              <a:t> </a:t>
            </a:r>
            <a:r>
              <a:rPr lang="cs-CZ" sz="1800" dirty="0" err="1" smtClean="0"/>
              <a:t>colors</a:t>
            </a:r>
            <a:r>
              <a:rPr lang="cs-CZ" sz="1800" dirty="0" smtClean="0"/>
              <a:t> in </a:t>
            </a:r>
            <a:r>
              <a:rPr lang="cs-CZ" sz="1800" dirty="0" err="1" smtClean="0"/>
              <a:t>order</a:t>
            </a:r>
            <a:r>
              <a:rPr lang="cs-CZ" sz="1800" dirty="0" smtClean="0"/>
              <a:t>  to show </a:t>
            </a:r>
            <a:r>
              <a:rPr lang="cs-CZ" sz="1800" dirty="0" err="1" smtClean="0"/>
              <a:t>progress</a:t>
            </a:r>
            <a:r>
              <a:rPr lang="cs-CZ" sz="1800" dirty="0" smtClean="0"/>
              <a:t> (</a:t>
            </a:r>
            <a:r>
              <a:rPr lang="cs-CZ" sz="1800" dirty="0" err="1" smtClean="0">
                <a:solidFill>
                  <a:srgbClr val="FF0000"/>
                </a:solidFill>
              </a:rPr>
              <a:t>Red</a:t>
            </a:r>
            <a:r>
              <a:rPr lang="cs-CZ" sz="1800" dirty="0" smtClean="0"/>
              <a:t> =</a:t>
            </a:r>
            <a:r>
              <a:rPr lang="cs-CZ" sz="1800" dirty="0" err="1" smtClean="0"/>
              <a:t>bad</a:t>
            </a:r>
            <a:r>
              <a:rPr lang="cs-CZ" sz="1800" dirty="0" smtClean="0"/>
              <a:t>, </a:t>
            </a:r>
            <a:r>
              <a:rPr lang="cs-CZ" sz="1800" dirty="0" smtClean="0">
                <a:solidFill>
                  <a:srgbClr val="00B050"/>
                </a:solidFill>
              </a:rPr>
              <a:t>Green</a:t>
            </a:r>
            <a:r>
              <a:rPr lang="cs-CZ" sz="1800" dirty="0" smtClean="0"/>
              <a:t>  = </a:t>
            </a:r>
            <a:r>
              <a:rPr lang="cs-CZ" sz="1800" dirty="0" err="1" smtClean="0"/>
              <a:t>good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dirty="0" smtClean="0"/>
              <a:t> BI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Leaders</a:t>
            </a:r>
            <a:r>
              <a:rPr lang="cs-CZ" dirty="0" smtClean="0"/>
              <a:t> </a:t>
            </a:r>
            <a:r>
              <a:rPr lang="cs-CZ" dirty="0" err="1" smtClean="0"/>
              <a:t>specification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BI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 are vendors that are strong in the breadth and depth of their BI platform </a:t>
            </a:r>
            <a:r>
              <a:rPr lang="en-US" dirty="0" smtClean="0"/>
              <a:t>capabilities </a:t>
            </a:r>
            <a:r>
              <a:rPr lang="en-US" dirty="0"/>
              <a:t>and can deliver on enterprise-wide implementations that support a broad BI </a:t>
            </a:r>
            <a:r>
              <a:rPr lang="en-US" dirty="0" smtClean="0"/>
              <a:t>strategy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BI </a:t>
            </a:r>
            <a:r>
              <a:rPr lang="cs-CZ" b="1" dirty="0" err="1" smtClean="0">
                <a:solidFill>
                  <a:srgbClr val="FF0000"/>
                </a:solidFill>
              </a:rPr>
              <a:t>strategy</a:t>
            </a:r>
            <a:r>
              <a:rPr lang="cs-CZ" b="1" dirty="0" smtClean="0">
                <a:solidFill>
                  <a:srgbClr val="FF0000"/>
                </a:solidFill>
              </a:rPr>
              <a:t> and </a:t>
            </a:r>
            <a:r>
              <a:rPr lang="cs-CZ" b="1" dirty="0" err="1" smtClean="0">
                <a:solidFill>
                  <a:srgbClr val="FF0000"/>
                </a:solidFill>
              </a:rPr>
              <a:t>pricniples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will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be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presented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next</a:t>
            </a:r>
            <a:r>
              <a:rPr lang="cs-CZ" b="1" dirty="0" smtClean="0">
                <a:solidFill>
                  <a:srgbClr val="FF0000"/>
                </a:solidFill>
              </a:rPr>
              <a:t> session !!!!!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7456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365</Words>
  <Application>Microsoft Office PowerPoint</Application>
  <PresentationFormat>Předvádění na obrazovce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Gartner Magic Quadrant Tool</vt:lpstr>
      <vt:lpstr>Prinicples of creation of these kind of matrixes </vt:lpstr>
      <vt:lpstr>Agenda related to MQ Matrix</vt:lpstr>
      <vt:lpstr>MQ Matrix</vt:lpstr>
      <vt:lpstr>MQ Matrix explanation </vt:lpstr>
      <vt:lpstr>MQ Matrix  „A“ is better than „B“ and „B“ is better  than“C“ </vt:lpstr>
      <vt:lpstr>MQ Matrix  Using colors in order  to show progress (Red =bad, Green  = good)</vt:lpstr>
      <vt:lpstr>MQ for BI </vt:lpstr>
      <vt:lpstr>Leaders specification for BI</vt:lpstr>
      <vt:lpstr>Verdicts </vt:lpstr>
      <vt:lpstr>MQ for ERP </vt:lpstr>
      <vt:lpstr>MQ Matrix for IT companies</vt:lpstr>
      <vt:lpstr>Not all MQs are created equal….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Skorkovsky Jaromir</cp:lastModifiedBy>
  <cp:revision>14</cp:revision>
  <dcterms:created xsi:type="dcterms:W3CDTF">2013-04-18T08:23:35Z</dcterms:created>
  <dcterms:modified xsi:type="dcterms:W3CDTF">2014-11-12T08:27:13Z</dcterms:modified>
</cp:coreProperties>
</file>