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5" r:id="rId5"/>
    <p:sldId id="271" r:id="rId6"/>
    <p:sldId id="296" r:id="rId7"/>
    <p:sldId id="270" r:id="rId8"/>
    <p:sldId id="269" r:id="rId9"/>
    <p:sldId id="268" r:id="rId10"/>
    <p:sldId id="272" r:id="rId11"/>
    <p:sldId id="267" r:id="rId12"/>
    <p:sldId id="266" r:id="rId13"/>
    <p:sldId id="276" r:id="rId14"/>
    <p:sldId id="275" r:id="rId15"/>
    <p:sldId id="274" r:id="rId16"/>
    <p:sldId id="273"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22.9.2014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20</a:t>
            </a:fld>
            <a:endParaRPr lang="cs-CZ"/>
          </a:p>
        </p:txBody>
      </p:sp>
    </p:spTree>
    <p:extLst>
      <p:ext uri="{BB962C8B-B14F-4D97-AF65-F5344CB8AC3E}">
        <p14:creationId xmlns:p14="http://schemas.microsoft.com/office/powerpoint/2010/main" val="307644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C74A0C-3999-4A34-B7B3-0F835A0A5B6E}" type="datetimeFigureOut">
              <a:rPr lang="cs-CZ" smtClean="0"/>
              <a:t>22.9.2014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C74A0C-3999-4A34-B7B3-0F835A0A5B6E}" type="datetimeFigureOut">
              <a:rPr lang="cs-CZ" smtClean="0"/>
              <a:t>22.9.2014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C74A0C-3999-4A34-B7B3-0F835A0A5B6E}" type="datetimeFigureOut">
              <a:rPr lang="cs-CZ" smtClean="0"/>
              <a:t>22.9.2014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22.9.2014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22.9.2014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22.9.2014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22.9.2014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Introduction</a:t>
            </a:r>
            <a:r>
              <a:rPr lang="cs-CZ" dirty="0" smtClean="0"/>
              <a:t> to MS Dynamics NAV II.</a:t>
            </a:r>
            <a:endParaRPr lang="cs-CZ" dirty="0"/>
          </a:p>
        </p:txBody>
      </p:sp>
      <p:sp>
        <p:nvSpPr>
          <p:cNvPr id="3" name="Podnadpis 2"/>
          <p:cNvSpPr>
            <a:spLocks noGrp="1"/>
          </p:cNvSpPr>
          <p:nvPr>
            <p:ph type="subTitle" idx="1"/>
          </p:nvPr>
        </p:nvSpPr>
        <p:spPr/>
        <p:txBody>
          <a:bodyPr/>
          <a:lstStyle/>
          <a:p>
            <a:r>
              <a:rPr lang="cs-CZ" sz="1800" dirty="0" err="1" smtClean="0"/>
              <a:t>Ing.J.Skorkovský,CSc</a:t>
            </a:r>
            <a:r>
              <a:rPr lang="cs-CZ" sz="1800" dirty="0" smtClean="0"/>
              <a:t>.</a:t>
            </a:r>
            <a:r>
              <a:rPr lang="cs-CZ" dirty="0" smtClean="0"/>
              <a:t> </a:t>
            </a:r>
          </a:p>
          <a:p>
            <a:r>
              <a:rPr lang="en-US" sz="1800" dirty="0" smtClean="0"/>
              <a:t>MASARYK UNIVERSITY BRNO,</a:t>
            </a:r>
            <a:r>
              <a:rPr lang="cs-CZ" sz="1800" dirty="0" smtClean="0"/>
              <a:t> </a:t>
            </a:r>
            <a:r>
              <a:rPr lang="en-US" sz="1800" dirty="0" smtClean="0"/>
              <a:t>Czech Republic </a:t>
            </a:r>
          </a:p>
          <a:p>
            <a:r>
              <a:rPr lang="en-US" sz="1800" dirty="0" smtClean="0"/>
              <a:t>Faculty of economics and </a:t>
            </a:r>
            <a:r>
              <a:rPr lang="en-US" sz="1800" dirty="0" err="1" smtClean="0"/>
              <a:t>busine</a:t>
            </a:r>
            <a:r>
              <a:rPr lang="cs-CZ" sz="1800" dirty="0" smtClean="0"/>
              <a:t>s</a:t>
            </a:r>
            <a:r>
              <a:rPr lang="en-US" sz="1800" dirty="0" smtClean="0"/>
              <a:t>s administration </a:t>
            </a:r>
          </a:p>
          <a:p>
            <a:r>
              <a:rPr lang="en-US" sz="1800" dirty="0" smtClean="0"/>
              <a:t>Department of corporate economy</a:t>
            </a:r>
            <a:endParaRPr lang="en-US" sz="1800" dirty="0"/>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Check</a:t>
            </a:r>
            <a:r>
              <a:rPr lang="cs-CZ" dirty="0" smtClean="0"/>
              <a:t> </a:t>
            </a:r>
            <a:r>
              <a:rPr lang="cs-CZ" dirty="0" err="1" smtClean="0"/>
              <a:t>credit</a:t>
            </a:r>
            <a:r>
              <a:rPr lang="cs-CZ" dirty="0" smtClean="0"/>
              <a:t> limit</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790700"/>
            <a:ext cx="40290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Created</a:t>
            </a:r>
            <a:r>
              <a:rPr lang="cs-CZ" dirty="0" smtClean="0"/>
              <a:t> Sales </a:t>
            </a:r>
            <a:r>
              <a:rPr lang="cs-CZ" dirty="0" err="1" smtClean="0"/>
              <a:t>Order</a:t>
            </a:r>
            <a:endParaRPr lang="cs-CZ"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711033" cy="4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19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r>
              <a:rPr lang="cs-CZ" dirty="0" smtClean="0"/>
              <a:t> </a:t>
            </a:r>
            <a:r>
              <a:rPr lang="cs-CZ" dirty="0" err="1" smtClean="0"/>
              <a:t>confirmation</a:t>
            </a:r>
            <a:r>
              <a:rPr lang="cs-CZ" dirty="0" smtClean="0"/>
              <a:t> (</a:t>
            </a:r>
            <a:r>
              <a:rPr lang="cs-CZ" dirty="0" err="1" smtClean="0"/>
              <a:t>preview</a:t>
            </a:r>
            <a:r>
              <a:rPr lang="cs-CZ" dirty="0" smtClean="0"/>
              <a:t>) </a:t>
            </a:r>
            <a:endParaRPr lang="cs-CZ"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89213"/>
            <a:ext cx="4957247" cy="498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3911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Lower</a:t>
            </a:r>
            <a:r>
              <a:rPr lang="cs-CZ" dirty="0" smtClean="0"/>
              <a:t> part </a:t>
            </a:r>
            <a:r>
              <a:rPr lang="cs-CZ" dirty="0" err="1" smtClean="0"/>
              <a:t>of</a:t>
            </a:r>
            <a:r>
              <a:rPr lang="cs-CZ" dirty="0" smtClean="0"/>
              <a:t> </a:t>
            </a:r>
            <a:r>
              <a:rPr lang="cs-CZ" dirty="0" err="1" smtClean="0"/>
              <a:t>the</a:t>
            </a:r>
            <a:r>
              <a:rPr lang="cs-CZ" dirty="0" smtClean="0"/>
              <a:t> Sales </a:t>
            </a:r>
            <a:r>
              <a:rPr lang="cs-CZ" dirty="0" err="1" smtClean="0"/>
              <a:t>Order</a:t>
            </a:r>
            <a:r>
              <a:rPr lang="cs-CZ" dirty="0" smtClean="0"/>
              <a:t> </a:t>
            </a:r>
            <a:r>
              <a:rPr lang="cs-CZ" dirty="0" err="1" smtClean="0"/>
              <a:t>form</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5457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967" y="3645024"/>
            <a:ext cx="20097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5004048" y="2060848"/>
            <a:ext cx="0" cy="1584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Šipka doprava 5"/>
          <p:cNvSpPr/>
          <p:nvPr/>
        </p:nvSpPr>
        <p:spPr>
          <a:xfrm>
            <a:off x="6213401" y="3645024"/>
            <a:ext cx="2463055"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Tree>
    <p:extLst>
      <p:ext uri="{BB962C8B-B14F-4D97-AF65-F5344CB8AC3E}">
        <p14:creationId xmlns:p14="http://schemas.microsoft.com/office/powerpoint/2010/main" val="237510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Posted</a:t>
            </a:r>
            <a:r>
              <a:rPr lang="cs-CZ" dirty="0" smtClean="0"/>
              <a:t> </a:t>
            </a:r>
            <a:r>
              <a:rPr lang="cs-CZ" dirty="0" err="1" smtClean="0"/>
              <a:t>invoice</a:t>
            </a:r>
            <a:r>
              <a:rPr lang="cs-CZ" dirty="0" smtClean="0"/>
              <a:t> and </a:t>
            </a:r>
            <a:r>
              <a:rPr lang="cs-CZ" dirty="0" err="1" smtClean="0"/>
              <a:t>delivery</a:t>
            </a:r>
            <a:r>
              <a:rPr lang="cs-CZ" dirty="0" smtClean="0"/>
              <a:t> list</a:t>
            </a:r>
            <a:endParaRPr lang="cs-CZ"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053039" cy="40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241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smtClean="0"/>
              <a:t>Direct „</a:t>
            </a:r>
            <a:r>
              <a:rPr lang="en-US" sz="2800" dirty="0" err="1" smtClean="0"/>
              <a:t>jump“to</a:t>
            </a:r>
            <a:r>
              <a:rPr lang="en-US" sz="2800" dirty="0" smtClean="0"/>
              <a:t> </a:t>
            </a:r>
            <a:r>
              <a:rPr lang="cs-CZ" sz="2800" dirty="0" err="1" smtClean="0"/>
              <a:t>the</a:t>
            </a:r>
            <a:r>
              <a:rPr lang="cs-CZ" sz="2800" dirty="0" smtClean="0"/>
              <a:t> </a:t>
            </a:r>
            <a:r>
              <a:rPr lang="en-US" sz="2800" dirty="0" smtClean="0"/>
              <a:t>item card from Posted Invoice (F6)</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57300"/>
            <a:ext cx="60579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2" y="3573016"/>
            <a:ext cx="6503987"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prava 5"/>
          <p:cNvSpPr/>
          <p:nvPr/>
        </p:nvSpPr>
        <p:spPr>
          <a:xfrm>
            <a:off x="7164288" y="3573016"/>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7" name="Pravá složená závorka 6"/>
          <p:cNvSpPr/>
          <p:nvPr/>
        </p:nvSpPr>
        <p:spPr>
          <a:xfrm>
            <a:off x="6903412" y="1567097"/>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p:cNvSpPr txBox="1"/>
          <p:nvPr/>
        </p:nvSpPr>
        <p:spPr>
          <a:xfrm>
            <a:off x="7116943" y="1711984"/>
            <a:ext cx="1399679" cy="646331"/>
          </a:xfrm>
          <a:prstGeom prst="rect">
            <a:avLst/>
          </a:prstGeom>
          <a:noFill/>
        </p:spPr>
        <p:txBody>
          <a:bodyPr wrap="none" rtlCol="0">
            <a:spAutoFit/>
          </a:bodyPr>
          <a:lstStyle/>
          <a:p>
            <a:r>
              <a:rPr lang="en-GB" dirty="0" smtClean="0"/>
              <a:t>Posted Sales </a:t>
            </a:r>
          </a:p>
          <a:p>
            <a:r>
              <a:rPr lang="en-GB" dirty="0" smtClean="0"/>
              <a:t>Invoice Lines</a:t>
            </a:r>
            <a:endParaRPr lang="en-GB" dirty="0"/>
          </a:p>
        </p:txBody>
      </p:sp>
    </p:spTree>
    <p:extLst>
      <p:ext uri="{BB962C8B-B14F-4D97-AF65-F5344CB8AC3E}">
        <p14:creationId xmlns:p14="http://schemas.microsoft.com/office/powerpoint/2010/main" val="82806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Item card and its entries (Ctrl-F5)</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2085"/>
            <a:ext cx="3885151" cy="238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lů 3"/>
          <p:cNvSpPr/>
          <p:nvPr/>
        </p:nvSpPr>
        <p:spPr>
          <a:xfrm>
            <a:off x="539552" y="2996952"/>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7226027" cy="1887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880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a:bodyPr>
          <a:lstStyle/>
          <a:p>
            <a:r>
              <a:rPr lang="en-US" sz="2400" b="1" dirty="0" smtClean="0"/>
              <a:t>Direct „</a:t>
            </a:r>
            <a:r>
              <a:rPr lang="en-US" sz="2400" b="1" dirty="0" err="1" smtClean="0"/>
              <a:t>jump“to</a:t>
            </a:r>
            <a:r>
              <a:rPr lang="en-US" sz="2400" b="1" dirty="0" smtClean="0"/>
              <a:t> </a:t>
            </a:r>
            <a:r>
              <a:rPr lang="cs-CZ" sz="2400" b="1" dirty="0" err="1" smtClean="0"/>
              <a:t>the</a:t>
            </a:r>
            <a:r>
              <a:rPr lang="cs-CZ" sz="2400" b="1" dirty="0" smtClean="0"/>
              <a:t> </a:t>
            </a:r>
            <a:r>
              <a:rPr lang="cs-CZ" sz="2400" b="1" dirty="0" err="1" smtClean="0"/>
              <a:t>Customer</a:t>
            </a:r>
            <a:r>
              <a:rPr lang="cs-CZ" sz="2400" b="1" dirty="0" smtClean="0"/>
              <a:t> </a:t>
            </a:r>
            <a:r>
              <a:rPr lang="en-US" sz="2400" b="1" dirty="0" smtClean="0"/>
              <a:t>card from Posted Invoice (F6)</a:t>
            </a:r>
            <a:endParaRPr lang="en-US" sz="2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4900963" cy="206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avá složená závorka 5"/>
          <p:cNvSpPr/>
          <p:nvPr/>
        </p:nvSpPr>
        <p:spPr>
          <a:xfrm>
            <a:off x="5537782" y="1422210"/>
            <a:ext cx="216024" cy="19347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6012160" y="1574220"/>
            <a:ext cx="1593065" cy="646331"/>
          </a:xfrm>
          <a:prstGeom prst="rect">
            <a:avLst/>
          </a:prstGeom>
          <a:noFill/>
        </p:spPr>
        <p:txBody>
          <a:bodyPr wrap="none" rtlCol="0">
            <a:spAutoFit/>
          </a:bodyPr>
          <a:lstStyle/>
          <a:p>
            <a:r>
              <a:rPr lang="cs-CZ" dirty="0" err="1" smtClean="0"/>
              <a:t>Posted</a:t>
            </a:r>
            <a:r>
              <a:rPr lang="cs-CZ" dirty="0" smtClean="0"/>
              <a:t> Sales </a:t>
            </a:r>
          </a:p>
          <a:p>
            <a:r>
              <a:rPr lang="cs-CZ" dirty="0" err="1" smtClean="0"/>
              <a:t>Invoice</a:t>
            </a:r>
            <a:r>
              <a:rPr lang="cs-CZ" dirty="0" smtClean="0"/>
              <a:t> </a:t>
            </a:r>
            <a:r>
              <a:rPr lang="cs-CZ" dirty="0" err="1" smtClean="0"/>
              <a:t>Header</a:t>
            </a:r>
            <a:endParaRPr lang="cs-CZ" dirty="0"/>
          </a:p>
        </p:txBody>
      </p:sp>
      <p:sp>
        <p:nvSpPr>
          <p:cNvPr id="5" name="Šipka dolů 4"/>
          <p:cNvSpPr/>
          <p:nvPr/>
        </p:nvSpPr>
        <p:spPr>
          <a:xfrm>
            <a:off x="2843808" y="2371412"/>
            <a:ext cx="429839"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3302307" y="3481214"/>
            <a:ext cx="67999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F6</a:t>
            </a:r>
            <a:endParaRPr lang="cs-CZ"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9" y="4168883"/>
            <a:ext cx="4653128" cy="215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Šipka doprava 10"/>
          <p:cNvSpPr/>
          <p:nvPr/>
        </p:nvSpPr>
        <p:spPr>
          <a:xfrm>
            <a:off x="7152308" y="4189100"/>
            <a:ext cx="1872207" cy="1440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See</a:t>
            </a:r>
            <a:r>
              <a:rPr lang="cs-CZ" dirty="0" smtClean="0"/>
              <a:t> </a:t>
            </a:r>
            <a:r>
              <a:rPr lang="cs-CZ" dirty="0" err="1" smtClean="0"/>
              <a:t>next</a:t>
            </a:r>
            <a:r>
              <a:rPr lang="cs-CZ" dirty="0" smtClean="0"/>
              <a:t> </a:t>
            </a:r>
            <a:r>
              <a:rPr lang="cs-CZ" dirty="0" err="1" smtClean="0"/>
              <a:t>slide</a:t>
            </a:r>
            <a:endParaRPr lang="cs-CZ" dirty="0"/>
          </a:p>
        </p:txBody>
      </p:sp>
      <p:sp>
        <p:nvSpPr>
          <p:cNvPr id="12" name="Obdélník 11"/>
          <p:cNvSpPr/>
          <p:nvPr/>
        </p:nvSpPr>
        <p:spPr>
          <a:xfrm>
            <a:off x="5412729" y="4653136"/>
            <a:ext cx="16578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Shift-F5</a:t>
            </a:r>
            <a:endParaRPr lang="cs-CZ"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4740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p:txBody>
          <a:bodyPr>
            <a:normAutofit fontScale="90000"/>
          </a:bodyPr>
          <a:lstStyle/>
          <a:p>
            <a:r>
              <a:rPr lang="en-GB" dirty="0" smtClean="0"/>
              <a:t>Customer card and its entries (Ctrl-F5)</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84784"/>
            <a:ext cx="4032448" cy="224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516713" y="3212976"/>
            <a:ext cx="122413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a:t>Ctrl-F5</a:t>
            </a:r>
          </a:p>
          <a:p>
            <a:pPr algn="ctr"/>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347" y="4272191"/>
            <a:ext cx="5575275" cy="248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97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Impacts to G/L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5" y="1340768"/>
            <a:ext cx="8620075" cy="411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228184" y="4653136"/>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451" y="5301208"/>
            <a:ext cx="1906144" cy="14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Šipka doprava 4"/>
          <p:cNvSpPr/>
          <p:nvPr/>
        </p:nvSpPr>
        <p:spPr>
          <a:xfrm>
            <a:off x="8172400" y="5805264"/>
            <a:ext cx="7920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a:stCxn id="4" idx="2"/>
          </p:cNvCxnSpPr>
          <p:nvPr/>
        </p:nvCxnSpPr>
        <p:spPr>
          <a:xfrm>
            <a:off x="6624228" y="4941168"/>
            <a:ext cx="0" cy="3600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36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I.(sales) </a:t>
            </a:r>
            <a:endParaRPr lang="cs-CZ" dirty="0"/>
          </a:p>
        </p:txBody>
      </p:sp>
      <p:sp>
        <p:nvSpPr>
          <p:cNvPr id="3" name="Zástupný symbol pro obsah 2"/>
          <p:cNvSpPr>
            <a:spLocks noGrp="1"/>
          </p:cNvSpPr>
          <p:nvPr>
            <p:ph idx="1"/>
          </p:nvPr>
        </p:nvSpPr>
        <p:spPr/>
        <p:txBody>
          <a:bodyPr>
            <a:normAutofit fontScale="92500" lnSpcReduction="20000"/>
          </a:bodyPr>
          <a:lstStyle/>
          <a:p>
            <a:r>
              <a:rPr lang="en-GB" dirty="0" smtClean="0"/>
              <a:t>Customer</a:t>
            </a:r>
          </a:p>
          <a:p>
            <a:pPr lvl="1"/>
            <a:r>
              <a:rPr lang="cs-CZ" sz="1800" dirty="0" smtClean="0"/>
              <a:t>Balance </a:t>
            </a:r>
            <a:endParaRPr lang="en-GB" sz="1800" dirty="0" smtClean="0"/>
          </a:p>
          <a:p>
            <a:pPr lvl="1"/>
            <a:r>
              <a:rPr lang="en-GB" sz="1800" dirty="0" smtClean="0"/>
              <a:t>Credit limit</a:t>
            </a:r>
          </a:p>
          <a:p>
            <a:pPr lvl="1"/>
            <a:r>
              <a:rPr lang="en-GB" sz="1800" dirty="0" smtClean="0"/>
              <a:t>General Posting group </a:t>
            </a:r>
            <a:r>
              <a:rPr lang="en-GB" sz="1050" dirty="0" smtClean="0"/>
              <a:t>(we will go over it later in this course in section General Ledger setup)</a:t>
            </a:r>
          </a:p>
          <a:p>
            <a:pPr lvl="1"/>
            <a:r>
              <a:rPr lang="en-GB" sz="1800" dirty="0" smtClean="0"/>
              <a:t>VAT Posting Group </a:t>
            </a:r>
            <a:r>
              <a:rPr lang="en-GB" sz="1050" dirty="0" smtClean="0"/>
              <a:t>(we will go over it later in this course in section General Ledger setup)</a:t>
            </a:r>
          </a:p>
          <a:p>
            <a:pPr lvl="1"/>
            <a:r>
              <a:rPr lang="en-GB" sz="1050" dirty="0" smtClean="0"/>
              <a:t> </a:t>
            </a:r>
            <a:r>
              <a:rPr lang="en-GB" sz="1800" dirty="0" smtClean="0"/>
              <a:t>Customer Posting Group </a:t>
            </a:r>
            <a:r>
              <a:rPr lang="en-GB" sz="1050" dirty="0" smtClean="0"/>
              <a:t>(we will go over it later in this course in section General Ledger setup)</a:t>
            </a:r>
          </a:p>
          <a:p>
            <a:pPr lvl="1"/>
            <a:r>
              <a:rPr lang="en-GB" sz="1800" dirty="0" smtClean="0"/>
              <a:t>Allow Line Discount </a:t>
            </a:r>
          </a:p>
          <a:p>
            <a:pPr lvl="1"/>
            <a:r>
              <a:rPr lang="en-GB" sz="1800" dirty="0" smtClean="0"/>
              <a:t>Payment Term Code</a:t>
            </a:r>
          </a:p>
          <a:p>
            <a:pPr lvl="1"/>
            <a:r>
              <a:rPr lang="en-GB" sz="1800" dirty="0" smtClean="0"/>
              <a:t>Location Code (inventory)</a:t>
            </a:r>
          </a:p>
          <a:p>
            <a:pPr lvl="1"/>
            <a:r>
              <a:rPr lang="en-GB" sz="1800" dirty="0" smtClean="0"/>
              <a:t>Fields related to Shipping Agent</a:t>
            </a:r>
          </a:p>
          <a:p>
            <a:pPr lvl="1"/>
            <a:r>
              <a:rPr lang="en-GB" sz="1800" dirty="0" smtClean="0"/>
              <a:t>Currency Code </a:t>
            </a:r>
          </a:p>
          <a:p>
            <a:pPr lvl="1"/>
            <a:r>
              <a:rPr lang="en-GB" sz="1800" dirty="0" smtClean="0"/>
              <a:t>Language Code</a:t>
            </a:r>
          </a:p>
          <a:p>
            <a:pPr lvl="1"/>
            <a:endParaRPr lang="cs-CZ" sz="18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36540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t>Impacts</a:t>
            </a:r>
            <a:r>
              <a:rPr lang="cs-CZ" sz="3600" b="1" dirty="0"/>
              <a:t> to </a:t>
            </a:r>
            <a:r>
              <a:rPr lang="cs-CZ" sz="3600" b="1" dirty="0" smtClean="0"/>
              <a:t>G/L (General </a:t>
            </a:r>
            <a:r>
              <a:rPr lang="cs-CZ" sz="3600" b="1" dirty="0" err="1" smtClean="0"/>
              <a:t>Ledger</a:t>
            </a:r>
            <a:r>
              <a:rPr lang="cs-CZ" sz="3600" b="1" dirty="0" smtClean="0"/>
              <a:t> </a:t>
            </a:r>
            <a:r>
              <a:rPr lang="cs-CZ" sz="3600" b="1" dirty="0" err="1" smtClean="0"/>
              <a:t>Entries</a:t>
            </a:r>
            <a:r>
              <a:rPr lang="cs-CZ" sz="3600" b="1" dirty="0" smtClean="0"/>
              <a:t>) </a:t>
            </a:r>
            <a:endParaRPr lang="cs-CZ" sz="36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8185373" cy="85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6255053" y="4941168"/>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3167844" y="4411501"/>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6300192" y="3429000"/>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3995936" y="4411501"/>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a:off x="7083145" y="4941168"/>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7128284" y="3429000"/>
            <a:ext cx="0" cy="84732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6209555" y="4571255"/>
            <a:ext cx="2218621" cy="307777"/>
          </a:xfrm>
          <a:prstGeom prst="rect">
            <a:avLst/>
          </a:prstGeom>
          <a:noFill/>
        </p:spPr>
        <p:txBody>
          <a:bodyPr wrap="none" rtlCol="0">
            <a:spAutoFit/>
          </a:bodyPr>
          <a:lstStyle/>
          <a:p>
            <a:r>
              <a:rPr lang="cs-CZ" sz="1400" dirty="0" smtClean="0"/>
              <a:t>6110 Sales Retail </a:t>
            </a:r>
            <a:r>
              <a:rPr lang="cs-CZ" sz="1400" dirty="0" err="1" smtClean="0"/>
              <a:t>Domestic</a:t>
            </a:r>
            <a:r>
              <a:rPr lang="cs-CZ" sz="1400" dirty="0" smtClean="0"/>
              <a:t> </a:t>
            </a:r>
            <a:endParaRPr lang="cs-CZ" sz="1400" dirty="0"/>
          </a:p>
        </p:txBody>
      </p:sp>
      <p:sp>
        <p:nvSpPr>
          <p:cNvPr id="16" name="TextovéPole 15"/>
          <p:cNvSpPr txBox="1"/>
          <p:nvPr/>
        </p:nvSpPr>
        <p:spPr>
          <a:xfrm>
            <a:off x="6156176" y="3036708"/>
            <a:ext cx="1704313" cy="307777"/>
          </a:xfrm>
          <a:prstGeom prst="rect">
            <a:avLst/>
          </a:prstGeom>
          <a:noFill/>
        </p:spPr>
        <p:txBody>
          <a:bodyPr wrap="none" rtlCol="0">
            <a:spAutoFit/>
          </a:bodyPr>
          <a:lstStyle/>
          <a:p>
            <a:r>
              <a:rPr lang="cs-CZ" sz="1400" dirty="0" smtClean="0"/>
              <a:t>5610  Sales VAT 25%</a:t>
            </a:r>
            <a:endParaRPr lang="cs-CZ" sz="1400" dirty="0"/>
          </a:p>
        </p:txBody>
      </p:sp>
      <p:sp>
        <p:nvSpPr>
          <p:cNvPr id="17" name="TextovéPole 16"/>
          <p:cNvSpPr txBox="1"/>
          <p:nvPr/>
        </p:nvSpPr>
        <p:spPr>
          <a:xfrm>
            <a:off x="3023828" y="4010194"/>
            <a:ext cx="2104166" cy="307777"/>
          </a:xfrm>
          <a:prstGeom prst="rect">
            <a:avLst/>
          </a:prstGeom>
          <a:noFill/>
        </p:spPr>
        <p:txBody>
          <a:bodyPr wrap="none" rtlCol="0">
            <a:spAutoFit/>
          </a:bodyPr>
          <a:lstStyle/>
          <a:p>
            <a:r>
              <a:rPr lang="cs-CZ" sz="1400" dirty="0" smtClean="0"/>
              <a:t>2310 </a:t>
            </a:r>
            <a:r>
              <a:rPr lang="cs-CZ" sz="1400" dirty="0" err="1" smtClean="0"/>
              <a:t>Customer</a:t>
            </a:r>
            <a:r>
              <a:rPr lang="cs-CZ" sz="1400" dirty="0" smtClean="0"/>
              <a:t> </a:t>
            </a:r>
            <a:r>
              <a:rPr lang="cs-CZ" sz="1400" dirty="0" err="1" smtClean="0"/>
              <a:t>Domestic</a:t>
            </a:r>
            <a:r>
              <a:rPr lang="cs-CZ" sz="1400" dirty="0" smtClean="0"/>
              <a:t> </a:t>
            </a:r>
            <a:endParaRPr lang="cs-CZ" sz="1400" dirty="0"/>
          </a:p>
        </p:txBody>
      </p:sp>
      <p:sp>
        <p:nvSpPr>
          <p:cNvPr id="15" name="TextovéPole 14"/>
          <p:cNvSpPr txBox="1"/>
          <p:nvPr/>
        </p:nvSpPr>
        <p:spPr>
          <a:xfrm>
            <a:off x="7295011" y="5180166"/>
            <a:ext cx="827471" cy="369332"/>
          </a:xfrm>
          <a:prstGeom prst="rect">
            <a:avLst/>
          </a:prstGeom>
          <a:noFill/>
        </p:spPr>
        <p:txBody>
          <a:bodyPr wrap="none" rtlCol="0">
            <a:spAutoFit/>
          </a:bodyPr>
          <a:lstStyle/>
          <a:p>
            <a:r>
              <a:rPr lang="cs-CZ" dirty="0" smtClean="0"/>
              <a:t>123,30</a:t>
            </a:r>
            <a:endParaRPr lang="cs-CZ" dirty="0"/>
          </a:p>
        </p:txBody>
      </p:sp>
      <p:sp>
        <p:nvSpPr>
          <p:cNvPr id="19" name="TextovéPole 18"/>
          <p:cNvSpPr txBox="1"/>
          <p:nvPr/>
        </p:nvSpPr>
        <p:spPr>
          <a:xfrm>
            <a:off x="3023828" y="4650499"/>
            <a:ext cx="827471" cy="369332"/>
          </a:xfrm>
          <a:prstGeom prst="rect">
            <a:avLst/>
          </a:prstGeom>
          <a:noFill/>
        </p:spPr>
        <p:txBody>
          <a:bodyPr wrap="none" rtlCol="0">
            <a:spAutoFit/>
          </a:bodyPr>
          <a:lstStyle/>
          <a:p>
            <a:r>
              <a:rPr lang="cs-CZ" dirty="0" smtClean="0"/>
              <a:t>154,13</a:t>
            </a:r>
            <a:endParaRPr lang="cs-CZ" dirty="0"/>
          </a:p>
        </p:txBody>
      </p:sp>
      <p:sp>
        <p:nvSpPr>
          <p:cNvPr id="20" name="TextovéPole 19"/>
          <p:cNvSpPr txBox="1"/>
          <p:nvPr/>
        </p:nvSpPr>
        <p:spPr>
          <a:xfrm>
            <a:off x="7308304" y="3661136"/>
            <a:ext cx="710451" cy="369332"/>
          </a:xfrm>
          <a:prstGeom prst="rect">
            <a:avLst/>
          </a:prstGeom>
          <a:noFill/>
        </p:spPr>
        <p:txBody>
          <a:bodyPr wrap="none" rtlCol="0">
            <a:spAutoFit/>
          </a:bodyPr>
          <a:lstStyle/>
          <a:p>
            <a:r>
              <a:rPr lang="cs-CZ" dirty="0" smtClean="0"/>
              <a:t>30,83</a:t>
            </a:r>
            <a:endParaRPr lang="cs-CZ" dirty="0"/>
          </a:p>
        </p:txBody>
      </p:sp>
    </p:spTree>
    <p:extLst>
      <p:ext uri="{BB962C8B-B14F-4D97-AF65-F5344CB8AC3E}">
        <p14:creationId xmlns:p14="http://schemas.microsoft.com/office/powerpoint/2010/main" val="4140082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Creation of the brand new customer</a:t>
            </a:r>
            <a:endParaRPr lang="en-US" dirty="0"/>
          </a:p>
        </p:txBody>
      </p:sp>
      <p:sp>
        <p:nvSpPr>
          <p:cNvPr id="3" name="Zástupný symbol pro obsah 2"/>
          <p:cNvSpPr>
            <a:spLocks noGrp="1"/>
          </p:cNvSpPr>
          <p:nvPr>
            <p:ph idx="1"/>
          </p:nvPr>
        </p:nvSpPr>
        <p:spPr/>
        <p:txBody>
          <a:bodyPr/>
          <a:lstStyle/>
          <a:p>
            <a:r>
              <a:rPr lang="en-US" dirty="0" smtClean="0"/>
              <a:t>Manually – only for NAV expert</a:t>
            </a:r>
          </a:p>
          <a:p>
            <a:r>
              <a:rPr lang="en-US" dirty="0" smtClean="0"/>
              <a:t>By use of Customer template – easier way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55284"/>
            <a:ext cx="1728192" cy="175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Šipka doprava 3"/>
          <p:cNvSpPr/>
          <p:nvPr/>
        </p:nvSpPr>
        <p:spPr>
          <a:xfrm>
            <a:off x="2123728" y="4293096"/>
            <a:ext cx="122413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30" y="3284984"/>
            <a:ext cx="2995613"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549359" y="4213358"/>
            <a:ext cx="167597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By use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F5 (list) </a:t>
            </a:r>
          </a:p>
          <a:p>
            <a:pPr algn="ct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will</a:t>
            </a:r>
            <a:r>
              <a:rPr lang="cs-CZ"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1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get</a:t>
            </a:r>
            <a:endParaRPr lang="cs-CZ"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9009" y="5272215"/>
            <a:ext cx="2848347" cy="98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Šipka dolů 5"/>
          <p:cNvSpPr/>
          <p:nvPr/>
        </p:nvSpPr>
        <p:spPr>
          <a:xfrm>
            <a:off x="4977936" y="4725144"/>
            <a:ext cx="98120" cy="54707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9045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4" name="TextovéPole 3"/>
          <p:cNvSpPr txBox="1"/>
          <p:nvPr/>
        </p:nvSpPr>
        <p:spPr>
          <a:xfrm>
            <a:off x="899592" y="1484784"/>
            <a:ext cx="7324506" cy="1200329"/>
          </a:xfrm>
          <a:prstGeom prst="rect">
            <a:avLst/>
          </a:prstGeom>
          <a:noFill/>
        </p:spPr>
        <p:txBody>
          <a:bodyPr wrap="none" rtlCol="0">
            <a:spAutoFit/>
          </a:bodyPr>
          <a:lstStyle/>
          <a:p>
            <a:r>
              <a:rPr lang="en-US" b="1" dirty="0" smtClean="0"/>
              <a:t>F3</a:t>
            </a:r>
            <a:r>
              <a:rPr lang="en-US" dirty="0" smtClean="0"/>
              <a:t>- enter Name and Description of the template and by </a:t>
            </a:r>
            <a:r>
              <a:rPr lang="en-US" b="1" dirty="0" smtClean="0"/>
              <a:t>F6</a:t>
            </a:r>
            <a:r>
              <a:rPr lang="en-US" dirty="0" smtClean="0"/>
              <a:t> (look-up ) we will</a:t>
            </a:r>
          </a:p>
          <a:p>
            <a:r>
              <a:rPr lang="en-US" dirty="0" smtClean="0"/>
              <a:t>Choose Country, Currency and Territory code  (if  territory code for Brno </a:t>
            </a:r>
          </a:p>
          <a:p>
            <a:r>
              <a:rPr lang="en-US" dirty="0" smtClean="0"/>
              <a:t>is not there, please simply enter by use of keyboard and confirm by Enter. </a:t>
            </a:r>
          </a:p>
          <a:p>
            <a:r>
              <a:rPr lang="en-US" dirty="0" smtClean="0"/>
              <a:t>See partly created template below.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59531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3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Creation of the new template</a:t>
            </a:r>
            <a:endParaRPr lang="en-US" dirty="0"/>
          </a:p>
        </p:txBody>
      </p:sp>
      <p:sp>
        <p:nvSpPr>
          <p:cNvPr id="3" name="Zástupný symbol pro obsah 2"/>
          <p:cNvSpPr>
            <a:spLocks noGrp="1"/>
          </p:cNvSpPr>
          <p:nvPr>
            <p:ph idx="1"/>
          </p:nvPr>
        </p:nvSpPr>
        <p:spPr>
          <a:xfrm>
            <a:off x="457200" y="1556792"/>
            <a:ext cx="8229600" cy="4525963"/>
          </a:xfrm>
        </p:spPr>
        <p:txBody>
          <a:bodyPr/>
          <a:lstStyle/>
          <a:p>
            <a:r>
              <a:rPr lang="en-US" dirty="0" smtClean="0"/>
              <a:t>The next step is the setup of the template by entering :</a:t>
            </a:r>
          </a:p>
          <a:p>
            <a:pPr lvl="1"/>
            <a:r>
              <a:rPr lang="en-US" sz="2000" dirty="0" smtClean="0"/>
              <a:t>General Business </a:t>
            </a:r>
            <a:r>
              <a:rPr lang="en-US" sz="2000" b="1" dirty="0" smtClean="0">
                <a:solidFill>
                  <a:srgbClr val="0070C0"/>
                </a:solidFill>
              </a:rPr>
              <a:t>Posting Group</a:t>
            </a:r>
          </a:p>
          <a:p>
            <a:pPr lvl="1"/>
            <a:r>
              <a:rPr lang="en-US" sz="2000" dirty="0" smtClean="0"/>
              <a:t>VAT </a:t>
            </a:r>
            <a:r>
              <a:rPr lang="en-US" sz="2000" b="1" dirty="0" smtClean="0">
                <a:solidFill>
                  <a:srgbClr val="0070C0"/>
                </a:solidFill>
              </a:rPr>
              <a:t>Posting Group  </a:t>
            </a:r>
          </a:p>
          <a:p>
            <a:pPr lvl="1"/>
            <a:r>
              <a:rPr lang="en-US" sz="2000" dirty="0" smtClean="0"/>
              <a:t>Customer </a:t>
            </a:r>
            <a:r>
              <a:rPr lang="en-US" sz="2000" b="1" dirty="0" smtClean="0">
                <a:solidFill>
                  <a:srgbClr val="0070C0"/>
                </a:solidFill>
              </a:rPr>
              <a:t>Posting Group </a:t>
            </a:r>
          </a:p>
          <a:p>
            <a:pPr lvl="1"/>
            <a:r>
              <a:rPr lang="en-US" sz="2000" dirty="0" smtClean="0"/>
              <a:t>Payment condition an</a:t>
            </a:r>
            <a:r>
              <a:rPr lang="cs-CZ" sz="2000" dirty="0" smtClean="0"/>
              <a:t>d</a:t>
            </a:r>
            <a:r>
              <a:rPr lang="en-US" sz="2000" dirty="0" smtClean="0"/>
              <a:t> other fields</a:t>
            </a:r>
          </a:p>
          <a:p>
            <a:pPr lvl="1"/>
            <a:r>
              <a:rPr lang="en-US" sz="2000" dirty="0" smtClean="0"/>
              <a:t>Teacher will explain basics about</a:t>
            </a:r>
          </a:p>
          <a:p>
            <a:pPr marL="457200" lvl="1" indent="0">
              <a:buNone/>
            </a:pPr>
            <a:r>
              <a:rPr lang="en-US" sz="2000" b="1" dirty="0" smtClean="0">
                <a:solidFill>
                  <a:srgbClr val="0070C0"/>
                </a:solidFill>
              </a:rPr>
              <a:t>     Posting groups </a:t>
            </a:r>
            <a:r>
              <a:rPr lang="en-US" sz="2000" dirty="0" smtClean="0"/>
              <a:t>(see next slide)</a:t>
            </a:r>
          </a:p>
          <a:p>
            <a:pPr marL="457200" lvl="1" indent="0">
              <a:buNone/>
            </a:pPr>
            <a:r>
              <a:rPr lang="cs-CZ" sz="2000" dirty="0" smtClean="0"/>
              <a:t>  </a:t>
            </a:r>
            <a:endParaRPr lang="cs-CZ"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48880"/>
            <a:ext cx="3024336" cy="323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584426" y="5733256"/>
            <a:ext cx="22956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Right</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part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a:t>
            </a:r>
            <a:endPar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template</a:t>
            </a:r>
            <a:r>
              <a:rPr lang="cs-CZ"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window</a:t>
            </a:r>
            <a:endParaRPr lang="cs-CZ"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11285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Posting</a:t>
            </a:r>
            <a:r>
              <a:rPr lang="cs-CZ" dirty="0" smtClean="0"/>
              <a:t> </a:t>
            </a:r>
            <a:r>
              <a:rPr lang="cs-CZ" dirty="0" err="1" smtClean="0"/>
              <a:t>Groups</a:t>
            </a:r>
            <a:endParaRPr lang="cs-CZ" dirty="0"/>
          </a:p>
        </p:txBody>
      </p:sp>
      <p:sp>
        <p:nvSpPr>
          <p:cNvPr id="8" name="Obdélník 7"/>
          <p:cNvSpPr/>
          <p:nvPr/>
        </p:nvSpPr>
        <p:spPr>
          <a:xfrm>
            <a:off x="696625" y="3058474"/>
            <a:ext cx="1643753" cy="10906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t>Item</a:t>
            </a:r>
            <a:r>
              <a:rPr lang="cs-CZ" dirty="0" smtClean="0"/>
              <a:t> 1</a:t>
            </a:r>
            <a:endParaRPr lang="cs-CZ" dirty="0"/>
          </a:p>
        </p:txBody>
      </p:sp>
      <p:sp>
        <p:nvSpPr>
          <p:cNvPr id="9" name="Obdélník 8"/>
          <p:cNvSpPr/>
          <p:nvPr/>
        </p:nvSpPr>
        <p:spPr>
          <a:xfrm>
            <a:off x="683568" y="1497292"/>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endParaRPr lang="cs-CZ" dirty="0">
              <a:solidFill>
                <a:srgbClr val="FF0000"/>
              </a:solidFill>
            </a:endParaRPr>
          </a:p>
        </p:txBody>
      </p:sp>
      <p:sp>
        <p:nvSpPr>
          <p:cNvPr id="11" name="Obdélník 10"/>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a:stCxn id="9" idx="3"/>
            <a:endCxn id="11" idx="1"/>
          </p:cNvCxnSpPr>
          <p:nvPr/>
        </p:nvCxnSpPr>
        <p:spPr>
          <a:xfrm>
            <a:off x="2340379" y="2043858"/>
            <a:ext cx="1223509" cy="169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3722967" y="2600908"/>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ravoúhlá spojnice 16"/>
          <p:cNvCxnSpPr>
            <a:stCxn id="8" idx="3"/>
            <a:endCxn id="15" idx="1"/>
          </p:cNvCxnSpPr>
          <p:nvPr/>
        </p:nvCxnSpPr>
        <p:spPr>
          <a:xfrm flipV="1">
            <a:off x="2340378" y="2694075"/>
            <a:ext cx="1382589" cy="909702"/>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Pravá složená závorka 18"/>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TextovéPole 20"/>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2" name="TextovéPole 21"/>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301208"/>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391" y="1593712"/>
            <a:ext cx="306086" cy="18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ovéPole 29"/>
          <p:cNvSpPr txBox="1"/>
          <p:nvPr/>
        </p:nvSpPr>
        <p:spPr>
          <a:xfrm>
            <a:off x="1511973" y="5376283"/>
            <a:ext cx="5831725" cy="369332"/>
          </a:xfrm>
          <a:prstGeom prst="rect">
            <a:avLst/>
          </a:prstGeom>
          <a:noFill/>
        </p:spPr>
        <p:txBody>
          <a:bodyPr wrap="none" rtlCol="0">
            <a:spAutoFit/>
          </a:bodyPr>
          <a:lstStyle/>
          <a:p>
            <a:r>
              <a:rPr lang="cs-CZ" dirty="0" smtClean="0"/>
              <a:t>= General Business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=NATIONAL) </a:t>
            </a:r>
            <a:endParaRPr lang="cs-CZ"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2391" y="3143683"/>
            <a:ext cx="363711" cy="36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ovéPole 36"/>
          <p:cNvSpPr txBox="1"/>
          <p:nvPr/>
        </p:nvSpPr>
        <p:spPr>
          <a:xfrm>
            <a:off x="1664373" y="6021288"/>
            <a:ext cx="5320174" cy="646331"/>
          </a:xfrm>
          <a:prstGeom prst="rect">
            <a:avLst/>
          </a:prstGeom>
          <a:noFill/>
        </p:spPr>
        <p:txBody>
          <a:bodyPr wrap="none" rtlCol="0">
            <a:spAutoFit/>
          </a:bodyPr>
          <a:lstStyle/>
          <a:p>
            <a:r>
              <a:rPr lang="cs-CZ" dirty="0" smtClean="0"/>
              <a:t>= General </a:t>
            </a:r>
            <a:r>
              <a:rPr lang="cs-CZ" dirty="0" err="1" smtClean="0"/>
              <a:t>Product</a:t>
            </a:r>
            <a:r>
              <a:rPr lang="cs-CZ" dirty="0" smtClean="0"/>
              <a:t> </a:t>
            </a:r>
            <a:r>
              <a:rPr lang="cs-CZ" dirty="0" err="1" smtClean="0"/>
              <a:t>Posting</a:t>
            </a:r>
            <a:r>
              <a:rPr lang="cs-CZ" dirty="0" smtClean="0"/>
              <a:t> Group  (</a:t>
            </a:r>
            <a:r>
              <a:rPr lang="cs-CZ" dirty="0" err="1" smtClean="0"/>
              <a:t>chosen</a:t>
            </a:r>
            <a:r>
              <a:rPr lang="cs-CZ" dirty="0" smtClean="0"/>
              <a:t> </a:t>
            </a:r>
            <a:r>
              <a:rPr lang="cs-CZ" dirty="0" err="1" smtClean="0"/>
              <a:t>code</a:t>
            </a:r>
            <a:r>
              <a:rPr lang="cs-CZ" dirty="0" smtClean="0"/>
              <a:t>=Retail)</a:t>
            </a:r>
          </a:p>
          <a:p>
            <a:endParaRPr lang="cs-CZ" dirty="0"/>
          </a:p>
        </p:txBody>
      </p:sp>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5897473"/>
            <a:ext cx="716863" cy="71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0161" y="4171749"/>
            <a:ext cx="846981" cy="51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529" y="4133739"/>
            <a:ext cx="595502" cy="59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3" name="Obdélník 4102"/>
          <p:cNvSpPr/>
          <p:nvPr/>
        </p:nvSpPr>
        <p:spPr>
          <a:xfrm>
            <a:off x="2771800" y="4077073"/>
            <a:ext cx="1552660" cy="7200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104" name="Šipka doprava 4103"/>
          <p:cNvSpPr/>
          <p:nvPr/>
        </p:nvSpPr>
        <p:spPr>
          <a:xfrm>
            <a:off x="4644008" y="3789040"/>
            <a:ext cx="3655514" cy="1296144"/>
          </a:xfrm>
          <a:prstGeom prst="rightArrow">
            <a:avLst>
              <a:gd name="adj1" fmla="val 33892"/>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5766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Posting</a:t>
            </a:r>
            <a:r>
              <a:rPr lang="cs-CZ" dirty="0"/>
              <a:t> </a:t>
            </a:r>
            <a:r>
              <a:rPr lang="cs-CZ" dirty="0" err="1"/>
              <a:t>Groups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161653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907704" y="1844824"/>
            <a:ext cx="108012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60" y="1268760"/>
            <a:ext cx="3888432" cy="2613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21088"/>
            <a:ext cx="757078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lů 6"/>
          <p:cNvSpPr/>
          <p:nvPr/>
        </p:nvSpPr>
        <p:spPr>
          <a:xfrm>
            <a:off x="5508104" y="3881858"/>
            <a:ext cx="144016" cy="411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2431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Let´s</a:t>
            </a:r>
            <a:r>
              <a:rPr lang="cs-CZ" dirty="0" smtClean="0"/>
              <a:t> go to </a:t>
            </a:r>
            <a:r>
              <a:rPr lang="cs-CZ" dirty="0" err="1" smtClean="0"/>
              <a:t>international</a:t>
            </a:r>
            <a:r>
              <a:rPr lang="cs-CZ" dirty="0" smtClean="0"/>
              <a:t> Brno Fair</a:t>
            </a:r>
            <a:endParaRPr lang="cs-CZ" dirty="0"/>
          </a:p>
        </p:txBody>
      </p:sp>
      <p:sp>
        <p:nvSpPr>
          <p:cNvPr id="3" name="Zástupný symbol pro obsah 2"/>
          <p:cNvSpPr>
            <a:spLocks noGrp="1"/>
          </p:cNvSpPr>
          <p:nvPr>
            <p:ph idx="1"/>
          </p:nvPr>
        </p:nvSpPr>
        <p:spPr/>
        <p:txBody>
          <a:bodyPr/>
          <a:lstStyle/>
          <a:p>
            <a:r>
              <a:rPr lang="en-US" dirty="0" smtClean="0"/>
              <a:t>We are Greek Olive supplier and you are trying to find new customers in the Czech Republic</a:t>
            </a:r>
          </a:p>
          <a:p>
            <a:r>
              <a:rPr lang="en-US" dirty="0" smtClean="0"/>
              <a:t>Contacts visit your booth (stand) and taste your olives a lot </a:t>
            </a:r>
          </a:p>
          <a:p>
            <a:r>
              <a:rPr lang="en-US" dirty="0" smtClean="0"/>
              <a:t>Some of them will offer a visit card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1" y="4503185"/>
            <a:ext cx="27432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3779912" y="4647900"/>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3995936" y="4669624"/>
            <a:ext cx="4515293" cy="923330"/>
          </a:xfrm>
          <a:prstGeom prst="rect">
            <a:avLst/>
          </a:prstGeom>
          <a:noFill/>
        </p:spPr>
        <p:txBody>
          <a:bodyPr wrap="square" rtlCol="0">
            <a:spAutoFit/>
          </a:bodyPr>
          <a:lstStyle/>
          <a:p>
            <a:r>
              <a:rPr lang="en-US" dirty="0" smtClean="0"/>
              <a:t>Data used by marketing department </a:t>
            </a:r>
          </a:p>
          <a:p>
            <a:r>
              <a:rPr lang="en-US" dirty="0" smtClean="0"/>
              <a:t>New Contact Cards are created in MS Dynamics NAV</a:t>
            </a:r>
            <a:endParaRPr lang="en-US" dirty="0"/>
          </a:p>
        </p:txBody>
      </p:sp>
    </p:spTree>
    <p:extLst>
      <p:ext uri="{BB962C8B-B14F-4D97-AF65-F5344CB8AC3E}">
        <p14:creationId xmlns:p14="http://schemas.microsoft.com/office/powerpoint/2010/main" val="1095715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a:t>
            </a:r>
            <a:r>
              <a:rPr lang="cs-CZ" dirty="0" err="1" smtClean="0"/>
              <a:t>Card</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6682846" cy="409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39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Contact</a:t>
            </a:r>
            <a:r>
              <a:rPr lang="cs-CZ" dirty="0" smtClean="0"/>
              <a:t> Card-F3 (</a:t>
            </a:r>
            <a:r>
              <a:rPr lang="cs-CZ" dirty="0" err="1" smtClean="0"/>
              <a:t>new</a:t>
            </a:r>
            <a:r>
              <a:rPr lang="cs-CZ" dirty="0" smtClean="0"/>
              <a:t>)</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28592" cy="5254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94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Contact Card-by use your template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340768"/>
            <a:ext cx="61722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27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47" y="548680"/>
            <a:ext cx="4234664" cy="2304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165" y="551442"/>
            <a:ext cx="421330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738" y="3068960"/>
            <a:ext cx="4234664" cy="230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068960"/>
            <a:ext cx="4228455" cy="2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776" y="5589240"/>
            <a:ext cx="4512866" cy="93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89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New Customer card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95436" cy="22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4005064"/>
            <a:ext cx="419543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3059832" y="1628800"/>
            <a:ext cx="19442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5004048" y="1628800"/>
            <a:ext cx="0" cy="25202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4518965" y="4149080"/>
            <a:ext cx="48508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859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Presented </a:t>
            </a:r>
            <a:r>
              <a:rPr lang="en-US" dirty="0" err="1" smtClean="0"/>
              <a:t>prin</a:t>
            </a:r>
            <a:r>
              <a:rPr lang="cs-CZ" dirty="0" smtClean="0"/>
              <a:t>c</a:t>
            </a:r>
            <a:r>
              <a:rPr lang="en-US" dirty="0" err="1" smtClean="0"/>
              <a:t>iple</a:t>
            </a:r>
            <a:r>
              <a:rPr lang="en-US" dirty="0" smtClean="0"/>
              <a:t> </a:t>
            </a:r>
            <a:endParaRPr lang="en-US" dirty="0"/>
          </a:p>
        </p:txBody>
      </p:sp>
      <p:sp>
        <p:nvSpPr>
          <p:cNvPr id="4" name="Obdélník 3"/>
          <p:cNvSpPr/>
          <p:nvPr/>
        </p:nvSpPr>
        <p:spPr>
          <a:xfrm>
            <a:off x="3368040" y="4207960"/>
            <a:ext cx="1643753" cy="109060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Contact</a:t>
            </a:r>
            <a:r>
              <a:rPr lang="cs-CZ" dirty="0" smtClean="0">
                <a:solidFill>
                  <a:schemeClr val="tx1"/>
                </a:solidFill>
              </a:rPr>
              <a:t> </a:t>
            </a:r>
            <a:r>
              <a:rPr lang="cs-CZ" dirty="0" err="1" smtClean="0">
                <a:solidFill>
                  <a:schemeClr val="tx1"/>
                </a:solidFill>
              </a:rPr>
              <a:t>card</a:t>
            </a:r>
            <a:endParaRPr lang="cs-CZ" dirty="0">
              <a:solidFill>
                <a:schemeClr val="tx1"/>
              </a:solidFill>
            </a:endParaRPr>
          </a:p>
        </p:txBody>
      </p:sp>
      <p:sp>
        <p:nvSpPr>
          <p:cNvPr id="5" name="Obdélník 4"/>
          <p:cNvSpPr/>
          <p:nvPr/>
        </p:nvSpPr>
        <p:spPr>
          <a:xfrm>
            <a:off x="3382121" y="1412776"/>
            <a:ext cx="1656811" cy="10931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solidFill>
                <a:srgbClr val="FF0000"/>
              </a:solidFill>
            </a:endParaRPr>
          </a:p>
          <a:p>
            <a:pPr algn="ctr"/>
            <a:endParaRPr lang="cs-CZ" dirty="0">
              <a:solidFill>
                <a:srgbClr val="FF0000"/>
              </a:solidFill>
            </a:endParaRPr>
          </a:p>
          <a:p>
            <a:pPr algn="ctr"/>
            <a:r>
              <a:rPr lang="cs-CZ" dirty="0" err="1" smtClean="0">
                <a:solidFill>
                  <a:srgbClr val="FF0000"/>
                </a:solidFill>
              </a:rPr>
              <a:t>Customer</a:t>
            </a:r>
            <a:r>
              <a:rPr lang="cs-CZ" dirty="0" smtClean="0">
                <a:solidFill>
                  <a:srgbClr val="FF0000"/>
                </a:solidFill>
              </a:rPr>
              <a:t> </a:t>
            </a:r>
            <a:r>
              <a:rPr lang="cs-CZ" dirty="0" err="1" smtClean="0">
                <a:solidFill>
                  <a:srgbClr val="FF0000"/>
                </a:solidFill>
              </a:rPr>
              <a:t>Card</a:t>
            </a:r>
            <a:endParaRPr lang="cs-CZ"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30" y="4241409"/>
            <a:ext cx="1490921" cy="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Šipka doprava 6"/>
          <p:cNvSpPr/>
          <p:nvPr/>
        </p:nvSpPr>
        <p:spPr>
          <a:xfrm>
            <a:off x="2483768" y="4581128"/>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Pravá složená závorka 7"/>
          <p:cNvSpPr/>
          <p:nvPr/>
        </p:nvSpPr>
        <p:spPr>
          <a:xfrm>
            <a:off x="5202991" y="4230129"/>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5580112" y="4230129"/>
            <a:ext cx="3671390" cy="1200329"/>
          </a:xfrm>
          <a:prstGeom prst="rect">
            <a:avLst/>
          </a:prstGeom>
          <a:noFill/>
        </p:spPr>
        <p:txBody>
          <a:bodyPr wrap="none" rtlCol="0">
            <a:spAutoFit/>
          </a:bodyPr>
          <a:lstStyle/>
          <a:p>
            <a:r>
              <a:rPr lang="en-US" dirty="0" smtClean="0"/>
              <a:t>Mark</a:t>
            </a:r>
            <a:r>
              <a:rPr lang="cs-CZ" dirty="0" smtClean="0"/>
              <a:t>e</a:t>
            </a:r>
            <a:r>
              <a:rPr lang="en-US" dirty="0" smtClean="0"/>
              <a:t>ting activities such as </a:t>
            </a:r>
          </a:p>
          <a:p>
            <a:r>
              <a:rPr lang="en-US" dirty="0" smtClean="0"/>
              <a:t>Interactions, opportunities,</a:t>
            </a:r>
          </a:p>
          <a:p>
            <a:r>
              <a:rPr lang="en-US" dirty="0" smtClean="0"/>
              <a:t>use of sales cycles an profiles will be </a:t>
            </a:r>
          </a:p>
          <a:p>
            <a:r>
              <a:rPr lang="en-US" dirty="0" smtClean="0"/>
              <a:t>presented later in this course</a:t>
            </a:r>
            <a:endParaRPr lang="en-US" dirty="0"/>
          </a:p>
        </p:txBody>
      </p:sp>
      <p:sp>
        <p:nvSpPr>
          <p:cNvPr id="10" name="Obdélník 9"/>
          <p:cNvSpPr/>
          <p:nvPr/>
        </p:nvSpPr>
        <p:spPr>
          <a:xfrm>
            <a:off x="3372940" y="2830892"/>
            <a:ext cx="1643753" cy="109060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err="1" smtClean="0">
                <a:solidFill>
                  <a:schemeClr val="tx1"/>
                </a:solidFill>
              </a:rPr>
              <a:t>Customer</a:t>
            </a:r>
            <a:r>
              <a:rPr lang="cs-CZ" dirty="0" smtClean="0">
                <a:solidFill>
                  <a:schemeClr val="tx1"/>
                </a:solidFill>
              </a:rPr>
              <a:t> </a:t>
            </a:r>
            <a:r>
              <a:rPr lang="cs-CZ" dirty="0" err="1" smtClean="0">
                <a:solidFill>
                  <a:schemeClr val="tx1"/>
                </a:solidFill>
              </a:rPr>
              <a:t>template</a:t>
            </a:r>
            <a:endParaRPr lang="cs-CZ" dirty="0">
              <a:solidFill>
                <a:schemeClr val="tx1"/>
              </a:solidFill>
            </a:endParaRPr>
          </a:p>
        </p:txBody>
      </p:sp>
      <p:sp>
        <p:nvSpPr>
          <p:cNvPr id="11" name="Šipka doprava 10"/>
          <p:cNvSpPr/>
          <p:nvPr/>
        </p:nvSpPr>
        <p:spPr>
          <a:xfrm>
            <a:off x="2604270" y="3395947"/>
            <a:ext cx="720080" cy="1132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03802" y="3121232"/>
            <a:ext cx="219502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2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Paremeters</a:t>
            </a:r>
            <a:endParaRPr lang="cs-CZ"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Šipka nahoru 12"/>
          <p:cNvSpPr/>
          <p:nvPr/>
        </p:nvSpPr>
        <p:spPr>
          <a:xfrm>
            <a:off x="4189916" y="3789040"/>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Šipka nahoru 13"/>
          <p:cNvSpPr/>
          <p:nvPr/>
        </p:nvSpPr>
        <p:spPr>
          <a:xfrm>
            <a:off x="4320077" y="2420888"/>
            <a:ext cx="526100" cy="648072"/>
          </a:xfrm>
          <a:prstGeom prst="up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10520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the</a:t>
            </a:r>
            <a:r>
              <a:rPr lang="cs-CZ" dirty="0" smtClean="0"/>
              <a:t> </a:t>
            </a:r>
            <a:r>
              <a:rPr lang="cs-CZ" dirty="0" err="1" smtClean="0"/>
              <a:t>section</a:t>
            </a:r>
            <a:r>
              <a:rPr lang="cs-CZ" dirty="0" smtClean="0"/>
              <a:t> II. </a:t>
            </a:r>
            <a:endParaRPr lang="cs-CZ"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44824"/>
            <a:ext cx="4536504" cy="296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71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752943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97552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79868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Basic </a:t>
            </a:r>
            <a:r>
              <a:rPr lang="cs-CZ" dirty="0" err="1" smtClean="0"/>
              <a:t>information</a:t>
            </a:r>
            <a:r>
              <a:rPr lang="cs-CZ" dirty="0" smtClean="0"/>
              <a:t> - </a:t>
            </a:r>
            <a:r>
              <a:rPr lang="cs-CZ" dirty="0" err="1" smtClean="0"/>
              <a:t>buttons</a:t>
            </a:r>
            <a:r>
              <a:rPr lang="cs-CZ" dirty="0" smtClean="0"/>
              <a:t> (sales)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25416"/>
            <a:ext cx="2499389" cy="347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544329"/>
            <a:ext cx="4178203"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Přímá spojnice se šipkou 5"/>
          <p:cNvCxnSpPr/>
          <p:nvPr/>
        </p:nvCxnSpPr>
        <p:spPr>
          <a:xfrm>
            <a:off x="1475656" y="1974009"/>
            <a:ext cx="238426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933056"/>
            <a:ext cx="219636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Přímá spojnice se šipkou 9"/>
          <p:cNvCxnSpPr/>
          <p:nvPr/>
        </p:nvCxnSpPr>
        <p:spPr>
          <a:xfrm>
            <a:off x="2987824" y="3061284"/>
            <a:ext cx="1008112" cy="8717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2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Basic source </a:t>
            </a:r>
            <a:r>
              <a:rPr lang="cs-CZ" dirty="0" err="1" smtClean="0"/>
              <a:t>tables</a:t>
            </a:r>
            <a:r>
              <a:rPr lang="cs-CZ" dirty="0" smtClean="0"/>
              <a:t> II.(sales) </a:t>
            </a:r>
            <a:endParaRPr lang="cs-CZ" dirty="0"/>
          </a:p>
        </p:txBody>
      </p:sp>
      <p:sp>
        <p:nvSpPr>
          <p:cNvPr id="3" name="Zástupný symbol pro obsah 2"/>
          <p:cNvSpPr>
            <a:spLocks noGrp="1"/>
          </p:cNvSpPr>
          <p:nvPr>
            <p:ph idx="1"/>
          </p:nvPr>
        </p:nvSpPr>
        <p:spPr>
          <a:xfrm>
            <a:off x="457200" y="1600200"/>
            <a:ext cx="8229600" cy="4925144"/>
          </a:xfrm>
        </p:spPr>
        <p:txBody>
          <a:bodyPr>
            <a:normAutofit fontScale="77500" lnSpcReduction="20000"/>
          </a:bodyPr>
          <a:lstStyle/>
          <a:p>
            <a:r>
              <a:rPr lang="cs-CZ" dirty="0" err="1" smtClean="0"/>
              <a:t>Item</a:t>
            </a:r>
            <a:endParaRPr lang="cs-CZ" dirty="0" smtClean="0"/>
          </a:p>
          <a:p>
            <a:pPr lvl="1"/>
            <a:r>
              <a:rPr lang="en-GB" sz="1800" dirty="0" smtClean="0"/>
              <a:t>Number</a:t>
            </a:r>
          </a:p>
          <a:p>
            <a:pPr lvl="1"/>
            <a:r>
              <a:rPr lang="en-GB" sz="1800" dirty="0" smtClean="0"/>
              <a:t>Basic Unit of Measure</a:t>
            </a:r>
          </a:p>
          <a:p>
            <a:pPr lvl="1"/>
            <a:r>
              <a:rPr lang="en-GB" sz="1800" dirty="0" smtClean="0"/>
              <a:t>Item Category Code</a:t>
            </a:r>
          </a:p>
          <a:p>
            <a:pPr lvl="1"/>
            <a:r>
              <a:rPr lang="en-GB" sz="1800" dirty="0" smtClean="0"/>
              <a:t>Product Group Code</a:t>
            </a:r>
          </a:p>
          <a:p>
            <a:pPr lvl="1"/>
            <a:r>
              <a:rPr lang="en-GB" sz="1800" dirty="0" smtClean="0"/>
              <a:t>Inventory</a:t>
            </a:r>
          </a:p>
          <a:p>
            <a:pPr lvl="1"/>
            <a:r>
              <a:rPr lang="en-GB" sz="1800" dirty="0" smtClean="0"/>
              <a:t>Quantity of this item on diverse types of document</a:t>
            </a:r>
          </a:p>
          <a:p>
            <a:pPr lvl="1"/>
            <a:r>
              <a:rPr lang="en-GB" sz="1800" b="1" dirty="0" smtClean="0"/>
              <a:t>Costing </a:t>
            </a:r>
            <a:r>
              <a:rPr lang="en-GB" sz="1800" b="1" dirty="0" smtClean="0"/>
              <a:t>method</a:t>
            </a:r>
            <a:r>
              <a:rPr lang="cs-CZ" sz="1800" b="1" dirty="0" smtClean="0"/>
              <a:t> -&gt; </a:t>
            </a:r>
            <a:r>
              <a:rPr lang="cs-CZ" sz="1800" b="1" dirty="0" err="1" smtClean="0"/>
              <a:t>see</a:t>
            </a:r>
            <a:r>
              <a:rPr lang="cs-CZ" sz="1800" b="1" dirty="0" smtClean="0"/>
              <a:t> </a:t>
            </a:r>
            <a:r>
              <a:rPr lang="cs-CZ" sz="1800" b="1" dirty="0" err="1" smtClean="0"/>
              <a:t>next</a:t>
            </a:r>
            <a:r>
              <a:rPr lang="cs-CZ" sz="1800" b="1" dirty="0" smtClean="0"/>
              <a:t> </a:t>
            </a:r>
            <a:r>
              <a:rPr lang="cs-CZ" sz="1800" b="1" dirty="0" err="1" smtClean="0"/>
              <a:t>slide</a:t>
            </a:r>
            <a:r>
              <a:rPr lang="cs-CZ" sz="1800" b="1" dirty="0" smtClean="0"/>
              <a:t> (</a:t>
            </a:r>
            <a:r>
              <a:rPr lang="cs-CZ" sz="1800" b="1" dirty="0" err="1" smtClean="0"/>
              <a:t>only</a:t>
            </a:r>
            <a:r>
              <a:rPr lang="cs-CZ" sz="1800" b="1" dirty="0" smtClean="0"/>
              <a:t> </a:t>
            </a:r>
            <a:r>
              <a:rPr lang="cs-CZ" sz="1800" b="1" dirty="0" err="1" smtClean="0"/>
              <a:t>basics</a:t>
            </a:r>
            <a:r>
              <a:rPr lang="cs-CZ" sz="1800" b="1" dirty="0" smtClean="0"/>
              <a:t>) </a:t>
            </a:r>
            <a:endParaRPr lang="en-GB" sz="1800" b="1" dirty="0" smtClean="0"/>
          </a:p>
          <a:p>
            <a:pPr lvl="1"/>
            <a:r>
              <a:rPr lang="en-GB" sz="1800" dirty="0" smtClean="0"/>
              <a:t>Unit Cost</a:t>
            </a:r>
          </a:p>
          <a:p>
            <a:pPr lvl="1"/>
            <a:r>
              <a:rPr lang="en-GB" sz="1800" dirty="0" smtClean="0"/>
              <a:t>General Production Posting Group</a:t>
            </a:r>
            <a:r>
              <a:rPr lang="en-GB" sz="1300" dirty="0" smtClean="0"/>
              <a:t>  (we will go over it later in this course in section General Ledger setup and Inventory Costing)</a:t>
            </a:r>
          </a:p>
          <a:p>
            <a:pPr lvl="1"/>
            <a:r>
              <a:rPr lang="en-GB" sz="1800" dirty="0" smtClean="0"/>
              <a:t>VAT Production Posting Group (</a:t>
            </a:r>
            <a:r>
              <a:rPr lang="en-GB" sz="1300" dirty="0" smtClean="0"/>
              <a:t>we will go over it later in this course in section General Ledger setup and </a:t>
            </a:r>
            <a:r>
              <a:rPr lang="en-GB" sz="1300" dirty="0" err="1" smtClean="0"/>
              <a:t>Inevntory</a:t>
            </a:r>
            <a:r>
              <a:rPr lang="en-GB" sz="1300" dirty="0" smtClean="0"/>
              <a:t> Costing)</a:t>
            </a:r>
          </a:p>
          <a:p>
            <a:pPr lvl="1"/>
            <a:r>
              <a:rPr lang="en-GB" sz="1800" dirty="0" smtClean="0"/>
              <a:t>Inventory Posting  </a:t>
            </a:r>
            <a:r>
              <a:rPr lang="en-GB" sz="1300" dirty="0" smtClean="0"/>
              <a:t>(we will go over it later in this course in section General Ledger setup and (we will go over it later in this course in section General Ledger setup and Inventory Costing)</a:t>
            </a:r>
          </a:p>
          <a:p>
            <a:pPr lvl="1"/>
            <a:r>
              <a:rPr lang="en-GB" sz="1300" dirty="0" smtClean="0"/>
              <a:t> </a:t>
            </a:r>
            <a:r>
              <a:rPr lang="en-GB" sz="1800" dirty="0" smtClean="0"/>
              <a:t>Allow Invoice Discount</a:t>
            </a:r>
          </a:p>
          <a:p>
            <a:pPr lvl="1"/>
            <a:r>
              <a:rPr lang="en-GB" sz="1800" dirty="0" smtClean="0"/>
              <a:t>Replenishment System  and Vendor Number</a:t>
            </a:r>
          </a:p>
          <a:p>
            <a:pPr lvl="1"/>
            <a:r>
              <a:rPr lang="en-GB" sz="1800" dirty="0" smtClean="0"/>
              <a:t>Reordering Policy </a:t>
            </a:r>
            <a:r>
              <a:rPr lang="en-GB" sz="1300" dirty="0" smtClean="0"/>
              <a:t>(we will go over it later in this course in section Requisition worksheet and netting calculation)</a:t>
            </a:r>
          </a:p>
          <a:p>
            <a:pPr lvl="1"/>
            <a:r>
              <a:rPr lang="en-GB" sz="1800" dirty="0" smtClean="0"/>
              <a:t>Safety Stock Quantity and Reordering point  </a:t>
            </a:r>
            <a:r>
              <a:rPr lang="en-GB" sz="1300" dirty="0" smtClean="0"/>
              <a:t>(we will go over it later in this course in section Requisition worksheet and netting calculation)</a:t>
            </a:r>
          </a:p>
          <a:p>
            <a:pPr lvl="1"/>
            <a:r>
              <a:rPr lang="en-GB" sz="1900" dirty="0" smtClean="0"/>
              <a:t>Item Tracking Code</a:t>
            </a:r>
          </a:p>
          <a:p>
            <a:pPr lvl="1"/>
            <a:endParaRPr lang="cs-CZ" sz="1300" dirty="0"/>
          </a:p>
          <a:p>
            <a:pPr lvl="1"/>
            <a:endParaRPr lang="cs-CZ" sz="1800" dirty="0"/>
          </a:p>
          <a:p>
            <a:pPr marL="457200" lvl="1" indent="0">
              <a:buNone/>
            </a:pPr>
            <a:r>
              <a:rPr lang="cs-CZ" dirty="0" smtClean="0"/>
              <a:t> </a:t>
            </a:r>
            <a:endParaRPr lang="cs-CZ" sz="1050" dirty="0" smtClean="0"/>
          </a:p>
          <a:p>
            <a:pPr lvl="1"/>
            <a:endParaRPr lang="cs-CZ" sz="1050" dirty="0"/>
          </a:p>
          <a:p>
            <a:pPr lvl="1"/>
            <a:endParaRPr lang="cs-CZ" dirty="0" smtClean="0"/>
          </a:p>
          <a:p>
            <a:pPr lvl="1"/>
            <a:endParaRPr lang="cs-CZ" dirty="0" smtClean="0"/>
          </a:p>
          <a:p>
            <a:endParaRPr lang="cs-CZ" dirty="0"/>
          </a:p>
        </p:txBody>
      </p:sp>
    </p:spTree>
    <p:extLst>
      <p:ext uri="{BB962C8B-B14F-4D97-AF65-F5344CB8AC3E}">
        <p14:creationId xmlns:p14="http://schemas.microsoft.com/office/powerpoint/2010/main" val="269329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Costing</a:t>
            </a:r>
            <a:r>
              <a:rPr lang="cs-CZ" dirty="0"/>
              <a:t> </a:t>
            </a:r>
            <a:r>
              <a:rPr lang="cs-CZ" dirty="0" err="1"/>
              <a:t>methods</a:t>
            </a:r>
            <a:r>
              <a:rPr lang="cs-CZ" dirty="0"/>
              <a:t> </a:t>
            </a:r>
            <a:r>
              <a:rPr lang="cs-CZ" dirty="0" err="1"/>
              <a:t>concisely</a:t>
            </a:r>
            <a:endParaRPr lang="cs-CZ" dirty="0"/>
          </a:p>
        </p:txBody>
      </p:sp>
      <p:sp>
        <p:nvSpPr>
          <p:cNvPr id="3" name="Zástupný symbol pro obsah 2"/>
          <p:cNvSpPr>
            <a:spLocks noGrp="1"/>
          </p:cNvSpPr>
          <p:nvPr>
            <p:ph idx="1"/>
          </p:nvPr>
        </p:nvSpPr>
        <p:spPr/>
        <p:txBody>
          <a:bodyPr/>
          <a:lstStyle/>
          <a:p>
            <a:r>
              <a:rPr lang="cs-CZ" dirty="0" smtClean="0"/>
              <a:t>FIFO  : </a:t>
            </a:r>
            <a:r>
              <a:rPr lang="en-US" sz="1800" dirty="0" smtClean="0"/>
              <a:t>An </a:t>
            </a:r>
            <a:r>
              <a:rPr lang="en-US" sz="1800" dirty="0"/>
              <a:t>item’s unit cost is the actual value of any receipt of the item, selected by the FIFO rule</a:t>
            </a:r>
            <a:r>
              <a:rPr lang="en-US" sz="1800" dirty="0" smtClean="0"/>
              <a:t>.</a:t>
            </a:r>
            <a:r>
              <a:rPr lang="cs-CZ" sz="1800" dirty="0" smtClean="0"/>
              <a:t> </a:t>
            </a:r>
            <a:r>
              <a:rPr lang="en-US" sz="1800" dirty="0" smtClean="0"/>
              <a:t>In </a:t>
            </a:r>
            <a:r>
              <a:rPr lang="en-US" sz="1800" dirty="0"/>
              <a:t>inventory valuation, it is assumed that the first items placed in inventory are sold first</a:t>
            </a:r>
            <a:r>
              <a:rPr lang="en-US" sz="1800" dirty="0" smtClean="0"/>
              <a:t>.</a:t>
            </a:r>
            <a:r>
              <a:rPr lang="cs-CZ" sz="1800" dirty="0" smtClean="0"/>
              <a:t> </a:t>
            </a:r>
          </a:p>
          <a:p>
            <a:r>
              <a:rPr lang="cs-CZ" sz="1800" dirty="0" err="1" smtClean="0"/>
              <a:t>Used</a:t>
            </a:r>
            <a:r>
              <a:rPr lang="cs-CZ" sz="1800" dirty="0" smtClean="0"/>
              <a:t> </a:t>
            </a:r>
            <a:r>
              <a:rPr lang="cs-CZ" sz="1800" dirty="0" err="1" smtClean="0"/>
              <a:t>when</a:t>
            </a:r>
            <a:r>
              <a:rPr lang="cs-CZ" sz="1800" dirty="0" smtClean="0"/>
              <a:t> </a:t>
            </a:r>
            <a:r>
              <a:rPr lang="en-US" sz="1800" dirty="0" smtClean="0"/>
              <a:t>business </a:t>
            </a:r>
            <a:r>
              <a:rPr lang="en-US" sz="1800" dirty="0"/>
              <a:t>environments where product cost is stable.</a:t>
            </a:r>
          </a:p>
          <a:p>
            <a:r>
              <a:rPr lang="cs-CZ" dirty="0" err="1" smtClean="0"/>
              <a:t>Average</a:t>
            </a:r>
            <a:r>
              <a:rPr lang="cs-CZ" dirty="0" smtClean="0"/>
              <a:t> : </a:t>
            </a:r>
            <a:r>
              <a:rPr lang="en-US" sz="1800" dirty="0"/>
              <a:t>An item’s unit cost is calculated as the average unit cost at each point in time after a purchase</a:t>
            </a:r>
            <a:r>
              <a:rPr lang="en-US" sz="1800" dirty="0" smtClean="0"/>
              <a:t>.</a:t>
            </a:r>
            <a:r>
              <a:rPr lang="cs-CZ" sz="1800" dirty="0" smtClean="0"/>
              <a:t> </a:t>
            </a:r>
          </a:p>
          <a:p>
            <a:r>
              <a:rPr lang="cs-CZ" sz="1800" dirty="0" err="1" smtClean="0"/>
              <a:t>Used</a:t>
            </a:r>
            <a:r>
              <a:rPr lang="cs-CZ" sz="1800" dirty="0" smtClean="0"/>
              <a:t> i</a:t>
            </a:r>
            <a:r>
              <a:rPr lang="en-US" sz="1800" dirty="0" smtClean="0"/>
              <a:t>n business </a:t>
            </a:r>
            <a:r>
              <a:rPr lang="en-US" sz="1800" dirty="0"/>
              <a:t>environments where product cost is unstable</a:t>
            </a:r>
            <a:r>
              <a:rPr lang="en-US" sz="1800" dirty="0" smtClean="0"/>
              <a:t>.</a:t>
            </a:r>
            <a:r>
              <a:rPr lang="cs-CZ" sz="1800" dirty="0" smtClean="0"/>
              <a:t> </a:t>
            </a:r>
            <a:r>
              <a:rPr lang="en-US" sz="1800" dirty="0" smtClean="0"/>
              <a:t>When </a:t>
            </a:r>
            <a:r>
              <a:rPr lang="en-US" sz="1800" dirty="0"/>
              <a:t>inventories are piled or mixed together and cannot be differentiated, such as chemicals.</a:t>
            </a:r>
          </a:p>
          <a:p>
            <a:endParaRPr lang="en-US" sz="1800" dirty="0"/>
          </a:p>
          <a:p>
            <a:endParaRPr lang="en-US" dirty="0"/>
          </a:p>
          <a:p>
            <a:endParaRPr lang="cs-CZ" dirty="0"/>
          </a:p>
        </p:txBody>
      </p:sp>
    </p:spTree>
    <p:extLst>
      <p:ext uri="{BB962C8B-B14F-4D97-AF65-F5344CB8AC3E}">
        <p14:creationId xmlns:p14="http://schemas.microsoft.com/office/powerpoint/2010/main" val="2855880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Item</a:t>
            </a:r>
            <a:r>
              <a:rPr lang="cs-CZ" dirty="0" smtClean="0"/>
              <a:t> </a:t>
            </a:r>
            <a:r>
              <a:rPr lang="cs-CZ" dirty="0" err="1" smtClean="0"/>
              <a:t>card</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11358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971600" y="5790175"/>
            <a:ext cx="6577250" cy="646331"/>
          </a:xfrm>
          <a:prstGeom prst="rect">
            <a:avLst/>
          </a:prstGeom>
          <a:noFill/>
        </p:spPr>
        <p:txBody>
          <a:bodyPr wrap="none" rtlCol="0">
            <a:spAutoFit/>
          </a:bodyPr>
          <a:lstStyle/>
          <a:p>
            <a:r>
              <a:rPr lang="en-GB" dirty="0" smtClean="0"/>
              <a:t>Some basic information related to the button Item will be presented</a:t>
            </a:r>
          </a:p>
          <a:p>
            <a:r>
              <a:rPr lang="en-GB" dirty="0" smtClean="0"/>
              <a:t> on-line during tuition  </a:t>
            </a:r>
            <a:endParaRPr lang="en-GB" dirty="0"/>
          </a:p>
        </p:txBody>
      </p:sp>
    </p:spTree>
    <p:extLst>
      <p:ext uri="{BB962C8B-B14F-4D97-AF65-F5344CB8AC3E}">
        <p14:creationId xmlns:p14="http://schemas.microsoft.com/office/powerpoint/2010/main" val="33288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Sales </a:t>
            </a:r>
            <a:r>
              <a:rPr lang="cs-CZ" dirty="0" err="1" smtClean="0"/>
              <a:t>order</a:t>
            </a:r>
            <a:endParaRPr lang="cs-CZ" dirty="0"/>
          </a:p>
        </p:txBody>
      </p:sp>
      <p:sp>
        <p:nvSpPr>
          <p:cNvPr id="4" name="Obdélník 3"/>
          <p:cNvSpPr/>
          <p:nvPr/>
        </p:nvSpPr>
        <p:spPr>
          <a:xfrm>
            <a:off x="1188453" y="3009642"/>
            <a:ext cx="1152128"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1</a:t>
            </a:r>
            <a:endParaRPr lang="cs-CZ" dirty="0"/>
          </a:p>
        </p:txBody>
      </p:sp>
      <p:sp>
        <p:nvSpPr>
          <p:cNvPr id="5" name="Obdélník 4"/>
          <p:cNvSpPr/>
          <p:nvPr/>
        </p:nvSpPr>
        <p:spPr>
          <a:xfrm>
            <a:off x="1214217" y="2289883"/>
            <a:ext cx="1152128"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solidFill>
                  <a:srgbClr val="FF0000"/>
                </a:solidFill>
              </a:rPr>
              <a:t>Customer</a:t>
            </a:r>
            <a:endParaRPr lang="cs-CZ" dirty="0">
              <a:solidFill>
                <a:srgbClr val="FF0000"/>
              </a:solidFill>
            </a:endParaRPr>
          </a:p>
        </p:txBody>
      </p:sp>
      <p:sp>
        <p:nvSpPr>
          <p:cNvPr id="6" name="Obdélník 5"/>
          <p:cNvSpPr/>
          <p:nvPr/>
        </p:nvSpPr>
        <p:spPr>
          <a:xfrm>
            <a:off x="1214217" y="3729722"/>
            <a:ext cx="1152128"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Item</a:t>
            </a:r>
            <a:r>
              <a:rPr lang="cs-CZ" dirty="0" smtClean="0"/>
              <a:t> 2</a:t>
            </a:r>
            <a:endParaRPr lang="cs-CZ" dirty="0"/>
          </a:p>
        </p:txBody>
      </p:sp>
      <p:sp>
        <p:nvSpPr>
          <p:cNvPr id="7" name="Obdélník 6"/>
          <p:cNvSpPr/>
          <p:nvPr/>
        </p:nvSpPr>
        <p:spPr>
          <a:xfrm>
            <a:off x="3563888" y="1628800"/>
            <a:ext cx="2160240"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63888" y="2600908"/>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3563888" y="2902899"/>
            <a:ext cx="2160240" cy="180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se šipkou 11"/>
          <p:cNvCxnSpPr>
            <a:stCxn id="5" idx="3"/>
          </p:cNvCxnSpPr>
          <p:nvPr/>
        </p:nvCxnSpPr>
        <p:spPr>
          <a:xfrm flipV="1">
            <a:off x="2366345" y="2060848"/>
            <a:ext cx="1198372" cy="4810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bdélník 12"/>
          <p:cNvSpPr/>
          <p:nvPr/>
        </p:nvSpPr>
        <p:spPr>
          <a:xfrm>
            <a:off x="3707904" y="2590423"/>
            <a:ext cx="394313" cy="1863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3730281" y="2902899"/>
            <a:ext cx="371936" cy="1800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ravoúhlá spojnice 15"/>
          <p:cNvCxnSpPr>
            <a:stCxn id="4" idx="3"/>
          </p:cNvCxnSpPr>
          <p:nvPr/>
        </p:nvCxnSpPr>
        <p:spPr>
          <a:xfrm flipV="1">
            <a:off x="2340581" y="2683590"/>
            <a:ext cx="1368152" cy="57808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ravoúhlá spojnice 16"/>
          <p:cNvCxnSpPr/>
          <p:nvPr/>
        </p:nvCxnSpPr>
        <p:spPr>
          <a:xfrm flipV="1">
            <a:off x="2310458" y="3082919"/>
            <a:ext cx="1606620" cy="958149"/>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Pravá složená závorka 19"/>
          <p:cNvSpPr/>
          <p:nvPr/>
        </p:nvSpPr>
        <p:spPr>
          <a:xfrm>
            <a:off x="5868144" y="1556792"/>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p:cNvSpPr/>
          <p:nvPr/>
        </p:nvSpPr>
        <p:spPr>
          <a:xfrm>
            <a:off x="5923071" y="2590423"/>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a:off x="6300192" y="2060848"/>
            <a:ext cx="1999330" cy="369332"/>
          </a:xfrm>
          <a:prstGeom prst="rect">
            <a:avLst/>
          </a:prstGeom>
          <a:noFill/>
        </p:spPr>
        <p:txBody>
          <a:bodyPr wrap="none" rtlCol="0">
            <a:spAutoFit/>
          </a:bodyPr>
          <a:lstStyle/>
          <a:p>
            <a:r>
              <a:rPr lang="cs-CZ" dirty="0" smtClean="0"/>
              <a:t>Sales </a:t>
            </a:r>
            <a:r>
              <a:rPr lang="cs-CZ" dirty="0" err="1" smtClean="0"/>
              <a:t>Order</a:t>
            </a:r>
            <a:r>
              <a:rPr lang="cs-CZ" dirty="0" smtClean="0"/>
              <a:t> </a:t>
            </a:r>
            <a:r>
              <a:rPr lang="cs-CZ" dirty="0" err="1" smtClean="0"/>
              <a:t>Header</a:t>
            </a:r>
            <a:endParaRPr lang="cs-CZ" dirty="0"/>
          </a:p>
        </p:txBody>
      </p:sp>
      <p:sp>
        <p:nvSpPr>
          <p:cNvPr id="23" name="TextovéPole 22"/>
          <p:cNvSpPr txBox="1"/>
          <p:nvPr/>
        </p:nvSpPr>
        <p:spPr>
          <a:xfrm>
            <a:off x="6372200" y="2817623"/>
            <a:ext cx="1789336" cy="369332"/>
          </a:xfrm>
          <a:prstGeom prst="rect">
            <a:avLst/>
          </a:prstGeom>
          <a:noFill/>
        </p:spPr>
        <p:txBody>
          <a:bodyPr wrap="none" rtlCol="0">
            <a:spAutoFit/>
          </a:bodyPr>
          <a:lstStyle/>
          <a:p>
            <a:r>
              <a:rPr lang="cs-CZ" dirty="0" smtClean="0"/>
              <a:t>Sales </a:t>
            </a:r>
            <a:r>
              <a:rPr lang="cs-CZ" dirty="0" err="1" smtClean="0"/>
              <a:t>Order</a:t>
            </a:r>
            <a:r>
              <a:rPr lang="cs-CZ" dirty="0" smtClean="0"/>
              <a:t> Lines</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78" y="3879417"/>
            <a:ext cx="436964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bdélník 23"/>
          <p:cNvSpPr/>
          <p:nvPr/>
        </p:nvSpPr>
        <p:spPr>
          <a:xfrm>
            <a:off x="4102217" y="3789040"/>
            <a:ext cx="4646247" cy="172819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bdélník 25"/>
          <p:cNvSpPr/>
          <p:nvPr/>
        </p:nvSpPr>
        <p:spPr>
          <a:xfrm>
            <a:off x="4102217" y="5589240"/>
            <a:ext cx="4646247" cy="504055"/>
          </a:xfrm>
          <a:prstGeom prst="rect">
            <a:avLst/>
          </a:prstGeom>
          <a:solidFill>
            <a:schemeClr val="accent1">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lů 24"/>
          <p:cNvSpPr/>
          <p:nvPr/>
        </p:nvSpPr>
        <p:spPr>
          <a:xfrm>
            <a:off x="4572000" y="3186955"/>
            <a:ext cx="792088" cy="45806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accent6">
                  <a:lumMod val="20000"/>
                  <a:lumOff val="80000"/>
                </a:schemeClr>
              </a:solidFill>
            </a:endParaRPr>
          </a:p>
        </p:txBody>
      </p:sp>
    </p:spTree>
    <p:extLst>
      <p:ext uri="{BB962C8B-B14F-4D97-AF65-F5344CB8AC3E}">
        <p14:creationId xmlns:p14="http://schemas.microsoft.com/office/powerpoint/2010/main" val="184268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dirty="0" smtClean="0"/>
              <a:t>How to create a simple Sal</a:t>
            </a:r>
            <a:r>
              <a:rPr lang="cs-CZ" dirty="0" smtClean="0"/>
              <a:t>e</a:t>
            </a:r>
            <a:r>
              <a:rPr lang="en-GB" dirty="0" smtClean="0"/>
              <a:t>s Order </a:t>
            </a:r>
            <a:endParaRPr lang="en-GB" dirty="0"/>
          </a:p>
        </p:txBody>
      </p:sp>
      <p:sp>
        <p:nvSpPr>
          <p:cNvPr id="3" name="Zástupný symbol pro obsah 2"/>
          <p:cNvSpPr>
            <a:spLocks noGrp="1"/>
          </p:cNvSpPr>
          <p:nvPr>
            <p:ph idx="1"/>
          </p:nvPr>
        </p:nvSpPr>
        <p:spPr/>
        <p:txBody>
          <a:bodyPr>
            <a:normAutofit fontScale="55000" lnSpcReduction="20000"/>
          </a:bodyPr>
          <a:lstStyle/>
          <a:p>
            <a:r>
              <a:rPr lang="en-GB" dirty="0" smtClean="0"/>
              <a:t>Sales and Marketing menu</a:t>
            </a:r>
          </a:p>
          <a:p>
            <a:r>
              <a:rPr lang="en-GB" dirty="0" smtClean="0"/>
              <a:t>Order Processing-&gt;Orders</a:t>
            </a:r>
          </a:p>
          <a:p>
            <a:r>
              <a:rPr lang="en-GB" dirty="0" smtClean="0"/>
              <a:t>F3 to create new document- by confirming by use of ENTER  a new and unique document number is created</a:t>
            </a:r>
          </a:p>
          <a:p>
            <a:r>
              <a:rPr lang="en-GB" dirty="0" smtClean="0"/>
              <a:t>Look-up by use of F6 from the field Customer </a:t>
            </a:r>
          </a:p>
          <a:p>
            <a:r>
              <a:rPr lang="en-GB" dirty="0" smtClean="0"/>
              <a:t>Chosen Customer must be confirmed by one click on the key Enter </a:t>
            </a:r>
          </a:p>
          <a:p>
            <a:r>
              <a:rPr lang="en-GB" dirty="0" smtClean="0"/>
              <a:t>If warning is automatically created due to exceeding Credit Limits or overdue balance, please click OK !!!</a:t>
            </a:r>
          </a:p>
          <a:p>
            <a:r>
              <a:rPr lang="en-GB" dirty="0" smtClean="0"/>
              <a:t>Lines-&gt;Type Item-&gt;from the field No. By use of F6 pick your chosen item -&gt;ENTER to confirm your choice</a:t>
            </a:r>
          </a:p>
          <a:p>
            <a:r>
              <a:rPr lang="en-GB" dirty="0" smtClean="0"/>
              <a:t>Enter stock location </a:t>
            </a:r>
            <a:r>
              <a:rPr lang="en-GB" b="1" dirty="0" smtClean="0">
                <a:solidFill>
                  <a:srgbClr val="0070C0"/>
                </a:solidFill>
              </a:rPr>
              <a:t>BLUE</a:t>
            </a:r>
            <a:r>
              <a:rPr lang="en-GB" dirty="0" smtClean="0"/>
              <a:t> and specify Quantity  </a:t>
            </a:r>
          </a:p>
          <a:p>
            <a:r>
              <a:rPr lang="en-GB" dirty="0" smtClean="0"/>
              <a:t>If warning is again automatically created due to exceeding Credit Limits or overdue balance, please click OK !!!</a:t>
            </a:r>
          </a:p>
          <a:p>
            <a:r>
              <a:rPr lang="en-GB" dirty="0" smtClean="0"/>
              <a:t>See Statistics of this document by F9</a:t>
            </a:r>
          </a:p>
          <a:p>
            <a:r>
              <a:rPr lang="en-GB" dirty="0" smtClean="0"/>
              <a:t>Button Print-&gt;Order Confirmation-&gt;Preview</a:t>
            </a:r>
          </a:p>
          <a:p>
            <a:r>
              <a:rPr lang="en-GB" dirty="0" smtClean="0"/>
              <a:t> Post it by use of F11</a:t>
            </a:r>
          </a:p>
          <a:p>
            <a:r>
              <a:rPr lang="en-GB" dirty="0" smtClean="0"/>
              <a:t>Make a choice (for this first simple sales order model)  </a:t>
            </a:r>
          </a:p>
          <a:p>
            <a:endParaRPr lang="cs-CZ" dirty="0"/>
          </a:p>
        </p:txBody>
      </p:sp>
    </p:spTree>
    <p:extLst>
      <p:ext uri="{BB962C8B-B14F-4D97-AF65-F5344CB8AC3E}">
        <p14:creationId xmlns:p14="http://schemas.microsoft.com/office/powerpoint/2010/main" val="302826206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992</Words>
  <Application>Microsoft Office PowerPoint</Application>
  <PresentationFormat>Předvádění na obrazovce (4:3)</PresentationFormat>
  <Paragraphs>161</Paragraphs>
  <Slides>35</Slides>
  <Notes>1</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Motiv systému Office</vt:lpstr>
      <vt:lpstr>Introduction to MS Dynamics NAV II.</vt:lpstr>
      <vt:lpstr>Basic source tables I.(sales) </vt:lpstr>
      <vt:lpstr>Prezentace aplikace PowerPoint</vt:lpstr>
      <vt:lpstr>Basic information - buttons (sales) </vt:lpstr>
      <vt:lpstr>Basic source tables II.(sales) </vt:lpstr>
      <vt:lpstr>Costing methods concisely</vt:lpstr>
      <vt:lpstr>Item card</vt:lpstr>
      <vt:lpstr>Sales order</vt:lpstr>
      <vt:lpstr>How to create a simple Sales Order </vt:lpstr>
      <vt:lpstr>Check credit limit</vt:lpstr>
      <vt:lpstr>Created Sales Order</vt:lpstr>
      <vt:lpstr>Sales Order confirmation (preview) </vt:lpstr>
      <vt:lpstr>Lower part of the Sales Order form</vt:lpstr>
      <vt:lpstr>Posted invoice and delivery list</vt:lpstr>
      <vt:lpstr>Direct „jump“to the item card from Posted Invoice (F6)</vt:lpstr>
      <vt:lpstr>Item card and its entries (Ctrl-F5)</vt:lpstr>
      <vt:lpstr>Direct „jump“to the Customer card from Posted Invoice (F6)</vt:lpstr>
      <vt:lpstr>Customer card and its entries (Ctrl-F5)</vt:lpstr>
      <vt:lpstr>Impacts to G/L </vt:lpstr>
      <vt:lpstr>Impacts to G/L (General Ledger Entries) </vt:lpstr>
      <vt:lpstr>Creation of the brand new customer</vt:lpstr>
      <vt:lpstr>Creation of the new template</vt:lpstr>
      <vt:lpstr>Creation of the new template</vt:lpstr>
      <vt:lpstr>Posting Groups</vt:lpstr>
      <vt:lpstr>Posting Groups</vt:lpstr>
      <vt:lpstr>Let´s go to international Brno Fair</vt:lpstr>
      <vt:lpstr>Contact Card</vt:lpstr>
      <vt:lpstr>Contact Card-F3 (new)</vt:lpstr>
      <vt:lpstr>Contact Card-by use your template</vt:lpstr>
      <vt:lpstr>New Customer card </vt:lpstr>
      <vt:lpstr>Presented principle </vt:lpstr>
      <vt:lpstr>End of the section II. </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Skorkovsky Jaromir</cp:lastModifiedBy>
  <cp:revision>37</cp:revision>
  <dcterms:created xsi:type="dcterms:W3CDTF">2014-09-15T11:04:04Z</dcterms:created>
  <dcterms:modified xsi:type="dcterms:W3CDTF">2014-09-22T12:26:17Z</dcterms:modified>
</cp:coreProperties>
</file>