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97" r:id="rId4"/>
    <p:sldId id="300" r:id="rId5"/>
    <p:sldId id="299" r:id="rId6"/>
    <p:sldId id="301" r:id="rId7"/>
    <p:sldId id="302" r:id="rId8"/>
    <p:sldId id="306" r:id="rId9"/>
    <p:sldId id="305" r:id="rId10"/>
    <p:sldId id="304" r:id="rId11"/>
    <p:sldId id="280" r:id="rId12"/>
    <p:sldId id="307" r:id="rId13"/>
    <p:sldId id="308" r:id="rId14"/>
    <p:sldId id="292" r:id="rId1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199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E92007-5756-40BE-A319-FC73D6D39E74}" type="datetimeFigureOut">
              <a:rPr lang="cs-CZ" smtClean="0"/>
              <a:t>29.9.2014</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CCF965-D2DE-4C4C-AD1D-A421956778C9}" type="slidenum">
              <a:rPr lang="cs-CZ" smtClean="0"/>
              <a:t>‹#›</a:t>
            </a:fld>
            <a:endParaRPr lang="cs-CZ"/>
          </a:p>
        </p:txBody>
      </p:sp>
    </p:spTree>
    <p:extLst>
      <p:ext uri="{BB962C8B-B14F-4D97-AF65-F5344CB8AC3E}">
        <p14:creationId xmlns:p14="http://schemas.microsoft.com/office/powerpoint/2010/main" val="19757406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FCCF965-D2DE-4C4C-AD1D-A421956778C9}" type="slidenum">
              <a:rPr lang="cs-CZ" smtClean="0"/>
              <a:t>11</a:t>
            </a:fld>
            <a:endParaRPr lang="cs-CZ"/>
          </a:p>
        </p:txBody>
      </p:sp>
    </p:spTree>
    <p:extLst>
      <p:ext uri="{BB962C8B-B14F-4D97-AF65-F5344CB8AC3E}">
        <p14:creationId xmlns:p14="http://schemas.microsoft.com/office/powerpoint/2010/main" val="30764434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29.9.2014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288279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29.9.2014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420046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29.9.2014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4066152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29.9.2014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456561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B9C74A0C-3999-4A34-B7B3-0F835A0A5B6E}" type="datetimeFigureOut">
              <a:rPr lang="cs-CZ" smtClean="0"/>
              <a:t>29.9.2014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3321111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B9C74A0C-3999-4A34-B7B3-0F835A0A5B6E}" type="datetimeFigureOut">
              <a:rPr lang="cs-CZ" smtClean="0"/>
              <a:t>29.9.2014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780087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9C74A0C-3999-4A34-B7B3-0F835A0A5B6E}" type="datetimeFigureOut">
              <a:rPr lang="cs-CZ" smtClean="0"/>
              <a:t>29.9.2014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1083971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B9C74A0C-3999-4A34-B7B3-0F835A0A5B6E}" type="datetimeFigureOut">
              <a:rPr lang="cs-CZ" smtClean="0"/>
              <a:t>29.9.2014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3355183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9C74A0C-3999-4A34-B7B3-0F835A0A5B6E}" type="datetimeFigureOut">
              <a:rPr lang="cs-CZ" smtClean="0"/>
              <a:t>29.9.2014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39870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9C74A0C-3999-4A34-B7B3-0F835A0A5B6E}" type="datetimeFigureOut">
              <a:rPr lang="cs-CZ" smtClean="0"/>
              <a:t>29.9.2014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1268218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9C74A0C-3999-4A34-B7B3-0F835A0A5B6E}" type="datetimeFigureOut">
              <a:rPr lang="cs-CZ" smtClean="0"/>
              <a:t>29.9.2014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4137538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C74A0C-3999-4A34-B7B3-0F835A0A5B6E}" type="datetimeFigureOut">
              <a:rPr lang="cs-CZ" smtClean="0"/>
              <a:t>29.9.2014</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F489B6-1413-439B-ADE2-DC9AD674B524}" type="slidenum">
              <a:rPr lang="cs-CZ" smtClean="0"/>
              <a:t>‹#›</a:t>
            </a:fld>
            <a:endParaRPr lang="cs-CZ"/>
          </a:p>
        </p:txBody>
      </p:sp>
    </p:spTree>
    <p:extLst>
      <p:ext uri="{BB962C8B-B14F-4D97-AF65-F5344CB8AC3E}">
        <p14:creationId xmlns:p14="http://schemas.microsoft.com/office/powerpoint/2010/main" val="27970087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18.png"/></Relationships>
</file>

<file path=ppt/slides/_rels/slide1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Introduction</a:t>
            </a:r>
            <a:r>
              <a:rPr lang="cs-CZ" dirty="0" smtClean="0"/>
              <a:t> to MS Dynamics NAV IV.</a:t>
            </a:r>
            <a:endParaRPr lang="cs-CZ" dirty="0"/>
          </a:p>
        </p:txBody>
      </p:sp>
      <p:sp>
        <p:nvSpPr>
          <p:cNvPr id="3" name="Podnadpis 2"/>
          <p:cNvSpPr>
            <a:spLocks noGrp="1"/>
          </p:cNvSpPr>
          <p:nvPr>
            <p:ph type="subTitle" idx="1"/>
          </p:nvPr>
        </p:nvSpPr>
        <p:spPr/>
        <p:txBody>
          <a:bodyPr/>
          <a:lstStyle/>
          <a:p>
            <a:r>
              <a:rPr lang="cs-CZ" sz="1800" dirty="0" err="1" smtClean="0"/>
              <a:t>Ing.J.Skorkovský,CSc</a:t>
            </a:r>
            <a:r>
              <a:rPr lang="cs-CZ" sz="1800" dirty="0" smtClean="0"/>
              <a:t>.</a:t>
            </a:r>
            <a:r>
              <a:rPr lang="cs-CZ" dirty="0" smtClean="0"/>
              <a:t> </a:t>
            </a:r>
          </a:p>
          <a:p>
            <a:r>
              <a:rPr lang="en-US" sz="1800" dirty="0" smtClean="0"/>
              <a:t>MASARYK UNIVERSITY BRNO,</a:t>
            </a:r>
            <a:r>
              <a:rPr lang="cs-CZ" sz="1800" dirty="0" smtClean="0"/>
              <a:t> </a:t>
            </a:r>
            <a:r>
              <a:rPr lang="en-US" sz="1800" dirty="0" smtClean="0"/>
              <a:t>Czech Republic </a:t>
            </a:r>
          </a:p>
          <a:p>
            <a:r>
              <a:rPr lang="en-US" sz="1800" dirty="0" smtClean="0"/>
              <a:t>Faculty of economics and business administration </a:t>
            </a:r>
          </a:p>
          <a:p>
            <a:r>
              <a:rPr lang="en-US" sz="1800" dirty="0" smtClean="0"/>
              <a:t>Department of corporate economy</a:t>
            </a:r>
            <a:endParaRPr lang="en-US" sz="1800" dirty="0"/>
          </a:p>
        </p:txBody>
      </p:sp>
    </p:spTree>
    <p:extLst>
      <p:ext uri="{BB962C8B-B14F-4D97-AF65-F5344CB8AC3E}">
        <p14:creationId xmlns:p14="http://schemas.microsoft.com/office/powerpoint/2010/main" val="1172089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sz="2800" b="1" dirty="0" smtClean="0"/>
              <a:t>X1 Item Ledger Entries  in order to see applications</a:t>
            </a:r>
            <a:endParaRPr lang="en-US" sz="2800" b="1"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268760"/>
            <a:ext cx="4368378" cy="23155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Šipka dolů 3"/>
          <p:cNvSpPr/>
          <p:nvPr/>
        </p:nvSpPr>
        <p:spPr>
          <a:xfrm>
            <a:off x="1931653" y="3213224"/>
            <a:ext cx="1728192" cy="11521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TextovéPole 4"/>
          <p:cNvSpPr txBox="1"/>
          <p:nvPr/>
        </p:nvSpPr>
        <p:spPr>
          <a:xfrm>
            <a:off x="2363701" y="3789288"/>
            <a:ext cx="864096" cy="369332"/>
          </a:xfrm>
          <a:prstGeom prst="rect">
            <a:avLst/>
          </a:prstGeom>
          <a:noFill/>
        </p:spPr>
        <p:txBody>
          <a:bodyPr wrap="square" rtlCol="0">
            <a:spAutoFit/>
          </a:bodyPr>
          <a:lstStyle/>
          <a:p>
            <a:r>
              <a:rPr lang="cs-CZ" i="1" dirty="0" smtClean="0">
                <a:solidFill>
                  <a:schemeClr val="bg1"/>
                </a:solidFill>
              </a:rPr>
              <a:t>Ctrl- F5</a:t>
            </a:r>
            <a:endParaRPr lang="cs-CZ" i="1" dirty="0">
              <a:solidFill>
                <a:schemeClr val="bg1"/>
              </a:solidFill>
            </a:endParaRPr>
          </a:p>
        </p:txBody>
      </p:sp>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4437112"/>
            <a:ext cx="8438469" cy="13688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ovéPole 5"/>
          <p:cNvSpPr txBox="1"/>
          <p:nvPr/>
        </p:nvSpPr>
        <p:spPr>
          <a:xfrm>
            <a:off x="5071488" y="1412776"/>
            <a:ext cx="3953455" cy="1200329"/>
          </a:xfrm>
          <a:prstGeom prst="rect">
            <a:avLst/>
          </a:prstGeom>
          <a:noFill/>
        </p:spPr>
        <p:txBody>
          <a:bodyPr wrap="none" rtlCol="0">
            <a:spAutoFit/>
          </a:bodyPr>
          <a:lstStyle/>
          <a:p>
            <a:r>
              <a:rPr lang="en-US" dirty="0" smtClean="0"/>
              <a:t>Cost Amount actual = 12=10x1,0 + 1x2,0</a:t>
            </a:r>
          </a:p>
          <a:p>
            <a:r>
              <a:rPr lang="en-US" dirty="0" smtClean="0"/>
              <a:t>Remaining Quantity =9=20-11</a:t>
            </a:r>
          </a:p>
          <a:p>
            <a:r>
              <a:rPr lang="en-US" dirty="0" smtClean="0"/>
              <a:t>Open=YES (ticked) means, that  you </a:t>
            </a:r>
          </a:p>
          <a:p>
            <a:r>
              <a:rPr lang="en-US" dirty="0" smtClean="0"/>
              <a:t>Can still apply 9 pcs from this entry</a:t>
            </a:r>
            <a:endParaRPr lang="en-US" dirty="0"/>
          </a:p>
        </p:txBody>
      </p:sp>
    </p:spTree>
    <p:extLst>
      <p:ext uri="{BB962C8B-B14F-4D97-AF65-F5344CB8AC3E}">
        <p14:creationId xmlns:p14="http://schemas.microsoft.com/office/powerpoint/2010/main" val="34283801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b="1" dirty="0" err="1"/>
              <a:t>Impacts</a:t>
            </a:r>
            <a:r>
              <a:rPr lang="cs-CZ" sz="3600" b="1" dirty="0"/>
              <a:t> to </a:t>
            </a:r>
            <a:r>
              <a:rPr lang="cs-CZ" sz="3600" b="1" dirty="0" smtClean="0"/>
              <a:t>G/L (General </a:t>
            </a:r>
            <a:r>
              <a:rPr lang="cs-CZ" sz="3600" b="1" dirty="0" err="1" smtClean="0"/>
              <a:t>Ledger</a:t>
            </a:r>
            <a:r>
              <a:rPr lang="cs-CZ" sz="3600" b="1" dirty="0" smtClean="0"/>
              <a:t> </a:t>
            </a:r>
            <a:r>
              <a:rPr lang="cs-CZ" sz="3600" b="1" dirty="0" err="1" smtClean="0"/>
              <a:t>Entries</a:t>
            </a:r>
            <a:r>
              <a:rPr lang="cs-CZ" sz="3600" b="1" dirty="0" smtClean="0"/>
              <a:t>) </a:t>
            </a:r>
            <a:endParaRPr lang="cs-CZ" sz="3600" b="1" dirty="0"/>
          </a:p>
        </p:txBody>
      </p:sp>
      <p:cxnSp>
        <p:nvCxnSpPr>
          <p:cNvPr id="5" name="Přímá spojnice 4"/>
          <p:cNvCxnSpPr/>
          <p:nvPr/>
        </p:nvCxnSpPr>
        <p:spPr>
          <a:xfrm>
            <a:off x="6255053" y="4941168"/>
            <a:ext cx="1656184"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7" name="Přímá spojnice 6"/>
          <p:cNvCxnSpPr/>
          <p:nvPr/>
        </p:nvCxnSpPr>
        <p:spPr>
          <a:xfrm>
            <a:off x="3167844" y="4411501"/>
            <a:ext cx="1656184"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8" name="Přímá spojnice 7"/>
          <p:cNvCxnSpPr/>
          <p:nvPr/>
        </p:nvCxnSpPr>
        <p:spPr>
          <a:xfrm>
            <a:off x="6300192" y="3429000"/>
            <a:ext cx="1656184"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11" name="Přímá spojnice 10"/>
          <p:cNvCxnSpPr/>
          <p:nvPr/>
        </p:nvCxnSpPr>
        <p:spPr>
          <a:xfrm>
            <a:off x="3995936" y="4411501"/>
            <a:ext cx="0" cy="847328"/>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13" name="Přímá spojnice 12"/>
          <p:cNvCxnSpPr/>
          <p:nvPr/>
        </p:nvCxnSpPr>
        <p:spPr>
          <a:xfrm>
            <a:off x="7083145" y="4941168"/>
            <a:ext cx="0" cy="847328"/>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14" name="Přímá spojnice 13"/>
          <p:cNvCxnSpPr/>
          <p:nvPr/>
        </p:nvCxnSpPr>
        <p:spPr>
          <a:xfrm>
            <a:off x="7128284" y="3429000"/>
            <a:ext cx="0" cy="847328"/>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12" name="TextovéPole 11"/>
          <p:cNvSpPr txBox="1"/>
          <p:nvPr/>
        </p:nvSpPr>
        <p:spPr>
          <a:xfrm>
            <a:off x="6209555" y="4571255"/>
            <a:ext cx="2541401" cy="307777"/>
          </a:xfrm>
          <a:prstGeom prst="rect">
            <a:avLst/>
          </a:prstGeom>
          <a:noFill/>
        </p:spPr>
        <p:txBody>
          <a:bodyPr wrap="none" rtlCol="0">
            <a:spAutoFit/>
          </a:bodyPr>
          <a:lstStyle/>
          <a:p>
            <a:r>
              <a:rPr lang="cs-CZ" sz="1400" dirty="0" smtClean="0"/>
              <a:t>7110 </a:t>
            </a:r>
            <a:r>
              <a:rPr lang="cs-CZ" sz="1400" dirty="0" err="1" smtClean="0"/>
              <a:t>Purchase</a:t>
            </a:r>
            <a:r>
              <a:rPr lang="cs-CZ" sz="1400" dirty="0" smtClean="0"/>
              <a:t> Retail </a:t>
            </a:r>
            <a:r>
              <a:rPr lang="cs-CZ" sz="1400" dirty="0" err="1" smtClean="0"/>
              <a:t>Domestic</a:t>
            </a:r>
            <a:r>
              <a:rPr lang="cs-CZ" sz="1400" dirty="0" smtClean="0"/>
              <a:t> </a:t>
            </a:r>
            <a:endParaRPr lang="cs-CZ" sz="1400" dirty="0"/>
          </a:p>
        </p:txBody>
      </p:sp>
      <p:sp>
        <p:nvSpPr>
          <p:cNvPr id="16" name="TextovéPole 15"/>
          <p:cNvSpPr txBox="1"/>
          <p:nvPr/>
        </p:nvSpPr>
        <p:spPr>
          <a:xfrm>
            <a:off x="6156176" y="3036708"/>
            <a:ext cx="1958165" cy="307777"/>
          </a:xfrm>
          <a:prstGeom prst="rect">
            <a:avLst/>
          </a:prstGeom>
          <a:noFill/>
        </p:spPr>
        <p:txBody>
          <a:bodyPr wrap="none" rtlCol="0">
            <a:spAutoFit/>
          </a:bodyPr>
          <a:lstStyle/>
          <a:p>
            <a:r>
              <a:rPr lang="cs-CZ" sz="1400" dirty="0" smtClean="0"/>
              <a:t>5630  </a:t>
            </a:r>
            <a:r>
              <a:rPr lang="cs-CZ" sz="1400" dirty="0" err="1" smtClean="0"/>
              <a:t>Purchase</a:t>
            </a:r>
            <a:r>
              <a:rPr lang="cs-CZ" sz="1400" dirty="0" smtClean="0"/>
              <a:t> VAT 25%</a:t>
            </a:r>
            <a:endParaRPr lang="cs-CZ" sz="1400" dirty="0"/>
          </a:p>
        </p:txBody>
      </p:sp>
      <p:sp>
        <p:nvSpPr>
          <p:cNvPr id="17" name="TextovéPole 16"/>
          <p:cNvSpPr txBox="1"/>
          <p:nvPr/>
        </p:nvSpPr>
        <p:spPr>
          <a:xfrm>
            <a:off x="3023828" y="4010194"/>
            <a:ext cx="1884170" cy="307777"/>
          </a:xfrm>
          <a:prstGeom prst="rect">
            <a:avLst/>
          </a:prstGeom>
          <a:noFill/>
        </p:spPr>
        <p:txBody>
          <a:bodyPr wrap="none" rtlCol="0">
            <a:spAutoFit/>
          </a:bodyPr>
          <a:lstStyle/>
          <a:p>
            <a:r>
              <a:rPr lang="cs-CZ" sz="1400" dirty="0" smtClean="0"/>
              <a:t>5410 </a:t>
            </a:r>
            <a:r>
              <a:rPr lang="cs-CZ" sz="1400" dirty="0" err="1" smtClean="0"/>
              <a:t>Vendor</a:t>
            </a:r>
            <a:r>
              <a:rPr lang="cs-CZ" sz="1400" dirty="0" smtClean="0"/>
              <a:t> </a:t>
            </a:r>
            <a:r>
              <a:rPr lang="cs-CZ" sz="1400" dirty="0" err="1" smtClean="0"/>
              <a:t>Domestic</a:t>
            </a:r>
            <a:r>
              <a:rPr lang="cs-CZ" sz="1400" dirty="0" smtClean="0"/>
              <a:t> </a:t>
            </a:r>
            <a:endParaRPr lang="cs-CZ" sz="1400" dirty="0"/>
          </a:p>
        </p:txBody>
      </p:sp>
      <p:sp>
        <p:nvSpPr>
          <p:cNvPr id="15" name="TextovéPole 14"/>
          <p:cNvSpPr txBox="1"/>
          <p:nvPr/>
        </p:nvSpPr>
        <p:spPr>
          <a:xfrm>
            <a:off x="6195456" y="5112807"/>
            <a:ext cx="710451" cy="646331"/>
          </a:xfrm>
          <a:prstGeom prst="rect">
            <a:avLst/>
          </a:prstGeom>
          <a:noFill/>
        </p:spPr>
        <p:txBody>
          <a:bodyPr wrap="none" rtlCol="0">
            <a:spAutoFit/>
          </a:bodyPr>
          <a:lstStyle/>
          <a:p>
            <a:r>
              <a:rPr lang="cs-CZ" dirty="0" smtClean="0">
                <a:solidFill>
                  <a:srgbClr val="FF0000"/>
                </a:solidFill>
              </a:rPr>
              <a:t>10,00</a:t>
            </a:r>
          </a:p>
          <a:p>
            <a:r>
              <a:rPr lang="cs-CZ" dirty="0" smtClean="0">
                <a:solidFill>
                  <a:srgbClr val="0070C0"/>
                </a:solidFill>
              </a:rPr>
              <a:t>20,00</a:t>
            </a:r>
            <a:endParaRPr lang="cs-CZ" dirty="0">
              <a:solidFill>
                <a:srgbClr val="0070C0"/>
              </a:solidFill>
            </a:endParaRPr>
          </a:p>
        </p:txBody>
      </p:sp>
      <p:sp>
        <p:nvSpPr>
          <p:cNvPr id="19" name="TextovéPole 18"/>
          <p:cNvSpPr txBox="1"/>
          <p:nvPr/>
        </p:nvSpPr>
        <p:spPr>
          <a:xfrm>
            <a:off x="4128337" y="4650499"/>
            <a:ext cx="710451" cy="646331"/>
          </a:xfrm>
          <a:prstGeom prst="rect">
            <a:avLst/>
          </a:prstGeom>
          <a:noFill/>
        </p:spPr>
        <p:txBody>
          <a:bodyPr wrap="none" rtlCol="0">
            <a:spAutoFit/>
          </a:bodyPr>
          <a:lstStyle/>
          <a:p>
            <a:r>
              <a:rPr lang="cs-CZ" dirty="0" smtClean="0">
                <a:solidFill>
                  <a:srgbClr val="FF0000"/>
                </a:solidFill>
              </a:rPr>
              <a:t>12,50</a:t>
            </a:r>
          </a:p>
          <a:p>
            <a:r>
              <a:rPr lang="cs-CZ" dirty="0" smtClean="0">
                <a:solidFill>
                  <a:srgbClr val="0070C0"/>
                </a:solidFill>
              </a:rPr>
              <a:t>25,00</a:t>
            </a:r>
            <a:endParaRPr lang="cs-CZ" dirty="0">
              <a:solidFill>
                <a:srgbClr val="0070C0"/>
              </a:solidFill>
            </a:endParaRPr>
          </a:p>
        </p:txBody>
      </p:sp>
      <p:sp>
        <p:nvSpPr>
          <p:cNvPr id="20" name="TextovéPole 19"/>
          <p:cNvSpPr txBox="1"/>
          <p:nvPr/>
        </p:nvSpPr>
        <p:spPr>
          <a:xfrm>
            <a:off x="6209555" y="3667998"/>
            <a:ext cx="593432" cy="646331"/>
          </a:xfrm>
          <a:prstGeom prst="rect">
            <a:avLst/>
          </a:prstGeom>
          <a:noFill/>
        </p:spPr>
        <p:txBody>
          <a:bodyPr wrap="none" rtlCol="0">
            <a:spAutoFit/>
          </a:bodyPr>
          <a:lstStyle/>
          <a:p>
            <a:r>
              <a:rPr lang="cs-CZ" dirty="0" smtClean="0">
                <a:solidFill>
                  <a:srgbClr val="FF0000"/>
                </a:solidFill>
              </a:rPr>
              <a:t>2,50</a:t>
            </a:r>
          </a:p>
          <a:p>
            <a:r>
              <a:rPr lang="cs-CZ" dirty="0" smtClean="0">
                <a:solidFill>
                  <a:srgbClr val="0070C0"/>
                </a:solidFill>
              </a:rPr>
              <a:t>5,00</a:t>
            </a:r>
            <a:endParaRPr lang="cs-CZ" dirty="0">
              <a:solidFill>
                <a:srgbClr val="0070C0"/>
              </a:solidFill>
            </a:endParaRPr>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581" y="1268760"/>
            <a:ext cx="4791523" cy="8822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19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6294" y="2359133"/>
            <a:ext cx="4749801" cy="9516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ovéPole 2"/>
          <p:cNvSpPr txBox="1"/>
          <p:nvPr/>
        </p:nvSpPr>
        <p:spPr>
          <a:xfrm>
            <a:off x="5940152" y="1628800"/>
            <a:ext cx="1940468" cy="369332"/>
          </a:xfrm>
          <a:prstGeom prst="rect">
            <a:avLst/>
          </a:prstGeom>
          <a:noFill/>
        </p:spPr>
        <p:txBody>
          <a:bodyPr wrap="none" rtlCol="0">
            <a:spAutoFit/>
          </a:bodyPr>
          <a:lstStyle/>
          <a:p>
            <a:r>
              <a:rPr lang="cs-CZ" dirty="0" smtClean="0">
                <a:solidFill>
                  <a:srgbClr val="FF0000"/>
                </a:solidFill>
              </a:rPr>
              <a:t>1st </a:t>
            </a:r>
            <a:r>
              <a:rPr lang="cs-CZ" dirty="0" err="1" smtClean="0">
                <a:solidFill>
                  <a:srgbClr val="FF0000"/>
                </a:solidFill>
              </a:rPr>
              <a:t>Purchase</a:t>
            </a:r>
            <a:r>
              <a:rPr lang="cs-CZ" dirty="0" smtClean="0">
                <a:solidFill>
                  <a:srgbClr val="FF0000"/>
                </a:solidFill>
              </a:rPr>
              <a:t> </a:t>
            </a:r>
            <a:r>
              <a:rPr lang="cs-CZ" dirty="0" err="1" smtClean="0">
                <a:solidFill>
                  <a:srgbClr val="FF0000"/>
                </a:solidFill>
              </a:rPr>
              <a:t>order</a:t>
            </a:r>
            <a:endParaRPr lang="cs-CZ" dirty="0">
              <a:solidFill>
                <a:srgbClr val="FF0000"/>
              </a:solidFill>
            </a:endParaRPr>
          </a:p>
        </p:txBody>
      </p:sp>
      <p:sp>
        <p:nvSpPr>
          <p:cNvPr id="21" name="TextovéPole 20"/>
          <p:cNvSpPr txBox="1"/>
          <p:nvPr/>
        </p:nvSpPr>
        <p:spPr>
          <a:xfrm>
            <a:off x="5940152" y="2465616"/>
            <a:ext cx="2096921" cy="369332"/>
          </a:xfrm>
          <a:prstGeom prst="rect">
            <a:avLst/>
          </a:prstGeom>
          <a:noFill/>
        </p:spPr>
        <p:txBody>
          <a:bodyPr wrap="none" rtlCol="0">
            <a:spAutoFit/>
          </a:bodyPr>
          <a:lstStyle/>
          <a:p>
            <a:r>
              <a:rPr lang="cs-CZ" dirty="0" smtClean="0">
                <a:solidFill>
                  <a:srgbClr val="0070C0"/>
                </a:solidFill>
              </a:rPr>
              <a:t>2nd </a:t>
            </a:r>
            <a:r>
              <a:rPr lang="cs-CZ" dirty="0" err="1" smtClean="0">
                <a:solidFill>
                  <a:srgbClr val="0070C0"/>
                </a:solidFill>
              </a:rPr>
              <a:t>Purchase</a:t>
            </a:r>
            <a:r>
              <a:rPr lang="cs-CZ" dirty="0" smtClean="0">
                <a:solidFill>
                  <a:srgbClr val="0070C0"/>
                </a:solidFill>
              </a:rPr>
              <a:t> </a:t>
            </a:r>
            <a:r>
              <a:rPr lang="cs-CZ" dirty="0" err="1" smtClean="0">
                <a:solidFill>
                  <a:srgbClr val="0070C0"/>
                </a:solidFill>
              </a:rPr>
              <a:t>order</a:t>
            </a:r>
            <a:endParaRPr lang="cs-CZ" dirty="0">
              <a:solidFill>
                <a:srgbClr val="0070C0"/>
              </a:solidFill>
            </a:endParaRPr>
          </a:p>
        </p:txBody>
      </p:sp>
    </p:spTree>
    <p:extLst>
      <p:ext uri="{BB962C8B-B14F-4D97-AF65-F5344CB8AC3E}">
        <p14:creationId xmlns:p14="http://schemas.microsoft.com/office/powerpoint/2010/main" val="41400828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4213" y="8849"/>
            <a:ext cx="8229600" cy="1143000"/>
          </a:xfrm>
        </p:spPr>
        <p:txBody>
          <a:bodyPr/>
          <a:lstStyle/>
          <a:p>
            <a:r>
              <a:rPr lang="cs-CZ" dirty="0" err="1" smtClean="0"/>
              <a:t>Inventory</a:t>
            </a:r>
            <a:r>
              <a:rPr lang="cs-CZ" dirty="0" smtClean="0"/>
              <a:t> </a:t>
            </a:r>
            <a:r>
              <a:rPr lang="cs-CZ" dirty="0" err="1" smtClean="0"/>
              <a:t>value</a:t>
            </a:r>
            <a:endParaRPr lang="cs-CZ"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1" y="1124744"/>
            <a:ext cx="2066476" cy="23042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32685" y="980728"/>
            <a:ext cx="1999355" cy="13138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43804" y="2420888"/>
            <a:ext cx="2085101" cy="13629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Šipka doprava 3"/>
          <p:cNvSpPr/>
          <p:nvPr/>
        </p:nvSpPr>
        <p:spPr>
          <a:xfrm>
            <a:off x="2051720" y="1988840"/>
            <a:ext cx="880965"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9592" y="3897172"/>
            <a:ext cx="6829510" cy="26806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Obdélník 4"/>
          <p:cNvSpPr/>
          <p:nvPr/>
        </p:nvSpPr>
        <p:spPr>
          <a:xfrm>
            <a:off x="3491880" y="3501008"/>
            <a:ext cx="494474" cy="282798"/>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7" name="Přímá spojnice se šipkou 6"/>
          <p:cNvCxnSpPr>
            <a:stCxn id="5" idx="2"/>
          </p:cNvCxnSpPr>
          <p:nvPr/>
        </p:nvCxnSpPr>
        <p:spPr>
          <a:xfrm>
            <a:off x="3739117" y="3783806"/>
            <a:ext cx="0" cy="653306"/>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0787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Cost</a:t>
            </a:r>
            <a:r>
              <a:rPr lang="cs-CZ" dirty="0" smtClean="0"/>
              <a:t> </a:t>
            </a:r>
            <a:r>
              <a:rPr lang="cs-CZ" dirty="0" err="1" smtClean="0"/>
              <a:t>history</a:t>
            </a:r>
            <a:endParaRPr lang="cs-CZ"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340768"/>
            <a:ext cx="3888432" cy="22272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0380" y="3789040"/>
            <a:ext cx="8075207" cy="1456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6" name="Přímá spojnice se šipkou 5"/>
          <p:cNvCxnSpPr/>
          <p:nvPr/>
        </p:nvCxnSpPr>
        <p:spPr>
          <a:xfrm>
            <a:off x="2339752" y="2454415"/>
            <a:ext cx="0" cy="1334625"/>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5" name="TextovéPole 4"/>
          <p:cNvSpPr txBox="1"/>
          <p:nvPr/>
        </p:nvSpPr>
        <p:spPr>
          <a:xfrm>
            <a:off x="4427984" y="1628800"/>
            <a:ext cx="4293419" cy="646331"/>
          </a:xfrm>
          <a:prstGeom prst="rect">
            <a:avLst/>
          </a:prstGeom>
          <a:noFill/>
        </p:spPr>
        <p:txBody>
          <a:bodyPr wrap="none" rtlCol="0">
            <a:spAutoFit/>
          </a:bodyPr>
          <a:lstStyle/>
          <a:p>
            <a:r>
              <a:rPr lang="cs-CZ" dirty="0" smtClean="0"/>
              <a:t>Unit </a:t>
            </a:r>
            <a:r>
              <a:rPr lang="cs-CZ" dirty="0" err="1" smtClean="0"/>
              <a:t>Cost</a:t>
            </a:r>
            <a:r>
              <a:rPr lang="cs-CZ" dirty="0" smtClean="0"/>
              <a:t>=</a:t>
            </a:r>
            <a:r>
              <a:rPr lang="cs-CZ" dirty="0" err="1" smtClean="0"/>
              <a:t>Cost</a:t>
            </a:r>
            <a:r>
              <a:rPr lang="cs-CZ" dirty="0" smtClean="0"/>
              <a:t> </a:t>
            </a:r>
            <a:r>
              <a:rPr lang="cs-CZ" dirty="0" err="1" smtClean="0"/>
              <a:t>Amount</a:t>
            </a:r>
            <a:r>
              <a:rPr lang="cs-CZ" dirty="0" smtClean="0"/>
              <a:t> (</a:t>
            </a:r>
            <a:r>
              <a:rPr lang="cs-CZ" dirty="0" err="1" smtClean="0"/>
              <a:t>Actual</a:t>
            </a:r>
            <a:r>
              <a:rPr lang="cs-CZ" dirty="0" smtClean="0"/>
              <a:t>) /</a:t>
            </a:r>
            <a:r>
              <a:rPr lang="cs-CZ" dirty="0" err="1" smtClean="0"/>
              <a:t>Quantity</a:t>
            </a:r>
            <a:r>
              <a:rPr lang="cs-CZ" dirty="0" smtClean="0"/>
              <a:t> </a:t>
            </a:r>
          </a:p>
          <a:p>
            <a:endParaRPr lang="cs-CZ" dirty="0"/>
          </a:p>
        </p:txBody>
      </p:sp>
      <p:sp>
        <p:nvSpPr>
          <p:cNvPr id="7" name="Obdélník 6"/>
          <p:cNvSpPr/>
          <p:nvPr/>
        </p:nvSpPr>
        <p:spPr>
          <a:xfrm>
            <a:off x="1043608" y="5373216"/>
            <a:ext cx="7038528" cy="1200329"/>
          </a:xfrm>
          <a:prstGeom prst="rect">
            <a:avLst/>
          </a:prstGeom>
        </p:spPr>
        <p:txBody>
          <a:bodyPr wrap="square">
            <a:spAutoFit/>
          </a:bodyPr>
          <a:lstStyle/>
          <a:p>
            <a:r>
              <a:rPr lang="en-US" b="1" dirty="0"/>
              <a:t>Unit Cost</a:t>
            </a:r>
          </a:p>
          <a:p>
            <a:r>
              <a:rPr lang="en-US" dirty="0"/>
              <a:t>This field is calculated by the program and it shows the average cost for this entry. It is calculated by dividing the sum of the Cost Amount (Expected) and Cost Amount (Actual) fields by the quantity.</a:t>
            </a:r>
          </a:p>
        </p:txBody>
      </p:sp>
    </p:spTree>
    <p:extLst>
      <p:ext uri="{BB962C8B-B14F-4D97-AF65-F5344CB8AC3E}">
        <p14:creationId xmlns:p14="http://schemas.microsoft.com/office/powerpoint/2010/main" val="20926374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End </a:t>
            </a:r>
            <a:r>
              <a:rPr lang="cs-CZ" dirty="0" err="1" smtClean="0"/>
              <a:t>of</a:t>
            </a:r>
            <a:r>
              <a:rPr lang="cs-CZ" dirty="0" smtClean="0"/>
              <a:t> </a:t>
            </a:r>
            <a:r>
              <a:rPr lang="cs-CZ" dirty="0" err="1" smtClean="0"/>
              <a:t>the</a:t>
            </a:r>
            <a:r>
              <a:rPr lang="cs-CZ" dirty="0" smtClean="0"/>
              <a:t> </a:t>
            </a:r>
            <a:r>
              <a:rPr lang="cs-CZ" dirty="0" err="1" smtClean="0"/>
              <a:t>section</a:t>
            </a:r>
            <a:r>
              <a:rPr lang="cs-CZ" dirty="0" smtClean="0"/>
              <a:t> IV. </a:t>
            </a:r>
            <a:endParaRPr lang="cs-CZ"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5966" y="1409258"/>
            <a:ext cx="5024983" cy="42127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04971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smtClean="0"/>
              <a:t>How</a:t>
            </a:r>
            <a:r>
              <a:rPr lang="cs-CZ" dirty="0" smtClean="0"/>
              <a:t> to </a:t>
            </a:r>
            <a:r>
              <a:rPr lang="cs-CZ" dirty="0" err="1" smtClean="0"/>
              <a:t>create</a:t>
            </a:r>
            <a:r>
              <a:rPr lang="cs-CZ" dirty="0" smtClean="0"/>
              <a:t>  a </a:t>
            </a:r>
            <a:r>
              <a:rPr lang="cs-CZ" dirty="0" err="1" smtClean="0"/>
              <a:t>new</a:t>
            </a:r>
            <a:r>
              <a:rPr lang="cs-CZ" dirty="0" smtClean="0"/>
              <a:t> </a:t>
            </a:r>
            <a:r>
              <a:rPr lang="cs-CZ" dirty="0" err="1" smtClean="0"/>
              <a:t>Item</a:t>
            </a:r>
            <a:r>
              <a:rPr lang="cs-CZ" dirty="0" smtClean="0"/>
              <a:t> </a:t>
            </a:r>
            <a:r>
              <a:rPr lang="cs-CZ" dirty="0" err="1" smtClean="0"/>
              <a:t>card</a:t>
            </a:r>
            <a:r>
              <a:rPr lang="cs-CZ" dirty="0" smtClean="0"/>
              <a:t> </a:t>
            </a:r>
            <a:endParaRPr lang="cs-CZ"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412776"/>
            <a:ext cx="2828925" cy="1504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79912" y="1316842"/>
            <a:ext cx="4824536" cy="29762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78472" y="4725144"/>
            <a:ext cx="5825976" cy="18965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Šipka dolů 8"/>
          <p:cNvSpPr/>
          <p:nvPr/>
        </p:nvSpPr>
        <p:spPr>
          <a:xfrm>
            <a:off x="6307011" y="4149080"/>
            <a:ext cx="720080" cy="720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TextovéPole 5"/>
          <p:cNvSpPr txBox="1"/>
          <p:nvPr/>
        </p:nvSpPr>
        <p:spPr>
          <a:xfrm>
            <a:off x="2764300" y="4357464"/>
            <a:ext cx="2505622" cy="369332"/>
          </a:xfrm>
          <a:prstGeom prst="rect">
            <a:avLst/>
          </a:prstGeom>
          <a:noFill/>
        </p:spPr>
        <p:txBody>
          <a:bodyPr wrap="none" rtlCol="0">
            <a:spAutoFit/>
          </a:bodyPr>
          <a:lstStyle/>
          <a:p>
            <a:r>
              <a:rPr lang="cs-CZ" dirty="0" err="1" smtClean="0"/>
              <a:t>After</a:t>
            </a:r>
            <a:r>
              <a:rPr lang="cs-CZ" dirty="0" smtClean="0"/>
              <a:t> </a:t>
            </a:r>
            <a:r>
              <a:rPr lang="cs-CZ" dirty="0" err="1" smtClean="0"/>
              <a:t>filter</a:t>
            </a:r>
            <a:r>
              <a:rPr lang="cs-CZ" dirty="0" smtClean="0"/>
              <a:t> 19* </a:t>
            </a:r>
            <a:r>
              <a:rPr lang="cs-CZ" dirty="0" err="1" smtClean="0"/>
              <a:t>is</a:t>
            </a:r>
            <a:r>
              <a:rPr lang="cs-CZ" dirty="0" smtClean="0"/>
              <a:t> </a:t>
            </a:r>
            <a:r>
              <a:rPr lang="cs-CZ" dirty="0" err="1" smtClean="0"/>
              <a:t>applied</a:t>
            </a:r>
            <a:endParaRPr lang="cs-CZ" dirty="0"/>
          </a:p>
        </p:txBody>
      </p:sp>
    </p:spTree>
    <p:extLst>
      <p:ext uri="{BB962C8B-B14F-4D97-AF65-F5344CB8AC3E}">
        <p14:creationId xmlns:p14="http://schemas.microsoft.com/office/powerpoint/2010/main" val="365402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How</a:t>
            </a:r>
            <a:r>
              <a:rPr lang="cs-CZ" dirty="0"/>
              <a:t> to </a:t>
            </a:r>
            <a:r>
              <a:rPr lang="cs-CZ" dirty="0" err="1"/>
              <a:t>create</a:t>
            </a:r>
            <a:r>
              <a:rPr lang="cs-CZ" dirty="0"/>
              <a:t> </a:t>
            </a:r>
            <a:r>
              <a:rPr lang="cs-CZ" dirty="0" smtClean="0"/>
              <a:t> a </a:t>
            </a:r>
            <a:r>
              <a:rPr lang="cs-CZ" dirty="0" err="1" smtClean="0"/>
              <a:t>new</a:t>
            </a:r>
            <a:r>
              <a:rPr lang="cs-CZ" dirty="0" smtClean="0"/>
              <a:t> </a:t>
            </a:r>
            <a:r>
              <a:rPr lang="cs-CZ" dirty="0" err="1"/>
              <a:t>Item</a:t>
            </a:r>
            <a:r>
              <a:rPr lang="cs-CZ" dirty="0"/>
              <a:t> </a:t>
            </a:r>
            <a:r>
              <a:rPr lang="cs-CZ" dirty="0" err="1"/>
              <a:t>card</a:t>
            </a:r>
            <a:r>
              <a:rPr lang="cs-CZ" dirty="0"/>
              <a:t> </a:t>
            </a:r>
          </a:p>
        </p:txBody>
      </p:sp>
      <p:sp>
        <p:nvSpPr>
          <p:cNvPr id="3" name="Zástupný symbol pro obsah 2"/>
          <p:cNvSpPr>
            <a:spLocks noGrp="1"/>
          </p:cNvSpPr>
          <p:nvPr>
            <p:ph idx="1"/>
          </p:nvPr>
        </p:nvSpPr>
        <p:spPr/>
        <p:txBody>
          <a:bodyPr>
            <a:normAutofit/>
          </a:bodyPr>
          <a:lstStyle/>
          <a:p>
            <a:r>
              <a:rPr lang="en-US" sz="2000" dirty="0" smtClean="0"/>
              <a:t>Open chosen card (e.g. 1964-W) by use of keyboard shortcut </a:t>
            </a:r>
            <a:r>
              <a:rPr lang="en-US" sz="2000" b="1" dirty="0" smtClean="0">
                <a:solidFill>
                  <a:srgbClr val="FF0000"/>
                </a:solidFill>
              </a:rPr>
              <a:t>Shift-F5 </a:t>
            </a:r>
            <a:r>
              <a:rPr lang="en-US" sz="2000" dirty="0" smtClean="0"/>
              <a:t>and from the menu Edit use Select function and you will get  </a:t>
            </a:r>
            <a:endParaRPr lang="en-US" sz="20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2924944"/>
            <a:ext cx="6078835" cy="34260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5" name="Přímá spojnice se šipkou 4"/>
          <p:cNvCxnSpPr/>
          <p:nvPr/>
        </p:nvCxnSpPr>
        <p:spPr>
          <a:xfrm flipH="1">
            <a:off x="6474371" y="2348880"/>
            <a:ext cx="1" cy="576064"/>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9856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How to create a new Item car</a:t>
            </a:r>
            <a:r>
              <a:rPr lang="cs-CZ" dirty="0" smtClean="0"/>
              <a:t>d </a:t>
            </a:r>
            <a:endParaRPr lang="cs-CZ" dirty="0"/>
          </a:p>
        </p:txBody>
      </p:sp>
      <p:sp>
        <p:nvSpPr>
          <p:cNvPr id="3" name="Zástupný symbol pro obsah 2"/>
          <p:cNvSpPr>
            <a:spLocks noGrp="1"/>
          </p:cNvSpPr>
          <p:nvPr>
            <p:ph idx="1"/>
          </p:nvPr>
        </p:nvSpPr>
        <p:spPr>
          <a:xfrm>
            <a:off x="457200" y="1600200"/>
            <a:ext cx="8435280" cy="4525963"/>
          </a:xfrm>
        </p:spPr>
        <p:txBody>
          <a:bodyPr>
            <a:normAutofit fontScale="85000" lnSpcReduction="20000"/>
          </a:bodyPr>
          <a:lstStyle/>
          <a:p>
            <a:r>
              <a:rPr lang="en-US" dirty="0" smtClean="0"/>
              <a:t>Ctrl-C </a:t>
            </a:r>
            <a:r>
              <a:rPr lang="en-US" sz="2400" dirty="0" smtClean="0"/>
              <a:t>(Item card picture is cut into clipboard) </a:t>
            </a:r>
          </a:p>
          <a:p>
            <a:r>
              <a:rPr lang="en-US" b="1" dirty="0" smtClean="0">
                <a:solidFill>
                  <a:srgbClr val="FF0000"/>
                </a:solidFill>
              </a:rPr>
              <a:t>F3</a:t>
            </a:r>
            <a:r>
              <a:rPr lang="en-US" dirty="0" smtClean="0"/>
              <a:t>  in order to create  new card </a:t>
            </a:r>
          </a:p>
          <a:p>
            <a:r>
              <a:rPr lang="en-US" dirty="0" smtClean="0"/>
              <a:t>Ctrl-V </a:t>
            </a:r>
            <a:r>
              <a:rPr lang="en-US" sz="2400" dirty="0" smtClean="0"/>
              <a:t>(Item picture is pasted from  clipboard into new Item card) </a:t>
            </a:r>
          </a:p>
          <a:p>
            <a:r>
              <a:rPr lang="en-US" sz="2400" dirty="0" smtClean="0"/>
              <a:t>You will get message Item card 1964-W already exists</a:t>
            </a:r>
          </a:p>
          <a:p>
            <a:r>
              <a:rPr lang="en-US" sz="2400" dirty="0" smtClean="0"/>
              <a:t>You push OK </a:t>
            </a:r>
          </a:p>
          <a:p>
            <a:r>
              <a:rPr lang="en-US" sz="2400" dirty="0" smtClean="0"/>
              <a:t>You will get another error message Item card could not be pasted . Do not care and make Ok again</a:t>
            </a:r>
          </a:p>
          <a:p>
            <a:r>
              <a:rPr lang="en-US" sz="2400" dirty="0" smtClean="0"/>
              <a:t>Change original number 1964-W to X1 </a:t>
            </a:r>
            <a:r>
              <a:rPr lang="en-US" sz="2400" i="1" dirty="0" smtClean="0"/>
              <a:t>(for instance)</a:t>
            </a:r>
          </a:p>
          <a:p>
            <a:r>
              <a:rPr lang="en-US" sz="2400" dirty="0" smtClean="0"/>
              <a:t>Change name to Component 1 </a:t>
            </a:r>
            <a:r>
              <a:rPr lang="en-US" sz="2400" i="1" dirty="0" smtClean="0"/>
              <a:t>(for instance)</a:t>
            </a:r>
          </a:p>
          <a:p>
            <a:r>
              <a:rPr lang="en-US" sz="2400" dirty="0" smtClean="0"/>
              <a:t>In Unit of Measure field make a choice by use of </a:t>
            </a:r>
            <a:r>
              <a:rPr lang="en-US" sz="2400" b="1" dirty="0" smtClean="0">
                <a:solidFill>
                  <a:srgbClr val="FF0000"/>
                </a:solidFill>
              </a:rPr>
              <a:t>F6 </a:t>
            </a:r>
            <a:r>
              <a:rPr lang="en-US" sz="2400" dirty="0" smtClean="0"/>
              <a:t>to Pcs and OK and then ENTER to confirm your choice</a:t>
            </a:r>
          </a:p>
          <a:p>
            <a:r>
              <a:rPr lang="en-US" sz="2400" b="1" dirty="0" smtClean="0"/>
              <a:t>Tab</a:t>
            </a:r>
            <a:r>
              <a:rPr lang="en-US" sz="2400" dirty="0" smtClean="0"/>
              <a:t> Invoice-&gt;and change by </a:t>
            </a:r>
            <a:r>
              <a:rPr lang="en-US" sz="2400" b="1" dirty="0" smtClean="0">
                <a:solidFill>
                  <a:srgbClr val="FF0000"/>
                </a:solidFill>
              </a:rPr>
              <a:t>F6 </a:t>
            </a:r>
            <a:r>
              <a:rPr lang="en-US" sz="2400" dirty="0" smtClean="0"/>
              <a:t>to Costing method FIFO and confirm by ENTER </a:t>
            </a:r>
          </a:p>
          <a:p>
            <a:r>
              <a:rPr lang="en-US" sz="2400" b="1" dirty="0" smtClean="0"/>
              <a:t>Tab</a:t>
            </a:r>
            <a:r>
              <a:rPr lang="en-US" sz="2400" dirty="0" smtClean="0"/>
              <a:t> Replenishment -&gt;make a choice of you principal Vendor (by use of </a:t>
            </a:r>
            <a:r>
              <a:rPr lang="en-US" sz="2400" b="1" dirty="0" smtClean="0">
                <a:solidFill>
                  <a:srgbClr val="FF0000"/>
                </a:solidFill>
              </a:rPr>
              <a:t>F6</a:t>
            </a:r>
            <a:r>
              <a:rPr lang="en-US" sz="2400" dirty="0" smtClean="0"/>
              <a:t>)</a:t>
            </a:r>
          </a:p>
          <a:p>
            <a:endParaRPr lang="en-US" sz="2400" dirty="0" smtClean="0"/>
          </a:p>
          <a:p>
            <a:endParaRPr lang="cs-CZ" sz="2400" dirty="0"/>
          </a:p>
        </p:txBody>
      </p:sp>
    </p:spTree>
    <p:extLst>
      <p:ext uri="{BB962C8B-B14F-4D97-AF65-F5344CB8AC3E}">
        <p14:creationId xmlns:p14="http://schemas.microsoft.com/office/powerpoint/2010/main" val="21747913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Results</a:t>
            </a:r>
            <a:endParaRPr lang="cs-CZ"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9992" y="1390965"/>
            <a:ext cx="4028666" cy="22790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1390965"/>
            <a:ext cx="3982980" cy="23042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7"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520" y="3861048"/>
            <a:ext cx="3982980" cy="23143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8"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92080" y="4005064"/>
            <a:ext cx="2095500" cy="1533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Obdélník 3"/>
          <p:cNvSpPr/>
          <p:nvPr/>
        </p:nvSpPr>
        <p:spPr>
          <a:xfrm>
            <a:off x="5329554" y="4005064"/>
            <a:ext cx="1418978" cy="369332"/>
          </a:xfrm>
          <a:prstGeom prst="rect">
            <a:avLst/>
          </a:prstGeom>
        </p:spPr>
        <p:txBody>
          <a:bodyPr wrap="none">
            <a:spAutoFit/>
          </a:bodyPr>
          <a:lstStyle/>
          <a:p>
            <a:r>
              <a:rPr lang="cs-CZ" dirty="0"/>
              <a:t>And </a:t>
            </a:r>
            <a:r>
              <a:rPr lang="cs-CZ" dirty="0" err="1"/>
              <a:t>it's</a:t>
            </a:r>
            <a:r>
              <a:rPr lang="cs-CZ" dirty="0"/>
              <a:t> done</a:t>
            </a:r>
          </a:p>
        </p:txBody>
      </p:sp>
    </p:spTree>
    <p:extLst>
      <p:ext uri="{BB962C8B-B14F-4D97-AF65-F5344CB8AC3E}">
        <p14:creationId xmlns:p14="http://schemas.microsoft.com/office/powerpoint/2010/main" val="563706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smtClean="0"/>
              <a:t>How to create a simple </a:t>
            </a:r>
            <a:r>
              <a:rPr lang="cs-CZ" dirty="0" err="1" smtClean="0"/>
              <a:t>Purchase</a:t>
            </a:r>
            <a:r>
              <a:rPr lang="en-GB" dirty="0" smtClean="0"/>
              <a:t> Order </a:t>
            </a:r>
            <a:endParaRPr lang="en-GB" dirty="0"/>
          </a:p>
        </p:txBody>
      </p:sp>
      <p:sp>
        <p:nvSpPr>
          <p:cNvPr id="3" name="Zástupný symbol pro obsah 2"/>
          <p:cNvSpPr>
            <a:spLocks noGrp="1"/>
          </p:cNvSpPr>
          <p:nvPr>
            <p:ph idx="1"/>
          </p:nvPr>
        </p:nvSpPr>
        <p:spPr/>
        <p:txBody>
          <a:bodyPr>
            <a:normAutofit fontScale="62500" lnSpcReduction="20000"/>
          </a:bodyPr>
          <a:lstStyle/>
          <a:p>
            <a:r>
              <a:rPr lang="en-US" dirty="0" smtClean="0"/>
              <a:t>Purchase menu</a:t>
            </a:r>
          </a:p>
          <a:p>
            <a:r>
              <a:rPr lang="en-US" dirty="0" smtClean="0"/>
              <a:t>Order Processing-&gt;Orders</a:t>
            </a:r>
          </a:p>
          <a:p>
            <a:r>
              <a:rPr lang="en-US" dirty="0" smtClean="0"/>
              <a:t>F3 to create new document- by confirming by use of ENTER  a new and unique document number is created</a:t>
            </a:r>
          </a:p>
          <a:p>
            <a:r>
              <a:rPr lang="en-US" dirty="0" smtClean="0"/>
              <a:t>Look-up by use of F6 from the field Vendor </a:t>
            </a:r>
          </a:p>
          <a:p>
            <a:r>
              <a:rPr lang="en-US" dirty="0" smtClean="0"/>
              <a:t>Chosen Vendor must be confirmed by one click on the key Enter </a:t>
            </a:r>
          </a:p>
          <a:p>
            <a:r>
              <a:rPr lang="en-US" dirty="0" smtClean="0"/>
              <a:t>Lines-&gt;Type Item-&gt;from the field No. By use of F6 pick your chosen item -&gt;ENTER to confirm your choice </a:t>
            </a:r>
            <a:r>
              <a:rPr lang="en-US" b="1" dirty="0" smtClean="0">
                <a:solidFill>
                  <a:srgbClr val="FF0000"/>
                </a:solidFill>
              </a:rPr>
              <a:t>(in this Intro section use X1)</a:t>
            </a:r>
          </a:p>
          <a:p>
            <a:r>
              <a:rPr lang="en-US" dirty="0" smtClean="0"/>
              <a:t>Enter stock location </a:t>
            </a:r>
            <a:r>
              <a:rPr lang="en-US" b="1" dirty="0" smtClean="0">
                <a:solidFill>
                  <a:srgbClr val="0070C0"/>
                </a:solidFill>
              </a:rPr>
              <a:t>BLUE</a:t>
            </a:r>
            <a:r>
              <a:rPr lang="en-US" dirty="0" smtClean="0"/>
              <a:t> and specify Quantity  of the Item</a:t>
            </a:r>
          </a:p>
          <a:p>
            <a:r>
              <a:rPr lang="en-US" dirty="0" smtClean="0"/>
              <a:t>Enter 10 pcs and enter price 1,0 </a:t>
            </a:r>
          </a:p>
          <a:p>
            <a:r>
              <a:rPr lang="en-US" dirty="0" smtClean="0"/>
              <a:t>See Statistics of this document by F9</a:t>
            </a:r>
          </a:p>
          <a:p>
            <a:r>
              <a:rPr lang="en-US" dirty="0" smtClean="0"/>
              <a:t>Button Print-&gt;Order Confirmation-&gt;Preview</a:t>
            </a:r>
          </a:p>
          <a:p>
            <a:r>
              <a:rPr lang="en-US" dirty="0" smtClean="0"/>
              <a:t>Post it by use of F11</a:t>
            </a:r>
          </a:p>
          <a:p>
            <a:r>
              <a:rPr lang="en-US" dirty="0" smtClean="0"/>
              <a:t>Make a choice (for this first simple purchase order model)  </a:t>
            </a:r>
          </a:p>
          <a:p>
            <a:endParaRPr lang="en-US" dirty="0"/>
          </a:p>
        </p:txBody>
      </p:sp>
    </p:spTree>
    <p:extLst>
      <p:ext uri="{BB962C8B-B14F-4D97-AF65-F5344CB8AC3E}">
        <p14:creationId xmlns:p14="http://schemas.microsoft.com/office/powerpoint/2010/main" val="421669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smtClean="0"/>
              <a:t>Created</a:t>
            </a:r>
            <a:r>
              <a:rPr lang="cs-CZ" dirty="0" smtClean="0"/>
              <a:t> </a:t>
            </a:r>
            <a:r>
              <a:rPr lang="cs-CZ" dirty="0" err="1" smtClean="0"/>
              <a:t>first</a:t>
            </a:r>
            <a:r>
              <a:rPr lang="cs-CZ" dirty="0" smtClean="0"/>
              <a:t> </a:t>
            </a:r>
            <a:r>
              <a:rPr lang="cs-CZ" dirty="0" err="1" smtClean="0"/>
              <a:t>Purchase</a:t>
            </a:r>
            <a:r>
              <a:rPr lang="cs-CZ" dirty="0" smtClean="0"/>
              <a:t> </a:t>
            </a:r>
            <a:r>
              <a:rPr lang="cs-CZ" dirty="0" err="1" smtClean="0"/>
              <a:t>Order</a:t>
            </a:r>
            <a:endParaRPr lang="cs-CZ" sz="2000" dirty="0"/>
          </a:p>
        </p:txBody>
      </p:sp>
      <p:sp>
        <p:nvSpPr>
          <p:cNvPr id="4" name="TextovéPole 3"/>
          <p:cNvSpPr txBox="1"/>
          <p:nvPr/>
        </p:nvSpPr>
        <p:spPr>
          <a:xfrm>
            <a:off x="251521" y="5589239"/>
            <a:ext cx="7800853" cy="646331"/>
          </a:xfrm>
          <a:prstGeom prst="rect">
            <a:avLst/>
          </a:prstGeom>
          <a:noFill/>
        </p:spPr>
        <p:txBody>
          <a:bodyPr wrap="none" rtlCol="0">
            <a:spAutoFit/>
          </a:bodyPr>
          <a:lstStyle/>
          <a:p>
            <a:r>
              <a:rPr lang="en-US" dirty="0" smtClean="0"/>
              <a:t>Use the same steps </a:t>
            </a:r>
            <a:r>
              <a:rPr lang="en-US" dirty="0" err="1" smtClean="0"/>
              <a:t>fo</a:t>
            </a:r>
            <a:r>
              <a:rPr lang="cs-CZ" dirty="0" smtClean="0"/>
              <a:t>r</a:t>
            </a:r>
            <a:r>
              <a:rPr lang="en-US" dirty="0" smtClean="0"/>
              <a:t> posting as it was presented in Introduction III.  </a:t>
            </a:r>
            <a:r>
              <a:rPr lang="cs-CZ" dirty="0" smtClean="0"/>
              <a:t> !!!!! – </a:t>
            </a:r>
            <a:r>
              <a:rPr lang="cs-CZ" b="1" dirty="0" smtClean="0">
                <a:solidFill>
                  <a:srgbClr val="FF0000"/>
                </a:solidFill>
              </a:rPr>
              <a:t>F11 </a:t>
            </a:r>
          </a:p>
          <a:p>
            <a:r>
              <a:rPr lang="cs-CZ" dirty="0"/>
              <a:t>and use </a:t>
            </a:r>
            <a:r>
              <a:rPr lang="cs-CZ" b="1" dirty="0" err="1" smtClean="0">
                <a:solidFill>
                  <a:srgbClr val="FF0000"/>
                </a:solidFill>
              </a:rPr>
              <a:t>Receive</a:t>
            </a:r>
            <a:r>
              <a:rPr lang="cs-CZ" b="1" dirty="0" smtClean="0">
                <a:solidFill>
                  <a:srgbClr val="FF0000"/>
                </a:solidFill>
              </a:rPr>
              <a:t> and </a:t>
            </a:r>
            <a:r>
              <a:rPr lang="cs-CZ" b="1" dirty="0" err="1" smtClean="0">
                <a:solidFill>
                  <a:srgbClr val="FF0000"/>
                </a:solidFill>
              </a:rPr>
              <a:t>Invoice</a:t>
            </a:r>
            <a:r>
              <a:rPr lang="cs-CZ" b="1" dirty="0" smtClean="0">
                <a:solidFill>
                  <a:srgbClr val="FF0000"/>
                </a:solidFill>
              </a:rPr>
              <a:t> .  </a:t>
            </a:r>
            <a:endParaRPr lang="en-US" b="1" dirty="0">
              <a:solidFill>
                <a:srgbClr val="FF0000"/>
              </a:solidFill>
            </a:endParaRPr>
          </a:p>
        </p:txBody>
      </p:sp>
      <p:pic>
        <p:nvPicPr>
          <p:cNvPr id="410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1" y="1340769"/>
            <a:ext cx="7056784" cy="41254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999669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dirty="0" smtClean="0"/>
              <a:t>Created second Purchase Order</a:t>
            </a:r>
            <a:endParaRPr lang="en-US" dirty="0"/>
          </a:p>
        </p:txBody>
      </p:sp>
      <p:sp>
        <p:nvSpPr>
          <p:cNvPr id="4" name="TextovéPole 3"/>
          <p:cNvSpPr txBox="1"/>
          <p:nvPr/>
        </p:nvSpPr>
        <p:spPr>
          <a:xfrm>
            <a:off x="237895" y="5589239"/>
            <a:ext cx="8527527" cy="923330"/>
          </a:xfrm>
          <a:prstGeom prst="rect">
            <a:avLst/>
          </a:prstGeom>
          <a:noFill/>
        </p:spPr>
        <p:txBody>
          <a:bodyPr wrap="none" rtlCol="0">
            <a:spAutoFit/>
          </a:bodyPr>
          <a:lstStyle/>
          <a:p>
            <a:r>
              <a:rPr lang="en-US" dirty="0" smtClean="0"/>
              <a:t>Use the same steps </a:t>
            </a:r>
            <a:r>
              <a:rPr lang="en-US" dirty="0" err="1" smtClean="0"/>
              <a:t>fo</a:t>
            </a:r>
            <a:r>
              <a:rPr lang="cs-CZ" dirty="0" smtClean="0"/>
              <a:t>r</a:t>
            </a:r>
            <a:r>
              <a:rPr lang="en-US" dirty="0" smtClean="0"/>
              <a:t> posting as it was presented in Introduction III.   !!!!! – </a:t>
            </a:r>
            <a:r>
              <a:rPr lang="en-US" b="1" dirty="0" smtClean="0">
                <a:solidFill>
                  <a:srgbClr val="FF0000"/>
                </a:solidFill>
              </a:rPr>
              <a:t>F11 </a:t>
            </a:r>
          </a:p>
          <a:p>
            <a:r>
              <a:rPr lang="en-US" dirty="0" smtClean="0"/>
              <a:t>and use </a:t>
            </a:r>
            <a:r>
              <a:rPr lang="en-US" b="1" dirty="0" smtClean="0">
                <a:solidFill>
                  <a:srgbClr val="FF0000"/>
                </a:solidFill>
              </a:rPr>
              <a:t>Receive and Invoice .  </a:t>
            </a:r>
            <a:r>
              <a:rPr lang="en-US" dirty="0" smtClean="0"/>
              <a:t>Mind you, that we have changed </a:t>
            </a:r>
            <a:r>
              <a:rPr lang="en-US" dirty="0" smtClean="0">
                <a:solidFill>
                  <a:srgbClr val="FF0000"/>
                </a:solidFill>
              </a:rPr>
              <a:t>Vendor Invoice number</a:t>
            </a:r>
            <a:r>
              <a:rPr lang="en-US" dirty="0" smtClean="0"/>
              <a:t> </a:t>
            </a:r>
          </a:p>
          <a:p>
            <a:r>
              <a:rPr lang="en-US" dirty="0" smtClean="0"/>
              <a:t>and </a:t>
            </a:r>
            <a:r>
              <a:rPr lang="en-US" dirty="0" smtClean="0">
                <a:solidFill>
                  <a:srgbClr val="FF0000"/>
                </a:solidFill>
              </a:rPr>
              <a:t>Direct Unit Cost </a:t>
            </a:r>
            <a:r>
              <a:rPr lang="en-US" dirty="0" smtClean="0"/>
              <a:t>as well  !! – Post it by F11 !!!! </a:t>
            </a:r>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248023"/>
            <a:ext cx="7017341" cy="41090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7718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Sales </a:t>
            </a:r>
            <a:r>
              <a:rPr lang="cs-CZ" dirty="0" err="1" smtClean="0"/>
              <a:t>Order</a:t>
            </a:r>
            <a:r>
              <a:rPr lang="cs-CZ" dirty="0" smtClean="0"/>
              <a:t> (to </a:t>
            </a:r>
            <a:r>
              <a:rPr lang="cs-CZ" dirty="0" err="1" smtClean="0"/>
              <a:t>sell</a:t>
            </a:r>
            <a:r>
              <a:rPr lang="cs-CZ" dirty="0" smtClean="0"/>
              <a:t> 11 </a:t>
            </a:r>
            <a:r>
              <a:rPr lang="cs-CZ" dirty="0" err="1" smtClean="0"/>
              <a:t>pcs</a:t>
            </a:r>
            <a:r>
              <a:rPr lang="cs-CZ" dirty="0" smtClean="0"/>
              <a:t> </a:t>
            </a:r>
            <a:r>
              <a:rPr lang="cs-CZ" dirty="0" err="1" smtClean="0"/>
              <a:t>of</a:t>
            </a:r>
            <a:r>
              <a:rPr lang="cs-CZ" dirty="0" smtClean="0"/>
              <a:t> X1)</a:t>
            </a:r>
            <a:endParaRPr lang="cs-CZ" dirty="0"/>
          </a:p>
        </p:txBody>
      </p:sp>
      <p:sp>
        <p:nvSpPr>
          <p:cNvPr id="4" name="TextovéPole 3"/>
          <p:cNvSpPr txBox="1"/>
          <p:nvPr/>
        </p:nvSpPr>
        <p:spPr>
          <a:xfrm>
            <a:off x="237895" y="5589239"/>
            <a:ext cx="7927170" cy="646331"/>
          </a:xfrm>
          <a:prstGeom prst="rect">
            <a:avLst/>
          </a:prstGeom>
          <a:noFill/>
        </p:spPr>
        <p:txBody>
          <a:bodyPr wrap="none" rtlCol="0">
            <a:spAutoFit/>
          </a:bodyPr>
          <a:lstStyle/>
          <a:p>
            <a:r>
              <a:rPr lang="en-US" dirty="0" smtClean="0"/>
              <a:t>Use the same steps </a:t>
            </a:r>
            <a:r>
              <a:rPr lang="cs-CZ" dirty="0" smtClean="0"/>
              <a:t>to </a:t>
            </a:r>
            <a:r>
              <a:rPr lang="cs-CZ" dirty="0" err="1" smtClean="0"/>
              <a:t>create</a:t>
            </a:r>
            <a:r>
              <a:rPr lang="cs-CZ" dirty="0" smtClean="0"/>
              <a:t> Sales </a:t>
            </a:r>
            <a:r>
              <a:rPr lang="cs-CZ" dirty="0" err="1" smtClean="0"/>
              <a:t>Order</a:t>
            </a:r>
            <a:r>
              <a:rPr lang="cs-CZ" dirty="0" smtClean="0"/>
              <a:t> as </a:t>
            </a:r>
            <a:r>
              <a:rPr lang="cs-CZ" dirty="0" err="1" smtClean="0"/>
              <a:t>it</a:t>
            </a:r>
            <a:r>
              <a:rPr lang="cs-CZ" dirty="0" smtClean="0"/>
              <a:t> </a:t>
            </a:r>
            <a:r>
              <a:rPr lang="cs-CZ" dirty="0" err="1" smtClean="0"/>
              <a:t>was</a:t>
            </a:r>
            <a:r>
              <a:rPr lang="cs-CZ" dirty="0" smtClean="0"/>
              <a:t> </a:t>
            </a:r>
            <a:r>
              <a:rPr lang="cs-CZ" dirty="0" err="1" smtClean="0"/>
              <a:t>presented</a:t>
            </a:r>
            <a:r>
              <a:rPr lang="cs-CZ" dirty="0" smtClean="0"/>
              <a:t> in Intro II.  </a:t>
            </a:r>
            <a:r>
              <a:rPr lang="en-US" dirty="0" smtClean="0"/>
              <a:t>!!!!! – </a:t>
            </a:r>
            <a:r>
              <a:rPr lang="en-US" b="1" dirty="0" smtClean="0">
                <a:solidFill>
                  <a:srgbClr val="FF0000"/>
                </a:solidFill>
              </a:rPr>
              <a:t>F11 </a:t>
            </a:r>
          </a:p>
          <a:p>
            <a:r>
              <a:rPr lang="en-US" dirty="0" smtClean="0"/>
              <a:t>and use </a:t>
            </a:r>
            <a:r>
              <a:rPr lang="en-US" b="1" dirty="0" smtClean="0">
                <a:solidFill>
                  <a:srgbClr val="FF0000"/>
                </a:solidFill>
              </a:rPr>
              <a:t>Receive and Invoice . </a:t>
            </a:r>
            <a:r>
              <a:rPr lang="cs-CZ" b="1" dirty="0" smtClean="0">
                <a:solidFill>
                  <a:srgbClr val="FF0000"/>
                </a:solidFill>
              </a:rPr>
              <a:t>Enter </a:t>
            </a:r>
            <a:r>
              <a:rPr lang="cs-CZ" b="1" dirty="0" err="1" smtClean="0">
                <a:solidFill>
                  <a:srgbClr val="FF0000"/>
                </a:solidFill>
              </a:rPr>
              <a:t>Units</a:t>
            </a:r>
            <a:r>
              <a:rPr lang="cs-CZ" b="1" dirty="0" smtClean="0">
                <a:solidFill>
                  <a:srgbClr val="FF0000"/>
                </a:solidFill>
              </a:rPr>
              <a:t> </a:t>
            </a:r>
            <a:r>
              <a:rPr lang="cs-CZ" b="1" dirty="0" err="1" smtClean="0">
                <a:solidFill>
                  <a:srgbClr val="FF0000"/>
                </a:solidFill>
              </a:rPr>
              <a:t>price</a:t>
            </a:r>
            <a:r>
              <a:rPr lang="cs-CZ" b="1" dirty="0" smtClean="0">
                <a:solidFill>
                  <a:srgbClr val="FF0000"/>
                </a:solidFill>
              </a:rPr>
              <a:t> to 4 ,0 !!!!!</a:t>
            </a:r>
            <a:r>
              <a:rPr lang="en-US" b="1" dirty="0" smtClean="0">
                <a:solidFill>
                  <a:srgbClr val="FF0000"/>
                </a:solidFill>
              </a:rPr>
              <a:t> </a:t>
            </a:r>
            <a:r>
              <a:rPr lang="cs-CZ" dirty="0" smtClean="0"/>
              <a:t> </a:t>
            </a:r>
            <a:endParaRPr 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196752"/>
            <a:ext cx="6885781" cy="43349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46091112"/>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413</TotalTime>
  <Words>607</Words>
  <Application>Microsoft Office PowerPoint</Application>
  <PresentationFormat>Předvádění na obrazovce (4:3)</PresentationFormat>
  <Paragraphs>71</Paragraphs>
  <Slides>14</Slides>
  <Notes>1</Notes>
  <HiddenSlides>0</HiddenSlides>
  <MMClips>0</MMClips>
  <ScaleCrop>false</ScaleCrop>
  <HeadingPairs>
    <vt:vector size="4" baseType="variant">
      <vt:variant>
        <vt:lpstr>Motiv</vt:lpstr>
      </vt:variant>
      <vt:variant>
        <vt:i4>1</vt:i4>
      </vt:variant>
      <vt:variant>
        <vt:lpstr>Nadpisy snímků</vt:lpstr>
      </vt:variant>
      <vt:variant>
        <vt:i4>14</vt:i4>
      </vt:variant>
    </vt:vector>
  </HeadingPairs>
  <TitlesOfParts>
    <vt:vector size="15" baseType="lpstr">
      <vt:lpstr>Motiv systému Office</vt:lpstr>
      <vt:lpstr>Introduction to MS Dynamics NAV IV.</vt:lpstr>
      <vt:lpstr>How to create  a new Item card </vt:lpstr>
      <vt:lpstr>How to create  a new Item card </vt:lpstr>
      <vt:lpstr>How to create a new Item card </vt:lpstr>
      <vt:lpstr>Results</vt:lpstr>
      <vt:lpstr>How to create a simple Purchase Order </vt:lpstr>
      <vt:lpstr>Created first Purchase Order</vt:lpstr>
      <vt:lpstr>Created second Purchase Order</vt:lpstr>
      <vt:lpstr>Sales Order (to sell 11 pcs of X1)</vt:lpstr>
      <vt:lpstr>X1 Item Ledger Entries  in order to see applications</vt:lpstr>
      <vt:lpstr>Impacts to G/L (General Ledger Entries) </vt:lpstr>
      <vt:lpstr>Inventory value</vt:lpstr>
      <vt:lpstr>Cost history</vt:lpstr>
      <vt:lpstr>End of the section IV.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Inroduction MS Dynamics NAV</dc:title>
  <dc:creator>Skorkovsky Jaromir</dc:creator>
  <cp:lastModifiedBy>Skorkovsky Jaromir</cp:lastModifiedBy>
  <cp:revision>53</cp:revision>
  <dcterms:created xsi:type="dcterms:W3CDTF">2014-09-15T11:04:04Z</dcterms:created>
  <dcterms:modified xsi:type="dcterms:W3CDTF">2014-09-29T08:18:06Z</dcterms:modified>
</cp:coreProperties>
</file>