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handoutMasterIdLst>
    <p:handoutMasterId r:id="rId67"/>
  </p:handoutMasterIdLst>
  <p:sldIdLst>
    <p:sldId id="256" r:id="rId2"/>
    <p:sldId id="345" r:id="rId3"/>
    <p:sldId id="346" r:id="rId4"/>
    <p:sldId id="347" r:id="rId5"/>
    <p:sldId id="276"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334" r:id="rId28"/>
    <p:sldId id="335" r:id="rId29"/>
    <p:sldId id="336" r:id="rId30"/>
    <p:sldId id="337" r:id="rId31"/>
    <p:sldId id="338" r:id="rId32"/>
    <p:sldId id="339" r:id="rId33"/>
    <p:sldId id="340" r:id="rId34"/>
    <p:sldId id="341" r:id="rId35"/>
    <p:sldId id="342" r:id="rId36"/>
    <p:sldId id="343" r:id="rId37"/>
    <p:sldId id="344"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22" r:id="rId54"/>
    <p:sldId id="321" r:id="rId55"/>
    <p:sldId id="324" r:id="rId56"/>
    <p:sldId id="323" r:id="rId57"/>
    <p:sldId id="326" r:id="rId58"/>
    <p:sldId id="325" r:id="rId59"/>
    <p:sldId id="320" r:id="rId60"/>
    <p:sldId id="328" r:id="rId61"/>
    <p:sldId id="329" r:id="rId62"/>
    <p:sldId id="330" r:id="rId63"/>
    <p:sldId id="331" r:id="rId64"/>
    <p:sldId id="33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845"/>
    <a:srgbClr val="8FAE49"/>
    <a:srgbClr val="BC0000"/>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varScale="1">
        <p:scale>
          <a:sx n="95" d="100"/>
          <a:sy n="95" d="100"/>
        </p:scale>
        <p:origin x="-300"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9/15/2014</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9/15/2014</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15.9.2014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15.9.2014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lvl1pPr>
              <a:defRPr/>
            </a:lvl1pPr>
          </a:lstStyle>
          <a:p>
            <a:r>
              <a:rPr lang="cs-CZ" dirty="0" err="1" smtClean="0"/>
              <a:t>Chosen</a:t>
            </a:r>
            <a:r>
              <a:rPr lang="cs-CZ" dirty="0" smtClean="0"/>
              <a:t> </a:t>
            </a:r>
            <a:r>
              <a:rPr lang="cs-CZ" dirty="0" err="1" smtClean="0"/>
              <a:t>financial</a:t>
            </a:r>
            <a:r>
              <a:rPr lang="cs-CZ" dirty="0" smtClean="0"/>
              <a:t> MS Dynamics NAV </a:t>
            </a:r>
            <a:r>
              <a:rPr lang="cs-CZ" dirty="0" err="1" smtClean="0"/>
              <a:t>reports</a:t>
            </a:r>
            <a:r>
              <a:rPr lang="cs-CZ" dirty="0" smtClean="0"/>
              <a:t> I </a:t>
            </a:r>
            <a:endParaRPr lang="cs-CZ" dirty="0"/>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15.9.2014</a:t>
            </a:fld>
            <a:endParaRPr lang="cs-CZ"/>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808" y="1297853"/>
            <a:ext cx="6154192" cy="485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15.9.2014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15.9.2014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15.9.2014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15.9.2014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15.9.2014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15.9.2014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15.9.2014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15.9.2014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15.9.2014</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ppt-stdl.png"/>
          <p:cNvPicPr>
            <a:picLocks noChangeAspect="1"/>
          </p:cNvPicPr>
          <p:nvPr/>
        </p:nvPicPr>
        <p:blipFill>
          <a:blip r:embed="rId3"/>
          <a:stretch>
            <a:fillRect/>
          </a:stretch>
        </p:blipFill>
        <p:spPr>
          <a:xfrm>
            <a:off x="2949657" y="2895601"/>
            <a:ext cx="5737143" cy="942857"/>
          </a:xfrm>
          <a:prstGeom prst="rect">
            <a:avLst/>
          </a:prstGeom>
        </p:spPr>
      </p:pic>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Jaromír Skorkovský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a:t>
            </a:r>
            <a:r>
              <a:rPr lang="cs-CZ" dirty="0" err="1" smtClean="0">
                <a:solidFill>
                  <a:schemeClr val="bg1"/>
                </a:solidFill>
                <a:latin typeface="+mj-lt"/>
              </a:rPr>
              <a:t>Training</a:t>
            </a:r>
            <a:r>
              <a:rPr lang="cs-CZ" dirty="0" smtClean="0">
                <a:solidFill>
                  <a:schemeClr val="bg1"/>
                </a:solidFill>
                <a:latin typeface="+mj-lt"/>
              </a:rPr>
              <a:t> </a:t>
            </a:r>
            <a:r>
              <a:rPr lang="cs-CZ" dirty="0" err="1" smtClean="0">
                <a:solidFill>
                  <a:schemeClr val="bg1"/>
                </a:solidFill>
                <a:latin typeface="+mj-lt"/>
              </a:rPr>
              <a:t>Manager</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cs-CZ" sz="1800" b="1" i="0" u="none" strike="noStrike" kern="1200" cap="none" spc="0" normalizeH="0" baseline="0" noProof="0" dirty="0" err="1" smtClean="0">
                <a:ln>
                  <a:noFill/>
                </a:ln>
                <a:solidFill>
                  <a:srgbClr val="695C4F"/>
                </a:solidFill>
                <a:effectLst/>
                <a:uLnTx/>
                <a:uFillTx/>
                <a:latin typeface="+mj-lt"/>
                <a:ea typeface="+mn-ea"/>
                <a:cs typeface="+mn-cs"/>
              </a:rPr>
              <a:t>Anytime</a:t>
            </a: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pic>
        <p:nvPicPr>
          <p:cNvPr id="89090" name="Picture 2" descr="C:\Documents and Settings\lkyncl\Plocha\mat\navertica\PPT\logo-prusvitne10%.png"/>
          <p:cNvPicPr>
            <a:picLocks noChangeAspect="1" noChangeArrowheads="1"/>
          </p:cNvPicPr>
          <p:nvPr/>
        </p:nvPicPr>
        <p:blipFill>
          <a:blip r:embed="rId4"/>
          <a:srcRect/>
          <a:stretch>
            <a:fillRect/>
          </a:stretch>
        </p:blipFill>
        <p:spPr bwMode="auto">
          <a:xfrm>
            <a:off x="2933699" y="2876433"/>
            <a:ext cx="5753101" cy="9620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34477" y="179269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459345"/>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Agenda – con</a:t>
            </a:r>
            <a:r>
              <a:rPr lang="cs-CZ" dirty="0" smtClean="0"/>
              <a:t>c</a:t>
            </a:r>
            <a:r>
              <a:rPr lang="en-GB" dirty="0" smtClean="0"/>
              <a:t>i</a:t>
            </a:r>
            <a:r>
              <a:rPr lang="cs-CZ" dirty="0" smtClean="0"/>
              <a:t>s</a:t>
            </a:r>
            <a:r>
              <a:rPr lang="en-GB" dirty="0" smtClean="0"/>
              <a:t>e screening of MS Dynamics NAV </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2</a:t>
            </a:fld>
            <a:endParaRPr lang="en-US" dirty="0"/>
          </a:p>
        </p:txBody>
      </p:sp>
      <p:sp>
        <p:nvSpPr>
          <p:cNvPr id="4" name="Zástupný symbol pro text 3"/>
          <p:cNvSpPr>
            <a:spLocks noGrp="1"/>
          </p:cNvSpPr>
          <p:nvPr>
            <p:ph type="body" sz="quarter" idx="13"/>
          </p:nvPr>
        </p:nvSpPr>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cs-CZ" dirty="0"/>
          </a:p>
        </p:txBody>
      </p:sp>
      <p:sp>
        <p:nvSpPr>
          <p:cNvPr id="5" name="Zástupný symbol pro obsah 4"/>
          <p:cNvSpPr>
            <a:spLocks noGrp="1"/>
          </p:cNvSpPr>
          <p:nvPr>
            <p:ph idx="1"/>
          </p:nvPr>
        </p:nvSpPr>
        <p:spPr/>
        <p:txBody>
          <a:bodyPr>
            <a:normAutofit fontScale="92500" lnSpcReduction="20000"/>
          </a:bodyPr>
          <a:lstStyle/>
          <a:p>
            <a:r>
              <a:rPr lang="en-GB" dirty="0" smtClean="0"/>
              <a:t>Short Live introduction</a:t>
            </a:r>
            <a:r>
              <a:rPr lang="en-US" dirty="0" smtClean="0"/>
              <a:t>–</a:t>
            </a:r>
            <a:r>
              <a:rPr lang="en-US" sz="2200" i="1" dirty="0" smtClean="0"/>
              <a:t>sales-replenishment-purchase-general ledger</a:t>
            </a:r>
            <a:r>
              <a:rPr lang="en-GB" sz="1800" dirty="0" smtClean="0"/>
              <a:t>(International world wide demo database -WW)</a:t>
            </a:r>
          </a:p>
          <a:p>
            <a:r>
              <a:rPr lang="en-GB" dirty="0" smtClean="0"/>
              <a:t>PWP Nothing simpler – form sequences and basic logic</a:t>
            </a:r>
          </a:p>
          <a:p>
            <a:r>
              <a:rPr lang="en-GB" dirty="0" smtClean="0"/>
              <a:t>Live system </a:t>
            </a:r>
            <a:r>
              <a:rPr lang="en-GB" sz="1800" dirty="0" smtClean="0"/>
              <a:t>(WW database </a:t>
            </a:r>
            <a:r>
              <a:rPr lang="en-GB" dirty="0" smtClean="0"/>
              <a:t>– </a:t>
            </a:r>
            <a:r>
              <a:rPr lang="en-GB" sz="1800" dirty="0" smtClean="0"/>
              <a:t>Financial  Management)  </a:t>
            </a:r>
          </a:p>
          <a:p>
            <a:pPr lvl="1"/>
            <a:r>
              <a:rPr lang="en-GB" dirty="0" smtClean="0"/>
              <a:t>Chart of  accounts – structure – entries-&gt;Navigation</a:t>
            </a:r>
          </a:p>
          <a:p>
            <a:pPr lvl="1"/>
            <a:r>
              <a:rPr lang="en-GB" dirty="0" smtClean="0"/>
              <a:t>Budget</a:t>
            </a:r>
          </a:p>
          <a:p>
            <a:pPr lvl="1"/>
            <a:r>
              <a:rPr lang="en-GB" dirty="0" smtClean="0"/>
              <a:t>Setup – Posting Group -&gt;</a:t>
            </a:r>
            <a:r>
              <a:rPr lang="en-GB" sz="1600" dirty="0" smtClean="0"/>
              <a:t>main setup in order to ensure proper and simple booking in the background of NAV</a:t>
            </a:r>
          </a:p>
          <a:p>
            <a:pPr lvl="1"/>
            <a:endParaRPr lang="en-GB" sz="1600" dirty="0" smtClean="0"/>
          </a:p>
          <a:p>
            <a:r>
              <a:rPr lang="en-GB" dirty="0" smtClean="0"/>
              <a:t>Reporting – standard   </a:t>
            </a:r>
          </a:p>
          <a:p>
            <a:r>
              <a:rPr lang="en-GB" dirty="0" smtClean="0"/>
              <a:t>Accounting Schedules – reason, type of reports,… </a:t>
            </a:r>
          </a:p>
          <a:p>
            <a:r>
              <a:rPr lang="en-GB" dirty="0" smtClean="0"/>
              <a:t>MS Dynamics Role Tailored Client live show - principles </a:t>
            </a:r>
          </a:p>
          <a:p>
            <a:r>
              <a:rPr lang="en-GB" dirty="0" smtClean="0"/>
              <a:t>Discussion</a:t>
            </a:r>
            <a:endParaRPr lang="en-GB" sz="1800" dirty="0" smtClean="0"/>
          </a:p>
          <a:p>
            <a:endParaRPr lang="cs-CZ" dirty="0"/>
          </a:p>
        </p:txBody>
      </p:sp>
    </p:spTree>
    <p:extLst>
      <p:ext uri="{BB962C8B-B14F-4D97-AF65-F5344CB8AC3E}">
        <p14:creationId xmlns:p14="http://schemas.microsoft.com/office/powerpoint/2010/main" val="4064411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 </a:t>
            </a:r>
            <a:endParaRPr lang="en-GB" dirty="0"/>
          </a:p>
          <a:p>
            <a:endParaRPr lang="en-GB" dirty="0"/>
          </a:p>
          <a:p>
            <a:endParaRPr lang="en-GB" dirty="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Reporting (NAV </a:t>
            </a:r>
            <a:r>
              <a:rPr lang="en-US" dirty="0" smtClean="0"/>
              <a:t>tools or </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cs-CZ" dirty="0" smtClean="0"/>
              <a:t>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27</a:t>
            </a:fld>
            <a:endParaRPr lang="en-US" dirty="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204864"/>
            <a:ext cx="608917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18586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Main principles (source tables and their entries)</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28</a:t>
            </a:fld>
            <a:endParaRPr lang="en-US" dirty="0"/>
          </a:p>
        </p:txBody>
      </p:sp>
      <p:sp>
        <p:nvSpPr>
          <p:cNvPr id="6" name="Obdélník 5"/>
          <p:cNvSpPr/>
          <p:nvPr/>
        </p:nvSpPr>
        <p:spPr>
          <a:xfrm>
            <a:off x="451478" y="1700808"/>
            <a:ext cx="1152128"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Customer</a:t>
            </a:r>
            <a:endParaRPr lang="cs-CZ" dirty="0"/>
          </a:p>
        </p:txBody>
      </p:sp>
      <p:sp>
        <p:nvSpPr>
          <p:cNvPr id="7" name="Obdélník 6"/>
          <p:cNvSpPr/>
          <p:nvPr/>
        </p:nvSpPr>
        <p:spPr>
          <a:xfrm>
            <a:off x="451478" y="2564904"/>
            <a:ext cx="1152128" cy="576064"/>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Vendor</a:t>
            </a:r>
            <a:endParaRPr lang="cs-CZ" dirty="0"/>
          </a:p>
        </p:txBody>
      </p:sp>
      <p:sp>
        <p:nvSpPr>
          <p:cNvPr id="8" name="Obdélník 7"/>
          <p:cNvSpPr/>
          <p:nvPr/>
        </p:nvSpPr>
        <p:spPr>
          <a:xfrm>
            <a:off x="451478" y="3429000"/>
            <a:ext cx="1152128"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Item</a:t>
            </a:r>
            <a:endParaRPr lang="cs-CZ" dirty="0"/>
          </a:p>
        </p:txBody>
      </p:sp>
      <p:sp>
        <p:nvSpPr>
          <p:cNvPr id="9" name="Obdélník 8"/>
          <p:cNvSpPr/>
          <p:nvPr/>
        </p:nvSpPr>
        <p:spPr>
          <a:xfrm>
            <a:off x="477733" y="4293096"/>
            <a:ext cx="1152128"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Account</a:t>
            </a:r>
            <a:endParaRPr lang="cs-CZ" dirty="0"/>
          </a:p>
        </p:txBody>
      </p:sp>
      <p:sp>
        <p:nvSpPr>
          <p:cNvPr id="10" name="Obdélník 9"/>
          <p:cNvSpPr/>
          <p:nvPr/>
        </p:nvSpPr>
        <p:spPr>
          <a:xfrm>
            <a:off x="482873" y="5292824"/>
            <a:ext cx="1152128" cy="57606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600" dirty="0" err="1" smtClean="0">
                <a:solidFill>
                  <a:schemeClr val="bg1"/>
                </a:solidFill>
              </a:rPr>
              <a:t>Dimension</a:t>
            </a:r>
            <a:endParaRPr lang="cs-CZ" sz="1600" dirty="0">
              <a:solidFill>
                <a:schemeClr val="bg1"/>
              </a:solidFill>
            </a:endParaRPr>
          </a:p>
        </p:txBody>
      </p:sp>
      <p:cxnSp>
        <p:nvCxnSpPr>
          <p:cNvPr id="12" name="Přímá spojnice 11"/>
          <p:cNvCxnSpPr>
            <a:stCxn id="9" idx="2"/>
          </p:cNvCxnSpPr>
          <p:nvPr/>
        </p:nvCxnSpPr>
        <p:spPr>
          <a:xfrm>
            <a:off x="1053797" y="4869160"/>
            <a:ext cx="5140" cy="324036"/>
          </a:xfrm>
          <a:prstGeom prst="line">
            <a:avLst/>
          </a:prstGeom>
          <a:ln>
            <a:prstDash val="sysDash"/>
            <a:tailEnd type="none"/>
          </a:ln>
        </p:spPr>
        <p:style>
          <a:lnRef idx="2">
            <a:schemeClr val="accent1"/>
          </a:lnRef>
          <a:fillRef idx="0">
            <a:schemeClr val="accent1"/>
          </a:fillRef>
          <a:effectRef idx="1">
            <a:schemeClr val="accent1"/>
          </a:effectRef>
          <a:fontRef idx="minor">
            <a:schemeClr val="tx1"/>
          </a:fontRef>
        </p:style>
      </p:cxnSp>
      <p:sp>
        <p:nvSpPr>
          <p:cNvPr id="13" name="Zaoblený obdélník 12"/>
          <p:cNvSpPr/>
          <p:nvPr/>
        </p:nvSpPr>
        <p:spPr>
          <a:xfrm>
            <a:off x="299178" y="1417638"/>
            <a:ext cx="1433205" cy="4963690"/>
          </a:xfrm>
          <a:prstGeom prst="roundRect">
            <a:avLst/>
          </a:prstGeom>
          <a:solidFill>
            <a:srgbClr val="FFC000">
              <a:alpha val="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756" y="3290777"/>
            <a:ext cx="7146256" cy="2182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756" y="3557956"/>
            <a:ext cx="7140388" cy="1841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Přímá spojnice se šipkou 14"/>
          <p:cNvCxnSpPr>
            <a:endCxn id="38916" idx="1"/>
          </p:cNvCxnSpPr>
          <p:nvPr/>
        </p:nvCxnSpPr>
        <p:spPr>
          <a:xfrm>
            <a:off x="1603606" y="3650051"/>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bdélník 15"/>
          <p:cNvSpPr/>
          <p:nvPr/>
        </p:nvSpPr>
        <p:spPr>
          <a:xfrm>
            <a:off x="1880958" y="24208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Obdélník 19"/>
          <p:cNvSpPr/>
          <p:nvPr/>
        </p:nvSpPr>
        <p:spPr>
          <a:xfrm>
            <a:off x="1885873" y="25732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Obdélník 20"/>
          <p:cNvSpPr/>
          <p:nvPr/>
        </p:nvSpPr>
        <p:spPr>
          <a:xfrm>
            <a:off x="1880958" y="2725688"/>
            <a:ext cx="7100400"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1914564" y="15348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3" name="Obdélník 22"/>
          <p:cNvSpPr/>
          <p:nvPr/>
        </p:nvSpPr>
        <p:spPr>
          <a:xfrm>
            <a:off x="1919479" y="16872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4" name="Obdélník 23"/>
          <p:cNvSpPr/>
          <p:nvPr/>
        </p:nvSpPr>
        <p:spPr>
          <a:xfrm>
            <a:off x="1937446" y="1839665"/>
            <a:ext cx="7100400"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5" name="Obdélník 24"/>
          <p:cNvSpPr/>
          <p:nvPr/>
        </p:nvSpPr>
        <p:spPr>
          <a:xfrm>
            <a:off x="1925347" y="43740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6" name="Obdélník 25"/>
          <p:cNvSpPr/>
          <p:nvPr/>
        </p:nvSpPr>
        <p:spPr>
          <a:xfrm>
            <a:off x="1930262" y="45264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7" name="Obdélník 26"/>
          <p:cNvSpPr/>
          <p:nvPr/>
        </p:nvSpPr>
        <p:spPr>
          <a:xfrm>
            <a:off x="1925347" y="4678861"/>
            <a:ext cx="7100400" cy="7200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8" name="Obdélník 27"/>
          <p:cNvSpPr/>
          <p:nvPr/>
        </p:nvSpPr>
        <p:spPr>
          <a:xfrm>
            <a:off x="1930262" y="51596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9" name="Obdélník 28"/>
          <p:cNvSpPr/>
          <p:nvPr/>
        </p:nvSpPr>
        <p:spPr>
          <a:xfrm>
            <a:off x="1935177" y="53120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1930262" y="5464460"/>
            <a:ext cx="7100400"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31" name="Přímá spojnice se šipkou 30"/>
          <p:cNvCxnSpPr/>
          <p:nvPr/>
        </p:nvCxnSpPr>
        <p:spPr>
          <a:xfrm>
            <a:off x="1640296" y="446473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Přímá spojnice se šipkou 31"/>
          <p:cNvCxnSpPr/>
          <p:nvPr/>
        </p:nvCxnSpPr>
        <p:spPr>
          <a:xfrm>
            <a:off x="1638027" y="5500464"/>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Přímá spojnice se šipkou 32"/>
          <p:cNvCxnSpPr/>
          <p:nvPr/>
        </p:nvCxnSpPr>
        <p:spPr>
          <a:xfrm>
            <a:off x="1607431" y="2761692"/>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Přímá spojnice se šipkou 33"/>
          <p:cNvCxnSpPr/>
          <p:nvPr/>
        </p:nvCxnSpPr>
        <p:spPr>
          <a:xfrm>
            <a:off x="1583808" y="1911673"/>
            <a:ext cx="29715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5913211"/>
            <a:ext cx="331470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Šipka dolů 17"/>
          <p:cNvSpPr/>
          <p:nvPr/>
        </p:nvSpPr>
        <p:spPr>
          <a:xfrm>
            <a:off x="3923928" y="1417638"/>
            <a:ext cx="3384376" cy="4747666"/>
          </a:xfrm>
          <a:prstGeom prst="downArrow">
            <a:avLst/>
          </a:prstGeom>
          <a:solidFill>
            <a:srgbClr val="78CB25">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smtClean="0"/>
          </a:p>
          <a:p>
            <a:pPr algn="ctr"/>
            <a:endParaRPr lang="cs-CZ" dirty="0"/>
          </a:p>
          <a:p>
            <a:pPr algn="ctr"/>
            <a:endParaRPr lang="cs-CZ" dirty="0" smtClean="0"/>
          </a:p>
          <a:p>
            <a:pPr algn="ctr"/>
            <a:endParaRPr lang="cs-CZ" dirty="0"/>
          </a:p>
          <a:p>
            <a:pPr algn="ctr"/>
            <a:endParaRPr lang="cs-CZ" sz="1200" dirty="0" smtClean="0"/>
          </a:p>
          <a:p>
            <a:pPr algn="ctr"/>
            <a:endParaRPr lang="cs-CZ" sz="1200" dirty="0" smtClean="0"/>
          </a:p>
          <a:p>
            <a:pPr algn="ctr"/>
            <a:r>
              <a:rPr lang="en-US" sz="1200" b="1" dirty="0" smtClean="0"/>
              <a:t>Control parameters</a:t>
            </a:r>
            <a:endParaRPr lang="cs-CZ" sz="1200" b="1" dirty="0" smtClean="0"/>
          </a:p>
          <a:p>
            <a:pPr algn="ctr"/>
            <a:r>
              <a:rPr lang="cs-CZ" sz="1200" dirty="0" smtClean="0"/>
              <a:t>(</a:t>
            </a:r>
            <a:r>
              <a:rPr lang="en-US" sz="1100" dirty="0" smtClean="0"/>
              <a:t>time, type of products,</a:t>
            </a:r>
          </a:p>
          <a:p>
            <a:pPr algn="ctr"/>
            <a:r>
              <a:rPr lang="en-US" sz="1100" dirty="0" smtClean="0"/>
              <a:t>Costs, </a:t>
            </a:r>
            <a:r>
              <a:rPr lang="cs-CZ" sz="1100" dirty="0" smtClean="0"/>
              <a:t>R</a:t>
            </a:r>
            <a:r>
              <a:rPr lang="en-US" sz="1100" dirty="0" err="1" smtClean="0"/>
              <a:t>evenue</a:t>
            </a:r>
            <a:r>
              <a:rPr lang="en-US" sz="1100" dirty="0" smtClean="0"/>
              <a:t>, Area,..)</a:t>
            </a:r>
          </a:p>
          <a:p>
            <a:pPr algn="ctr"/>
            <a:endParaRPr lang="en-US" sz="1200" dirty="0"/>
          </a:p>
        </p:txBody>
      </p:sp>
    </p:spTree>
    <p:extLst>
      <p:ext uri="{BB962C8B-B14F-4D97-AF65-F5344CB8AC3E}">
        <p14:creationId xmlns:p14="http://schemas.microsoft.com/office/powerpoint/2010/main" val="585413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smtClean="0"/>
              <a:t>Some chosen  analysis asked by CFO EUROM Czech Republic</a:t>
            </a:r>
            <a:endParaRPr lang="en-US" sz="2400" dirty="0"/>
          </a:p>
        </p:txBody>
      </p:sp>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setup of the accounting schedule</a:t>
            </a:r>
            <a:r>
              <a:rPr lang="cs-CZ" sz="2000" dirty="0" smtClean="0"/>
              <a:t> </a:t>
            </a:r>
            <a:r>
              <a:rPr lang="cs-CZ" sz="2000" dirty="0" err="1" smtClean="0"/>
              <a:t>from</a:t>
            </a:r>
            <a:r>
              <a:rPr lang="cs-CZ" sz="2000" dirty="0" smtClean="0"/>
              <a:t> NAV</a:t>
            </a:r>
          </a:p>
          <a:p>
            <a:pPr marL="0" indent="0">
              <a:buNone/>
            </a:pPr>
            <a:r>
              <a:rPr lang="en-US" dirty="0" smtClean="0"/>
              <a:t> </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29</a:t>
            </a:fld>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25675"/>
            <a:ext cx="735171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05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délník 86"/>
          <p:cNvSpPr/>
          <p:nvPr/>
        </p:nvSpPr>
        <p:spPr>
          <a:xfrm>
            <a:off x="3008259" y="858875"/>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Customer|Vendor</a:t>
            </a:r>
            <a:endParaRPr lang="cs-CZ" sz="1100" dirty="0"/>
          </a:p>
        </p:txBody>
      </p:sp>
      <p:sp>
        <p:nvSpPr>
          <p:cNvPr id="2" name="Nadpis 1"/>
          <p:cNvSpPr>
            <a:spLocks noGrp="1"/>
          </p:cNvSpPr>
          <p:nvPr>
            <p:ph type="title"/>
          </p:nvPr>
        </p:nvSpPr>
        <p:spPr>
          <a:xfrm>
            <a:off x="341319" y="325153"/>
            <a:ext cx="8499404" cy="579438"/>
          </a:xfrm>
        </p:spPr>
        <p:txBody>
          <a:bodyPr/>
          <a:lstStyle/>
          <a:p>
            <a:r>
              <a:rPr lang="en-US" dirty="0" smtClean="0"/>
              <a:t>Accounting in NAV in one perspective </a:t>
            </a:r>
            <a:r>
              <a:rPr lang="cs-CZ" dirty="0" smtClean="0"/>
              <a:t>I</a:t>
            </a:r>
            <a:endParaRPr lang="en-US" dirty="0"/>
          </a:p>
        </p:txBody>
      </p:sp>
      <p:sp>
        <p:nvSpPr>
          <p:cNvPr id="3" name="Zástupný symbol pro text 2"/>
          <p:cNvSpPr>
            <a:spLocks noGrp="1"/>
          </p:cNvSpPr>
          <p:nvPr>
            <p:ph type="body" sz="quarter" idx="13"/>
          </p:nvPr>
        </p:nvSpPr>
        <p:spPr/>
        <p:txBody>
          <a:bodyPr/>
          <a:lstStyle/>
          <a:p>
            <a:r>
              <a:rPr lang="cs-CZ" dirty="0" err="1" smtClean="0"/>
              <a:t>Main</a:t>
            </a:r>
            <a:r>
              <a:rPr lang="cs-CZ" dirty="0" smtClean="0"/>
              <a:t> </a:t>
            </a:r>
            <a:r>
              <a:rPr lang="cs-CZ" dirty="0" err="1" smtClean="0"/>
              <a:t>principles</a:t>
            </a:r>
            <a:r>
              <a:rPr lang="cs-CZ" dirty="0" smtClean="0"/>
              <a:t> </a:t>
            </a:r>
            <a:r>
              <a:rPr lang="cs-CZ" dirty="0" err="1" smtClean="0"/>
              <a:t>of</a:t>
            </a:r>
            <a:r>
              <a:rPr lang="cs-CZ" dirty="0" smtClean="0"/>
              <a:t> reporting</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a:t>
            </a:fld>
            <a:endParaRPr lang="en-US" dirty="0"/>
          </a:p>
        </p:txBody>
      </p:sp>
      <p:sp>
        <p:nvSpPr>
          <p:cNvPr id="6" name="Obdélník 5"/>
          <p:cNvSpPr/>
          <p:nvPr/>
        </p:nvSpPr>
        <p:spPr>
          <a:xfrm>
            <a:off x="2915816" y="1004841"/>
            <a:ext cx="1296144" cy="576064"/>
          </a:xfrm>
          <a:prstGeom prst="rect">
            <a:avLst/>
          </a:prstGeom>
          <a:blipFill>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Customer|Vendor</a:t>
            </a:r>
            <a:endParaRPr lang="cs-CZ" sz="1100" b="1" dirty="0"/>
          </a:p>
        </p:txBody>
      </p:sp>
      <p:sp>
        <p:nvSpPr>
          <p:cNvPr id="7" name="Obdélník 6"/>
          <p:cNvSpPr/>
          <p:nvPr/>
        </p:nvSpPr>
        <p:spPr>
          <a:xfrm>
            <a:off x="2915816" y="2473660"/>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8" name="Obdélník 7"/>
          <p:cNvSpPr/>
          <p:nvPr/>
        </p:nvSpPr>
        <p:spPr>
          <a:xfrm>
            <a:off x="2915816" y="1772816"/>
            <a:ext cx="1296144" cy="576064"/>
          </a:xfrm>
          <a:prstGeom prst="rect">
            <a:avLst/>
          </a:prstGeom>
          <a:blipFill>
            <a:blip r:embed="rId4"/>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err="1" smtClean="0"/>
              <a:t>Order</a:t>
            </a:r>
            <a:endParaRPr lang="cs-CZ" dirty="0"/>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52849"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Obdélník 34"/>
          <p:cNvSpPr/>
          <p:nvPr/>
        </p:nvSpPr>
        <p:spPr>
          <a:xfrm>
            <a:off x="2900531" y="306896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err="1" smtClean="0"/>
              <a:t>Item,Resource</a:t>
            </a:r>
            <a:r>
              <a:rPr lang="cs-CZ" sz="1100" b="1" dirty="0" smtClean="0"/>
              <a:t>, </a:t>
            </a:r>
            <a:r>
              <a:rPr lang="cs-CZ" sz="1100" b="1" dirty="0" err="1" smtClean="0"/>
              <a:t>Account</a:t>
            </a:r>
            <a:r>
              <a:rPr lang="cs-CZ" sz="1100" b="1" dirty="0" smtClean="0"/>
              <a:t>,..</a:t>
            </a:r>
            <a:endParaRPr lang="cs-CZ" sz="1100" b="1" dirty="0"/>
          </a:p>
        </p:txBody>
      </p:sp>
      <p:sp>
        <p:nvSpPr>
          <p:cNvPr id="37" name="Obdélník 36"/>
          <p:cNvSpPr/>
          <p:nvPr/>
        </p:nvSpPr>
        <p:spPr>
          <a:xfrm>
            <a:off x="2915816" y="2693876"/>
            <a:ext cx="1296144" cy="135632"/>
          </a:xfrm>
          <a:prstGeom prst="rect">
            <a:avLst/>
          </a:prstGeom>
          <a:blipFill>
            <a:blip r:embed="rId3"/>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dirty="0" smtClean="0"/>
              <a:t> </a:t>
            </a:r>
            <a:endParaRPr lang="cs-CZ" dirty="0"/>
          </a:p>
        </p:txBody>
      </p:sp>
      <p:sp>
        <p:nvSpPr>
          <p:cNvPr id="40" name="Obdélník 39"/>
          <p:cNvSpPr/>
          <p:nvPr/>
        </p:nvSpPr>
        <p:spPr>
          <a:xfrm>
            <a:off x="3131840" y="2457997"/>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1" name="Obdélník 40"/>
          <p:cNvSpPr/>
          <p:nvPr/>
        </p:nvSpPr>
        <p:spPr>
          <a:xfrm>
            <a:off x="3142371" y="2691820"/>
            <a:ext cx="283738" cy="15129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 </a:t>
            </a:r>
            <a:endParaRPr lang="cs-CZ" sz="1100" dirty="0"/>
          </a:p>
        </p:txBody>
      </p:sp>
      <p:sp>
        <p:nvSpPr>
          <p:cNvPr id="4" name="Šipka dolů 3"/>
          <p:cNvSpPr/>
          <p:nvPr/>
        </p:nvSpPr>
        <p:spPr>
          <a:xfrm>
            <a:off x="3851920" y="1412776"/>
            <a:ext cx="144016" cy="498897"/>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Šipka nahoru 10"/>
          <p:cNvSpPr/>
          <p:nvPr/>
        </p:nvSpPr>
        <p:spPr>
          <a:xfrm>
            <a:off x="3273709" y="2767467"/>
            <a:ext cx="152400" cy="301493"/>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2" name="Šipka nahoru 41"/>
          <p:cNvSpPr/>
          <p:nvPr/>
        </p:nvSpPr>
        <p:spPr>
          <a:xfrm>
            <a:off x="3142371" y="2541476"/>
            <a:ext cx="131338" cy="521709"/>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89" y="1443589"/>
            <a:ext cx="2225294" cy="187393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9" name="Obdélník 38"/>
          <p:cNvSpPr/>
          <p:nvPr/>
        </p:nvSpPr>
        <p:spPr>
          <a:xfrm>
            <a:off x="1375468" y="3063185"/>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,VAT,..</a:t>
            </a:r>
            <a:endParaRPr lang="cs-CZ" sz="1100" dirty="0"/>
          </a:p>
        </p:txBody>
      </p:sp>
      <p:sp>
        <p:nvSpPr>
          <p:cNvPr id="38" name="Obdélník 37"/>
          <p:cNvSpPr/>
          <p:nvPr/>
        </p:nvSpPr>
        <p:spPr>
          <a:xfrm>
            <a:off x="1426384" y="1004841"/>
            <a:ext cx="1296144" cy="576064"/>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smtClean="0"/>
              <a:t>Business </a:t>
            </a:r>
            <a:r>
              <a:rPr lang="cs-CZ" sz="1100" dirty="0" err="1" smtClean="0"/>
              <a:t>posting</a:t>
            </a:r>
            <a:r>
              <a:rPr lang="cs-CZ" sz="1100" dirty="0" smtClean="0"/>
              <a:t> </a:t>
            </a:r>
            <a:r>
              <a:rPr lang="cs-CZ" sz="1100" dirty="0" err="1" smtClean="0"/>
              <a:t>group</a:t>
            </a:r>
            <a:r>
              <a:rPr lang="cs-CZ" sz="1100" dirty="0" smtClean="0"/>
              <a:t> </a:t>
            </a:r>
            <a:r>
              <a:rPr lang="cs-CZ" sz="1100" dirty="0" err="1" smtClean="0"/>
              <a:t>code</a:t>
            </a:r>
            <a:r>
              <a:rPr lang="cs-CZ" sz="1100" dirty="0" smtClean="0"/>
              <a:t> </a:t>
            </a:r>
            <a:endParaRPr lang="cs-CZ" sz="1100" dirty="0"/>
          </a:p>
        </p:txBody>
      </p:sp>
      <p:sp>
        <p:nvSpPr>
          <p:cNvPr id="19" name="Obdélník 18"/>
          <p:cNvSpPr/>
          <p:nvPr/>
        </p:nvSpPr>
        <p:spPr>
          <a:xfrm>
            <a:off x="1935177" y="16622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8" name="Obdélník 47"/>
          <p:cNvSpPr/>
          <p:nvPr/>
        </p:nvSpPr>
        <p:spPr>
          <a:xfrm>
            <a:off x="1930262" y="1814624"/>
            <a:ext cx="553506" cy="11059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45" name="Přímá spojnice se šipkou 44"/>
          <p:cNvCxnSpPr/>
          <p:nvPr/>
        </p:nvCxnSpPr>
        <p:spPr>
          <a:xfrm flipV="1">
            <a:off x="2371606" y="1925216"/>
            <a:ext cx="0" cy="1137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Přímá spojnice 46"/>
          <p:cNvCxnSpPr/>
          <p:nvPr/>
        </p:nvCxnSpPr>
        <p:spPr>
          <a:xfrm>
            <a:off x="1547664" y="1546895"/>
            <a:ext cx="0" cy="170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Přímá spojnice se šipkou 49"/>
          <p:cNvCxnSpPr/>
          <p:nvPr/>
        </p:nvCxnSpPr>
        <p:spPr>
          <a:xfrm>
            <a:off x="1547664" y="1717520"/>
            <a:ext cx="38259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Šrafovaná šipka doprava 50"/>
          <p:cNvSpPr/>
          <p:nvPr/>
        </p:nvSpPr>
        <p:spPr>
          <a:xfrm>
            <a:off x="4328442" y="2060848"/>
            <a:ext cx="819622"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t>Posting</a:t>
            </a:r>
            <a:endParaRPr lang="en-US" sz="1050" b="1" dirty="0"/>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53" name="Přímá spojnice 52"/>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59" name="Přímá spojnice 5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206991" y="3750551"/>
            <a:ext cx="3654016"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3659" y="5508240"/>
            <a:ext cx="2967708" cy="12244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ousměrná vodorovná šipka 13"/>
          <p:cNvSpPr/>
          <p:nvPr/>
        </p:nvSpPr>
        <p:spPr>
          <a:xfrm>
            <a:off x="2610891" y="1378766"/>
            <a:ext cx="376933"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44" name="Obousměrná vodorovná šipka 43"/>
          <p:cNvSpPr/>
          <p:nvPr/>
        </p:nvSpPr>
        <p:spPr>
          <a:xfrm>
            <a:off x="2570955" y="3397691"/>
            <a:ext cx="416869" cy="168129"/>
          </a:xfrm>
          <a:prstGeom prst="lef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25237" y="2774357"/>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75" name="TextovéPole 74"/>
          <p:cNvSpPr txBox="1"/>
          <p:nvPr/>
        </p:nvSpPr>
        <p:spPr>
          <a:xfrm>
            <a:off x="8682335" y="4500341"/>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66" name="Šipka dolů 65"/>
          <p:cNvSpPr/>
          <p:nvPr/>
        </p:nvSpPr>
        <p:spPr>
          <a:xfrm>
            <a:off x="6300192" y="2802330"/>
            <a:ext cx="1656184" cy="2396348"/>
          </a:xfrm>
          <a:prstGeom prst="downArrow">
            <a:avLst/>
          </a:prstGeom>
          <a:solidFill>
            <a:srgbClr val="FFFF0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sp>
        <p:nvSpPr>
          <p:cNvPr id="77" name="Obdélník 76"/>
          <p:cNvSpPr/>
          <p:nvPr/>
        </p:nvSpPr>
        <p:spPr>
          <a:xfrm>
            <a:off x="402248" y="4554730"/>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cxnSp>
        <p:nvCxnSpPr>
          <p:cNvPr id="68" name="Přímá spojnice 67"/>
          <p:cNvCxnSpPr/>
          <p:nvPr/>
        </p:nvCxnSpPr>
        <p:spPr>
          <a:xfrm>
            <a:off x="2987824" y="3645024"/>
            <a:ext cx="0" cy="277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Přímá spojnice 72"/>
          <p:cNvCxnSpPr/>
          <p:nvPr/>
        </p:nvCxnSpPr>
        <p:spPr>
          <a:xfrm flipH="1">
            <a:off x="1259632" y="3922556"/>
            <a:ext cx="172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Přímá spojnice se šipkou 75"/>
          <p:cNvCxnSpPr/>
          <p:nvPr/>
        </p:nvCxnSpPr>
        <p:spPr>
          <a:xfrm>
            <a:off x="1259632" y="3922556"/>
            <a:ext cx="0" cy="6585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Obdélník 84"/>
          <p:cNvSpPr/>
          <p:nvPr/>
        </p:nvSpPr>
        <p:spPr>
          <a:xfrm>
            <a:off x="465198" y="465345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6" name="Obdélník 85"/>
          <p:cNvSpPr/>
          <p:nvPr/>
        </p:nvSpPr>
        <p:spPr>
          <a:xfrm>
            <a:off x="554648" y="4768061"/>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dirty="0" err="1" smtClean="0"/>
              <a:t>Item,Resource</a:t>
            </a:r>
            <a:r>
              <a:rPr lang="cs-CZ" sz="1100" dirty="0" smtClean="0"/>
              <a:t>, </a:t>
            </a:r>
            <a:r>
              <a:rPr lang="cs-CZ" sz="1100" dirty="0" err="1" smtClean="0"/>
              <a:t>Account</a:t>
            </a:r>
            <a:r>
              <a:rPr lang="cs-CZ" sz="1100" dirty="0" smtClean="0"/>
              <a:t>,..</a:t>
            </a:r>
            <a:endParaRPr lang="cs-CZ" sz="1100" dirty="0"/>
          </a:p>
        </p:txBody>
      </p:sp>
      <p:sp>
        <p:nvSpPr>
          <p:cNvPr id="88" name="Obdélník 87"/>
          <p:cNvSpPr/>
          <p:nvPr/>
        </p:nvSpPr>
        <p:spPr>
          <a:xfrm>
            <a:off x="2649505" y="4576639"/>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9" name="Obdélník 88"/>
          <p:cNvSpPr/>
          <p:nvPr/>
        </p:nvSpPr>
        <p:spPr>
          <a:xfrm>
            <a:off x="2649505" y="4760306"/>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0" name="Obdélník 89"/>
          <p:cNvSpPr/>
          <p:nvPr/>
        </p:nvSpPr>
        <p:spPr>
          <a:xfrm>
            <a:off x="2669641" y="4945384"/>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1" name="Obdélník 90"/>
          <p:cNvSpPr/>
          <p:nvPr/>
        </p:nvSpPr>
        <p:spPr>
          <a:xfrm>
            <a:off x="2669641" y="5129051"/>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cxnSp>
        <p:nvCxnSpPr>
          <p:cNvPr id="92" name="Přímá spojnice 91"/>
          <p:cNvCxnSpPr/>
          <p:nvPr/>
        </p:nvCxnSpPr>
        <p:spPr>
          <a:xfrm flipH="1" flipV="1">
            <a:off x="3472402" y="5249127"/>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sp>
        <p:nvSpPr>
          <p:cNvPr id="93" name="Obdélník 92"/>
          <p:cNvSpPr/>
          <p:nvPr/>
        </p:nvSpPr>
        <p:spPr>
          <a:xfrm>
            <a:off x="2669641" y="5731160"/>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94" name="Obdélník 93"/>
          <p:cNvSpPr/>
          <p:nvPr/>
        </p:nvSpPr>
        <p:spPr>
          <a:xfrm>
            <a:off x="2669641" y="5914827"/>
            <a:ext cx="1666858" cy="82778"/>
          </a:xfrm>
          <a:prstGeom prst="rect">
            <a:avLst/>
          </a:prstGeom>
          <a:solidFill>
            <a:srgbClr val="8FAE4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9" name="TextovéPole 78"/>
          <p:cNvSpPr txBox="1"/>
          <p:nvPr/>
        </p:nvSpPr>
        <p:spPr>
          <a:xfrm>
            <a:off x="2567469" y="6010447"/>
            <a:ext cx="1962268" cy="369332"/>
          </a:xfrm>
          <a:prstGeom prst="rect">
            <a:avLst/>
          </a:prstGeom>
          <a:noFill/>
        </p:spPr>
        <p:txBody>
          <a:bodyPr wrap="none" rtlCol="0">
            <a:spAutoFit/>
          </a:bodyPr>
          <a:lstStyle/>
          <a:p>
            <a:r>
              <a:rPr lang="en-AU" dirty="0" smtClean="0">
                <a:solidFill>
                  <a:srgbClr val="4A8845"/>
                </a:solidFill>
              </a:rPr>
              <a:t>Item ledger Entries</a:t>
            </a:r>
            <a:endParaRPr lang="en-AU" dirty="0">
              <a:solidFill>
                <a:srgbClr val="4A8845"/>
              </a:solidFill>
            </a:endParaRPr>
          </a:p>
        </p:txBody>
      </p:sp>
      <p:sp>
        <p:nvSpPr>
          <p:cNvPr id="96" name="Šrafovaná šipka doprava 95"/>
          <p:cNvSpPr/>
          <p:nvPr/>
        </p:nvSpPr>
        <p:spPr>
          <a:xfrm>
            <a:off x="1913694" y="4720574"/>
            <a:ext cx="695035" cy="472796"/>
          </a:xfrm>
          <a:prstGeom prst="striped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050" b="1" dirty="0" smtClean="0"/>
              <a:t> </a:t>
            </a:r>
            <a:endParaRPr lang="en-US" sz="1050" b="1" dirty="0"/>
          </a:p>
        </p:txBody>
      </p:sp>
      <p:sp>
        <p:nvSpPr>
          <p:cNvPr id="97" name="Obousměrná vodorovná šipka 96"/>
          <p:cNvSpPr/>
          <p:nvPr/>
        </p:nvSpPr>
        <p:spPr>
          <a:xfrm>
            <a:off x="3851920" y="4524684"/>
            <a:ext cx="1728192" cy="660129"/>
          </a:xfrm>
          <a:prstGeom prst="leftRightArrow">
            <a:avLst/>
          </a:prstGeom>
          <a:solidFill>
            <a:schemeClr val="accent3">
              <a:lumMod val="20000"/>
              <a:lumOff val="80000"/>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sz="1000" dirty="0" smtClean="0"/>
          </a:p>
          <a:p>
            <a:pPr algn="ctr"/>
            <a:endParaRPr lang="cs-CZ" sz="1000" dirty="0"/>
          </a:p>
          <a:p>
            <a:pPr algn="ctr"/>
            <a:r>
              <a:rPr lang="cs-CZ" sz="1000" dirty="0" smtClean="0"/>
              <a:t> </a:t>
            </a:r>
            <a:r>
              <a:rPr lang="cs-CZ" sz="1000" b="1" dirty="0" err="1" smtClean="0">
                <a:solidFill>
                  <a:srgbClr val="4A8845"/>
                </a:solidFill>
              </a:rPr>
              <a:t>Stock</a:t>
            </a:r>
            <a:r>
              <a:rPr lang="cs-CZ" sz="1000" b="1" dirty="0" smtClean="0">
                <a:solidFill>
                  <a:srgbClr val="4A8845"/>
                </a:solidFill>
              </a:rPr>
              <a:t> </a:t>
            </a:r>
            <a:r>
              <a:rPr lang="cs-CZ" sz="1000" b="1" dirty="0" err="1" smtClean="0">
                <a:solidFill>
                  <a:srgbClr val="4A8845"/>
                </a:solidFill>
              </a:rPr>
              <a:t>value</a:t>
            </a:r>
            <a:endParaRPr lang="cs-CZ" sz="1000" b="1" dirty="0" smtClean="0">
              <a:solidFill>
                <a:srgbClr val="4A8845"/>
              </a:solidFill>
            </a:endParaRPr>
          </a:p>
          <a:p>
            <a:pPr algn="ctr"/>
            <a:endParaRPr lang="cs-CZ" dirty="0"/>
          </a:p>
        </p:txBody>
      </p:sp>
    </p:spTree>
    <p:extLst>
      <p:ext uri="{BB962C8B-B14F-4D97-AF65-F5344CB8AC3E}">
        <p14:creationId xmlns:p14="http://schemas.microsoft.com/office/powerpoint/2010/main" val="1258766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p:txBody>
          <a:bodyPr/>
          <a:lstStyle/>
          <a:p>
            <a:r>
              <a:rPr lang="cs-CZ" dirty="0" err="1" smtClean="0"/>
              <a:t>Analysis</a:t>
            </a:r>
            <a:endParaRPr lang="cs-CZ" dirty="0"/>
          </a:p>
        </p:txBody>
      </p:sp>
      <p:sp>
        <p:nvSpPr>
          <p:cNvPr id="4" name="Zástupný symbol pro obsah 3"/>
          <p:cNvSpPr>
            <a:spLocks noGrp="1"/>
          </p:cNvSpPr>
          <p:nvPr>
            <p:ph idx="1"/>
          </p:nvPr>
        </p:nvSpPr>
        <p:spPr/>
        <p:txBody>
          <a:bodyPr/>
          <a:lstStyle/>
          <a:p>
            <a:r>
              <a:rPr lang="en-US" sz="2000" dirty="0" smtClean="0"/>
              <a:t>Working capital – Show of the results from NAV</a:t>
            </a:r>
            <a:endParaRPr lang="en-US"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30</a:t>
            </a:fld>
            <a:endParaRPr lang="en-US" dirty="0"/>
          </a:p>
        </p:txBody>
      </p:sp>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50713"/>
            <a:ext cx="6696744" cy="428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Nadpis 1"/>
          <p:cNvSpPr txBox="1">
            <a:spLocks/>
          </p:cNvSpPr>
          <p:nvPr/>
        </p:nvSpPr>
        <p:spPr bwMode="auto">
          <a:xfrm>
            <a:off x="501752" y="836712"/>
            <a:ext cx="8499404"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2800" b="0" kern="1200">
                <a:solidFill>
                  <a:srgbClr val="695C4F"/>
                </a:solidFill>
                <a:latin typeface="+mj-lt"/>
                <a:ea typeface="+mj-ea"/>
                <a:cs typeface="+mj-cs"/>
              </a:defRPr>
            </a:lvl1pPr>
            <a:lvl2pPr algn="l" defTabSz="457200" rtl="0" eaLnBrk="0" fontAlgn="base" hangingPunct="0">
              <a:spcBef>
                <a:spcPct val="0"/>
              </a:spcBef>
              <a:spcAft>
                <a:spcPct val="0"/>
              </a:spcAft>
              <a:defRPr sz="2800">
                <a:solidFill>
                  <a:srgbClr val="695C4F"/>
                </a:solidFill>
                <a:latin typeface="Calibri" pitchFamily="34" charset="0"/>
              </a:defRPr>
            </a:lvl2pPr>
            <a:lvl3pPr algn="l" defTabSz="457200" rtl="0" eaLnBrk="0" fontAlgn="base" hangingPunct="0">
              <a:spcBef>
                <a:spcPct val="0"/>
              </a:spcBef>
              <a:spcAft>
                <a:spcPct val="0"/>
              </a:spcAft>
              <a:defRPr sz="2800">
                <a:solidFill>
                  <a:srgbClr val="695C4F"/>
                </a:solidFill>
                <a:latin typeface="Calibri" pitchFamily="34" charset="0"/>
              </a:defRPr>
            </a:lvl3pPr>
            <a:lvl4pPr algn="l" defTabSz="457200" rtl="0" eaLnBrk="0" fontAlgn="base" hangingPunct="0">
              <a:spcBef>
                <a:spcPct val="0"/>
              </a:spcBef>
              <a:spcAft>
                <a:spcPct val="0"/>
              </a:spcAft>
              <a:defRPr sz="2800">
                <a:solidFill>
                  <a:srgbClr val="695C4F"/>
                </a:solidFill>
                <a:latin typeface="Calibri" pitchFamily="34" charset="0"/>
              </a:defRPr>
            </a:lvl4pPr>
            <a:lvl5pPr algn="l" defTabSz="457200" rtl="0" eaLnBrk="0" fontAlgn="base" hangingPunct="0">
              <a:spcBef>
                <a:spcPct val="0"/>
              </a:spcBef>
              <a:spcAft>
                <a:spcPct val="0"/>
              </a:spcAft>
              <a:defRPr sz="2800">
                <a:solidFill>
                  <a:srgbClr val="695C4F"/>
                </a:solidFill>
                <a:latin typeface="Calibri" pitchFamily="34" charset="0"/>
              </a:defRPr>
            </a:lvl5pPr>
            <a:lvl6pPr marL="457200" algn="l" defTabSz="457200" rtl="0" fontAlgn="base">
              <a:spcBef>
                <a:spcPct val="0"/>
              </a:spcBef>
              <a:spcAft>
                <a:spcPct val="0"/>
              </a:spcAft>
              <a:defRPr sz="2800">
                <a:solidFill>
                  <a:srgbClr val="695C4F"/>
                </a:solidFill>
                <a:latin typeface="Calibri" pitchFamily="34" charset="0"/>
              </a:defRPr>
            </a:lvl6pPr>
            <a:lvl7pPr marL="914400" algn="l" defTabSz="457200" rtl="0" fontAlgn="base">
              <a:spcBef>
                <a:spcPct val="0"/>
              </a:spcBef>
              <a:spcAft>
                <a:spcPct val="0"/>
              </a:spcAft>
              <a:defRPr sz="2800">
                <a:solidFill>
                  <a:srgbClr val="695C4F"/>
                </a:solidFill>
                <a:latin typeface="Calibri" pitchFamily="34" charset="0"/>
              </a:defRPr>
            </a:lvl7pPr>
            <a:lvl8pPr marL="1371600" algn="l" defTabSz="457200" rtl="0" fontAlgn="base">
              <a:spcBef>
                <a:spcPct val="0"/>
              </a:spcBef>
              <a:spcAft>
                <a:spcPct val="0"/>
              </a:spcAft>
              <a:defRPr sz="2800">
                <a:solidFill>
                  <a:srgbClr val="695C4F"/>
                </a:solidFill>
                <a:latin typeface="Calibri" pitchFamily="34" charset="0"/>
              </a:defRPr>
            </a:lvl8pPr>
            <a:lvl9pPr marL="1828800" algn="l" defTabSz="457200" rtl="0" fontAlgn="base">
              <a:spcBef>
                <a:spcPct val="0"/>
              </a:spcBef>
              <a:spcAft>
                <a:spcPct val="0"/>
              </a:spcAft>
              <a:defRPr sz="2800">
                <a:solidFill>
                  <a:srgbClr val="695C4F"/>
                </a:solidFill>
                <a:latin typeface="Calibri" pitchFamily="34" charset="0"/>
              </a:defRPr>
            </a:lvl9pPr>
          </a:lstStyle>
          <a:p>
            <a:r>
              <a:rPr lang="en-US" sz="2400" dirty="0" smtClean="0"/>
              <a:t>Some chosen  analysis asked by CFO </a:t>
            </a:r>
            <a:r>
              <a:rPr lang="cs-CZ" sz="2400" dirty="0" smtClean="0"/>
              <a:t>EUROM Czech Republic</a:t>
            </a:r>
            <a:endParaRPr lang="cs-CZ" sz="2400" dirty="0"/>
          </a:p>
        </p:txBody>
      </p:sp>
    </p:spTree>
    <p:extLst>
      <p:ext uri="{BB962C8B-B14F-4D97-AF65-F5344CB8AC3E}">
        <p14:creationId xmlns:p14="http://schemas.microsoft.com/office/powerpoint/2010/main" val="3924800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smtClean="0"/>
              <a:t>EUROM Czech Republic</a:t>
            </a:r>
            <a:endParaRPr lang="cs-CZ" sz="2400" dirty="0"/>
          </a:p>
        </p:txBody>
      </p:sp>
      <p:sp>
        <p:nvSpPr>
          <p:cNvPr id="3" name="Zástupný symbol pro text 2"/>
          <p:cNvSpPr>
            <a:spLocks noGrp="1"/>
          </p:cNvSpPr>
          <p:nvPr>
            <p:ph type="body" sz="quarter" idx="13"/>
          </p:nvPr>
        </p:nvSpPr>
        <p:spPr/>
        <p:txBody>
          <a:bodyPr/>
          <a:lstStyle/>
          <a:p>
            <a:r>
              <a:rPr lang="cs-CZ" dirty="0" err="1" smtClean="0"/>
              <a:t>Working</a:t>
            </a:r>
            <a:r>
              <a:rPr lang="cs-CZ" dirty="0" smtClean="0"/>
              <a:t> </a:t>
            </a:r>
            <a:r>
              <a:rPr lang="cs-CZ" dirty="0" err="1" smtClean="0"/>
              <a:t>Capital</a:t>
            </a:r>
            <a:r>
              <a:rPr lang="cs-CZ" dirty="0" smtClean="0"/>
              <a:t>  </a:t>
            </a:r>
            <a:r>
              <a:rPr lang="cs-CZ" dirty="0" err="1" smtClean="0"/>
              <a:t>JETs</a:t>
            </a:r>
            <a:endParaRPr lang="cs-CZ" dirty="0"/>
          </a:p>
        </p:txBody>
      </p:sp>
      <p:sp>
        <p:nvSpPr>
          <p:cNvPr id="4" name="Zástupný symbol pro obsah 3"/>
          <p:cNvSpPr>
            <a:spLocks noGrp="1"/>
          </p:cNvSpPr>
          <p:nvPr>
            <p:ph idx="1"/>
          </p:nvPr>
        </p:nvSpPr>
        <p:spPr/>
        <p:txBody>
          <a:bodyPr/>
          <a:lstStyle/>
          <a:p>
            <a:r>
              <a:rPr lang="en-US" sz="2000" dirty="0"/>
              <a:t>Working capital – Show of the results from </a:t>
            </a:r>
            <a:r>
              <a:rPr lang="cs-CZ" sz="2000" dirty="0" err="1" smtClean="0"/>
              <a:t>JETs</a:t>
            </a:r>
            <a:endParaRPr lang="cs-CZ" sz="2000"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31</a:t>
            </a:fld>
            <a:endParaRPr lang="en-US"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94" y="2025540"/>
            <a:ext cx="7992888" cy="462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5902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Some chosen  analysis asked by CFO </a:t>
            </a:r>
            <a:r>
              <a:rPr lang="cs-CZ" sz="2400" dirty="0"/>
              <a:t>EUROM Czech Republic</a:t>
            </a:r>
          </a:p>
        </p:txBody>
      </p:sp>
      <p:sp>
        <p:nvSpPr>
          <p:cNvPr id="3" name="Zástupný symbol pro text 2"/>
          <p:cNvSpPr>
            <a:spLocks noGrp="1"/>
          </p:cNvSpPr>
          <p:nvPr>
            <p:ph type="body" sz="quarter" idx="13"/>
          </p:nvPr>
        </p:nvSpPr>
        <p:spPr/>
        <p:txBody>
          <a:bodyPr/>
          <a:lstStyle/>
          <a:p>
            <a:r>
              <a:rPr lang="en-US" dirty="0" smtClean="0"/>
              <a:t>Inventory Dashboard</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32</a:t>
            </a:fld>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32184"/>
            <a:ext cx="8280920" cy="506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414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Some chosen  analysis examples </a:t>
            </a:r>
            <a:r>
              <a:rPr lang="cs-CZ" dirty="0" smtClean="0"/>
              <a:t>(</a:t>
            </a:r>
            <a:r>
              <a:rPr lang="cs-CZ" dirty="0" err="1" smtClean="0"/>
              <a:t>JETs</a:t>
            </a:r>
            <a:r>
              <a:rPr lang="cs-CZ" dirty="0" smtClean="0"/>
              <a:t>)  </a:t>
            </a:r>
            <a:endParaRPr lang="cs-CZ" dirty="0"/>
          </a:p>
        </p:txBody>
      </p:sp>
      <p:sp>
        <p:nvSpPr>
          <p:cNvPr id="3" name="Zástupný symbol pro text 2"/>
          <p:cNvSpPr>
            <a:spLocks noGrp="1"/>
          </p:cNvSpPr>
          <p:nvPr>
            <p:ph type="body" sz="quarter" idx="13"/>
          </p:nvPr>
        </p:nvSpPr>
        <p:spPr/>
        <p:txBody>
          <a:bodyPr/>
          <a:lstStyle/>
          <a:p>
            <a:r>
              <a:rPr lang="en-US" dirty="0" smtClean="0"/>
              <a:t>Analysis </a:t>
            </a:r>
            <a:r>
              <a:rPr lang="en-US" dirty="0" err="1" smtClean="0"/>
              <a:t>examp</a:t>
            </a:r>
            <a:r>
              <a:rPr lang="cs-CZ" dirty="0" smtClean="0"/>
              <a:t>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33</a:t>
            </a:fld>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77" y="1700808"/>
            <a:ext cx="8649593" cy="461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759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184" y="692696"/>
            <a:ext cx="8499404" cy="579438"/>
          </a:xfrm>
        </p:spPr>
        <p:txBody>
          <a:bodyPr/>
          <a:lstStyle/>
          <a:p>
            <a:r>
              <a:rPr lang="en-US" sz="2400" dirty="0" smtClean="0"/>
              <a:t>Some chosen  analysis examples (directly from NAV</a:t>
            </a:r>
            <a:r>
              <a:rPr lang="cs-CZ" sz="2400" dirty="0" smtClean="0"/>
              <a:t>)</a:t>
            </a:r>
            <a:endParaRPr lang="cs-CZ" sz="2400" dirty="0"/>
          </a:p>
        </p:txBody>
      </p:sp>
      <p:sp>
        <p:nvSpPr>
          <p:cNvPr id="3" name="Zástupný symbol pro text 2"/>
          <p:cNvSpPr>
            <a:spLocks noGrp="1"/>
          </p:cNvSpPr>
          <p:nvPr>
            <p:ph type="body" sz="quarter" idx="13"/>
          </p:nvPr>
        </p:nvSpPr>
        <p:spPr/>
        <p:txBody>
          <a:bodyPr/>
          <a:lstStyle/>
          <a:p>
            <a:r>
              <a:rPr lang="cs-CZ" dirty="0" smtClean="0"/>
              <a:t>Cash </a:t>
            </a:r>
            <a:r>
              <a:rPr lang="cs-CZ" dirty="0" err="1" smtClean="0"/>
              <a:t>Flow</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34</a:t>
            </a:fld>
            <a:endParaRPr lang="en-US"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04310"/>
            <a:ext cx="4961615" cy="55321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276872"/>
            <a:ext cx="3819525" cy="290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ovéPole 5"/>
          <p:cNvSpPr txBox="1"/>
          <p:nvPr/>
        </p:nvSpPr>
        <p:spPr>
          <a:xfrm>
            <a:off x="2290990" y="1204310"/>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1 </a:t>
            </a:r>
            <a:endParaRPr lang="cs-CZ" sz="1200" dirty="0">
              <a:solidFill>
                <a:srgbClr val="FF0000"/>
              </a:solidFill>
            </a:endParaRPr>
          </a:p>
        </p:txBody>
      </p:sp>
      <p:sp>
        <p:nvSpPr>
          <p:cNvPr id="9" name="TextovéPole 8"/>
          <p:cNvSpPr txBox="1"/>
          <p:nvPr/>
        </p:nvSpPr>
        <p:spPr>
          <a:xfrm>
            <a:off x="6789142" y="2264592"/>
            <a:ext cx="1412566" cy="276999"/>
          </a:xfrm>
          <a:prstGeom prst="rect">
            <a:avLst/>
          </a:prstGeom>
          <a:noFill/>
        </p:spPr>
        <p:txBody>
          <a:bodyPr wrap="none" rtlCol="0">
            <a:spAutoFit/>
          </a:bodyPr>
          <a:lstStyle/>
          <a:p>
            <a:r>
              <a:rPr lang="cs-CZ" sz="1200" dirty="0" smtClean="0">
                <a:solidFill>
                  <a:srgbClr val="FF0000"/>
                </a:solidFill>
              </a:rPr>
              <a:t>Cash </a:t>
            </a:r>
            <a:r>
              <a:rPr lang="cs-CZ" sz="1200" dirty="0" err="1" smtClean="0">
                <a:solidFill>
                  <a:srgbClr val="FF0000"/>
                </a:solidFill>
              </a:rPr>
              <a:t>flow</a:t>
            </a:r>
            <a:r>
              <a:rPr lang="cs-CZ" sz="1200" dirty="0" smtClean="0">
                <a:solidFill>
                  <a:srgbClr val="FF0000"/>
                </a:solidFill>
              </a:rPr>
              <a:t> </a:t>
            </a:r>
            <a:r>
              <a:rPr lang="cs-CZ" sz="1200" dirty="0" err="1" smtClean="0">
                <a:solidFill>
                  <a:srgbClr val="FF0000"/>
                </a:solidFill>
              </a:rPr>
              <a:t>page</a:t>
            </a:r>
            <a:r>
              <a:rPr lang="cs-CZ" sz="1200" dirty="0" smtClean="0">
                <a:solidFill>
                  <a:srgbClr val="FF0000"/>
                </a:solidFill>
              </a:rPr>
              <a:t> 2 </a:t>
            </a:r>
            <a:endParaRPr lang="cs-CZ" sz="1200" dirty="0">
              <a:solidFill>
                <a:srgbClr val="FF0000"/>
              </a:solidFill>
            </a:endParaRPr>
          </a:p>
        </p:txBody>
      </p:sp>
    </p:spTree>
    <p:extLst>
      <p:ext uri="{BB962C8B-B14F-4D97-AF65-F5344CB8AC3E}">
        <p14:creationId xmlns:p14="http://schemas.microsoft.com/office/powerpoint/2010/main" val="3297561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709" y="838200"/>
            <a:ext cx="8499404" cy="579438"/>
          </a:xfrm>
        </p:spPr>
        <p:txBody>
          <a:bodyPr/>
          <a:lstStyle/>
          <a:p>
            <a:r>
              <a:rPr lang="en-US" sz="2400" dirty="0" smtClean="0"/>
              <a:t>On line analysis example generated over database by JETS </a:t>
            </a:r>
            <a:endParaRPr lang="en-US" sz="2400" dirty="0"/>
          </a:p>
        </p:txBody>
      </p:sp>
      <p:sp>
        <p:nvSpPr>
          <p:cNvPr id="3" name="Zástupný symbol pro text 2"/>
          <p:cNvSpPr>
            <a:spLocks noGrp="1"/>
          </p:cNvSpPr>
          <p:nvPr>
            <p:ph type="body" sz="quarter" idx="13"/>
          </p:nvPr>
        </p:nvSpPr>
        <p:spPr/>
        <p:txBody>
          <a:bodyPr/>
          <a:lstStyle/>
          <a:p>
            <a:r>
              <a:rPr lang="en-US" dirty="0" smtClean="0"/>
              <a:t>Account  receivables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35</a:t>
            </a:fld>
            <a:endParaRPr lang="en-US" dirty="0"/>
          </a:p>
        </p:txBody>
      </p:sp>
      <p:sp>
        <p:nvSpPr>
          <p:cNvPr id="8" name="Obdélník 7"/>
          <p:cNvSpPr/>
          <p:nvPr/>
        </p:nvSpPr>
        <p:spPr>
          <a:xfrm>
            <a:off x="343303" y="1556792"/>
            <a:ext cx="854174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Account</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Receivables</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with</a:t>
            </a:r>
            <a:r>
              <a:rPr lang="cs-CZ"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Details</a:t>
            </a:r>
            <a:endParaRPr lang="cs-CZ"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ovéPole 3"/>
          <p:cNvSpPr txBox="1"/>
          <p:nvPr/>
        </p:nvSpPr>
        <p:spPr>
          <a:xfrm>
            <a:off x="2136511" y="2539752"/>
            <a:ext cx="237566" cy="369332"/>
          </a:xfrm>
          <a:prstGeom prst="rect">
            <a:avLst/>
          </a:prstGeom>
          <a:noFill/>
        </p:spPr>
        <p:txBody>
          <a:bodyPr wrap="none" rtlCol="0">
            <a:spAutoFit/>
          </a:bodyPr>
          <a:lstStyle/>
          <a:p>
            <a:r>
              <a:rPr lang="cs-CZ" dirty="0" smtClean="0"/>
              <a:t> </a:t>
            </a:r>
            <a:endParaRPr lang="cs-CZ" dirty="0"/>
          </a:p>
        </p:txBody>
      </p:sp>
    </p:spTree>
    <p:extLst>
      <p:ext uri="{BB962C8B-B14F-4D97-AF65-F5344CB8AC3E}">
        <p14:creationId xmlns:p14="http://schemas.microsoft.com/office/powerpoint/2010/main" val="2234533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000" dirty="0" smtClean="0"/>
              <a:t>On line analysis example generated over database by directly from NAV </a:t>
            </a:r>
            <a:endParaRPr lang="en-US" sz="2000" dirty="0"/>
          </a:p>
        </p:txBody>
      </p:sp>
      <p:sp>
        <p:nvSpPr>
          <p:cNvPr id="3" name="Zástupný symbol pro text 2"/>
          <p:cNvSpPr>
            <a:spLocks noGrp="1"/>
          </p:cNvSpPr>
          <p:nvPr>
            <p:ph type="body" sz="quarter" idx="13"/>
          </p:nvPr>
        </p:nvSpPr>
        <p:spPr/>
        <p:txBody>
          <a:bodyPr/>
          <a:lstStyle/>
          <a:p>
            <a:r>
              <a:rPr lang="cs-CZ" dirty="0" err="1" smtClean="0"/>
              <a:t>Account</a:t>
            </a:r>
            <a:r>
              <a:rPr lang="cs-CZ" dirty="0" smtClean="0"/>
              <a:t> </a:t>
            </a:r>
            <a:r>
              <a:rPr lang="cs-CZ" dirty="0" err="1" smtClean="0"/>
              <a:t>Payables</a:t>
            </a:r>
            <a:endParaRPr lang="cs-CZ"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36</a:t>
            </a:fld>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9685"/>
            <a:ext cx="139626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797" y="1489685"/>
            <a:ext cx="6744135" cy="381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8664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Simple business case</a:t>
            </a:r>
            <a:endParaRPr lang="en-GB" dirty="0"/>
          </a:p>
        </p:txBody>
      </p:sp>
      <p:sp>
        <p:nvSpPr>
          <p:cNvPr id="3" name="Zástupný symbol pro číslo snímku 2"/>
          <p:cNvSpPr>
            <a:spLocks noGrp="1"/>
          </p:cNvSpPr>
          <p:nvPr>
            <p:ph type="sldNum" sz="quarter" idx="12"/>
          </p:nvPr>
        </p:nvSpPr>
        <p:spPr/>
        <p:txBody>
          <a:bodyPr/>
          <a:lstStyle/>
          <a:p>
            <a:fld id="{3B0BBEA9-92D2-4262-B587-B606C37867B9}" type="slidenum">
              <a:rPr lang="en-US" smtClean="0"/>
              <a:pPr/>
              <a:t>37</a:t>
            </a:fld>
            <a:endParaRPr lang="en-US" dirty="0"/>
          </a:p>
        </p:txBody>
      </p:sp>
      <p:sp>
        <p:nvSpPr>
          <p:cNvPr id="4" name="Zástupný symbol pro text 3"/>
          <p:cNvSpPr>
            <a:spLocks noGrp="1"/>
          </p:cNvSpPr>
          <p:nvPr>
            <p:ph type="body" sz="quarter" idx="13"/>
          </p:nvPr>
        </p:nvSpPr>
        <p:spPr/>
        <p:txBody>
          <a:bodyPr/>
          <a:lstStyle/>
          <a:p>
            <a:r>
              <a:rPr lang="cs-CZ" dirty="0" smtClean="0"/>
              <a:t>MS Dynamics NAV </a:t>
            </a:r>
            <a:r>
              <a:rPr lang="cs-CZ" dirty="0" err="1" smtClean="0"/>
              <a:t>Nothing</a:t>
            </a:r>
            <a:r>
              <a:rPr lang="cs-CZ" dirty="0" smtClean="0"/>
              <a:t> </a:t>
            </a:r>
            <a:r>
              <a:rPr lang="cs-CZ" dirty="0" err="1" smtClean="0"/>
              <a:t>simpler</a:t>
            </a:r>
            <a:endParaRPr lang="cs-CZ" dirty="0"/>
          </a:p>
        </p:txBody>
      </p:sp>
      <p:sp>
        <p:nvSpPr>
          <p:cNvPr id="5" name="Zástupný symbol pro obsah 4"/>
          <p:cNvSpPr>
            <a:spLocks noGrp="1"/>
          </p:cNvSpPr>
          <p:nvPr>
            <p:ph idx="1"/>
          </p:nvPr>
        </p:nvSpPr>
        <p:spPr/>
        <p:txBody>
          <a:bodyPr/>
          <a:lstStyle/>
          <a:p>
            <a:r>
              <a:rPr lang="en-US" dirty="0" smtClean="0"/>
              <a:t>Purchase order creation</a:t>
            </a:r>
          </a:p>
          <a:p>
            <a:r>
              <a:rPr lang="en-US" dirty="0" smtClean="0"/>
              <a:t>Booking (posting, registering to the system)</a:t>
            </a:r>
          </a:p>
          <a:p>
            <a:r>
              <a:rPr lang="en-US" dirty="0" smtClean="0"/>
              <a:t>Impacts in transactions (G/L,</a:t>
            </a:r>
            <a:r>
              <a:rPr lang="cs-CZ" dirty="0" smtClean="0"/>
              <a:t> </a:t>
            </a:r>
            <a:r>
              <a:rPr lang="en-US" dirty="0" smtClean="0"/>
              <a:t>Logistic, payables)</a:t>
            </a:r>
          </a:p>
          <a:p>
            <a:r>
              <a:rPr lang="en-US" dirty="0" smtClean="0"/>
              <a:t>Some examples of MS Dynamics NAV financial reports</a:t>
            </a:r>
          </a:p>
          <a:p>
            <a:pPr marL="0" indent="0">
              <a:buNone/>
            </a:pPr>
            <a:r>
              <a:rPr lang="en-US" dirty="0" smtClean="0"/>
              <a:t> </a:t>
            </a:r>
            <a:endParaRPr lang="en-US" dirty="0"/>
          </a:p>
        </p:txBody>
      </p:sp>
    </p:spTree>
    <p:extLst>
      <p:ext uri="{BB962C8B-B14F-4D97-AF65-F5344CB8AC3E}">
        <p14:creationId xmlns:p14="http://schemas.microsoft.com/office/powerpoint/2010/main" val="2773495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141" y="243681"/>
            <a:ext cx="8499404" cy="579438"/>
          </a:xfrm>
        </p:spPr>
        <p:txBody>
          <a:bodyPr/>
          <a:lstStyle/>
          <a:p>
            <a:r>
              <a:rPr lang="en-US" dirty="0" smtClean="0"/>
              <a:t>Accounting in NAV </a:t>
            </a:r>
            <a:r>
              <a:rPr lang="cs-CZ" dirty="0" err="1" smtClean="0"/>
              <a:t>main</a:t>
            </a:r>
            <a:r>
              <a:rPr lang="cs-CZ" dirty="0" smtClean="0"/>
              <a:t> </a:t>
            </a:r>
            <a:r>
              <a:rPr lang="cs-CZ" dirty="0" err="1" smtClean="0"/>
              <a:t>tool</a:t>
            </a:r>
            <a:r>
              <a:rPr lang="cs-CZ" dirty="0" smtClean="0"/>
              <a:t> = General </a:t>
            </a:r>
            <a:r>
              <a:rPr lang="cs-CZ" dirty="0" err="1" smtClean="0"/>
              <a:t>Journals</a:t>
            </a:r>
            <a:endParaRPr lang="en-US" dirty="0"/>
          </a:p>
        </p:txBody>
      </p:sp>
      <p:sp>
        <p:nvSpPr>
          <p:cNvPr id="5" name="Zástupný symbol pro číslo snímku 4"/>
          <p:cNvSpPr>
            <a:spLocks noGrp="1"/>
          </p:cNvSpPr>
          <p:nvPr>
            <p:ph type="sldNum" sz="quarter" idx="4294967295"/>
          </p:nvPr>
        </p:nvSpPr>
        <p:spPr>
          <a:xfrm>
            <a:off x="6767513" y="6492875"/>
            <a:ext cx="2133600" cy="365125"/>
          </a:xfrm>
          <a:prstGeom prst="rect">
            <a:avLst/>
          </a:prstGeom>
        </p:spPr>
        <p:txBody>
          <a:bodyPr/>
          <a:lstStyle/>
          <a:p>
            <a:pPr>
              <a:defRPr/>
            </a:pPr>
            <a:fld id="{371850DC-A6CE-4D32-BD15-ACE49A714335}" type="slidenum">
              <a:rPr lang="en-US" smtClean="0"/>
              <a:pPr>
                <a:defRPr/>
              </a:pPr>
              <a:t>4</a:t>
            </a:fld>
            <a:endParaRPr lang="en-US"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27" y="4034637"/>
            <a:ext cx="6327854" cy="1932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528" y="4293096"/>
            <a:ext cx="6327854" cy="1632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Obdélník 15"/>
          <p:cNvSpPr/>
          <p:nvPr/>
        </p:nvSpPr>
        <p:spPr>
          <a:xfrm>
            <a:off x="5192538" y="3445751"/>
            <a:ext cx="3648185" cy="72008"/>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2" name="Obdélník 21"/>
          <p:cNvSpPr/>
          <p:nvPr/>
        </p:nvSpPr>
        <p:spPr>
          <a:xfrm>
            <a:off x="5192538" y="2882209"/>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30" name="Obdélník 29"/>
          <p:cNvSpPr/>
          <p:nvPr/>
        </p:nvSpPr>
        <p:spPr>
          <a:xfrm>
            <a:off x="5126383" y="4581128"/>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263" y="5198678"/>
            <a:ext cx="2797305" cy="659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538" y="1172958"/>
            <a:ext cx="3731877" cy="1393924"/>
          </a:xfrm>
          <a:prstGeom prst="rect">
            <a:avLst/>
          </a:prstGeom>
          <a:noFill/>
          <a:ln w="15875">
            <a:solidFill>
              <a:srgbClr val="BC0000"/>
            </a:solidFill>
            <a:miter lim="800000"/>
            <a:headEnd/>
            <a:tailEnd/>
          </a:ln>
          <a:extLst>
            <a:ext uri="{909E8E84-426E-40DD-AFC4-6F175D3DCCD1}">
              <a14:hiddenFill xmlns:a14="http://schemas.microsoft.com/office/drawing/2010/main">
                <a:solidFill>
                  <a:schemeClr val="accent1"/>
                </a:solidFill>
              </a14:hiddenFill>
            </a:ext>
          </a:extLst>
        </p:spPr>
      </p:pic>
      <p:sp>
        <p:nvSpPr>
          <p:cNvPr id="54" name="TextovéPole 53"/>
          <p:cNvSpPr txBox="1"/>
          <p:nvPr/>
        </p:nvSpPr>
        <p:spPr>
          <a:xfrm>
            <a:off x="5206991" y="803626"/>
            <a:ext cx="1853328" cy="369332"/>
          </a:xfrm>
          <a:prstGeom prst="rect">
            <a:avLst/>
          </a:prstGeom>
          <a:noFill/>
        </p:spPr>
        <p:txBody>
          <a:bodyPr wrap="none" rtlCol="0">
            <a:spAutoFit/>
          </a:bodyPr>
          <a:lstStyle/>
          <a:p>
            <a:r>
              <a:rPr lang="en-US" b="1" dirty="0" smtClean="0">
                <a:solidFill>
                  <a:schemeClr val="accent3">
                    <a:lumMod val="60000"/>
                    <a:lumOff val="40000"/>
                  </a:schemeClr>
                </a:solidFill>
              </a:rPr>
              <a:t>Chart of accounts</a:t>
            </a:r>
            <a:endParaRPr lang="en-US" b="1" dirty="0">
              <a:solidFill>
                <a:schemeClr val="accent3">
                  <a:lumMod val="60000"/>
                  <a:lumOff val="40000"/>
                </a:schemeClr>
              </a:solidFill>
            </a:endParaRPr>
          </a:p>
        </p:txBody>
      </p:sp>
      <p:sp>
        <p:nvSpPr>
          <p:cNvPr id="61" name="Obdélník 60"/>
          <p:cNvSpPr/>
          <p:nvPr/>
        </p:nvSpPr>
        <p:spPr>
          <a:xfrm>
            <a:off x="5192538" y="3036095"/>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2" name="Obdélník 61"/>
          <p:cNvSpPr/>
          <p:nvPr/>
        </p:nvSpPr>
        <p:spPr>
          <a:xfrm>
            <a:off x="5192538" y="3196162"/>
            <a:ext cx="3686972" cy="7200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3" name="Obdélník 62"/>
          <p:cNvSpPr/>
          <p:nvPr/>
        </p:nvSpPr>
        <p:spPr>
          <a:xfrm>
            <a:off x="5184309" y="3598151"/>
            <a:ext cx="3648185"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4" name="Obdélník 63"/>
          <p:cNvSpPr/>
          <p:nvPr/>
        </p:nvSpPr>
        <p:spPr>
          <a:xfrm>
            <a:off x="5184310" y="3786555"/>
            <a:ext cx="3656414"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1" name="Obdélník 70"/>
          <p:cNvSpPr/>
          <p:nvPr/>
        </p:nvSpPr>
        <p:spPr>
          <a:xfrm>
            <a:off x="5152849" y="4768061"/>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72" name="Obdélník 71"/>
          <p:cNvSpPr/>
          <p:nvPr/>
        </p:nvSpPr>
        <p:spPr>
          <a:xfrm>
            <a:off x="5161078" y="4960655"/>
            <a:ext cx="3648185" cy="7232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65" name="TextovéPole 64"/>
          <p:cNvSpPr txBox="1"/>
          <p:nvPr/>
        </p:nvSpPr>
        <p:spPr>
          <a:xfrm>
            <a:off x="4659323" y="2551477"/>
            <a:ext cx="430887" cy="1031373"/>
          </a:xfrm>
          <a:prstGeom prst="rect">
            <a:avLst/>
          </a:prstGeom>
          <a:noFill/>
        </p:spPr>
        <p:txBody>
          <a:bodyPr vert="vert270" wrap="none" rtlCol="0">
            <a:spAutoFit/>
          </a:bodyPr>
          <a:lstStyle/>
          <a:p>
            <a:r>
              <a:rPr lang="en-US" sz="1600" b="1" dirty="0" smtClean="0">
                <a:solidFill>
                  <a:schemeClr val="accent3">
                    <a:lumMod val="60000"/>
                    <a:lumOff val="40000"/>
                  </a:schemeClr>
                </a:solidFill>
              </a:rPr>
              <a:t>G/L Entries</a:t>
            </a:r>
            <a:endParaRPr lang="en-US" sz="1600" b="1" dirty="0">
              <a:solidFill>
                <a:schemeClr val="accent3">
                  <a:lumMod val="60000"/>
                  <a:lumOff val="40000"/>
                </a:schemeClr>
              </a:solidFill>
            </a:endParaRPr>
          </a:p>
        </p:txBody>
      </p:sp>
      <p:sp>
        <p:nvSpPr>
          <p:cNvPr id="75" name="TextovéPole 74"/>
          <p:cNvSpPr txBox="1"/>
          <p:nvPr/>
        </p:nvSpPr>
        <p:spPr>
          <a:xfrm>
            <a:off x="8682335" y="4500341"/>
            <a:ext cx="461665" cy="1148199"/>
          </a:xfrm>
          <a:prstGeom prst="rect">
            <a:avLst/>
          </a:prstGeom>
          <a:noFill/>
        </p:spPr>
        <p:txBody>
          <a:bodyPr vert="vert270" wrap="none" rtlCol="0">
            <a:spAutoFit/>
          </a:bodyPr>
          <a:lstStyle/>
          <a:p>
            <a:r>
              <a:rPr lang="en-US" b="1" dirty="0" smtClean="0">
                <a:solidFill>
                  <a:schemeClr val="accent3">
                    <a:lumMod val="60000"/>
                    <a:lumOff val="40000"/>
                  </a:schemeClr>
                </a:solidFill>
              </a:rPr>
              <a:t>G/L Entries</a:t>
            </a:r>
            <a:endParaRPr lang="en-US" b="1" dirty="0">
              <a:solidFill>
                <a:schemeClr val="accent3">
                  <a:lumMod val="60000"/>
                  <a:lumOff val="40000"/>
                </a:schemeClr>
              </a:solidFill>
            </a:endParaRPr>
          </a:p>
        </p:txBody>
      </p:sp>
      <p:sp>
        <p:nvSpPr>
          <p:cNvPr id="66" name="Šipka dolů 65"/>
          <p:cNvSpPr/>
          <p:nvPr/>
        </p:nvSpPr>
        <p:spPr>
          <a:xfrm>
            <a:off x="6230384" y="3044326"/>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67" name="Přímá spojnice 66"/>
          <p:cNvCxnSpPr/>
          <p:nvPr/>
        </p:nvCxnSpPr>
        <p:spPr>
          <a:xfrm flipH="1" flipV="1">
            <a:off x="7966910" y="691741"/>
            <a:ext cx="1" cy="455166"/>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cxnSp>
        <p:nvCxnSpPr>
          <p:cNvPr id="69" name="Přímá spojnice 68"/>
          <p:cNvCxnSpPr/>
          <p:nvPr/>
        </p:nvCxnSpPr>
        <p:spPr>
          <a:xfrm flipV="1">
            <a:off x="7966779" y="2591617"/>
            <a:ext cx="1" cy="200405"/>
          </a:xfrm>
          <a:prstGeom prst="line">
            <a:avLst/>
          </a:prstGeom>
          <a:ln w="34925">
            <a:prstDash val="sysDash"/>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823" y="5403711"/>
            <a:ext cx="2971800" cy="119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75" y="1177164"/>
            <a:ext cx="4688265" cy="11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Obdélník 73"/>
          <p:cNvSpPr/>
          <p:nvPr/>
        </p:nvSpPr>
        <p:spPr>
          <a:xfrm>
            <a:off x="899592" y="2656102"/>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Cash </a:t>
            </a:r>
            <a:r>
              <a:rPr lang="cs-CZ" sz="1100" b="1" dirty="0" err="1" smtClean="0"/>
              <a:t>account</a:t>
            </a:r>
            <a:endParaRPr lang="cs-CZ" sz="1100" b="1" dirty="0"/>
          </a:p>
        </p:txBody>
      </p:sp>
      <p:sp>
        <p:nvSpPr>
          <p:cNvPr id="78" name="Obdélník 77"/>
          <p:cNvSpPr/>
          <p:nvPr/>
        </p:nvSpPr>
        <p:spPr>
          <a:xfrm>
            <a:off x="3275856" y="2692106"/>
            <a:ext cx="1296144" cy="57606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s-CZ" sz="1100" b="1" dirty="0" smtClean="0"/>
              <a:t>Bank </a:t>
            </a:r>
            <a:r>
              <a:rPr lang="cs-CZ" sz="1100" b="1" dirty="0" err="1" smtClean="0"/>
              <a:t>account</a:t>
            </a:r>
            <a:endParaRPr lang="cs-CZ" sz="1100" b="1" dirty="0"/>
          </a:p>
        </p:txBody>
      </p:sp>
      <p:sp>
        <p:nvSpPr>
          <p:cNvPr id="12" name="Šipka doleva 11"/>
          <p:cNvSpPr/>
          <p:nvPr/>
        </p:nvSpPr>
        <p:spPr>
          <a:xfrm>
            <a:off x="2254476" y="2841270"/>
            <a:ext cx="936104" cy="22589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80" name="Šipka dolů 79"/>
          <p:cNvSpPr/>
          <p:nvPr/>
        </p:nvSpPr>
        <p:spPr>
          <a:xfrm>
            <a:off x="6207932" y="3072099"/>
            <a:ext cx="1656184" cy="2396348"/>
          </a:xfrm>
          <a:prstGeom prst="downArrow">
            <a:avLst/>
          </a:prstGeom>
          <a:solidFill>
            <a:srgbClr val="002060">
              <a:alpha val="29000"/>
            </a:srgb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cs-CZ" b="1" dirty="0" smtClean="0">
                <a:solidFill>
                  <a:srgbClr val="FF0000"/>
                </a:solidFill>
              </a:rPr>
              <a:t>Reporting</a:t>
            </a:r>
            <a:endParaRPr lang="cs-CZ" b="1" dirty="0">
              <a:solidFill>
                <a:srgbClr val="FF0000"/>
              </a:solidFill>
            </a:endParaRPr>
          </a:p>
        </p:txBody>
      </p:sp>
      <p:cxnSp>
        <p:nvCxnSpPr>
          <p:cNvPr id="15" name="Přímá spojnice 14"/>
          <p:cNvCxnSpPr/>
          <p:nvPr/>
        </p:nvCxnSpPr>
        <p:spPr>
          <a:xfrm>
            <a:off x="4139952" y="3268170"/>
            <a:ext cx="0" cy="3749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Přímá spojnice se šipkou 17"/>
          <p:cNvCxnSpPr>
            <a:endCxn id="63" idx="1"/>
          </p:cNvCxnSpPr>
          <p:nvPr/>
        </p:nvCxnSpPr>
        <p:spPr>
          <a:xfrm flipV="1">
            <a:off x="4139952" y="3634155"/>
            <a:ext cx="1044357" cy="180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Přímá spojnice se šipkou 83"/>
          <p:cNvCxnSpPr/>
          <p:nvPr/>
        </p:nvCxnSpPr>
        <p:spPr>
          <a:xfrm flipV="1">
            <a:off x="1577591" y="3822559"/>
            <a:ext cx="3614947" cy="5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Přímá spojnice 94"/>
          <p:cNvCxnSpPr/>
          <p:nvPr/>
        </p:nvCxnSpPr>
        <p:spPr>
          <a:xfrm>
            <a:off x="1589345" y="3268170"/>
            <a:ext cx="0" cy="571480"/>
          </a:xfrm>
          <a:prstGeom prst="line">
            <a:avLst/>
          </a:prstGeom>
        </p:spPr>
        <p:style>
          <a:lnRef idx="2">
            <a:schemeClr val="accent1"/>
          </a:lnRef>
          <a:fillRef idx="0">
            <a:schemeClr val="accent1"/>
          </a:fillRef>
          <a:effectRef idx="1">
            <a:schemeClr val="accent1"/>
          </a:effectRef>
          <a:fontRef idx="minor">
            <a:schemeClr val="tx1"/>
          </a:fontRef>
        </p:style>
      </p:cxnSp>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796714"/>
            <a:ext cx="3912667" cy="193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84" y="3440865"/>
            <a:ext cx="1011228" cy="8298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Obousměrná svislá šipka 35"/>
          <p:cNvSpPr/>
          <p:nvPr/>
        </p:nvSpPr>
        <p:spPr>
          <a:xfrm>
            <a:off x="414243" y="4237594"/>
            <a:ext cx="288032" cy="530467"/>
          </a:xfrm>
          <a:prstGeom prst="up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59576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41</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42</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43</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44</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45</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46</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47</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48</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49</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a:xfrm>
            <a:off x="2404118" y="283723"/>
            <a:ext cx="6597038" cy="228600"/>
          </a:xfrm>
        </p:spPr>
        <p:txBody>
          <a:bodyPr/>
          <a:lstStyle/>
          <a:p>
            <a:pPr lvl="0"/>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r>
              <a:rPr lang="cs-CZ" dirty="0" smtClean="0"/>
              <a:t> </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50</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51</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52</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53</a:t>
            </a:fld>
            <a:endParaRPr lang="en-US"/>
          </a:p>
        </p:txBody>
      </p:sp>
      <p:sp>
        <p:nvSpPr>
          <p:cNvPr id="3" name="Zástupný symbol pro text 2"/>
          <p:cNvSpPr>
            <a:spLocks noGrp="1"/>
          </p:cNvSpPr>
          <p:nvPr>
            <p:ph type="body" sz="quarter" idx="13"/>
          </p:nvPr>
        </p:nvSpPr>
        <p:spPr>
          <a:xfrm>
            <a:off x="2304562" y="190500"/>
            <a:ext cx="6597038" cy="228600"/>
          </a:xfrm>
        </p:spPr>
        <p:txBody>
          <a:bodyPr/>
          <a:lstStyle/>
          <a:p>
            <a:r>
              <a:rPr lang="cs-CZ" dirty="0" err="1" smtClean="0"/>
              <a:t>Customer</a:t>
            </a:r>
            <a:r>
              <a:rPr lang="cs-CZ" dirty="0" smtClean="0"/>
              <a:t> –</a:t>
            </a:r>
            <a:r>
              <a:rPr lang="cs-CZ" dirty="0" err="1" smtClean="0"/>
              <a:t>Summary</a:t>
            </a:r>
            <a:r>
              <a:rPr lang="cs-CZ" dirty="0" smtClean="0"/>
              <a:t> </a:t>
            </a:r>
            <a:r>
              <a:rPr lang="cs-CZ" dirty="0" err="1" smtClean="0"/>
              <a:t>Aging</a:t>
            </a:r>
            <a:endParaRPr lang="cs-CZ" dirty="0"/>
          </a:p>
        </p:txBody>
      </p:sp>
      <p:sp>
        <p:nvSpPr>
          <p:cNvPr id="4" name="Obdélník 3"/>
          <p:cNvSpPr/>
          <p:nvPr/>
        </p:nvSpPr>
        <p:spPr>
          <a:xfrm>
            <a:off x="683568" y="764704"/>
            <a:ext cx="4392356" cy="369332"/>
          </a:xfrm>
          <a:prstGeom prst="rect">
            <a:avLst/>
          </a:prstGeom>
        </p:spPr>
        <p:txBody>
          <a:bodyPr wrap="none">
            <a:spAutoFit/>
          </a:bodyPr>
          <a:lstStyle/>
          <a:p>
            <a:r>
              <a:rPr lang="en-US" dirty="0" smtClean="0"/>
              <a:t>Chosen financial MS Dynamics NAV reports I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6764213" cy="54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443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54</a:t>
            </a:fld>
            <a:endParaRPr lang="en-US"/>
          </a:p>
        </p:txBody>
      </p:sp>
      <p:sp>
        <p:nvSpPr>
          <p:cNvPr id="3" name="Zástupný symbol pro text 2"/>
          <p:cNvSpPr>
            <a:spLocks noGrp="1"/>
          </p:cNvSpPr>
          <p:nvPr>
            <p:ph type="body" sz="quarter" idx="13"/>
          </p:nvPr>
        </p:nvSpPr>
        <p:spPr/>
        <p:txBody>
          <a:bodyPr/>
          <a:lstStyle/>
          <a:p>
            <a:r>
              <a:rPr lang="cs-CZ" dirty="0" err="1"/>
              <a:t>Customer</a:t>
            </a:r>
            <a:r>
              <a:rPr lang="cs-CZ" dirty="0"/>
              <a:t> </a:t>
            </a:r>
            <a:r>
              <a:rPr lang="cs-CZ" dirty="0" smtClean="0"/>
              <a:t>–</a:t>
            </a:r>
            <a:r>
              <a:rPr lang="cs-CZ" dirty="0" err="1" smtClean="0"/>
              <a:t>Detailed</a:t>
            </a:r>
            <a:r>
              <a:rPr lang="cs-CZ" dirty="0" smtClean="0"/>
              <a:t>  </a:t>
            </a:r>
            <a:r>
              <a:rPr lang="cs-CZ" dirty="0" err="1"/>
              <a:t>Aging</a:t>
            </a:r>
            <a:endParaRPr lang="cs-CZ" dirty="0"/>
          </a:p>
          <a:p>
            <a:endParaRPr lang="cs-CZ" dirty="0"/>
          </a:p>
        </p:txBody>
      </p:sp>
      <p:sp>
        <p:nvSpPr>
          <p:cNvPr id="4" name="Obdélník 3"/>
          <p:cNvSpPr/>
          <p:nvPr/>
        </p:nvSpPr>
        <p:spPr>
          <a:xfrm>
            <a:off x="683568" y="764704"/>
            <a:ext cx="4450064" cy="369332"/>
          </a:xfrm>
          <a:prstGeom prst="rect">
            <a:avLst/>
          </a:prstGeom>
        </p:spPr>
        <p:txBody>
          <a:bodyPr wrap="none">
            <a:spAutoFit/>
          </a:bodyPr>
          <a:lstStyle/>
          <a:p>
            <a:r>
              <a:rPr lang="en-GB" dirty="0" smtClean="0"/>
              <a:t>Chosen financial MS Dynamics NAV reports II </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46" y="1151698"/>
            <a:ext cx="6486142" cy="494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1463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55</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a:t>
            </a:r>
            <a:r>
              <a:rPr lang="cs-CZ" dirty="0" err="1" smtClean="0"/>
              <a:t>Detailed</a:t>
            </a:r>
            <a:r>
              <a:rPr lang="cs-CZ" dirty="0" smtClean="0"/>
              <a:t> Trial  Balance</a:t>
            </a:r>
            <a:endParaRPr lang="cs-CZ" dirty="0"/>
          </a:p>
        </p:txBody>
      </p:sp>
      <p:sp>
        <p:nvSpPr>
          <p:cNvPr id="4" name="Obdélník 3"/>
          <p:cNvSpPr/>
          <p:nvPr/>
        </p:nvSpPr>
        <p:spPr>
          <a:xfrm>
            <a:off x="683568" y="764704"/>
            <a:ext cx="4507772" cy="369332"/>
          </a:xfrm>
          <a:prstGeom prst="rect">
            <a:avLst/>
          </a:prstGeom>
        </p:spPr>
        <p:txBody>
          <a:bodyPr wrap="none">
            <a:spAutoFit/>
          </a:bodyPr>
          <a:lstStyle/>
          <a:p>
            <a:r>
              <a:rPr lang="en-US" dirty="0" smtClean="0"/>
              <a:t>Chosen financial MS Dynamics NAV reports III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53" y="1340768"/>
            <a:ext cx="5347816" cy="5332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1800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56</a:t>
            </a:fld>
            <a:endParaRPr lang="en-US"/>
          </a:p>
        </p:txBody>
      </p:sp>
      <p:sp>
        <p:nvSpPr>
          <p:cNvPr id="3" name="Zástupný symbol pro text 2"/>
          <p:cNvSpPr>
            <a:spLocks noGrp="1"/>
          </p:cNvSpPr>
          <p:nvPr>
            <p:ph type="body" sz="quarter" idx="13"/>
          </p:nvPr>
        </p:nvSpPr>
        <p:spPr/>
        <p:txBody>
          <a:bodyPr/>
          <a:lstStyle/>
          <a:p>
            <a:r>
              <a:rPr lang="cs-CZ" dirty="0" err="1" smtClean="0"/>
              <a:t>Reconstruction</a:t>
            </a:r>
            <a:r>
              <a:rPr lang="cs-CZ" dirty="0" smtClean="0"/>
              <a:t>  </a:t>
            </a:r>
            <a:r>
              <a:rPr lang="cs-CZ" dirty="0" err="1" smtClean="0"/>
              <a:t>Customer</a:t>
            </a:r>
            <a:r>
              <a:rPr lang="cs-CZ" dirty="0" smtClean="0"/>
              <a:t> Balance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en-US" dirty="0" smtClean="0"/>
              <a:t>Chosen financial MS Dynamics NAV reports IV</a:t>
            </a:r>
            <a:r>
              <a:rPr lang="cs-CZ" dirty="0" smtClean="0"/>
              <a:t> </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036"/>
            <a:ext cx="5952455" cy="523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317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57</a:t>
            </a:fld>
            <a:endParaRPr lang="en-US"/>
          </a:p>
        </p:txBody>
      </p:sp>
      <p:sp>
        <p:nvSpPr>
          <p:cNvPr id="3" name="Zástupný symbol pro text 2"/>
          <p:cNvSpPr>
            <a:spLocks noGrp="1"/>
          </p:cNvSpPr>
          <p:nvPr>
            <p:ph type="body" sz="quarter" idx="13"/>
          </p:nvPr>
        </p:nvSpPr>
        <p:spPr/>
        <p:txBody>
          <a:bodyPr/>
          <a:lstStyle/>
          <a:p>
            <a:r>
              <a:rPr lang="cs-CZ" dirty="0" err="1" smtClean="0"/>
              <a:t>Customer</a:t>
            </a:r>
            <a:r>
              <a:rPr lang="cs-CZ" dirty="0" smtClean="0"/>
              <a:t> Balance by </a:t>
            </a:r>
            <a:r>
              <a:rPr lang="cs-CZ" dirty="0" err="1" smtClean="0"/>
              <a:t>Due</a:t>
            </a:r>
            <a:r>
              <a:rPr lang="cs-CZ" dirty="0" smtClean="0"/>
              <a:t> </a:t>
            </a:r>
            <a:r>
              <a:rPr lang="cs-CZ" dirty="0" err="1" smtClean="0"/>
              <a:t>Date</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V </a:t>
            </a:r>
            <a:endParaRPr lang="cs-CZ"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134556"/>
            <a:ext cx="7848873" cy="544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9016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58</a:t>
            </a:fld>
            <a:endParaRPr lang="en-US"/>
          </a:p>
        </p:txBody>
      </p:sp>
      <p:sp>
        <p:nvSpPr>
          <p:cNvPr id="3" name="Zástupný symbol pro text 2"/>
          <p:cNvSpPr>
            <a:spLocks noGrp="1"/>
          </p:cNvSpPr>
          <p:nvPr>
            <p:ph type="body" sz="quarter" idx="13"/>
          </p:nvPr>
        </p:nvSpPr>
        <p:spPr/>
        <p:txBody>
          <a:bodyPr/>
          <a:lstStyle/>
          <a:p>
            <a:r>
              <a:rPr lang="cs-CZ" dirty="0" err="1" smtClean="0"/>
              <a:t>Customet</a:t>
            </a:r>
            <a:r>
              <a:rPr lang="cs-CZ" dirty="0" smtClean="0"/>
              <a:t> </a:t>
            </a:r>
            <a:r>
              <a:rPr lang="cs-CZ" dirty="0" err="1" smtClean="0"/>
              <a:t>Order</a:t>
            </a:r>
            <a:r>
              <a:rPr lang="cs-CZ" dirty="0" smtClean="0"/>
              <a:t> Detail</a:t>
            </a:r>
            <a:endParaRPr lang="cs-CZ" dirty="0"/>
          </a:p>
        </p:txBody>
      </p:sp>
      <p:sp>
        <p:nvSpPr>
          <p:cNvPr id="4" name="Obdélník 3"/>
          <p:cNvSpPr/>
          <p:nvPr/>
        </p:nvSpPr>
        <p:spPr>
          <a:xfrm>
            <a:off x="683568" y="764704"/>
            <a:ext cx="4639219" cy="369332"/>
          </a:xfrm>
          <a:prstGeom prst="rect">
            <a:avLst/>
          </a:prstGeom>
        </p:spPr>
        <p:txBody>
          <a:bodyPr wrap="none">
            <a:spAutoFit/>
          </a:bodyPr>
          <a:lstStyle/>
          <a:p>
            <a:r>
              <a:rPr lang="cs-CZ" dirty="0" err="1"/>
              <a:t>Chosen</a:t>
            </a:r>
            <a:r>
              <a:rPr lang="cs-CZ" dirty="0"/>
              <a:t> </a:t>
            </a:r>
            <a:r>
              <a:rPr lang="cs-CZ" dirty="0" err="1"/>
              <a:t>financial</a:t>
            </a:r>
            <a:r>
              <a:rPr lang="cs-CZ" dirty="0"/>
              <a:t> MS Dynamics NAV </a:t>
            </a:r>
            <a:r>
              <a:rPr lang="cs-CZ" dirty="0" err="1"/>
              <a:t>reports</a:t>
            </a:r>
            <a:r>
              <a:rPr lang="cs-CZ" dirty="0"/>
              <a:t> </a:t>
            </a:r>
            <a:r>
              <a:rPr lang="cs-CZ" dirty="0" smtClean="0"/>
              <a:t>IV </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6048672" cy="537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34596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59</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2090294"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3" y="674773"/>
            <a:ext cx="260032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5085184"/>
            <a:ext cx="3505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Přímá spojnice se šipkou 4"/>
          <p:cNvCxnSpPr/>
          <p:nvPr/>
        </p:nvCxnSpPr>
        <p:spPr>
          <a:xfrm>
            <a:off x="3707904" y="5289971"/>
            <a:ext cx="0" cy="5873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Přímá spojnice se šipkou 6"/>
          <p:cNvCxnSpPr/>
          <p:nvPr/>
        </p:nvCxnSpPr>
        <p:spPr>
          <a:xfrm>
            <a:off x="3851920" y="5877272"/>
            <a:ext cx="40324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Obdélník 7"/>
          <p:cNvSpPr/>
          <p:nvPr/>
        </p:nvSpPr>
        <p:spPr>
          <a:xfrm>
            <a:off x="4100516" y="6093296"/>
            <a:ext cx="378385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next</a:t>
            </a:r>
            <a:r>
              <a:rPr lang="cs-CZ"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cs-CZ"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slides</a:t>
            </a:r>
            <a:endParaRPr lang="cs-CZ"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192" y="1052736"/>
            <a:ext cx="3148408" cy="253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Šipka doleva 8"/>
          <p:cNvSpPr/>
          <p:nvPr/>
        </p:nvSpPr>
        <p:spPr>
          <a:xfrm>
            <a:off x="4740424" y="1196752"/>
            <a:ext cx="911696"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610558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59132" y="3679015"/>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8" y="1340767"/>
            <a:ext cx="1839816" cy="5011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Šipka doleva 1"/>
          <p:cNvSpPr/>
          <p:nvPr/>
        </p:nvSpPr>
        <p:spPr>
          <a:xfrm>
            <a:off x="2404118" y="1772816"/>
            <a:ext cx="3680050" cy="1008112"/>
          </a:xfrm>
          <a:prstGeom prst="leftArrow">
            <a:avLst/>
          </a:prstGeom>
          <a:gradFill>
            <a:gsLst>
              <a:gs pos="0">
                <a:srgbClr val="FFFF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r"/>
            <a:r>
              <a:rPr lang="en-US" sz="1400" dirty="0" smtClean="0"/>
              <a:t>Info for presenter : Database open from  </a:t>
            </a:r>
            <a:endParaRPr lang="en-US" sz="1400"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0136" y="1600253"/>
            <a:ext cx="2199531" cy="118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60</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764704"/>
            <a:ext cx="5256584" cy="528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4788024" y="836712"/>
            <a:ext cx="220509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1</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61</a:t>
            </a:fld>
            <a:endParaRPr lang="en-US"/>
          </a:p>
        </p:txBody>
      </p:sp>
      <p:sp>
        <p:nvSpPr>
          <p:cNvPr id="3" name="Zástupný symbol pro text 2"/>
          <p:cNvSpPr>
            <a:spLocks noGrp="1"/>
          </p:cNvSpPr>
          <p:nvPr>
            <p:ph type="body" sz="quarter" idx="13"/>
          </p:nvPr>
        </p:nvSpPr>
        <p:spPr/>
        <p:txBody>
          <a:bodyPr/>
          <a:lstStyle/>
          <a:p>
            <a:r>
              <a:rPr lang="cs-CZ" dirty="0" smtClean="0"/>
              <a:t>Balance </a:t>
            </a:r>
            <a:r>
              <a:rPr lang="cs-CZ" dirty="0" err="1" smtClean="0"/>
              <a:t>Statement</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485775"/>
            <a:ext cx="7380287"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bdélník 10"/>
          <p:cNvSpPr/>
          <p:nvPr/>
        </p:nvSpPr>
        <p:spPr>
          <a:xfrm>
            <a:off x="4788025" y="836712"/>
            <a:ext cx="220509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5400" b="1" cap="none" spc="0" dirty="0" smtClean="0">
                <a:ln/>
                <a:solidFill>
                  <a:schemeClr val="accent3"/>
                </a:solidFill>
                <a:effectLst/>
              </a:rPr>
              <a:t>PAGE 2</a:t>
            </a:r>
            <a:endParaRPr lang="cs-CZ" sz="5400" b="1" cap="none" spc="0" dirty="0">
              <a:ln/>
              <a:solidFill>
                <a:schemeClr val="accent3"/>
              </a:solidFill>
              <a:effectLst/>
            </a:endParaRPr>
          </a:p>
        </p:txBody>
      </p:sp>
    </p:spTree>
    <p:extLst>
      <p:ext uri="{BB962C8B-B14F-4D97-AF65-F5344CB8AC3E}">
        <p14:creationId xmlns:p14="http://schemas.microsoft.com/office/powerpoint/2010/main" val="4582996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62</a:t>
            </a:fld>
            <a:endParaRPr lang="en-US"/>
          </a:p>
        </p:txBody>
      </p:sp>
      <p:sp>
        <p:nvSpPr>
          <p:cNvPr id="3" name="Zástupný symbol pro text 2"/>
          <p:cNvSpPr>
            <a:spLocks noGrp="1"/>
          </p:cNvSpPr>
          <p:nvPr>
            <p:ph type="body" sz="quarter" idx="13"/>
          </p:nvPr>
        </p:nvSpPr>
        <p:spPr/>
        <p:txBody>
          <a:bodyPr/>
          <a:lstStyle/>
          <a:p>
            <a:r>
              <a:rPr lang="cs-CZ" dirty="0" err="1" smtClean="0"/>
              <a:t>Detailed</a:t>
            </a:r>
            <a:r>
              <a:rPr lang="cs-CZ" dirty="0" smtClean="0"/>
              <a:t> </a:t>
            </a:r>
            <a:r>
              <a:rPr lang="cs-CZ" dirty="0" err="1" smtClean="0"/>
              <a:t>Income</a:t>
            </a:r>
            <a:r>
              <a:rPr lang="cs-CZ" dirty="0" smtClean="0"/>
              <a:t> </a:t>
            </a:r>
            <a:r>
              <a:rPr lang="cs-CZ" dirty="0" err="1" smtClean="0"/>
              <a:t>Statement</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71525"/>
            <a:ext cx="27146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712247"/>
            <a:ext cx="4349696" cy="509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3347864" y="5969657"/>
            <a:ext cx="1233158"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1</a:t>
            </a:r>
            <a:endParaRPr lang="cs-CZ" sz="2800" b="1" cap="none" spc="0" dirty="0">
              <a:ln/>
              <a:solidFill>
                <a:schemeClr val="accent3"/>
              </a:solidFill>
              <a:effectLst/>
            </a:endParaRPr>
          </a:p>
        </p:txBody>
      </p:sp>
    </p:spTree>
    <p:extLst>
      <p:ext uri="{BB962C8B-B14F-4D97-AF65-F5344CB8AC3E}">
        <p14:creationId xmlns:p14="http://schemas.microsoft.com/office/powerpoint/2010/main" val="4252449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2"/>
          </p:nvPr>
        </p:nvSpPr>
        <p:spPr/>
        <p:txBody>
          <a:bodyPr/>
          <a:lstStyle/>
          <a:p>
            <a:fld id="{1BCE26D5-4FB2-D744-B1D3-63C50801F19E}" type="slidenum">
              <a:rPr lang="en-US" smtClean="0"/>
              <a:pPr/>
              <a:t>63</a:t>
            </a:fld>
            <a:endParaRPr lang="en-US"/>
          </a:p>
        </p:txBody>
      </p:sp>
      <p:sp>
        <p:nvSpPr>
          <p:cNvPr id="3" name="Zástupný symbol pro text 2"/>
          <p:cNvSpPr>
            <a:spLocks noGrp="1"/>
          </p:cNvSpPr>
          <p:nvPr>
            <p:ph type="body" sz="quarter" idx="13"/>
          </p:nvPr>
        </p:nvSpPr>
        <p:spPr/>
        <p:txBody>
          <a:bodyPr/>
          <a:lstStyle/>
          <a:p>
            <a:r>
              <a:rPr lang="cs-CZ" dirty="0" err="1"/>
              <a:t>Detailed</a:t>
            </a:r>
            <a:r>
              <a:rPr lang="cs-CZ" dirty="0"/>
              <a:t> </a:t>
            </a:r>
            <a:r>
              <a:rPr lang="cs-CZ" dirty="0" err="1"/>
              <a:t>Income</a:t>
            </a:r>
            <a:r>
              <a:rPr lang="cs-CZ" dirty="0"/>
              <a:t> </a:t>
            </a:r>
            <a:r>
              <a:rPr lang="cs-CZ" dirty="0" err="1"/>
              <a:t>Statement</a:t>
            </a:r>
            <a:endParaRPr lang="cs-CZ" dirty="0"/>
          </a:p>
          <a:p>
            <a:endParaRPr lang="cs-CZ" dirty="0"/>
          </a:p>
        </p:txBody>
      </p:sp>
      <p:sp>
        <p:nvSpPr>
          <p:cNvPr id="4" name="Obdélník 3"/>
          <p:cNvSpPr/>
          <p:nvPr/>
        </p:nvSpPr>
        <p:spPr>
          <a:xfrm>
            <a:off x="912250" y="477798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2  </a:t>
            </a:r>
            <a:endParaRPr lang="cs-CZ" sz="2800" b="1" cap="none" spc="0" dirty="0">
              <a:ln/>
              <a:solidFill>
                <a:schemeClr val="accent3"/>
              </a:solidFill>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53" y="404664"/>
            <a:ext cx="4369363" cy="424847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693" y="1190515"/>
            <a:ext cx="4338613" cy="411069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7" name="Obdélník 6"/>
          <p:cNvSpPr/>
          <p:nvPr/>
        </p:nvSpPr>
        <p:spPr>
          <a:xfrm>
            <a:off x="4602724" y="5453608"/>
            <a:ext cx="1396664"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cs-CZ" sz="2800" b="1" cap="none" spc="0" dirty="0" smtClean="0">
                <a:ln/>
                <a:solidFill>
                  <a:schemeClr val="accent3"/>
                </a:solidFill>
                <a:effectLst/>
              </a:rPr>
              <a:t>PAGE 3  </a:t>
            </a:r>
            <a:endParaRPr lang="cs-CZ" sz="2800" b="1" cap="none" spc="0" dirty="0">
              <a:ln/>
              <a:solidFill>
                <a:schemeClr val="accent3"/>
              </a:solidFill>
              <a:effectLst/>
            </a:endParaRPr>
          </a:p>
        </p:txBody>
      </p:sp>
    </p:spTree>
    <p:extLst>
      <p:ext uri="{BB962C8B-B14F-4D97-AF65-F5344CB8AC3E}">
        <p14:creationId xmlns:p14="http://schemas.microsoft.com/office/powerpoint/2010/main" val="761427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r>
              <a:rPr lang="cs-CZ" dirty="0" err="1" smtClean="0"/>
              <a:t>Miki</a:t>
            </a:r>
            <a:r>
              <a:rPr lang="cs-CZ" dirty="0" smtClean="0"/>
              <a:t> Skorkovský, </a:t>
            </a:r>
            <a:r>
              <a:rPr lang="cs-CZ" dirty="0" err="1" smtClean="0"/>
              <a:t>Navertica</a:t>
            </a:r>
            <a:r>
              <a:rPr lang="cs-CZ" dirty="0" smtClean="0"/>
              <a:t>  </a:t>
            </a:r>
            <a:r>
              <a:rPr lang="cs-CZ" dirty="0" err="1" smtClean="0"/>
              <a:t>South</a:t>
            </a:r>
            <a:r>
              <a:rPr lang="cs-CZ" dirty="0" smtClean="0"/>
              <a:t> </a:t>
            </a:r>
            <a:r>
              <a:rPr lang="cs-CZ" dirty="0" err="1" smtClean="0"/>
              <a:t>Africa</a:t>
            </a:r>
            <a:endParaRPr lang="cs-CZ" dirty="0"/>
          </a:p>
        </p:txBody>
      </p:sp>
    </p:spTree>
    <p:extLst>
      <p:ext uri="{BB962C8B-B14F-4D97-AF65-F5344CB8AC3E}">
        <p14:creationId xmlns:p14="http://schemas.microsoft.com/office/powerpoint/2010/main" val="210849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pPr lvl="0"/>
            <a:r>
              <a:rPr lang="cs-CZ" dirty="0" smtClean="0"/>
              <a:t> </a:t>
            </a:r>
            <a:r>
              <a:rPr lang="cs-CZ" dirty="0">
                <a:solidFill>
                  <a:schemeClr val="tx1"/>
                </a:solidFill>
              </a:rPr>
              <a:t>MS Dynamics – </a:t>
            </a:r>
            <a:r>
              <a:rPr lang="cs-CZ" dirty="0" err="1">
                <a:solidFill>
                  <a:schemeClr val="tx1"/>
                </a:solidFill>
              </a:rPr>
              <a:t>nothing</a:t>
            </a:r>
            <a:r>
              <a:rPr lang="cs-CZ" dirty="0">
                <a:solidFill>
                  <a:schemeClr val="tx1"/>
                </a:solidFill>
              </a:rPr>
              <a:t> </a:t>
            </a:r>
            <a:r>
              <a:rPr lang="cs-CZ" dirty="0" err="1">
                <a:solidFill>
                  <a:schemeClr val="tx1"/>
                </a:solidFill>
              </a:rPr>
              <a:t>simpler</a:t>
            </a:r>
            <a:endParaRPr lang="en-US" dirty="0">
              <a:solidFill>
                <a:schemeClr val="tx1"/>
              </a:solidFill>
            </a:endParaRPr>
          </a:p>
          <a:p>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3"/>
                                        </p:tgtEl>
                                        <p:attrNameLst>
                                          <p:attrName>style.visibility</p:attrName>
                                        </p:attrNameLst>
                                      </p:cBhvr>
                                      <p:to>
                                        <p:strVal val="visible"/>
                                      </p:to>
                                    </p:set>
                                    <p:animEffect transition="in" filter="blinds(horizontal)">
                                      <p:cBhvr>
                                        <p:cTn id="12" dur="500"/>
                                        <p:tgtEl>
                                          <p:spTgt spid="716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4"/>
                                        </p:tgtEl>
                                        <p:attrNameLst>
                                          <p:attrName>style.visibility</p:attrName>
                                        </p:attrNameLst>
                                      </p:cBhvr>
                                      <p:to>
                                        <p:strVal val="visible"/>
                                      </p:to>
                                    </p:set>
                                    <p:animEffect transition="in" filter="blinds(horizontal)">
                                      <p:cBhvr>
                                        <p:cTn id="1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127</TotalTime>
  <Words>2787</Words>
  <Application>Microsoft Office PowerPoint</Application>
  <PresentationFormat>Předvádění na obrazovce (4:3)</PresentationFormat>
  <Paragraphs>333</Paragraphs>
  <Slides>64</Slides>
  <Notes>38</Notes>
  <HiddenSlides>0</HiddenSlides>
  <MMClips>0</MMClips>
  <ScaleCrop>false</ScaleCrop>
  <HeadingPairs>
    <vt:vector size="4" baseType="variant">
      <vt:variant>
        <vt:lpstr>Motiv</vt:lpstr>
      </vt:variant>
      <vt:variant>
        <vt:i4>1</vt:i4>
      </vt:variant>
      <vt:variant>
        <vt:lpstr>Nadpisy snímků</vt:lpstr>
      </vt:variant>
      <vt:variant>
        <vt:i4>64</vt:i4>
      </vt:variant>
    </vt:vector>
  </HeadingPairs>
  <TitlesOfParts>
    <vt:vector size="65" baseType="lpstr">
      <vt:lpstr>Navertica3</vt:lpstr>
      <vt:lpstr>Prezentace aplikace PowerPoint</vt:lpstr>
      <vt:lpstr>Agenda – concise screening of MS Dynamics NAV </vt:lpstr>
      <vt:lpstr>Accounting in NAV in one perspective I</vt:lpstr>
      <vt:lpstr>Accounting in NAV main tool = General Journals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Reporting (NAV tools or JETs) </vt:lpstr>
      <vt:lpstr>Main principles (source tables and their entries)</vt:lpstr>
      <vt:lpstr>Some chosen  analysis asked by CFO EUROM Czech Republic</vt:lpstr>
      <vt:lpstr>Prezentace aplikace PowerPoint</vt:lpstr>
      <vt:lpstr>Some chosen  analysis asked by CFO EUROM Czech Republic</vt:lpstr>
      <vt:lpstr>Some chosen  analysis asked by CFO EUROM Czech Republic</vt:lpstr>
      <vt:lpstr>Some chosen  analysis examples (JETs)  </vt:lpstr>
      <vt:lpstr>Some chosen  analysis examples (directly from NAV)</vt:lpstr>
      <vt:lpstr>On line analysis example generated over database by JETS </vt:lpstr>
      <vt:lpstr>On line analysis example generated over database by directly from NAV </vt:lpstr>
      <vt:lpstr>Simple business case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Skorkovsky Jaromir</cp:lastModifiedBy>
  <cp:revision>420</cp:revision>
  <dcterms:created xsi:type="dcterms:W3CDTF">2008-09-16T18:20:53Z</dcterms:created>
  <dcterms:modified xsi:type="dcterms:W3CDTF">2014-09-15T11:42:26Z</dcterms:modified>
</cp:coreProperties>
</file>