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56" r:id="rId4"/>
    <p:sldId id="257" r:id="rId5"/>
    <p:sldId id="259" r:id="rId6"/>
    <p:sldId id="260" r:id="rId7"/>
    <p:sldId id="261" r:id="rId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Střední styl 3 – zvýraznění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0" autoAdjust="0"/>
  </p:normalViewPr>
  <p:slideViewPr>
    <p:cSldViewPr>
      <p:cViewPr varScale="1">
        <p:scale>
          <a:sx n="106" d="100"/>
          <a:sy n="106" d="100"/>
        </p:scale>
        <p:origin x="-168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Obdélník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Obdélník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Zaoblený obdélník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Zaoblený obdélník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Obdélník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bdélník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bdélník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Obdélník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cs-CZ" smtClean="0"/>
              <a:t>Kliknutím lze upravit styl.</a:t>
            </a:r>
            <a:endParaRPr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17" name="Zástupný symbol pro datum 27"/>
          <p:cNvSpPr>
            <a:spLocks noGrp="1"/>
          </p:cNvSpPr>
          <p:nvPr>
            <p:ph type="dt" sz="half" idx="10"/>
          </p:nvPr>
        </p:nvSpPr>
        <p:spPr>
          <a:xfrm>
            <a:off x="6705600" y="4206875"/>
            <a:ext cx="960438" cy="457200"/>
          </a:xfrm>
        </p:spPr>
        <p:txBody>
          <a:bodyPr/>
          <a:lstStyle>
            <a:lvl1pPr>
              <a:defRPr/>
            </a:lvl1pPr>
          </a:lstStyle>
          <a:p>
            <a:pPr>
              <a:defRPr/>
            </a:pPr>
            <a:fld id="{5B3A4C7E-AF99-4C9C-BAAD-06B45B1C7BCD}" type="datetimeFigureOut">
              <a:rPr lang="cs-CZ"/>
              <a:pPr>
                <a:defRPr/>
              </a:pPr>
              <a:t>16.9.2014</a:t>
            </a:fld>
            <a:endParaRPr lang="cs-CZ"/>
          </a:p>
        </p:txBody>
      </p:sp>
      <p:sp>
        <p:nvSpPr>
          <p:cNvPr id="18" name="Zástupný symbol pro zápatí 16"/>
          <p:cNvSpPr>
            <a:spLocks noGrp="1"/>
          </p:cNvSpPr>
          <p:nvPr>
            <p:ph type="ftr" sz="quarter" idx="11"/>
          </p:nvPr>
        </p:nvSpPr>
        <p:spPr>
          <a:xfrm>
            <a:off x="5410200" y="4205288"/>
            <a:ext cx="1295400" cy="457200"/>
          </a:xfrm>
        </p:spPr>
        <p:txBody>
          <a:bodyPr/>
          <a:lstStyle>
            <a:lvl1pPr>
              <a:defRPr/>
            </a:lvl1pPr>
          </a:lstStyle>
          <a:p>
            <a:pPr>
              <a:defRPr/>
            </a:pPr>
            <a:endParaRPr lang="cs-CZ"/>
          </a:p>
        </p:txBody>
      </p:sp>
      <p:sp>
        <p:nvSpPr>
          <p:cNvPr id="19" name="Zástupný symbol pro číslo snímku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46294C90-EFCB-4CCB-B5A6-18D6BC808C64}"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F00AAF2A-7811-49A1-8415-103EF02E92F0}" type="datetimeFigureOut">
              <a:rPr lang="cs-CZ"/>
              <a:pPr>
                <a:defRPr/>
              </a:pPr>
              <a:t>16.9.2014</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AF90B28D-AAB1-4CE2-BB61-0D0F2804314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F571FEEE-1691-4987-B613-249BB29E6EB0}" type="datetimeFigureOut">
              <a:rPr lang="cs-CZ"/>
              <a:pPr>
                <a:defRPr/>
              </a:pPr>
              <a:t>16.9.2014</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081F4094-7DDE-48DB-AA82-EB75FDD25C20}"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0946C5C4-9CFF-4568-BD47-576B48CF3875}" type="datetimeFigureOut">
              <a:rPr lang="cs-CZ"/>
              <a:pPr>
                <a:defRPr/>
              </a:pPr>
              <a:t>16.9.2014</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F67C9578-AF3C-4E9B-A3CE-4A6CB5A3491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cs-CZ" smtClean="0"/>
              <a:t>Kliknutím lze upravit styl.</a:t>
            </a:r>
            <a:endParaRPr lang="en-US"/>
          </a:p>
        </p:txBody>
      </p:sp>
      <p:sp>
        <p:nvSpPr>
          <p:cNvPr id="3" name="Zástupný symbol pro text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Zástupný symbol pro datum 13"/>
          <p:cNvSpPr>
            <a:spLocks noGrp="1"/>
          </p:cNvSpPr>
          <p:nvPr>
            <p:ph type="dt" sz="half" idx="10"/>
          </p:nvPr>
        </p:nvSpPr>
        <p:spPr/>
        <p:txBody>
          <a:bodyPr/>
          <a:lstStyle>
            <a:lvl1pPr>
              <a:defRPr/>
            </a:lvl1pPr>
          </a:lstStyle>
          <a:p>
            <a:pPr>
              <a:defRPr/>
            </a:pPr>
            <a:fld id="{7EA8EF97-020F-4614-82CB-A8096C40B875}" type="datetimeFigureOut">
              <a:rPr lang="cs-CZ"/>
              <a:pPr>
                <a:defRPr/>
              </a:pPr>
              <a:t>16.9.2014</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D61DAFDE-D1D0-4235-A37A-DFDF6FE8F2D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DC6E3CEA-046A-4D3D-8767-3529A58F979C}" type="datetimeFigureOut">
              <a:rPr lang="cs-CZ"/>
              <a:pPr>
                <a:defRPr/>
              </a:pPr>
              <a:t>16.9.2014</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F2EC76CC-9E0F-4A93-8F2C-D07C232950A7}"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lstStyle>
            <a:lvl1pPr>
              <a:defRPr sz="4000" b="0" i="0" cap="none" baseline="0"/>
            </a:lvl1pPr>
          </a:lstStyle>
          <a:p>
            <a:r>
              <a:rPr lang="cs-CZ" smtClean="0"/>
              <a:t>Kliknutím lze upravit styl.</a:t>
            </a:r>
            <a:endParaRPr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25"/>
          <p:cNvSpPr>
            <a:spLocks noGrp="1"/>
          </p:cNvSpPr>
          <p:nvPr>
            <p:ph type="dt" sz="half" idx="10"/>
          </p:nvPr>
        </p:nvSpPr>
        <p:spPr/>
        <p:txBody>
          <a:bodyPr rtlCol="0"/>
          <a:lstStyle>
            <a:lvl1pPr>
              <a:defRPr/>
            </a:lvl1pPr>
          </a:lstStyle>
          <a:p>
            <a:pPr>
              <a:defRPr/>
            </a:pPr>
            <a:fld id="{5CF869D9-955F-4337-A648-D7F58EE19036}" type="datetimeFigureOut">
              <a:rPr lang="cs-CZ"/>
              <a:pPr>
                <a:defRPr/>
              </a:pPr>
              <a:t>16.9.2014</a:t>
            </a:fld>
            <a:endParaRPr lang="cs-CZ"/>
          </a:p>
        </p:txBody>
      </p:sp>
      <p:sp>
        <p:nvSpPr>
          <p:cNvPr id="8" name="Zástupný symbol pro číslo snímku 26"/>
          <p:cNvSpPr>
            <a:spLocks noGrp="1"/>
          </p:cNvSpPr>
          <p:nvPr>
            <p:ph type="sldNum" sz="quarter" idx="11"/>
          </p:nvPr>
        </p:nvSpPr>
        <p:spPr/>
        <p:txBody>
          <a:bodyPr rtlCol="0"/>
          <a:lstStyle>
            <a:lvl1pPr>
              <a:defRPr/>
            </a:lvl1pPr>
          </a:lstStyle>
          <a:p>
            <a:pPr>
              <a:defRPr/>
            </a:pPr>
            <a:fld id="{EACE5DB4-3E1B-488F-A974-C19C22B3C1F1}" type="slidenum">
              <a:rPr lang="cs-CZ"/>
              <a:pPr>
                <a:defRPr/>
              </a:pPr>
              <a:t>‹#›</a:t>
            </a:fld>
            <a:endParaRPr lang="cs-CZ"/>
          </a:p>
        </p:txBody>
      </p:sp>
      <p:sp>
        <p:nvSpPr>
          <p:cNvPr id="9" name="Zástupný symbol pro zápatí 27"/>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lstStyle>
            <a:lvl1pPr>
              <a:defRPr sz="4000">
                <a:solidFill>
                  <a:schemeClr val="tx2"/>
                </a:solidFill>
              </a:defRPr>
            </a:lvl1pPr>
          </a:lstStyle>
          <a:p>
            <a:r>
              <a:rPr lang="cs-CZ" smtClean="0"/>
              <a:t>Kliknutím lze upravit styl.</a:t>
            </a:r>
            <a:endParaRPr lang="en-US"/>
          </a:p>
        </p:txBody>
      </p:sp>
      <p:sp>
        <p:nvSpPr>
          <p:cNvPr id="3" name="Zástupný symbol pro datum 2"/>
          <p:cNvSpPr>
            <a:spLocks noGrp="1"/>
          </p:cNvSpPr>
          <p:nvPr>
            <p:ph type="dt" sz="half" idx="10"/>
          </p:nvPr>
        </p:nvSpPr>
        <p:spPr>
          <a:xfrm>
            <a:off x="6583363" y="612775"/>
            <a:ext cx="957262" cy="457200"/>
          </a:xfrm>
        </p:spPr>
        <p:txBody>
          <a:bodyPr/>
          <a:lstStyle>
            <a:lvl1pPr>
              <a:defRPr/>
            </a:lvl1pPr>
          </a:lstStyle>
          <a:p>
            <a:pPr>
              <a:defRPr/>
            </a:pPr>
            <a:fld id="{DA248EAC-A9D1-41B9-A66E-F5106442043D}" type="datetimeFigureOut">
              <a:rPr lang="cs-CZ"/>
              <a:pPr>
                <a:defRPr/>
              </a:pPr>
              <a:t>16.9.2014</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9293E57E-8E0D-44A5-8E27-247968EC49C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fld id="{0B0E82E6-2BDC-4441-B77E-90049D69544F}" type="datetimeFigureOut">
              <a:rPr lang="cs-CZ"/>
              <a:pPr>
                <a:defRPr/>
              </a:pPr>
              <a:t>16.9.2014</a:t>
            </a:fld>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1C4D31BC-90A1-4338-9251-7075EF31CEF2}"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lang="cs-CZ" smtClean="0"/>
              <a:t>Kliknutím lze upravit styl.</a:t>
            </a:r>
            <a:endParaRPr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4C49A421-6D19-400E-8A05-512A654A5874}" type="datetimeFigureOut">
              <a:rPr lang="cs-CZ"/>
              <a:pPr>
                <a:defRPr/>
              </a:pPr>
              <a:t>16.9.2014</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EF36B8E8-FFB0-4BF8-8E69-03B73297134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cs-CZ" noProof="0" smtClean="0"/>
              <a:t>Kliknutím na ikonu přidáte obrázek.</a:t>
            </a:r>
            <a:endParaRPr lang="en-US" noProof="0" dirty="0"/>
          </a:p>
        </p:txBody>
      </p:sp>
      <p:sp>
        <p:nvSpPr>
          <p:cNvPr id="4" name="Zástupný symbol pro text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Zástupný symbol pro datum 13"/>
          <p:cNvSpPr>
            <a:spLocks noGrp="1"/>
          </p:cNvSpPr>
          <p:nvPr>
            <p:ph type="dt" sz="half" idx="10"/>
          </p:nvPr>
        </p:nvSpPr>
        <p:spPr/>
        <p:txBody>
          <a:bodyPr/>
          <a:lstStyle>
            <a:lvl1pPr>
              <a:defRPr/>
            </a:lvl1pPr>
          </a:lstStyle>
          <a:p>
            <a:pPr>
              <a:defRPr/>
            </a:pPr>
            <a:fld id="{DAF226EC-04EA-4BB5-AA44-12416E1E0392}" type="datetimeFigureOut">
              <a:rPr lang="cs-CZ"/>
              <a:pPr>
                <a:defRPr/>
              </a:pPr>
              <a:t>16.9.2014</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167EB2B1-3CED-4C24-93D6-2C68AB35FDC6}"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Obdélník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Obdélník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Obdélník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Obdélník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Zaoblený obdélník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Zaoblený obdélník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Obdélník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Obdélník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Obdélník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Obdélník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Obdélník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Obdélník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Zástupný symbol pro nadpis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endParaRPr lang="en-US" smtClean="0"/>
          </a:p>
        </p:txBody>
      </p:sp>
      <p:sp>
        <p:nvSpPr>
          <p:cNvPr id="1040" name="Zástupný symbol pro text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F3B7AC17-90BE-4490-9FFC-1B0409E198F8}" type="datetimeFigureOut">
              <a:rPr lang="cs-CZ"/>
              <a:pPr>
                <a:defRPr/>
              </a:pPr>
              <a:t>16.9.2014</a:t>
            </a:fld>
            <a:endParaRPr lang="cs-CZ"/>
          </a:p>
        </p:txBody>
      </p:sp>
      <p:sp>
        <p:nvSpPr>
          <p:cNvPr id="3" name="Zástupný symbol pro zápatí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C20EF36C-9504-44E4-B844-3E7E7287A5F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5" r:id="rId5"/>
    <p:sldLayoutId id="2147483686" r:id="rId6"/>
    <p:sldLayoutId id="2147483680" r:id="rId7"/>
    <p:sldLayoutId id="2147483679" r:id="rId8"/>
    <p:sldLayoutId id="2147483678" r:id="rId9"/>
    <p:sldLayoutId id="2147483677" r:id="rId10"/>
    <p:sldLayoutId id="2147483676"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57200" y="2401888"/>
            <a:ext cx="8458200" cy="1470025"/>
          </a:xfrm>
        </p:spPr>
        <p:txBody>
          <a:bodyPr>
            <a:normAutofit fontScale="90000"/>
          </a:bodyPr>
          <a:lstStyle/>
          <a:p>
            <a:pPr eaLnBrk="1" fontAlgn="auto" hangingPunct="1">
              <a:spcAft>
                <a:spcPts val="0"/>
              </a:spcAft>
              <a:defRPr/>
            </a:pPr>
            <a:r>
              <a:rPr lang="cs-CZ" dirty="0"/>
              <a:t>Case </a:t>
            </a:r>
            <a:r>
              <a:rPr lang="cs-CZ" dirty="0" err="1"/>
              <a:t>studies</a:t>
            </a:r>
            <a:r>
              <a:rPr lang="cs-CZ" dirty="0"/>
              <a:t> in marketing </a:t>
            </a:r>
            <a:r>
              <a:rPr lang="cs-CZ" dirty="0" err="1" smtClean="0"/>
              <a:t>research</a:t>
            </a:r>
            <a:r>
              <a:rPr lang="cs-CZ" dirty="0" smtClean="0"/>
              <a:t/>
            </a:r>
            <a:br>
              <a:rPr lang="cs-CZ" dirty="0" smtClean="0"/>
            </a:br>
            <a:r>
              <a:rPr lang="cs-CZ" dirty="0" err="1" smtClean="0"/>
              <a:t>introduction</a:t>
            </a:r>
            <a:r>
              <a:rPr lang="cs-CZ" dirty="0"/>
              <a:t/>
            </a:r>
            <a:br>
              <a:rPr lang="cs-CZ" dirty="0"/>
            </a:b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a:xfrm>
            <a:off x="395288" y="476250"/>
            <a:ext cx="8229600" cy="1066800"/>
          </a:xfrm>
        </p:spPr>
        <p:txBody>
          <a:bodyPr/>
          <a:lstStyle/>
          <a:p>
            <a:pPr eaLnBrk="1" hangingPunct="1"/>
            <a:r>
              <a:rPr lang="cs-CZ" smtClean="0"/>
              <a:t>Teachers</a:t>
            </a:r>
          </a:p>
        </p:txBody>
      </p:sp>
      <p:graphicFrame>
        <p:nvGraphicFramePr>
          <p:cNvPr id="14364" name="Group 28"/>
          <p:cNvGraphicFramePr>
            <a:graphicFrameLocks noGrp="1"/>
          </p:cNvGraphicFramePr>
          <p:nvPr/>
        </p:nvGraphicFramePr>
        <p:xfrm>
          <a:off x="827088" y="1628775"/>
          <a:ext cx="7345362" cy="2770188"/>
        </p:xfrm>
        <a:graphic>
          <a:graphicData uri="http://schemas.openxmlformats.org/drawingml/2006/table">
            <a:tbl>
              <a:tblPr/>
              <a:tblGrid>
                <a:gridCol w="1689100"/>
                <a:gridCol w="2198687"/>
                <a:gridCol w="1620838"/>
                <a:gridCol w="1836737"/>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Radoslav Škapa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skapa@econ.muni.cz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Room 637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Office hours:</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Tuesday: 12:00  - 13:30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Alena Klapalová</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albra@seznam.cz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Room 634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Tuesday</a:t>
                      </a:r>
                      <a:r>
                        <a:rPr kumimoji="0" lang="en-US" sz="1800" b="0" i="0" u="none" strike="noStrike" cap="none" normalizeH="0" baseline="0" smtClean="0">
                          <a:ln>
                            <a:noFill/>
                          </a:ln>
                          <a:solidFill>
                            <a:schemeClr val="tx1"/>
                          </a:solidFill>
                          <a:effectLst/>
                          <a:latin typeface="Georgia" pitchFamily="18" charset="0"/>
                        </a:rPr>
                        <a:t>:</a:t>
                      </a:r>
                      <a:endParaRPr kumimoji="0" lang="cs-CZ" sz="1800" b="0" i="0" u="none" strike="noStrike" cap="none" normalizeH="0" baseline="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1</a:t>
                      </a:r>
                      <a:r>
                        <a:rPr kumimoji="0" lang="en-US" sz="1800" b="0" i="0" u="none" strike="noStrike" cap="none" normalizeH="0" baseline="0" smtClean="0">
                          <a:ln>
                            <a:noFill/>
                          </a:ln>
                          <a:solidFill>
                            <a:schemeClr val="tx1"/>
                          </a:solidFill>
                          <a:effectLst/>
                          <a:latin typeface="Georgia" pitchFamily="18" charset="0"/>
                        </a:rPr>
                        <a:t>.</a:t>
                      </a:r>
                      <a:r>
                        <a:rPr kumimoji="0" lang="cs-CZ" sz="1800" b="0" i="0" u="none" strike="noStrike" cap="none" normalizeH="0" baseline="0" smtClean="0">
                          <a:ln>
                            <a:noFill/>
                          </a:ln>
                          <a:solidFill>
                            <a:schemeClr val="tx1"/>
                          </a:solidFill>
                          <a:effectLst/>
                          <a:latin typeface="Arial" charset="0"/>
                        </a:rPr>
                        <a:t>00</a:t>
                      </a:r>
                      <a:r>
                        <a:rPr kumimoji="0" lang="en-US" sz="1800" b="0" i="0" u="none" strike="noStrike" cap="none" normalizeH="0" baseline="0" smtClean="0">
                          <a:ln>
                            <a:noFill/>
                          </a:ln>
                          <a:solidFill>
                            <a:schemeClr val="tx1"/>
                          </a:solidFill>
                          <a:effectLst/>
                          <a:latin typeface="Georgia" pitchFamily="18" charset="0"/>
                        </a:rPr>
                        <a:t> -</a:t>
                      </a:r>
                      <a:r>
                        <a:rPr kumimoji="0" lang="cs-CZ" sz="1800" b="0" i="0" u="none" strike="noStrike" cap="none" normalizeH="0" baseline="0" smtClean="0">
                          <a:ln>
                            <a:noFill/>
                          </a:ln>
                          <a:solidFill>
                            <a:schemeClr val="tx1"/>
                          </a:solidFill>
                          <a:effectLst/>
                          <a:latin typeface="Arial" charset="0"/>
                        </a:rPr>
                        <a:t>3</a:t>
                      </a:r>
                      <a:r>
                        <a:rPr kumimoji="0" lang="en-US" sz="1800" b="0" i="0" u="none" strike="noStrike" cap="none" normalizeH="0" baseline="0" smtClean="0">
                          <a:ln>
                            <a:noFill/>
                          </a:ln>
                          <a:solidFill>
                            <a:schemeClr val="tx1"/>
                          </a:solidFill>
                          <a:effectLst/>
                          <a:latin typeface="Georgia" pitchFamily="18" charset="0"/>
                        </a:rPr>
                        <a:t>.</a:t>
                      </a:r>
                      <a:r>
                        <a:rPr kumimoji="0" lang="cs-CZ" sz="1800" b="0" i="0" u="none" strike="noStrike" cap="none" normalizeH="0" baseline="0" smtClean="0">
                          <a:ln>
                            <a:noFill/>
                          </a:ln>
                          <a:solidFill>
                            <a:schemeClr val="tx1"/>
                          </a:solidFill>
                          <a:effectLst/>
                          <a:latin typeface="Georgia" pitchFamily="18" charset="0"/>
                        </a:rPr>
                        <a:t>0</a:t>
                      </a:r>
                      <a:r>
                        <a:rPr kumimoji="0" lang="en-US" sz="1800" b="0" i="0" u="none" strike="noStrike" cap="none" normalizeH="0" baseline="0" smtClean="0">
                          <a:ln>
                            <a:noFill/>
                          </a:ln>
                          <a:solidFill>
                            <a:schemeClr val="tx1"/>
                          </a:solidFill>
                          <a:effectLst/>
                          <a:latin typeface="Georgia" pitchFamily="18" charset="0"/>
                        </a:rPr>
                        <a:t>0 </a:t>
                      </a:r>
                      <a:r>
                        <a:rPr kumimoji="0" lang="cs-CZ" sz="1800" b="0" i="0" u="none" strike="noStrike" cap="none" normalizeH="0" baseline="0" smtClean="0">
                          <a:ln>
                            <a:noFill/>
                          </a:ln>
                          <a:solidFill>
                            <a:schemeClr val="tx1"/>
                          </a:solidFill>
                          <a:effectLst/>
                          <a:latin typeface="Georgia" pitchFamily="18" charset="0"/>
                        </a:rPr>
                        <a:t>p</a:t>
                      </a:r>
                      <a:r>
                        <a:rPr kumimoji="0" lang="en-US" sz="1800" b="0" i="0" u="none" strike="noStrike" cap="none" normalizeH="0" baseline="0" smtClean="0">
                          <a:ln>
                            <a:noFill/>
                          </a:ln>
                          <a:solidFill>
                            <a:schemeClr val="tx1"/>
                          </a:solidFill>
                          <a:effectLst/>
                          <a:latin typeface="Georgia" pitchFamily="18" charset="0"/>
                        </a:rPr>
                        <a:t>.m.</a:t>
                      </a:r>
                      <a:endParaRPr kumimoji="0" lang="cs-CZ" sz="1800" b="0" i="0" u="none" strike="noStrike" cap="none" normalizeH="0" baseline="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Klára Kašparová</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16090@mail.muni.cz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Georgia" pitchFamily="18" charset="0"/>
                        </a:rPr>
                        <a:t>Room 634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latin typeface="Georgia" pitchFamily="18" charset="0"/>
                        </a:rPr>
                        <a:t>Wednesday 9:30 to 10:30</a:t>
                      </a:r>
                      <a:br>
                        <a:rPr kumimoji="0" lang="cs-CZ" sz="1400" b="1" i="0" u="none" strike="noStrike" cap="none" normalizeH="0" baseline="0" smtClean="0">
                          <a:ln>
                            <a:noFill/>
                          </a:ln>
                          <a:solidFill>
                            <a:schemeClr val="tx1"/>
                          </a:solidFill>
                          <a:effectLst/>
                          <a:latin typeface="Georgia" pitchFamily="18" charset="0"/>
                        </a:rPr>
                      </a:br>
                      <a:r>
                        <a:rPr kumimoji="0" lang="cs-CZ" sz="1400" b="1" i="0" u="none" strike="noStrike" cap="none" normalizeH="0" baseline="0" smtClean="0">
                          <a:ln>
                            <a:noFill/>
                          </a:ln>
                          <a:solidFill>
                            <a:schemeClr val="tx1"/>
                          </a:solidFill>
                          <a:effectLst/>
                          <a:latin typeface="Georgia" pitchFamily="18" charset="0"/>
                        </a:rPr>
                        <a:t>Thursday 1:00 p.m. to 2:00 p.m.</a:t>
                      </a:r>
                      <a:r>
                        <a:rPr kumimoji="0" lang="cs-CZ" sz="1400" b="0" i="0" u="none" strike="noStrike" cap="none" normalizeH="0" baseline="0" smtClean="0">
                          <a:ln>
                            <a:noFill/>
                          </a:ln>
                          <a:solidFill>
                            <a:schemeClr val="tx1"/>
                          </a:solidFill>
                          <a:effectLst/>
                          <a:latin typeface="Georgia"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28" name="Group 68"/>
          <p:cNvGraphicFramePr>
            <a:graphicFrameLocks noGrp="1"/>
          </p:cNvGraphicFramePr>
          <p:nvPr/>
        </p:nvGraphicFramePr>
        <p:xfrm>
          <a:off x="0" y="260350"/>
          <a:ext cx="9144000" cy="7243763"/>
        </p:xfrm>
        <a:graphic>
          <a:graphicData uri="http://schemas.openxmlformats.org/drawingml/2006/table">
            <a:tbl>
              <a:tblPr/>
              <a:tblGrid>
                <a:gridCol w="557213"/>
                <a:gridCol w="509587"/>
                <a:gridCol w="7162800"/>
                <a:gridCol w="914400"/>
              </a:tblGrid>
              <a:tr h="431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Week</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Day</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Lecture overview Wednesday</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Teacher</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A04DA3"/>
                    </a:solidFill>
                  </a:tcPr>
                </a:tc>
              </a:tr>
              <a:tr h="6318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1</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16</a:t>
                      </a:r>
                      <a:r>
                        <a:rPr kumimoji="0" lang="en-US" sz="1400" b="0" i="0" u="none" strike="noStrike" cap="none" normalizeH="0" baseline="0" smtClean="0">
                          <a:ln>
                            <a:noFill/>
                          </a:ln>
                          <a:solidFill>
                            <a:srgbClr val="000000"/>
                          </a:solidFill>
                          <a:effectLst/>
                          <a:latin typeface="Calibri" pitchFamily="34" charset="0"/>
                        </a:rPr>
                        <a:t>.</a:t>
                      </a:r>
                      <a:r>
                        <a:rPr kumimoji="0" lang="cs-CZ" sz="1400" b="0" i="0" u="none" strike="noStrike" cap="none" normalizeH="0" baseline="0" smtClean="0">
                          <a:ln>
                            <a:noFill/>
                          </a:ln>
                          <a:solidFill>
                            <a:srgbClr val="000000"/>
                          </a:solidFill>
                          <a:effectLst/>
                          <a:latin typeface="Calibri" pitchFamily="34" charset="0"/>
                        </a:rPr>
                        <a:t>9.</a:t>
                      </a:r>
                      <a:endParaRPr kumimoji="0" lang="en-US" sz="1400" b="0" i="0" u="none" strike="noStrike" cap="none" normalizeH="0" baseline="0" smtClean="0">
                        <a:ln>
                          <a:noFill/>
                        </a:ln>
                        <a:solidFill>
                          <a:srgbClr val="000000"/>
                        </a:solidFill>
                        <a:effectLst/>
                        <a:latin typeface="Calibri" pitchFamily="34"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Specification of research project requirements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Marketing research as a case of business research: basic terminology of research</a:t>
                      </a:r>
                      <a:r>
                        <a:rPr kumimoji="0" lang="cs-CZ" sz="1400" b="0" i="0" u="none" strike="noStrike" cap="none" normalizeH="0" baseline="0" smtClean="0">
                          <a:ln>
                            <a:noFill/>
                          </a:ln>
                          <a:solidFill>
                            <a:srgbClr val="000000"/>
                          </a:solidFill>
                          <a:effectLst/>
                          <a:latin typeface="Georgia" pitchFamily="18" charset="0"/>
                        </a:rPr>
                        <a:t>. </a:t>
                      </a:r>
                      <a:r>
                        <a:rPr kumimoji="0" lang="en-US" sz="1400" b="0" i="0" u="none" strike="noStrike" cap="none" normalizeH="0" baseline="0" smtClean="0">
                          <a:ln>
                            <a:noFill/>
                          </a:ln>
                          <a:solidFill>
                            <a:srgbClr val="000000"/>
                          </a:solidFill>
                          <a:effectLst/>
                          <a:latin typeface="Georgia" pitchFamily="18" charset="0"/>
                        </a:rPr>
                        <a:t>Functions and types of marketing research; fields of its application</a:t>
                      </a:r>
                      <a:r>
                        <a:rPr kumimoji="0" lang="cs-CZ" sz="1400" b="0" i="0" u="none" strike="noStrike" cap="none" normalizeH="0" baseline="0" smtClean="0">
                          <a:ln>
                            <a:noFill/>
                          </a:ln>
                          <a:solidFill>
                            <a:srgbClr val="000000"/>
                          </a:solidFill>
                          <a:effectLst/>
                          <a:latin typeface="Georgia" pitchFamily="18" charset="0"/>
                        </a:rPr>
                        <a:t>. </a:t>
                      </a:r>
                      <a:endParaRPr kumimoji="0" lang="en-US" sz="1400" b="0" i="0" u="none" strike="noStrike" cap="none" normalizeH="0" baseline="0" smtClean="0">
                        <a:ln>
                          <a:noFill/>
                        </a:ln>
                        <a:solidFill>
                          <a:srgbClr val="000000"/>
                        </a:solidFill>
                        <a:effectLst/>
                        <a:latin typeface="Georgia"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Klapalová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4048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2</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23</a:t>
                      </a:r>
                      <a:r>
                        <a:rPr kumimoji="0" lang="en-US" sz="1400" b="0" i="0" u="none" strike="noStrike" cap="none" normalizeH="0" baseline="0" smtClean="0">
                          <a:ln>
                            <a:noFill/>
                          </a:ln>
                          <a:solidFill>
                            <a:srgbClr val="000000"/>
                          </a:solidFill>
                          <a:effectLst/>
                          <a:latin typeface="Calibri" pitchFamily="34" charset="0"/>
                        </a:rPr>
                        <a:t>.</a:t>
                      </a:r>
                      <a:r>
                        <a:rPr kumimoji="0" lang="cs-CZ" sz="1400" b="0" i="0" u="none" strike="noStrike" cap="none" normalizeH="0" baseline="0" smtClean="0">
                          <a:ln>
                            <a:noFill/>
                          </a:ln>
                          <a:solidFill>
                            <a:srgbClr val="000000"/>
                          </a:solidFill>
                          <a:effectLst/>
                          <a:latin typeface="Calibri" pitchFamily="34" charset="0"/>
                        </a:rPr>
                        <a:t>9.</a:t>
                      </a:r>
                      <a:endParaRPr kumimoji="0" lang="en-US" sz="1400" b="0" i="0" u="none" strike="noStrike" cap="none" normalizeH="0" baseline="0" smtClean="0">
                        <a:ln>
                          <a:noFill/>
                        </a:ln>
                        <a:solidFill>
                          <a:srgbClr val="000000"/>
                        </a:solidFill>
                        <a:effectLst/>
                        <a:latin typeface="Calibri" pitchFamily="34"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Marketing research process. Research design</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Klapalová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4794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3</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30</a:t>
                      </a:r>
                      <a:r>
                        <a:rPr kumimoji="0" lang="en-US" sz="1400" b="0" i="0" u="none" strike="noStrike" cap="none" normalizeH="0" baseline="0" smtClean="0">
                          <a:ln>
                            <a:noFill/>
                          </a:ln>
                          <a:solidFill>
                            <a:srgbClr val="000000"/>
                          </a:solidFill>
                          <a:effectLst/>
                          <a:latin typeface="Calibri" pitchFamily="34" charset="0"/>
                        </a:rPr>
                        <a:t>.10</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Hypotheses, variables, operationalisation</a:t>
                      </a:r>
                      <a:r>
                        <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.Secondary data resources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Klapalová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384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4</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7.10.</a:t>
                      </a:r>
                      <a:endParaRPr kumimoji="0" lang="en-US" sz="1400" b="0" i="0" u="none" strike="noStrike" cap="none" normalizeH="0" baseline="0" smtClean="0">
                        <a:ln>
                          <a:noFill/>
                        </a:ln>
                        <a:solidFill>
                          <a:srgbClr val="000000"/>
                        </a:solidFill>
                        <a:effectLst/>
                        <a:latin typeface="Calibri" pitchFamily="34"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Survey methods: questionnaire</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Kašparová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4730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Georgia" pitchFamily="18" charset="0"/>
                        </a:rPr>
                        <a:t>5</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14</a:t>
                      </a:r>
                      <a:r>
                        <a:rPr kumimoji="0" lang="en-US" sz="1400" b="0" i="0" u="none" strike="noStrike" cap="none" normalizeH="0" baseline="0" smtClean="0">
                          <a:ln>
                            <a:noFill/>
                          </a:ln>
                          <a:solidFill>
                            <a:srgbClr val="000000"/>
                          </a:solidFill>
                          <a:effectLst/>
                          <a:latin typeface="Calibri" pitchFamily="34" charset="0"/>
                        </a:rPr>
                        <a:t>.10</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 </a:t>
                      </a:r>
                      <a:r>
                        <a:rPr kumimoji="0" lang="cs-CZ" sz="1400" b="1" i="0" u="none" strike="noStrike" cap="none" normalizeH="0" baseline="0" smtClean="0">
                          <a:ln>
                            <a:noFill/>
                          </a:ln>
                          <a:solidFill>
                            <a:srgbClr val="FF0000"/>
                          </a:solidFill>
                          <a:effectLst/>
                          <a:latin typeface="Georgia" pitchFamily="18" charset="0"/>
                          <a:ea typeface="Calibri" pitchFamily="34" charset="0"/>
                          <a:cs typeface="Times New Roman" pitchFamily="18" charset="0"/>
                        </a:rPr>
                        <a:t>Presentation of proposals </a:t>
                      </a:r>
                      <a:r>
                        <a:rPr kumimoji="0" lang="en-US" sz="1400" b="0" i="0" u="none" strike="noStrike" cap="none" normalizeH="0" baseline="0" smtClean="0">
                          <a:ln>
                            <a:noFill/>
                          </a:ln>
                          <a:solidFill>
                            <a:srgbClr val="FF0000"/>
                          </a:solidFill>
                          <a:effectLst/>
                          <a:latin typeface="Georgia" pitchFamily="18" charset="0"/>
                          <a:ea typeface="Calibri" pitchFamily="34" charset="0"/>
                          <a:cs typeface="Times New Roman" pitchFamily="18" charset="0"/>
                        </a:rPr>
                        <a:t>The presence of all team members is necessary!</a:t>
                      </a:r>
                      <a:endParaRPr kumimoji="0" lang="en-US"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Škapa, Klapalová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4794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Georgia" pitchFamily="18" charset="0"/>
                        </a:rPr>
                        <a:t>6</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21</a:t>
                      </a:r>
                      <a:r>
                        <a:rPr kumimoji="0" lang="en-US" sz="1400" b="0" i="0" u="none" strike="noStrike" cap="none" normalizeH="0" baseline="0" smtClean="0">
                          <a:ln>
                            <a:noFill/>
                          </a:ln>
                          <a:solidFill>
                            <a:srgbClr val="000000"/>
                          </a:solidFill>
                          <a:effectLst/>
                          <a:latin typeface="Calibri" pitchFamily="34" charset="0"/>
                        </a:rPr>
                        <a:t>.10</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Primary data collection and sampling techniques. Preparing the research repor</a:t>
                      </a:r>
                      <a:r>
                        <a:rPr kumimoji="0" lang="cs-CZ" sz="1400" b="0" i="0" u="none" strike="noStrike" cap="none" normalizeH="0" baseline="0" smtClean="0">
                          <a:ln>
                            <a:noFill/>
                          </a:ln>
                          <a:solidFill>
                            <a:srgbClr val="000000"/>
                          </a:solidFill>
                          <a:effectLst/>
                          <a:latin typeface="Georgia" pitchFamily="18" charset="0"/>
                        </a:rPr>
                        <a:t>t</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Škapa</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3381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Georgia" pitchFamily="18" charset="0"/>
                        </a:rPr>
                        <a:t>7</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28</a:t>
                      </a:r>
                      <a:r>
                        <a:rPr kumimoji="0" lang="en-US" sz="1400" b="0" i="0" u="none" strike="noStrike" cap="none" normalizeH="0" baseline="0" smtClean="0">
                          <a:ln>
                            <a:noFill/>
                          </a:ln>
                          <a:solidFill>
                            <a:srgbClr val="000000"/>
                          </a:solidFill>
                          <a:effectLst/>
                          <a:latin typeface="Calibri" pitchFamily="34" charset="0"/>
                        </a:rPr>
                        <a:t>.1</a:t>
                      </a:r>
                      <a:r>
                        <a:rPr kumimoji="0" lang="cs-CZ" sz="1400" b="0" i="0" u="none" strike="noStrike" cap="none" normalizeH="0" baseline="0" smtClean="0">
                          <a:ln>
                            <a:noFill/>
                          </a:ln>
                          <a:solidFill>
                            <a:srgbClr val="000000"/>
                          </a:solidFill>
                          <a:effectLst/>
                          <a:latin typeface="Calibri" pitchFamily="34" charset="0"/>
                        </a:rPr>
                        <a:t>0</a:t>
                      </a:r>
                      <a:endParaRPr kumimoji="0" lang="en-US" sz="1400" b="0" i="0" u="none" strike="noStrike" cap="none" normalizeH="0" baseline="0" smtClean="0">
                        <a:ln>
                          <a:noFill/>
                        </a:ln>
                        <a:solidFill>
                          <a:srgbClr val="000000"/>
                        </a:solidFill>
                        <a:effectLst/>
                        <a:latin typeface="Calibri" pitchFamily="34" charset="0"/>
                      </a:endParaRPr>
                    </a:p>
                  </a:txBody>
                  <a:tcPr marL="30120" marR="30120" marT="0" marB="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National holiday – no lecture on Tuesday</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Škapa</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FFFF00"/>
                    </a:solidFill>
                  </a:tcPr>
                </a:tc>
              </a:tr>
              <a:tr h="5222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Georgia" pitchFamily="18" charset="0"/>
                        </a:rPr>
                        <a:t>8</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4</a:t>
                      </a:r>
                      <a:r>
                        <a:rPr kumimoji="0" lang="en-US" sz="1400" b="0" i="0" u="none" strike="noStrike" cap="none" normalizeH="0" baseline="0" smtClean="0">
                          <a:ln>
                            <a:noFill/>
                          </a:ln>
                          <a:solidFill>
                            <a:srgbClr val="000000"/>
                          </a:solidFill>
                          <a:effectLst/>
                          <a:latin typeface="Calibri" pitchFamily="34" charset="0"/>
                        </a:rPr>
                        <a:t>.11</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Georgia" pitchFamily="18" charset="0"/>
                        </a:rPr>
                        <a:t>Presentation no. 1</a:t>
                      </a:r>
                      <a:r>
                        <a:rPr kumimoji="0" lang="en-US" sz="1400" b="0" i="0" u="none" strike="noStrike" cap="none" normalizeH="0" baseline="0" smtClean="0">
                          <a:ln>
                            <a:noFill/>
                          </a:ln>
                          <a:solidFill>
                            <a:srgbClr val="000000"/>
                          </a:solidFill>
                          <a:effectLst/>
                          <a:latin typeface="Georgia" pitchFamily="18" charset="0"/>
                        </a:rPr>
                        <a:t>: (suggested research design, literature review; design of a questionnaire)</a:t>
                      </a:r>
                      <a:endParaRPr kumimoji="0" lang="cs-CZ" sz="1400" b="0" i="0" u="none" strike="noStrike" cap="none" normalizeH="0" baseline="0" smtClean="0">
                        <a:ln>
                          <a:noFill/>
                        </a:ln>
                        <a:solidFill>
                          <a:srgbClr val="000000"/>
                        </a:solidFill>
                        <a:effectLst/>
                        <a:latin typeface="Georgia"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Georgia" pitchFamily="18" charset="0"/>
                        </a:rPr>
                        <a:t>The presence of all team members is necessary!</a:t>
                      </a:r>
                      <a:endParaRPr kumimoji="0" lang="en-US" sz="1400" b="0" i="0" u="none" strike="noStrike" cap="none" normalizeH="0" baseline="0" smtClean="0">
                        <a:ln>
                          <a:noFill/>
                        </a:ln>
                        <a:solidFill>
                          <a:srgbClr val="FF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Škapa, Klapalová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4794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Georgia" pitchFamily="18" charset="0"/>
                        </a:rPr>
                        <a:t>9</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1</a:t>
                      </a:r>
                      <a:r>
                        <a:rPr kumimoji="0" lang="cs-CZ" sz="1400" b="0" i="0" u="none" strike="noStrike" cap="none" normalizeH="0" baseline="0" smtClean="0">
                          <a:ln>
                            <a:noFill/>
                          </a:ln>
                          <a:solidFill>
                            <a:srgbClr val="000000"/>
                          </a:solidFill>
                          <a:effectLst/>
                          <a:latin typeface="Calibri" pitchFamily="34" charset="0"/>
                        </a:rPr>
                        <a:t>1</a:t>
                      </a:r>
                      <a:r>
                        <a:rPr kumimoji="0" lang="en-US" sz="1400" b="0" i="0" u="none" strike="noStrike" cap="none" normalizeH="0" baseline="0" smtClean="0">
                          <a:ln>
                            <a:noFill/>
                          </a:ln>
                          <a:solidFill>
                            <a:srgbClr val="000000"/>
                          </a:solidFill>
                          <a:effectLst/>
                          <a:latin typeface="Calibri" pitchFamily="34" charset="0"/>
                        </a:rPr>
                        <a:t>.11</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Arial" charset="0"/>
                          <a:cs typeface="Times New Roman" pitchFamily="18" charset="0"/>
                        </a:rPr>
                        <a:t>Exam test</a:t>
                      </a:r>
                      <a:endParaRPr kumimoji="0" lang="en-US" sz="1400" b="0" i="0" u="none" strike="noStrike" cap="none" normalizeH="0" baseline="0" smtClean="0">
                        <a:ln>
                          <a:noFill/>
                        </a:ln>
                        <a:solidFill>
                          <a:srgbClr val="000000"/>
                        </a:solidFill>
                        <a:effectLst/>
                        <a:latin typeface="Arial"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Škapa, Klapalová</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4794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Georgia" pitchFamily="18" charset="0"/>
                        </a:rPr>
                        <a:t>10</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18</a:t>
                      </a:r>
                      <a:r>
                        <a:rPr kumimoji="0" lang="en-US" sz="1400" b="0" i="0" u="none" strike="noStrike" cap="none" normalizeH="0" baseline="0" smtClean="0">
                          <a:ln>
                            <a:noFill/>
                          </a:ln>
                          <a:solidFill>
                            <a:srgbClr val="000000"/>
                          </a:solidFill>
                          <a:effectLst/>
                          <a:latin typeface="Calibri" pitchFamily="34" charset="0"/>
                        </a:rPr>
                        <a:t>.11</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Data editing and coding. Elementary statistical processing and data representation</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Škapa</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4794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11</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0070C0"/>
                          </a:solidFill>
                          <a:effectLst/>
                          <a:latin typeface="Calibri" pitchFamily="34" charset="0"/>
                        </a:rPr>
                        <a:t>24.11</a:t>
                      </a:r>
                      <a:r>
                        <a:rPr kumimoji="0" lang="cs-CZ" sz="1400" b="0" i="0" u="none" strike="noStrike" cap="none" normalizeH="0" baseline="0" smtClean="0">
                          <a:ln>
                            <a:noFill/>
                          </a:ln>
                          <a:solidFill>
                            <a:srgbClr val="000000"/>
                          </a:solidFill>
                          <a:effectLst/>
                          <a:latin typeface="Calibri" pitchFamily="34" charset="0"/>
                        </a:rPr>
                        <a:t>.</a:t>
                      </a:r>
                      <a:endParaRPr kumimoji="0" lang="en-US" sz="1400" b="0" i="0" u="none" strike="noStrike" cap="none" normalizeH="0" baseline="0" smtClean="0">
                        <a:ln>
                          <a:noFill/>
                        </a:ln>
                        <a:solidFill>
                          <a:srgbClr val="000000"/>
                        </a:solidFill>
                        <a:effectLst/>
                        <a:latin typeface="Calibri" pitchFamily="34"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1" i="0" u="none" strike="noStrike" cap="none" normalizeH="0" baseline="0" smtClean="0">
                          <a:ln>
                            <a:noFill/>
                          </a:ln>
                          <a:solidFill>
                            <a:srgbClr val="0070C0"/>
                          </a:solidFill>
                          <a:effectLst/>
                          <a:latin typeface="Arial" charset="0"/>
                          <a:cs typeface="Times New Roman" pitchFamily="18" charset="0"/>
                        </a:rPr>
                        <a:t>No lecture – working „at home“</a:t>
                      </a:r>
                      <a:endParaRPr kumimoji="0" lang="en-US" sz="1400" b="1" i="0" u="none" strike="noStrike" cap="none" normalizeH="0" baseline="0" smtClean="0">
                        <a:ln>
                          <a:noFill/>
                        </a:ln>
                        <a:solidFill>
                          <a:srgbClr val="0070C0"/>
                        </a:solidFill>
                        <a:effectLst/>
                        <a:latin typeface="Arial"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5222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1</a:t>
                      </a:r>
                      <a:r>
                        <a:rPr kumimoji="0" lang="cs-CZ" sz="1400" b="1" i="0" u="none" strike="noStrike" cap="none" normalizeH="0" baseline="0" smtClean="0">
                          <a:ln>
                            <a:noFill/>
                          </a:ln>
                          <a:solidFill>
                            <a:srgbClr val="FFFFFF"/>
                          </a:solidFill>
                          <a:effectLst/>
                          <a:latin typeface="Georgia" pitchFamily="18" charset="0"/>
                        </a:rPr>
                        <a:t>2</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a:t>
                      </a:r>
                      <a:r>
                        <a:rPr kumimoji="0" lang="en-US" sz="1400" b="0" i="0" u="none" strike="noStrike" cap="none" normalizeH="0" baseline="0" smtClean="0">
                          <a:ln>
                            <a:noFill/>
                          </a:ln>
                          <a:solidFill>
                            <a:srgbClr val="000000"/>
                          </a:solidFill>
                          <a:effectLst/>
                          <a:latin typeface="Calibri" pitchFamily="34" charset="0"/>
                        </a:rPr>
                        <a:t>.12</a:t>
                      </a:r>
                    </a:p>
                  </a:txBody>
                  <a:tcPr marL="30120" marR="3012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rPr>
                        <a:t>Elementary statistical processing and data representation II</a:t>
                      </a:r>
                      <a:endParaRPr kumimoji="0" lang="en-US" sz="1400" b="0" i="0" u="none" strike="noStrike" cap="none" normalizeH="0" baseline="0" smtClean="0">
                        <a:ln>
                          <a:noFill/>
                        </a:ln>
                        <a:solidFill>
                          <a:srgbClr val="FF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Škapa, </a:t>
                      </a:r>
                      <a:endParaRPr kumimoji="0" lang="en-US" sz="14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30120" marR="30120" marT="0" marB="0" anchor="ctr" horzOverflow="overflow">
                    <a:lnL>
                      <a:noFill/>
                    </a:lnL>
                    <a:lnR>
                      <a:noFill/>
                    </a:lnR>
                    <a:lnT>
                      <a:noFill/>
                    </a:lnT>
                    <a:lnB>
                      <a:noFill/>
                    </a:lnB>
                    <a:lnTlToBr>
                      <a:noFill/>
                    </a:lnTlToBr>
                    <a:lnBlToTr>
                      <a:noFill/>
                    </a:lnBlToTr>
                    <a:solidFill>
                      <a:srgbClr val="E7E7E7"/>
                    </a:solidFill>
                  </a:tcPr>
                </a:tc>
              </a:tr>
              <a:tr h="5222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eorgia" pitchFamily="18" charset="0"/>
                        </a:rPr>
                        <a:t>1</a:t>
                      </a:r>
                      <a:r>
                        <a:rPr kumimoji="0" lang="cs-CZ" sz="1400" b="1" i="0" u="none" strike="noStrike" cap="none" normalizeH="0" baseline="0" smtClean="0">
                          <a:ln>
                            <a:noFill/>
                          </a:ln>
                          <a:solidFill>
                            <a:srgbClr val="FFFFFF"/>
                          </a:solidFill>
                          <a:effectLst/>
                          <a:latin typeface="Georgia" pitchFamily="18" charset="0"/>
                        </a:rPr>
                        <a:t>3</a:t>
                      </a:r>
                      <a:endParaRPr kumimoji="0" lang="en-US"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A04DA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9</a:t>
                      </a:r>
                      <a:r>
                        <a:rPr kumimoji="0" lang="en-US" sz="1400" b="0" i="0" u="none" strike="noStrike" cap="none" normalizeH="0" baseline="0" smtClean="0">
                          <a:ln>
                            <a:noFill/>
                          </a:ln>
                          <a:solidFill>
                            <a:srgbClr val="000000"/>
                          </a:solidFill>
                          <a:effectLst/>
                          <a:latin typeface="Calibri" pitchFamily="34" charset="0"/>
                        </a:rPr>
                        <a:t>.12</a:t>
                      </a:r>
                    </a:p>
                  </a:txBody>
                  <a:tcPr marL="30120" marR="3012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Georgia" pitchFamily="18" charset="0"/>
                        </a:rPr>
                        <a:t>Presentation no. </a:t>
                      </a:r>
                      <a:r>
                        <a:rPr kumimoji="0" lang="cs-CZ" sz="1400" b="1" i="0" u="none" strike="noStrike" cap="none" normalizeH="0" baseline="0" smtClean="0">
                          <a:ln>
                            <a:noFill/>
                          </a:ln>
                          <a:solidFill>
                            <a:srgbClr val="FF0000"/>
                          </a:solidFill>
                          <a:effectLst/>
                          <a:latin typeface="Georgia" pitchFamily="18" charset="0"/>
                        </a:rPr>
                        <a:t>2</a:t>
                      </a:r>
                      <a:r>
                        <a:rPr kumimoji="0" lang="en-US" sz="1400" b="0" i="0" u="none" strike="noStrike" cap="none" normalizeH="0" baseline="0" smtClean="0">
                          <a:ln>
                            <a:noFill/>
                          </a:ln>
                          <a:solidFill>
                            <a:srgbClr val="000000"/>
                          </a:solidFill>
                          <a:effectLst/>
                          <a:latin typeface="Georgia" pitchFamily="18" charset="0"/>
                        </a:rPr>
                        <a:t>:  research sample description, findings and the interpretation, managerial recommendations</a:t>
                      </a:r>
                      <a:r>
                        <a:rPr kumimoji="0" lang="cs-CZ" sz="1400" b="0" i="0" u="none" strike="noStrike" cap="none" normalizeH="0" baseline="0" smtClean="0">
                          <a:ln>
                            <a:noFill/>
                          </a:ln>
                          <a:solidFill>
                            <a:srgbClr val="000000"/>
                          </a:solidFill>
                          <a:effectLst/>
                          <a:latin typeface="Georgia" pitchFamily="18" charset="0"/>
                        </a:rPr>
                        <a:t>. </a:t>
                      </a:r>
                      <a:r>
                        <a:rPr kumimoji="0" lang="en-US" sz="1400" b="0" i="0" u="none" strike="noStrike" cap="none" normalizeH="0" baseline="0" smtClean="0">
                          <a:ln>
                            <a:noFill/>
                          </a:ln>
                          <a:solidFill>
                            <a:srgbClr val="FF0000"/>
                          </a:solidFill>
                          <a:effectLst/>
                          <a:latin typeface="Georgia" pitchFamily="18" charset="0"/>
                        </a:rPr>
                        <a:t>The presence of all team members is necessary!</a:t>
                      </a:r>
                      <a:endParaRPr kumimoji="0" lang="en-US" sz="1400" b="0" i="0" u="none" strike="noStrike" cap="none" normalizeH="0" baseline="0" smtClean="0">
                        <a:ln>
                          <a:noFill/>
                        </a:ln>
                        <a:solidFill>
                          <a:srgbClr val="FF0000"/>
                        </a:solidFill>
                        <a:effectLst/>
                        <a:latin typeface="Georgia"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cs-CZ" sz="1400" b="0" i="0" u="none" strike="noStrike" cap="none" normalizeH="0" baseline="0" smtClean="0">
                        <a:ln>
                          <a:noFill/>
                        </a:ln>
                        <a:solidFill>
                          <a:srgbClr val="000000"/>
                        </a:solidFill>
                        <a:effectLst/>
                        <a:latin typeface="Georgia" pitchFamily="18" charset="0"/>
                      </a:endParaRPr>
                    </a:p>
                  </a:txBody>
                  <a:tcPr marL="30120" marR="3012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Georgia" pitchFamily="18" charset="0"/>
                        </a:rPr>
                        <a:t>Škapa, Klapalová</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30120" marR="3012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a:xfrm>
            <a:off x="468313" y="692150"/>
            <a:ext cx="8229600" cy="1066800"/>
          </a:xfrm>
        </p:spPr>
        <p:txBody>
          <a:bodyPr/>
          <a:lstStyle/>
          <a:p>
            <a:pPr eaLnBrk="1" hangingPunct="1"/>
            <a:r>
              <a:rPr lang="cs-CZ" smtClean="0"/>
              <a:t>Important deadlines</a:t>
            </a:r>
          </a:p>
        </p:txBody>
      </p:sp>
      <p:sp>
        <p:nvSpPr>
          <p:cNvPr id="16386" name="Zástupný symbol pro obsah 2"/>
          <p:cNvSpPr>
            <a:spLocks noGrp="1"/>
          </p:cNvSpPr>
          <p:nvPr>
            <p:ph idx="1"/>
          </p:nvPr>
        </p:nvSpPr>
        <p:spPr>
          <a:xfrm>
            <a:off x="468313" y="1700213"/>
            <a:ext cx="8229600" cy="4324350"/>
          </a:xfrm>
        </p:spPr>
        <p:txBody>
          <a:bodyPr/>
          <a:lstStyle/>
          <a:p>
            <a:pPr marL="0" indent="0" eaLnBrk="1" hangingPunct="1">
              <a:buFont typeface="Arial" charset="0"/>
              <a:buNone/>
            </a:pPr>
            <a:r>
              <a:rPr lang="en-US" sz="2400" smtClean="0">
                <a:solidFill>
                  <a:srgbClr val="FF0000"/>
                </a:solidFill>
              </a:rPr>
              <a:t>1</a:t>
            </a:r>
            <a:r>
              <a:rPr lang="cs-CZ" sz="2400" smtClean="0">
                <a:solidFill>
                  <a:srgbClr val="FF0000"/>
                </a:solidFill>
              </a:rPr>
              <a:t>4</a:t>
            </a:r>
            <a:r>
              <a:rPr lang="en-US" sz="2400" smtClean="0">
                <a:solidFill>
                  <a:srgbClr val="FF0000"/>
                </a:solidFill>
              </a:rPr>
              <a:t>.10.201</a:t>
            </a:r>
            <a:r>
              <a:rPr lang="cs-CZ" sz="2400" smtClean="0">
                <a:solidFill>
                  <a:srgbClr val="FF0000"/>
                </a:solidFill>
              </a:rPr>
              <a:t>4</a:t>
            </a:r>
            <a:r>
              <a:rPr lang="en-US" sz="2400" smtClean="0"/>
              <a:t> – bri</a:t>
            </a:r>
            <a:r>
              <a:rPr lang="cs-CZ" sz="2400" smtClean="0"/>
              <a:t>e</a:t>
            </a:r>
            <a:r>
              <a:rPr lang="en-US" sz="2400" smtClean="0"/>
              <a:t>f </a:t>
            </a:r>
            <a:r>
              <a:rPr lang="cs-CZ" sz="2400" smtClean="0"/>
              <a:t>marketing </a:t>
            </a:r>
            <a:r>
              <a:rPr lang="en-US" sz="2400" smtClean="0"/>
              <a:t>research proposal (research aims</a:t>
            </a:r>
            <a:r>
              <a:rPr lang="cs-CZ" sz="2400" smtClean="0"/>
              <a:t>, </a:t>
            </a:r>
            <a:r>
              <a:rPr lang="en-US" sz="2400" smtClean="0"/>
              <a:t>‘</a:t>
            </a:r>
            <a:r>
              <a:rPr lang="cs-CZ" sz="2400" smtClean="0"/>
              <a:t>why should it matter to managers</a:t>
            </a:r>
            <a:r>
              <a:rPr lang="en-US" sz="2400" smtClean="0"/>
              <a:t>’</a:t>
            </a:r>
            <a:r>
              <a:rPr lang="cs-CZ" sz="2400" smtClean="0"/>
              <a:t>,</a:t>
            </a:r>
            <a:r>
              <a:rPr lang="en-US" sz="2400" smtClean="0"/>
              <a:t> and rough research desig</a:t>
            </a:r>
            <a:r>
              <a:rPr lang="cs-CZ" sz="2400" smtClean="0"/>
              <a:t>n</a:t>
            </a:r>
            <a:r>
              <a:rPr lang="en-US" sz="2400" smtClean="0"/>
              <a:t>) presented to teacher</a:t>
            </a:r>
            <a:r>
              <a:rPr lang="cs-CZ" sz="2400" smtClean="0"/>
              <a:t>s</a:t>
            </a:r>
            <a:r>
              <a:rPr lang="en-US" sz="2400" smtClean="0"/>
              <a:t> during the lecture</a:t>
            </a:r>
            <a:r>
              <a:rPr lang="cs-CZ" sz="2400" smtClean="0"/>
              <a:t> with help of Powerpoint</a:t>
            </a:r>
            <a:r>
              <a:rPr lang="en-US" sz="2400" smtClean="0"/>
              <a:t>; the formation of teams</a:t>
            </a:r>
          </a:p>
          <a:p>
            <a:pPr marL="0" indent="0" eaLnBrk="1" hangingPunct="1">
              <a:buFont typeface="Arial" charset="0"/>
              <a:buNone/>
            </a:pPr>
            <a:r>
              <a:rPr lang="en-US" sz="2400" smtClean="0"/>
              <a:t>Until </a:t>
            </a:r>
            <a:r>
              <a:rPr lang="cs-CZ" sz="2400" smtClean="0">
                <a:solidFill>
                  <a:srgbClr val="FF0000"/>
                </a:solidFill>
              </a:rPr>
              <a:t>12</a:t>
            </a:r>
            <a:r>
              <a:rPr lang="en-US" sz="2400" smtClean="0">
                <a:solidFill>
                  <a:srgbClr val="FF0000"/>
                </a:solidFill>
              </a:rPr>
              <a:t>.1</a:t>
            </a:r>
            <a:r>
              <a:rPr lang="cs-CZ" sz="2400" smtClean="0">
                <a:solidFill>
                  <a:srgbClr val="FF0000"/>
                </a:solidFill>
              </a:rPr>
              <a:t>0</a:t>
            </a:r>
            <a:r>
              <a:rPr lang="en-US" sz="2400" smtClean="0">
                <a:solidFill>
                  <a:srgbClr val="FF0000"/>
                </a:solidFill>
              </a:rPr>
              <a:t>.201</a:t>
            </a:r>
            <a:r>
              <a:rPr lang="cs-CZ" sz="2400" smtClean="0">
                <a:solidFill>
                  <a:srgbClr val="FF0000"/>
                </a:solidFill>
              </a:rPr>
              <a:t>4 (midnight)</a:t>
            </a:r>
            <a:r>
              <a:rPr lang="en-US" sz="2400" smtClean="0"/>
              <a:t> you upload the textual version of </a:t>
            </a:r>
            <a:r>
              <a:rPr lang="cs-CZ" sz="2400" smtClean="0">
                <a:latin typeface="Arial" charset="0"/>
              </a:rPr>
              <a:t>yo</a:t>
            </a:r>
            <a:r>
              <a:rPr lang="en-US" sz="2400" smtClean="0"/>
              <a:t>ur presentation to is.muni.cz (Homework Vaults - directory)</a:t>
            </a:r>
          </a:p>
          <a:p>
            <a:pPr marL="0" indent="0" eaLnBrk="1" hangingPunct="1">
              <a:buFont typeface="Arial" charset="0"/>
              <a:buNone/>
            </a:pPr>
            <a:r>
              <a:rPr lang="cs-CZ" sz="2400" smtClean="0">
                <a:solidFill>
                  <a:srgbClr val="FF0000"/>
                </a:solidFill>
              </a:rPr>
              <a:t>2</a:t>
            </a:r>
            <a:r>
              <a:rPr lang="en-US" sz="2400" smtClean="0">
                <a:solidFill>
                  <a:srgbClr val="FF0000"/>
                </a:solidFill>
              </a:rPr>
              <a:t>.1</a:t>
            </a:r>
            <a:r>
              <a:rPr lang="cs-CZ" sz="2400" smtClean="0">
                <a:solidFill>
                  <a:srgbClr val="FF0000"/>
                </a:solidFill>
              </a:rPr>
              <a:t>1</a:t>
            </a:r>
            <a:r>
              <a:rPr lang="en-US" sz="2400" smtClean="0">
                <a:solidFill>
                  <a:srgbClr val="FF0000"/>
                </a:solidFill>
              </a:rPr>
              <a:t>.201</a:t>
            </a:r>
            <a:r>
              <a:rPr lang="cs-CZ" sz="2400" smtClean="0">
                <a:solidFill>
                  <a:srgbClr val="FF0000"/>
                </a:solidFill>
              </a:rPr>
              <a:t>4 (midnight)</a:t>
            </a:r>
            <a:r>
              <a:rPr lang="en-US" sz="2400" smtClean="0"/>
              <a:t> – Deadline for </a:t>
            </a:r>
            <a:r>
              <a:rPr lang="cs-CZ" sz="2400" smtClean="0"/>
              <a:t>presentation No 1 </a:t>
            </a:r>
            <a:r>
              <a:rPr lang="en-US" sz="2400" smtClean="0"/>
              <a:t>submission to is.muni.cz </a:t>
            </a:r>
            <a:endParaRPr lang="cs-CZ" sz="2400" smtClean="0"/>
          </a:p>
          <a:p>
            <a:pPr marL="0" indent="0" eaLnBrk="1" hangingPunct="1">
              <a:buFont typeface="Arial" charset="0"/>
              <a:buNone/>
            </a:pPr>
            <a:r>
              <a:rPr lang="cs-CZ" sz="2400" smtClean="0">
                <a:latin typeface="Arial" charset="0"/>
              </a:rPr>
              <a:t>7</a:t>
            </a:r>
            <a:r>
              <a:rPr lang="cs-CZ" sz="2400" smtClean="0"/>
              <a:t>. 1</a:t>
            </a:r>
            <a:r>
              <a:rPr lang="cs-CZ" sz="2400" smtClean="0">
                <a:latin typeface="Arial" charset="0"/>
              </a:rPr>
              <a:t>2</a:t>
            </a:r>
            <a:r>
              <a:rPr lang="cs-CZ" sz="2400" smtClean="0"/>
              <a:t>. 2014 </a:t>
            </a:r>
            <a:r>
              <a:rPr lang="cs-CZ" sz="2400" smtClean="0">
                <a:solidFill>
                  <a:srgbClr val="FF0000"/>
                </a:solidFill>
              </a:rPr>
              <a:t>(midnight) </a:t>
            </a:r>
            <a:r>
              <a:rPr lang="cs-CZ" sz="2400" smtClean="0"/>
              <a:t>- Deadline for </a:t>
            </a:r>
            <a:r>
              <a:rPr lang="en-US" sz="2400" smtClean="0"/>
              <a:t>final project submission to is.muni.cz</a:t>
            </a:r>
          </a:p>
          <a:p>
            <a:pPr marL="0" indent="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a:xfrm>
            <a:off x="468313" y="836613"/>
            <a:ext cx="8229600" cy="1066800"/>
          </a:xfrm>
        </p:spPr>
        <p:txBody>
          <a:bodyPr/>
          <a:lstStyle/>
          <a:p>
            <a:pPr eaLnBrk="1" hangingPunct="1"/>
            <a:r>
              <a:rPr lang="cs-CZ" sz="3600" smtClean="0"/>
              <a:t>Requirements on presentation no. I</a:t>
            </a:r>
          </a:p>
        </p:txBody>
      </p:sp>
      <p:sp>
        <p:nvSpPr>
          <p:cNvPr id="17410" name="Zástupný symbol pro obsah 2"/>
          <p:cNvSpPr>
            <a:spLocks noGrp="1"/>
          </p:cNvSpPr>
          <p:nvPr>
            <p:ph idx="1"/>
          </p:nvPr>
        </p:nvSpPr>
        <p:spPr/>
        <p:txBody>
          <a:bodyPr/>
          <a:lstStyle/>
          <a:p>
            <a:pPr marL="0" indent="0" eaLnBrk="1" hangingPunct="1">
              <a:lnSpc>
                <a:spcPct val="80000"/>
              </a:lnSpc>
              <a:buFont typeface="Arial" charset="0"/>
              <a:buNone/>
            </a:pPr>
            <a:r>
              <a:rPr lang="en-US" sz="2400" smtClean="0"/>
              <a:t>You deliver textual version (20 to 30 pages) and PPT.</a:t>
            </a:r>
          </a:p>
          <a:p>
            <a:pPr marL="0" indent="0" eaLnBrk="1" hangingPunct="1">
              <a:lnSpc>
                <a:spcPct val="80000"/>
              </a:lnSpc>
              <a:buFont typeface="Arial" charset="0"/>
              <a:buNone/>
            </a:pPr>
            <a:r>
              <a:rPr lang="en-US" sz="2400" smtClean="0"/>
              <a:t>The presentation will last approx. 20 minutes; the discussion will start thereafter.</a:t>
            </a:r>
          </a:p>
          <a:p>
            <a:pPr marL="0" indent="0" eaLnBrk="1" hangingPunct="1">
              <a:lnSpc>
                <a:spcPct val="80000"/>
              </a:lnSpc>
              <a:buFont typeface="Arial" charset="0"/>
              <a:buNone/>
            </a:pPr>
            <a:r>
              <a:rPr lang="en-US" sz="2400" smtClean="0"/>
              <a:t>The content of your work-in-progress file:</a:t>
            </a:r>
          </a:p>
          <a:p>
            <a:pPr marL="0" indent="0" eaLnBrk="1" hangingPunct="1">
              <a:lnSpc>
                <a:spcPct val="80000"/>
              </a:lnSpc>
              <a:buFont typeface="Arial" charset="0"/>
              <a:buChar char="•"/>
            </a:pPr>
            <a:r>
              <a:rPr lang="en-US" sz="2400" smtClean="0"/>
              <a:t>The precise research goal definition and substantiation (why it should matter to managers?).</a:t>
            </a:r>
          </a:p>
          <a:p>
            <a:pPr marL="0" indent="0" eaLnBrk="1" hangingPunct="1">
              <a:lnSpc>
                <a:spcPct val="80000"/>
              </a:lnSpc>
              <a:buFont typeface="Arial" charset="0"/>
              <a:buChar char="•"/>
            </a:pPr>
            <a:r>
              <a:rPr lang="en-US" sz="2400" smtClean="0"/>
              <a:t>Profound literature review and secondary data analysis.</a:t>
            </a:r>
          </a:p>
          <a:p>
            <a:pPr marL="0" indent="0" eaLnBrk="1" hangingPunct="1">
              <a:lnSpc>
                <a:spcPct val="80000"/>
              </a:lnSpc>
              <a:buFont typeface="Arial" charset="0"/>
              <a:buChar char="•"/>
            </a:pPr>
            <a:r>
              <a:rPr lang="en-US" sz="2400" smtClean="0"/>
              <a:t>Pilot study (optional)</a:t>
            </a:r>
          </a:p>
          <a:p>
            <a:pPr marL="0" indent="0" eaLnBrk="1" hangingPunct="1">
              <a:lnSpc>
                <a:spcPct val="80000"/>
              </a:lnSpc>
              <a:buFont typeface="Arial" charset="0"/>
              <a:buChar char="•"/>
            </a:pPr>
            <a:r>
              <a:rPr lang="en-US" sz="2400" smtClean="0"/>
              <a:t>Formulation of research questions</a:t>
            </a:r>
            <a:r>
              <a:rPr lang="cs-CZ" sz="2400" smtClean="0">
                <a:latin typeface="Arial" charset="0"/>
              </a:rPr>
              <a:t> and </a:t>
            </a:r>
            <a:r>
              <a:rPr lang="en-US" sz="2400" smtClean="0"/>
              <a:t>hypothesis (optional)</a:t>
            </a:r>
          </a:p>
          <a:p>
            <a:pPr marL="0" indent="0" eaLnBrk="1" hangingPunct="1">
              <a:lnSpc>
                <a:spcPct val="80000"/>
              </a:lnSpc>
              <a:buFont typeface="Arial" charset="0"/>
              <a:buChar char="•"/>
            </a:pPr>
            <a:r>
              <a:rPr lang="en-US" sz="2400" smtClean="0"/>
              <a:t>Description of planned quantitative survey (population definition, sampling technique)</a:t>
            </a:r>
          </a:p>
          <a:p>
            <a:pPr marL="0" indent="0" eaLnBrk="1" hangingPunct="1">
              <a:lnSpc>
                <a:spcPct val="80000"/>
              </a:lnSpc>
              <a:buFont typeface="Arial" charset="0"/>
              <a:buChar char="•"/>
            </a:pPr>
            <a:r>
              <a:rPr lang="en-US" sz="2400" smtClean="0"/>
              <a:t>Proposed questionnaire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err="1" smtClean="0"/>
              <a:t>Requirements</a:t>
            </a:r>
            <a:r>
              <a:rPr lang="cs-CZ" dirty="0" smtClean="0"/>
              <a:t> on </a:t>
            </a:r>
            <a:r>
              <a:rPr lang="cs-CZ" dirty="0" err="1" smtClean="0"/>
              <a:t>presentation</a:t>
            </a:r>
            <a:r>
              <a:rPr lang="cs-CZ" dirty="0" smtClean="0"/>
              <a:t> no. II</a:t>
            </a:r>
            <a:endParaRPr lang="cs-CZ" dirty="0"/>
          </a:p>
        </p:txBody>
      </p:sp>
      <p:sp>
        <p:nvSpPr>
          <p:cNvPr id="3" name="Zástupný symbol pro obsah 2"/>
          <p:cNvSpPr>
            <a:spLocks noGrp="1"/>
          </p:cNvSpPr>
          <p:nvPr>
            <p:ph idx="1"/>
          </p:nvPr>
        </p:nvSpPr>
        <p:spPr/>
        <p:txBody>
          <a:bodyPr rtlCol="0">
            <a:normAutofit fontScale="77500" lnSpcReduction="20000"/>
          </a:bodyPr>
          <a:lstStyle/>
          <a:p>
            <a:pPr marL="0" indent="0" eaLnBrk="1" fontAlgn="auto" hangingPunct="1">
              <a:spcAft>
                <a:spcPts val="0"/>
              </a:spcAft>
              <a:buClr>
                <a:schemeClr val="accent3"/>
              </a:buClr>
              <a:buFont typeface="Arial" pitchFamily="34" charset="0"/>
              <a:buNone/>
              <a:defRPr/>
            </a:pPr>
            <a:r>
              <a:rPr lang="en-US" dirty="0" smtClean="0"/>
              <a:t>You deliver research report (35 to 50 pages) and PPT.</a:t>
            </a:r>
          </a:p>
          <a:p>
            <a:pPr marL="0" indent="0" eaLnBrk="1" fontAlgn="auto" hangingPunct="1">
              <a:spcAft>
                <a:spcPts val="0"/>
              </a:spcAft>
              <a:buClr>
                <a:schemeClr val="accent3"/>
              </a:buClr>
              <a:buFont typeface="Arial" pitchFamily="34" charset="0"/>
              <a:buNone/>
              <a:defRPr/>
            </a:pPr>
            <a:r>
              <a:rPr lang="en-US" dirty="0" smtClean="0"/>
              <a:t>The presentation will last approx. 25 minutes; the project defense will start thereafter.</a:t>
            </a:r>
          </a:p>
          <a:p>
            <a:pPr marL="0" indent="0" eaLnBrk="1" fontAlgn="auto" hangingPunct="1">
              <a:spcAft>
                <a:spcPts val="0"/>
              </a:spcAft>
              <a:buClr>
                <a:schemeClr val="accent3"/>
              </a:buClr>
              <a:buFont typeface="Arial" pitchFamily="34" charset="0"/>
              <a:buNone/>
              <a:defRPr/>
            </a:pPr>
            <a:r>
              <a:rPr lang="en-US" dirty="0" smtClean="0"/>
              <a:t>The content of your presentation II:</a:t>
            </a:r>
          </a:p>
          <a:p>
            <a:pPr marL="365760" indent="-256032" eaLnBrk="1" fontAlgn="auto" hangingPunct="1">
              <a:spcAft>
                <a:spcPts val="0"/>
              </a:spcAft>
              <a:buClr>
                <a:schemeClr val="accent3"/>
              </a:buClr>
              <a:buFont typeface="Arial" pitchFamily="34" charset="0"/>
              <a:buChar char="•"/>
              <a:defRPr/>
            </a:pPr>
            <a:r>
              <a:rPr lang="en-US" dirty="0" smtClean="0"/>
              <a:t>Information about data collection and the structure of the final research sample</a:t>
            </a:r>
          </a:p>
          <a:p>
            <a:pPr marL="365760" indent="-256032" eaLnBrk="1" fontAlgn="auto" hangingPunct="1">
              <a:spcAft>
                <a:spcPts val="0"/>
              </a:spcAft>
              <a:buClr>
                <a:schemeClr val="accent3"/>
              </a:buClr>
              <a:buFont typeface="Arial" pitchFamily="34" charset="0"/>
              <a:buChar char="•"/>
              <a:defRPr/>
            </a:pPr>
            <a:r>
              <a:rPr lang="en-US" dirty="0" smtClean="0"/>
              <a:t>Descriptive analysis of data (</a:t>
            </a:r>
            <a:r>
              <a:rPr lang="en-US" dirty="0" err="1" smtClean="0"/>
              <a:t>uni</a:t>
            </a:r>
            <a:r>
              <a:rPr lang="en-US" dirty="0" smtClean="0"/>
              <a:t>- and bivariate statistical analysis).</a:t>
            </a:r>
          </a:p>
          <a:p>
            <a:pPr marL="365760" indent="-256032" eaLnBrk="1" fontAlgn="auto" hangingPunct="1">
              <a:spcAft>
                <a:spcPts val="0"/>
              </a:spcAft>
              <a:buClr>
                <a:schemeClr val="accent3"/>
              </a:buClr>
              <a:buFont typeface="Arial" pitchFamily="34" charset="0"/>
              <a:buChar char="•"/>
              <a:defRPr/>
            </a:pPr>
            <a:r>
              <a:rPr lang="en-US" dirty="0" smtClean="0"/>
              <a:t>Interpretation of the findings in relations to research aims and hypothesis</a:t>
            </a:r>
          </a:p>
          <a:p>
            <a:pPr marL="365760" indent="-256032" eaLnBrk="1" fontAlgn="auto" hangingPunct="1">
              <a:spcAft>
                <a:spcPts val="0"/>
              </a:spcAft>
              <a:buClr>
                <a:schemeClr val="accent3"/>
              </a:buClr>
              <a:buFont typeface="Arial" pitchFamily="34" charset="0"/>
              <a:buChar char="•"/>
              <a:defRPr/>
            </a:pPr>
            <a:r>
              <a:rPr lang="en-US" dirty="0" smtClean="0"/>
              <a:t>Implications for managers</a:t>
            </a:r>
          </a:p>
          <a:p>
            <a:pPr marL="365760" indent="-256032" eaLnBrk="1" fontAlgn="auto" hangingPunct="1">
              <a:spcAft>
                <a:spcPts val="0"/>
              </a:spcAft>
              <a:buClr>
                <a:schemeClr val="accent3"/>
              </a:buClr>
              <a:buFont typeface="Arial" pitchFamily="34" charset="0"/>
              <a:buChar char="•"/>
              <a:defRPr/>
            </a:pPr>
            <a:r>
              <a:rPr lang="en-US" dirty="0" smtClean="0"/>
              <a:t>limitations of research and further recommendations.</a:t>
            </a:r>
            <a:endParaRPr lang="cs-CZ" dirty="0" smtClean="0"/>
          </a:p>
          <a:p>
            <a:pPr marL="365760" indent="-256032" eaLnBrk="1" fontAlgn="auto" hangingPunct="1">
              <a:spcAft>
                <a:spcPts val="0"/>
              </a:spcAft>
              <a:buClr>
                <a:schemeClr val="accent3"/>
              </a:buClr>
              <a:buFont typeface="Arial" pitchFamily="34" charset="0"/>
              <a:buChar char="•"/>
              <a:defRPr/>
            </a:pPr>
            <a:r>
              <a:rPr lang="cs-CZ" dirty="0" err="1" smtClean="0"/>
              <a:t>Autorship</a:t>
            </a:r>
            <a:r>
              <a:rPr lang="cs-CZ" dirty="0" smtClean="0"/>
              <a:t> – </a:t>
            </a:r>
            <a:r>
              <a:rPr lang="cs-CZ" dirty="0" err="1" smtClean="0"/>
              <a:t>description</a:t>
            </a:r>
            <a:r>
              <a:rPr lang="cs-CZ" dirty="0" smtClean="0"/>
              <a:t> </a:t>
            </a:r>
            <a:r>
              <a:rPr lang="cs-CZ" dirty="0" err="1" smtClean="0"/>
              <a:t>of</a:t>
            </a:r>
            <a:r>
              <a:rPr lang="cs-CZ" dirty="0" smtClean="0"/>
              <a:t> </a:t>
            </a:r>
            <a:r>
              <a:rPr lang="cs-CZ" dirty="0" err="1" smtClean="0"/>
              <a:t>each</a:t>
            </a:r>
            <a:r>
              <a:rPr lang="cs-CZ" dirty="0" smtClean="0"/>
              <a:t> </a:t>
            </a:r>
            <a:r>
              <a:rPr lang="cs-CZ" dirty="0" err="1" smtClean="0"/>
              <a:t>member</a:t>
            </a:r>
            <a:r>
              <a:rPr lang="cs-CZ" dirty="0" smtClean="0"/>
              <a:t> </a:t>
            </a:r>
            <a:r>
              <a:rPr lang="cs-CZ" dirty="0" err="1" smtClean="0"/>
              <a:t>roles</a:t>
            </a:r>
            <a:r>
              <a:rPr lang="cs-CZ" dirty="0" smtClean="0"/>
              <a:t> and </a:t>
            </a:r>
            <a:r>
              <a:rPr lang="cs-CZ" dirty="0" err="1" smtClean="0"/>
              <a:t>contributions</a:t>
            </a:r>
            <a:endParaRPr lang="en-US" dirty="0" smtClean="0"/>
          </a:p>
          <a:p>
            <a:pPr marL="365760" indent="-256032"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250"/>
            <a:ext cx="8229600" cy="5649913"/>
          </a:xfrm>
        </p:spPr>
        <p:txBody>
          <a:bodyPr rtlCol="0">
            <a:normAutofit fontScale="85000" lnSpcReduction="10000"/>
          </a:bodyPr>
          <a:lstStyle/>
          <a:p>
            <a:pPr marL="0" indent="0" eaLnBrk="1" fontAlgn="auto" hangingPunct="1">
              <a:spcAft>
                <a:spcPts val="0"/>
              </a:spcAft>
              <a:buClr>
                <a:schemeClr val="accent3"/>
              </a:buClr>
              <a:buFont typeface="Arial" pitchFamily="34" charset="0"/>
              <a:buNone/>
              <a:defRPr/>
            </a:pPr>
            <a:r>
              <a:rPr lang="cs-CZ" b="1" dirty="0" smtClean="0"/>
              <a:t>Study </a:t>
            </a:r>
            <a:r>
              <a:rPr lang="cs-CZ" b="1" dirty="0" err="1" smtClean="0"/>
              <a:t>materials</a:t>
            </a:r>
            <a:endParaRPr lang="en-US" b="1" dirty="0" smtClean="0"/>
          </a:p>
          <a:p>
            <a:pPr marL="0" indent="0" eaLnBrk="1" fontAlgn="auto" hangingPunct="1">
              <a:spcAft>
                <a:spcPts val="0"/>
              </a:spcAft>
              <a:buClr>
                <a:schemeClr val="accent3"/>
              </a:buClr>
              <a:buFont typeface="Arial" pitchFamily="34" charset="0"/>
              <a:buNone/>
              <a:defRPr/>
            </a:pPr>
            <a:r>
              <a:rPr lang="en-US" dirty="0" smtClean="0"/>
              <a:t>All the necessary materials will be uploaded in is.muni.cz (Learning Materials for MPH_CSMR)</a:t>
            </a:r>
          </a:p>
          <a:p>
            <a:pPr marL="0" indent="0" eaLnBrk="1" fontAlgn="auto" hangingPunct="1">
              <a:spcAft>
                <a:spcPts val="0"/>
              </a:spcAft>
              <a:buClr>
                <a:schemeClr val="accent3"/>
              </a:buClr>
              <a:buFont typeface="Arial" pitchFamily="34" charset="0"/>
              <a:buNone/>
              <a:defRPr/>
            </a:pPr>
            <a:endParaRPr lang="en-US" dirty="0" smtClean="0"/>
          </a:p>
          <a:p>
            <a:pPr marL="0" indent="0" eaLnBrk="1" fontAlgn="auto" hangingPunct="1">
              <a:spcAft>
                <a:spcPts val="0"/>
              </a:spcAft>
              <a:buClr>
                <a:schemeClr val="accent3"/>
              </a:buClr>
              <a:buFont typeface="Arial" pitchFamily="34" charset="0"/>
              <a:buNone/>
              <a:defRPr/>
            </a:pPr>
            <a:r>
              <a:rPr lang="en-US" b="1" dirty="0" smtClean="0"/>
              <a:t>Assessment methods</a:t>
            </a:r>
            <a:r>
              <a:rPr lang="en-US" dirty="0" smtClean="0"/>
              <a:t> </a:t>
            </a:r>
          </a:p>
          <a:p>
            <a:pPr marL="365760" indent="-256032" eaLnBrk="1" fontAlgn="auto" hangingPunct="1">
              <a:spcAft>
                <a:spcPts val="0"/>
              </a:spcAft>
              <a:buClr>
                <a:schemeClr val="accent3"/>
              </a:buClr>
              <a:buFont typeface="Arial" pitchFamily="34" charset="0"/>
              <a:buChar char="•"/>
              <a:defRPr/>
            </a:pPr>
            <a:r>
              <a:rPr lang="en-US" dirty="0" smtClean="0"/>
              <a:t>You need to gain at least 60% of points in the test covering the theory of marketing research and </a:t>
            </a:r>
          </a:p>
          <a:p>
            <a:pPr marL="365760" indent="-256032" eaLnBrk="1" fontAlgn="auto" hangingPunct="1">
              <a:spcAft>
                <a:spcPts val="0"/>
              </a:spcAft>
              <a:buClr>
                <a:schemeClr val="accent3"/>
              </a:buClr>
              <a:buFont typeface="Arial" pitchFamily="34" charset="0"/>
              <a:buChar char="•"/>
              <a:defRPr/>
            </a:pPr>
            <a:r>
              <a:rPr lang="en-US" dirty="0" smtClean="0"/>
              <a:t>to </a:t>
            </a:r>
            <a:r>
              <a:rPr lang="en-US" dirty="0" err="1" smtClean="0"/>
              <a:t>defence</a:t>
            </a:r>
            <a:r>
              <a:rPr lang="en-US" dirty="0" smtClean="0"/>
              <a:t> the marketing research project successfully.</a:t>
            </a:r>
          </a:p>
          <a:p>
            <a:pPr marL="0" indent="0" eaLnBrk="1" fontAlgn="auto" hangingPunct="1">
              <a:spcAft>
                <a:spcPts val="0"/>
              </a:spcAft>
              <a:buClr>
                <a:schemeClr val="accent3"/>
              </a:buClr>
              <a:buFont typeface="Arial" pitchFamily="34" charset="0"/>
              <a:buNone/>
              <a:defRPr/>
            </a:pPr>
            <a:endParaRPr lang="en-US" dirty="0" smtClean="0"/>
          </a:p>
          <a:p>
            <a:pPr marL="0" indent="0" eaLnBrk="1" fontAlgn="auto" hangingPunct="1">
              <a:spcAft>
                <a:spcPts val="0"/>
              </a:spcAft>
              <a:buClr>
                <a:schemeClr val="accent3"/>
              </a:buClr>
              <a:buFont typeface="Arial" pitchFamily="34" charset="0"/>
              <a:buNone/>
              <a:defRPr/>
            </a:pPr>
            <a:r>
              <a:rPr lang="en-US" sz="2400" dirty="0" smtClean="0"/>
              <a:t>Any copying, recording or leaking tests, use of unauthorized tools, aids and communication devices, or other disruptions of objectivity of exams (credit tests) will be considered non-compliance with the conditions for course completion as well as a severe violation of the study rules. Consequently, the teacher will finish the exam (credit test) by awarding grade "F" in the Information System, and the Dean will initiate disciplinary proceedings that may result in study termination.</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228</TotalTime>
  <Words>604</Words>
  <Application>Microsoft Office PowerPoint</Application>
  <PresentationFormat>On-screen Show (4:3)</PresentationFormat>
  <Paragraphs>106</Paragraphs>
  <Slides>7</Slides>
  <Notes>0</Notes>
  <HiddenSlides>0</HiddenSlides>
  <MMClips>0</MMClips>
  <ScaleCrop>false</ScaleCrop>
  <HeadingPairs>
    <vt:vector size="6" baseType="variant">
      <vt:variant>
        <vt:lpstr>Použitá písma</vt:lpstr>
      </vt:variant>
      <vt:variant>
        <vt:i4>6</vt:i4>
      </vt:variant>
      <vt:variant>
        <vt:lpstr>Šablona návrhu</vt:lpstr>
      </vt:variant>
      <vt:variant>
        <vt:i4>4</vt:i4>
      </vt:variant>
      <vt:variant>
        <vt:lpstr>Nadpisy snímků</vt:lpstr>
      </vt:variant>
      <vt:variant>
        <vt:i4>7</vt:i4>
      </vt:variant>
    </vt:vector>
  </HeadingPairs>
  <TitlesOfParts>
    <vt:vector size="17" baseType="lpstr">
      <vt:lpstr>Arial</vt:lpstr>
      <vt:lpstr>Trebuchet MS</vt:lpstr>
      <vt:lpstr>Georgia</vt:lpstr>
      <vt:lpstr>Wingdings 2</vt:lpstr>
      <vt:lpstr>Calibri</vt:lpstr>
      <vt:lpstr>Times New Roman</vt:lpstr>
      <vt:lpstr>Urbanistický</vt:lpstr>
      <vt:lpstr>Urbanistický</vt:lpstr>
      <vt:lpstr>Urbanistický</vt:lpstr>
      <vt:lpstr>Urbanistický</vt:lpstr>
      <vt:lpstr>Case studies in marketing research introduction </vt:lpstr>
      <vt:lpstr>Teachers</vt:lpstr>
      <vt:lpstr>Snímek 3</vt:lpstr>
      <vt:lpstr>Important deadlines</vt:lpstr>
      <vt:lpstr>Requirements on presentation no. I</vt:lpstr>
      <vt:lpstr>Requirements on presentation no. II</vt:lpstr>
      <vt:lpstr>Snímek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user_skapa</dc:creator>
  <cp:lastModifiedBy>klapalov</cp:lastModifiedBy>
  <cp:revision>28</cp:revision>
  <dcterms:created xsi:type="dcterms:W3CDTF">2012-10-02T13:15:53Z</dcterms:created>
  <dcterms:modified xsi:type="dcterms:W3CDTF">2014-09-16T14:24:21Z</dcterms:modified>
</cp:coreProperties>
</file>