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9" r:id="rId1"/>
    <p:sldMasterId id="2147483652" r:id="rId2"/>
    <p:sldMasterId id="2147483651" r:id="rId3"/>
    <p:sldMasterId id="2147483653" r:id="rId4"/>
  </p:sldMasterIdLst>
  <p:notesMasterIdLst>
    <p:notesMasterId r:id="rId30"/>
  </p:notesMasterIdLst>
  <p:handoutMasterIdLst>
    <p:handoutMasterId r:id="rId31"/>
  </p:handoutMasterIdLst>
  <p:sldIdLst>
    <p:sldId id="309" r:id="rId5"/>
    <p:sldId id="304" r:id="rId6"/>
    <p:sldId id="312" r:id="rId7"/>
    <p:sldId id="313" r:id="rId8"/>
    <p:sldId id="333" r:id="rId9"/>
    <p:sldId id="314" r:id="rId10"/>
    <p:sldId id="324" r:id="rId11"/>
    <p:sldId id="330" r:id="rId12"/>
    <p:sldId id="329" r:id="rId13"/>
    <p:sldId id="331" r:id="rId14"/>
    <p:sldId id="316" r:id="rId15"/>
    <p:sldId id="315" r:id="rId16"/>
    <p:sldId id="317" r:id="rId17"/>
    <p:sldId id="318" r:id="rId18"/>
    <p:sldId id="319" r:id="rId19"/>
    <p:sldId id="320" r:id="rId20"/>
    <p:sldId id="321" r:id="rId21"/>
    <p:sldId id="322" r:id="rId22"/>
    <p:sldId id="326" r:id="rId23"/>
    <p:sldId id="327" r:id="rId24"/>
    <p:sldId id="328" r:id="rId25"/>
    <p:sldId id="325" r:id="rId26"/>
    <p:sldId id="310" r:id="rId27"/>
    <p:sldId id="332" r:id="rId28"/>
    <p:sldId id="323" r:id="rId29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ACD"/>
    <a:srgbClr val="E5D5BD"/>
    <a:srgbClr val="E7C99D"/>
    <a:srgbClr val="FFF1E1"/>
    <a:srgbClr val="EAEAEA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9" autoAdjust="0"/>
    <p:restoredTop sz="94747" autoAdjust="0"/>
  </p:normalViewPr>
  <p:slideViewPr>
    <p:cSldViewPr>
      <p:cViewPr varScale="1">
        <p:scale>
          <a:sx n="108" d="100"/>
          <a:sy n="108" d="100"/>
        </p:scale>
        <p:origin x="-1620" y="-90"/>
      </p:cViewPr>
      <p:guideLst>
        <p:guide orient="horz" pos="709"/>
        <p:guide orient="horz" pos="3884"/>
        <p:guide orient="horz" pos="1117"/>
        <p:guide orient="horz" pos="4058"/>
        <p:guide pos="2880"/>
        <p:guide pos="581"/>
        <p:guide pos="5465"/>
        <p:guide pos="17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19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en-US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9856E16-731F-43BE-BD00-1CA0C6180BD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31882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en-US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083A486-311A-4823-9097-58DDC01E653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30085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45362-48FC-4A0F-9AD8-E944CAE368D0}" type="slidenum">
              <a:rPr lang="cs-CZ" altLang="en-US"/>
              <a:pPr/>
              <a:t>1</a:t>
            </a:fld>
            <a:endParaRPr lang="cs-CZ" alt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38181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47040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12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62088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74643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90007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75637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28808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8785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4373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88974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A94C0F-28ED-4DD4-ADB4-B36AADF89356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20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952355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21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72527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22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17879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23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899888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24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566862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25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09152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94235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5782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88105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98148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21474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50565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7169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688" y="2708275"/>
            <a:ext cx="5969000" cy="3457575"/>
          </a:xfrm>
        </p:spPr>
        <p:txBody>
          <a:bodyPr bIns="1080000" anchor="ctr"/>
          <a:lstStyle>
            <a:lvl1pPr>
              <a:defRPr sz="3600"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6736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812088" y="6442075"/>
            <a:ext cx="874712" cy="279400"/>
          </a:xfrm>
        </p:spPr>
        <p:txBody>
          <a:bodyPr/>
          <a:lstStyle>
            <a:lvl1pPr>
              <a:defRPr/>
            </a:lvl1pPr>
          </a:lstStyle>
          <a:p>
            <a:fld id="{8E38F52E-C1D4-4DAD-B819-16F7EDA052BD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52939" name="Rectangle 11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2941" name="Picture 13" descr="pruh_TIT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943" name="Picture 15" descr="tex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944" name="Picture 16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A9F833-1838-4418-B52F-002C9505E87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1764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9600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AF953D-913D-4BD3-BEA5-41747E5B3B0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48222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0BA0D1B-D530-47A6-86D2-C4E8312B7F5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51918" name="Rectangle 14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8C2680-95EF-4EC2-8DAD-FE4CEEF514E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76785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2D88E9-B5BA-49BC-AD5B-248F4880600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255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441141-ECBC-420D-822D-0DCFA502C99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43156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CDD810-B697-4306-9676-7675AE40611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74095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6F9BD-B01F-4FC1-A6C8-BB9F9BEEC82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257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80D005-EFCE-47F2-8322-7C66E8FE0BC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17778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BF0D6F-17E8-4A31-85BD-23E0470224B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6789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99F55C-5380-4091-BA0C-3D89742005B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99627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80BF2-84BD-4E28-A993-1D88AB30E4C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17962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32C3D9-33CC-4400-9C86-CED6FC2472E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14495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5991CD-133E-4A77-AF06-06AA8899961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63768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A0AB48-71B0-48D0-ABBF-704F3AAE489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4279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06E461-E3F1-4884-86AB-1AF5CE59DB4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3559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3F21C6-F2F8-4A29-97EB-D158EB5A83F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36529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06688" y="6858000"/>
            <a:ext cx="3141662" cy="39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00750" y="6858000"/>
            <a:ext cx="3143250" cy="39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F97627-77FE-4530-A324-D05D91888B7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587443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EA3CBD-C317-450B-9CB6-E15A021FFE7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74371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FDCAFA-94F8-4CAE-8A27-960438F9FA3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1814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80F793-3D00-4B6A-8984-739B4BF1C52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3857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E311EF-28BC-4250-9ACC-0DE269231F2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904281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903F87-7C05-414C-8C3D-E83141FDAF5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637575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4E1029-FDAE-4B01-804F-4C8530133AB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055613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DE0A67-6E82-46F3-ABC9-8AC67D6E7D7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906629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35863" y="2708275"/>
            <a:ext cx="1608137" cy="454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6688" y="2708275"/>
            <a:ext cx="4676775" cy="454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EF922B-9D20-4E66-A29C-589E9CF2786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021349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54FA0E-4FAF-45F1-8D91-FBAF6563E1B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055829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842416-10BB-4BF6-8D3C-15381CFF291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229791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CEBD6D-68EF-4BAC-8052-936F7A1F9BE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377288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22C25-DE9C-4511-A536-10DF68D7FFE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14826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7B534-1608-4D5E-B4F1-23CBE94B9AC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46469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DEE6AA-9A13-45A1-AB50-85C90691AE1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6900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1588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82E055-5132-4DFB-BA80-21E1F9474BB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993599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EE3B05-7268-44BB-AFC6-2B92AD36EB2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67276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59FD8F-C0D2-4B8D-A40B-FFE6BACAE55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868731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324F77-5288-49F8-9BD7-8AE51852CD0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811893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635575-63EF-4717-B459-31FB038D99C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081137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22C114-C258-4067-A8F6-779686C22F4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8766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9276C1-349E-4715-9382-C8C80DD8BF9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177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9C218D-F012-4E08-96F2-717A32CF1C9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2638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77240D-C5F0-48F5-AC09-6761E47D226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768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F5C318-FF76-4BD8-A44A-34FA6CE9576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8883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3F96B3-7AC2-4BB6-B85F-EFE3229B8F2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8889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8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5686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4" name="Rectangle 28"/>
          <p:cNvSpPr>
            <a:spLocks noChangeArrowheads="1"/>
          </p:cNvSpPr>
          <p:nvPr userDrawn="1"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3988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5291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438900"/>
            <a:ext cx="801687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85E94DD5-0397-4200-9D2E-3A427382F742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4113" name="Picture 17" descr="pruh_norma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5" name="Picture 19" descr="pruh_norm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1" name="Text Box 25"/>
          <p:cNvSpPr txBox="1">
            <a:spLocks noChangeArrowheads="1"/>
          </p:cNvSpPr>
          <p:nvPr userDrawn="1"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4123" name="Picture 27" descr="text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 userDrawn="1"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D7A497B-0115-488B-868C-12222F3A7641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 userDrawn="1"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>
                <a:gamma/>
                <a:shade val="87843"/>
                <a:invGamma/>
              </a:srgbClr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0" name="Rectangle 6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38900"/>
            <a:ext cx="4779962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69225" y="6438900"/>
            <a:ext cx="9175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681AF90E-D764-4440-ADFD-3644CD0E7161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123918" name="Picture 14" descr="tex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2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2392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06688" y="6858000"/>
            <a:ext cx="643731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pic>
        <p:nvPicPr>
          <p:cNvPr id="123929" name="Picture 25" descr="pruh_TIT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30" name="Picture 26" descr="N:\work\projekty\šablony\sablony\logoC.wm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8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defRPr sz="800">
          <a:solidFill>
            <a:schemeClr val="tx1"/>
          </a:solidFill>
          <a:latin typeface="+mn-lt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A38354F8-8469-41FA-81D6-DE8E73E3EE20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x-sigma-material.com/defectspermillionopportunitie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/>
              <a:t/>
            </a:r>
            <a:br>
              <a:rPr lang="cs-CZ" altLang="en-US" dirty="0"/>
            </a:br>
            <a:r>
              <a:rPr lang="cs-CZ" altLang="en-US" dirty="0" smtClean="0"/>
              <a:t>Řízení změn</a:t>
            </a:r>
            <a:br>
              <a:rPr lang="cs-CZ" altLang="en-US" dirty="0" smtClean="0"/>
            </a:b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/>
              <a:t/>
            </a:r>
            <a:br>
              <a:rPr lang="cs-CZ" altLang="en-US" dirty="0"/>
            </a:br>
            <a:endParaRPr lang="en-US" altLang="en-US" b="0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300192" y="5320732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en-US" sz="2000" kern="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MPH_MAN2</a:t>
            </a:r>
            <a:br>
              <a:rPr lang="cs-CZ" altLang="en-US" sz="2000" kern="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</a:br>
            <a:r>
              <a:rPr lang="cs-CZ" altLang="en-US" sz="2000" kern="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Ondřej Částek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Kritika BPR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Příliš mechanické uvažování – znovuzavádění „Taylorismu“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Příliš zaměřeno na redukci počtu zaměstnanců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Ztráta znalostní báze s redukcí středního managementu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033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Postupné zlepšování - PDCA</a:t>
            </a:r>
            <a:endParaRPr lang="en-US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11</a:t>
            </a:fld>
            <a:endParaRPr lang="cs-CZ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430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54" y="1556793"/>
            <a:ext cx="5999474" cy="542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 podrobněji</a:t>
            </a:r>
            <a:endParaRPr lang="en-US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082712"/>
              </p:ext>
            </p:extLst>
          </p:nvPr>
        </p:nvGraphicFramePr>
        <p:xfrm>
          <a:off x="251519" y="1700813"/>
          <a:ext cx="8640960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1"/>
                <a:gridCol w="648072"/>
                <a:gridCol w="7272807"/>
              </a:tblGrid>
              <a:tr h="117013">
                <a:tc rowSpan="20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Definujte příležitost ke zlepšení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Vyberte proces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234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Identifikujte zákazníky a dodavatele procesu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Identifikujte další zúčastněné osoby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Zapište průběh procesu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Zobrazte stávající proces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Popište ideální výstup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Identifikujte neshody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234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Zkonstruujte reálné a ideální diagramy vstupů a výstupů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234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Najděte klíčové příčiny (spouštěče) činností a procesů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Měřte stávající proces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Pokládejte otázky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Sbírejte data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234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Popište variabilitu na zvolených kontrolních bodech procesu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Popište vzorce ve variabilitě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Naplánujte změnu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Navrhněte zlepšení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Shrňte navrhované změny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234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Navrhněte osoby zodpovědné za provedení těchto zlepšení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Navrhněte plán zlepšovacího projektu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12</a:t>
            </a:fld>
            <a:endParaRPr lang="cs-CZ" alt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700338" y="2205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 podrobněji</a:t>
            </a:r>
            <a:endParaRPr lang="en-US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574590"/>
              </p:ext>
            </p:extLst>
          </p:nvPr>
        </p:nvGraphicFramePr>
        <p:xfrm>
          <a:off x="323528" y="2276872"/>
          <a:ext cx="8640960" cy="2535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1"/>
                <a:gridCol w="648072"/>
                <a:gridCol w="7272807"/>
              </a:tblGrid>
              <a:tr h="11701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Proveďte plán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234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Implementujte zlepšovací projekt dle plánu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Monitorujte provádění projektu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Check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Ověřte dosažené výsledky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234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Verifikujte metody získávání dat o novém procesu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Studujte dopad provedených změn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Jednejte na základě zjištění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117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Aktualizujte dokumentaci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  <a:tr h="585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Stavte další postup na základě provedených zlepšení: byla-li změna úspěšná, zůstaňte u ní, nebyla-li, zavrhněte ji. Budete další PDCA cyklus stavět na této změně, nebo ne?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36805" marR="36805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Six</a:t>
            </a:r>
            <a:r>
              <a:rPr lang="cs-CZ" b="1" dirty="0" smtClean="0"/>
              <a:t> Sigma, DMAIC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Sigma = směrodatná odchylka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Six</a:t>
            </a:r>
            <a:r>
              <a:rPr lang="cs-CZ" sz="2000" dirty="0" smtClean="0"/>
              <a:t> sigma = stav, kdy je dosaženo shody ve výrobě na úrovni </a:t>
            </a:r>
            <a:r>
              <a:rPr lang="cs-CZ" sz="2000" dirty="0">
                <a:solidFill>
                  <a:schemeClr val="tx1"/>
                </a:solidFill>
              </a:rPr>
              <a:t>3,4 vad na milion příležitostí k </a:t>
            </a:r>
            <a:r>
              <a:rPr lang="cs-CZ" sz="2000" dirty="0" smtClean="0">
                <a:solidFill>
                  <a:schemeClr val="tx1"/>
                </a:solidFill>
              </a:rPr>
              <a:t>vadám (tzv</a:t>
            </a:r>
            <a:r>
              <a:rPr lang="cs-CZ" sz="2000" dirty="0">
                <a:solidFill>
                  <a:schemeClr val="tx1"/>
                </a:solidFill>
              </a:rPr>
              <a:t>. jednotka </a:t>
            </a:r>
            <a:r>
              <a:rPr lang="cs-CZ" sz="2000" u="sng" dirty="0">
                <a:solidFill>
                  <a:schemeClr val="tx1"/>
                </a:solidFill>
                <a:hlinkClick r:id="rId3"/>
              </a:rPr>
              <a:t>DPMO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Jinými slovy, variabilita </a:t>
            </a:r>
            <a:r>
              <a:rPr lang="cs-CZ" sz="2000" dirty="0">
                <a:solidFill>
                  <a:schemeClr val="tx1"/>
                </a:solidFill>
              </a:rPr>
              <a:t>procesu v porovnání ke stanoveným požadavkům na proces (resp. kvalitu jeho výstupu) tak nízká, že šest směrodatných odchylek měřené vlastnosti procesu se ještě stále vejde do požadavků na hodnoty této měřené </a:t>
            </a:r>
            <a:r>
              <a:rPr lang="cs-CZ" sz="2000" dirty="0" smtClean="0">
                <a:solidFill>
                  <a:schemeClr val="tx1"/>
                </a:solidFill>
              </a:rPr>
              <a:t>vlastnosti.</a:t>
            </a:r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Variabilita procesu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5517232"/>
            <a:ext cx="6984255" cy="115212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Požadavek = 10,0			</a:t>
            </a:r>
            <a:r>
              <a:rPr lang="cs-CZ" sz="1800" dirty="0" smtClean="0">
                <a:latin typeface="+mn-lt"/>
              </a:rPr>
              <a:t>Skutečný průměr = 9,9933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Horní limit = 10,1			</a:t>
            </a:r>
            <a:r>
              <a:rPr lang="cs-CZ" sz="1800" dirty="0" smtClean="0">
                <a:latin typeface="+mn-lt"/>
              </a:rPr>
              <a:t>Směrodatná odchylka = 0,109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Dolní limit = 9,9			</a:t>
            </a:r>
            <a:r>
              <a:rPr lang="cs-CZ" sz="1800" b="1" dirty="0" smtClean="0"/>
              <a:t>Výsledek?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15</a:t>
            </a:fld>
            <a:endParaRPr lang="cs-CZ" altLang="en-US"/>
          </a:p>
        </p:txBody>
      </p:sp>
      <p:pic>
        <p:nvPicPr>
          <p:cNvPr id="356354" name="Graf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91276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Normální rozložení a směrodatná odchylka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16</a:t>
            </a:fld>
            <a:endParaRPr lang="cs-CZ" altLang="en-US"/>
          </a:p>
        </p:txBody>
      </p:sp>
      <p:pic>
        <p:nvPicPr>
          <p:cNvPr id="357378" name="Picture 2" descr="http://www.intechopen.com/source/html/17405/media/imag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73342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Metodika DMAIC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b="1" dirty="0" smtClean="0"/>
              <a:t>D</a:t>
            </a:r>
            <a:r>
              <a:rPr lang="en-US" altLang="en-US" sz="2000" dirty="0" smtClean="0"/>
              <a:t>efine</a:t>
            </a: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b="1" dirty="0" smtClean="0"/>
              <a:t>M</a:t>
            </a:r>
            <a:r>
              <a:rPr lang="cs-CZ" altLang="en-US" sz="2000" dirty="0" err="1" smtClean="0"/>
              <a:t>easure</a:t>
            </a: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b="1" dirty="0" smtClean="0"/>
              <a:t>A</a:t>
            </a:r>
            <a:r>
              <a:rPr lang="en-US" altLang="en-US" sz="2000" dirty="0" smtClean="0"/>
              <a:t>nalyze</a:t>
            </a: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b="1" dirty="0" smtClean="0"/>
              <a:t>I</a:t>
            </a:r>
            <a:r>
              <a:rPr lang="en-US" altLang="en-US" sz="2000" dirty="0" smtClean="0"/>
              <a:t>mprove</a:t>
            </a: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endParaRPr lang="cs-CZ" altLang="en-US" sz="2000" dirty="0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b="1" dirty="0" smtClean="0"/>
              <a:t>C</a:t>
            </a:r>
            <a:r>
              <a:rPr lang="en-US" altLang="en-US" sz="2000" dirty="0" smtClean="0"/>
              <a:t>ontrol</a:t>
            </a:r>
            <a:endParaRPr lang="en-US" alt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Kaizen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Metoda nebo filosofie?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Postupné zlepšování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Původ v Japonsku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Týká se všech zaměstnanců na všech úrovních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Cílem je omezit plýtvání časem nebo materiálem, mimo jiné tedy i omezit neshody ve výrobě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Kaizen</a:t>
            </a:r>
            <a:r>
              <a:rPr lang="cs-CZ" b="1" dirty="0" smtClean="0"/>
              <a:t> – některé nástroje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Kroužky kvality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Zastavení výroby při neshodě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Odměny za implementované návrhy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033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BE7127-F9FC-4794-A165-BB8637E9FF35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 dirty="0" smtClean="0"/>
              <a:t>Obsah</a:t>
            </a:r>
            <a:endParaRPr lang="en-US" altLang="en-US" b="1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en-US" dirty="0" smtClean="0"/>
              <a:t>Potřeba změn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en-US" dirty="0" smtClean="0"/>
              <a:t>Překážky v zavádění změn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en-US" dirty="0" err="1" smtClean="0"/>
              <a:t>Reengineering</a:t>
            </a:r>
            <a:endParaRPr lang="cs-CZ" alt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en-US" dirty="0" smtClean="0"/>
              <a:t>PDCA, </a:t>
            </a:r>
            <a:r>
              <a:rPr lang="cs-CZ" altLang="en-US" dirty="0" err="1" smtClean="0"/>
              <a:t>Kaizen</a:t>
            </a:r>
            <a:endParaRPr lang="cs-CZ" alt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en-US" dirty="0" smtClean="0"/>
              <a:t>Získávání podpory pro změnu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Výhody </a:t>
            </a:r>
            <a:r>
              <a:rPr lang="cs-CZ" b="1" dirty="0" err="1" smtClean="0"/>
              <a:t>kaizenu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Změny prováděné metodou </a:t>
            </a:r>
            <a:r>
              <a:rPr lang="cs-CZ" dirty="0" err="1" smtClean="0"/>
              <a:t>kaizen</a:t>
            </a:r>
            <a:r>
              <a:rPr lang="cs-CZ" dirty="0"/>
              <a:t> </a:t>
            </a:r>
            <a:r>
              <a:rPr lang="cs-CZ" dirty="0" smtClean="0"/>
              <a:t>jsou lépe přijímány proto, že: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ti, kdo jsou změnou zasaženi, ji do značné míry iniciovali (</a:t>
            </a:r>
            <a:r>
              <a:rPr lang="cs-CZ" sz="2400" dirty="0" err="1" smtClean="0"/>
              <a:t>down</a:t>
            </a:r>
            <a:r>
              <a:rPr lang="cs-CZ" sz="2400" dirty="0" smtClean="0"/>
              <a:t>-top)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změny jsou malé, tudíž nezpůsobují takový stres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změny jsou neustálé (údajně se na to lidský mozek přizpůsobí)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0337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Nevýhody </a:t>
            </a:r>
            <a:r>
              <a:rPr lang="cs-CZ" b="1" dirty="0" err="1" smtClean="0"/>
              <a:t>kaizenu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Nevýhody lze spatřovat při implementaci tohoto systému, pokud pro něj není v organizaci vhodná organizační kultura. Odlišná situace v: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Japonsku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USA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0337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Porovnání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Porovnání metod postupného zlepšování a radikálních změn (Řepa, V.)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22</a:t>
            </a:fld>
            <a:endParaRPr lang="cs-CZ" altLang="en-US"/>
          </a:p>
        </p:txBody>
      </p:sp>
      <p:pic>
        <p:nvPicPr>
          <p:cNvPr id="6" name="Picture 4" descr="ZlepseniVsInov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140968"/>
            <a:ext cx="8013015" cy="316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846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Získávání podpory pro změnu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Analýza dopadů, postojů, podpory (</a:t>
            </a:r>
            <a:r>
              <a:rPr lang="cs-CZ" sz="2400" dirty="0" err="1" smtClean="0"/>
              <a:t>stakeholderská</a:t>
            </a:r>
            <a:r>
              <a:rPr lang="cs-CZ" sz="2400" dirty="0" smtClean="0"/>
              <a:t> analýza)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Zapojení dotčených skupin (</a:t>
            </a:r>
            <a:r>
              <a:rPr lang="cs-CZ" sz="2400" dirty="0" err="1" smtClean="0"/>
              <a:t>kaizen</a:t>
            </a:r>
            <a:r>
              <a:rPr lang="cs-CZ" sz="2400" dirty="0" smtClean="0"/>
              <a:t>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09425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Přímá spojnice se šipkou 11"/>
          <p:cNvCxnSpPr/>
          <p:nvPr/>
        </p:nvCxnSpPr>
        <p:spPr bwMode="auto">
          <a:xfrm flipV="1">
            <a:off x="971600" y="1700808"/>
            <a:ext cx="6336704" cy="453650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získání podpory pro změnu (Kubíčková, Rais)</a:t>
            </a: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24</a:t>
            </a:fld>
            <a:endParaRPr lang="cs-CZ" altLang="en-US"/>
          </a:p>
        </p:txBody>
      </p:sp>
      <p:sp>
        <p:nvSpPr>
          <p:cNvPr id="5" name="TextovéPole 4"/>
          <p:cNvSpPr txBox="1"/>
          <p:nvPr/>
        </p:nvSpPr>
        <p:spPr>
          <a:xfrm>
            <a:off x="2483768" y="4221088"/>
            <a:ext cx="2016224" cy="369332"/>
          </a:xfrm>
          <a:prstGeom prst="rect">
            <a:avLst/>
          </a:prstGeom>
          <a:solidFill>
            <a:srgbClr val="FFEACD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/>
              <a:t>konzultace</a:t>
            </a:r>
            <a:endParaRPr lang="en-US" sz="1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00917" y="4941168"/>
            <a:ext cx="2016224" cy="369332"/>
          </a:xfrm>
          <a:prstGeom prst="rect">
            <a:avLst/>
          </a:prstGeom>
          <a:solidFill>
            <a:srgbClr val="FFEACD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/>
              <a:t>komunikace</a:t>
            </a:r>
            <a:endParaRPr lang="en-US" sz="1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17141" y="3501008"/>
            <a:ext cx="2016224" cy="369332"/>
          </a:xfrm>
          <a:prstGeom prst="rect">
            <a:avLst/>
          </a:prstGeom>
          <a:solidFill>
            <a:srgbClr val="FFEACD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/>
              <a:t>vyjednávání</a:t>
            </a:r>
            <a:endParaRPr lang="en-US" sz="1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99992" y="2780928"/>
            <a:ext cx="2016224" cy="369332"/>
          </a:xfrm>
          <a:prstGeom prst="rect">
            <a:avLst/>
          </a:prstGeom>
          <a:solidFill>
            <a:srgbClr val="FFEACD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/>
              <a:t>participace</a:t>
            </a:r>
            <a:endParaRPr lang="en-US" sz="1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33365" y="2060848"/>
            <a:ext cx="2016224" cy="369332"/>
          </a:xfrm>
          <a:prstGeom prst="rect">
            <a:avLst/>
          </a:prstGeom>
          <a:solidFill>
            <a:srgbClr val="FFEACD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/>
              <a:t>aktivní zapojení</a:t>
            </a:r>
            <a:endParaRPr lang="en-US" sz="1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661248"/>
            <a:ext cx="2016224" cy="369332"/>
          </a:xfrm>
          <a:prstGeom prst="rect">
            <a:avLst/>
          </a:prstGeom>
          <a:solidFill>
            <a:srgbClr val="FFEACD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/>
              <a:t>informovanost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876290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ŘEPA, </a:t>
            </a:r>
            <a:r>
              <a:rPr lang="en-US" sz="2000" dirty="0" err="1">
                <a:solidFill>
                  <a:schemeClr val="tx1"/>
                </a:solidFill>
              </a:rPr>
              <a:t>Václav</a:t>
            </a:r>
            <a:r>
              <a:rPr lang="en-US" sz="2000" dirty="0">
                <a:solidFill>
                  <a:schemeClr val="tx1"/>
                </a:solidFill>
              </a:rPr>
              <a:t>. </a:t>
            </a:r>
            <a:r>
              <a:rPr lang="en-US" sz="2000" i="1" dirty="0" err="1">
                <a:solidFill>
                  <a:schemeClr val="tx1"/>
                </a:solidFill>
              </a:rPr>
              <a:t>Podnikové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procesy</a:t>
            </a:r>
            <a:r>
              <a:rPr lang="en-US" sz="2000" i="1" dirty="0">
                <a:solidFill>
                  <a:schemeClr val="tx1"/>
                </a:solidFill>
              </a:rPr>
              <a:t>: </a:t>
            </a:r>
            <a:r>
              <a:rPr lang="en-US" sz="2000" i="1" dirty="0" err="1">
                <a:solidFill>
                  <a:schemeClr val="tx1"/>
                </a:solidFill>
              </a:rPr>
              <a:t>procesní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řízení</a:t>
            </a:r>
            <a:r>
              <a:rPr lang="en-US" sz="2000" i="1" dirty="0">
                <a:solidFill>
                  <a:schemeClr val="tx1"/>
                </a:solidFill>
              </a:rPr>
              <a:t> a </a:t>
            </a:r>
            <a:r>
              <a:rPr lang="en-US" sz="2000" i="1" dirty="0" err="1">
                <a:solidFill>
                  <a:schemeClr val="tx1"/>
                </a:solidFill>
              </a:rPr>
              <a:t>modelování</a:t>
            </a:r>
            <a:r>
              <a:rPr lang="en-US" sz="2000" dirty="0">
                <a:solidFill>
                  <a:schemeClr val="tx1"/>
                </a:solidFill>
              </a:rPr>
              <a:t>. 2., </a:t>
            </a:r>
            <a:r>
              <a:rPr lang="en-US" sz="2000" dirty="0" err="1">
                <a:solidFill>
                  <a:schemeClr val="tx1"/>
                </a:solidFill>
              </a:rPr>
              <a:t>aktualiz</a:t>
            </a:r>
            <a:r>
              <a:rPr lang="en-US" sz="2000" dirty="0">
                <a:solidFill>
                  <a:schemeClr val="tx1"/>
                </a:solidFill>
              </a:rPr>
              <a:t>. a </a:t>
            </a:r>
            <a:r>
              <a:rPr lang="en-US" sz="2000" dirty="0" err="1">
                <a:solidFill>
                  <a:schemeClr val="tx1"/>
                </a:solidFill>
              </a:rPr>
              <a:t>rozš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vyd</a:t>
            </a:r>
            <a:r>
              <a:rPr lang="en-US" sz="2000" dirty="0">
                <a:solidFill>
                  <a:schemeClr val="tx1"/>
                </a:solidFill>
              </a:rPr>
              <a:t>. Praha: </a:t>
            </a:r>
            <a:r>
              <a:rPr lang="en-US" sz="2000" dirty="0" err="1">
                <a:solidFill>
                  <a:schemeClr val="tx1"/>
                </a:solidFill>
              </a:rPr>
              <a:t>Grada</a:t>
            </a:r>
            <a:r>
              <a:rPr lang="en-US" sz="2000" dirty="0">
                <a:solidFill>
                  <a:schemeClr val="tx1"/>
                </a:solidFill>
              </a:rPr>
              <a:t>, 2007, 281 s. ISBN 9788024722528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/>
              <a:t>THORNTON, Grant. </a:t>
            </a:r>
            <a:r>
              <a:rPr lang="cs-CZ" sz="2000" i="1" dirty="0" err="1" smtClean="0"/>
              <a:t>Motivations</a:t>
            </a:r>
            <a:r>
              <a:rPr lang="cs-CZ" sz="2000" i="1" dirty="0" smtClean="0"/>
              <a:t> to </a:t>
            </a:r>
            <a:r>
              <a:rPr lang="cs-CZ" sz="2000" i="1" dirty="0" err="1" smtClean="0"/>
              <a:t>Reengineer</a:t>
            </a:r>
            <a:r>
              <a:rPr lang="cs-CZ" sz="2000" dirty="0" smtClean="0"/>
              <a:t>. NCMS </a:t>
            </a:r>
            <a:r>
              <a:rPr lang="cs-CZ" sz="2000" dirty="0" err="1" smtClean="0"/>
              <a:t>Focus</a:t>
            </a:r>
            <a:r>
              <a:rPr lang="cs-CZ" sz="2000" dirty="0" smtClean="0"/>
              <a:t>, </a:t>
            </a:r>
            <a:r>
              <a:rPr lang="cs-CZ" sz="2000" dirty="0" err="1" smtClean="0"/>
              <a:t>September</a:t>
            </a:r>
            <a:r>
              <a:rPr lang="cs-CZ" sz="2000" dirty="0" smtClean="0"/>
              <a:t>, 1994.</a:t>
            </a:r>
          </a:p>
          <a:p>
            <a:pPr marL="0" indent="0">
              <a:buNone/>
            </a:pPr>
            <a:r>
              <a:rPr lang="cs-CZ" sz="2000" dirty="0" err="1" smtClean="0"/>
              <a:t>DuBRIN</a:t>
            </a:r>
            <a:r>
              <a:rPr lang="cs-CZ" sz="2000" dirty="0" smtClean="0"/>
              <a:t>, Andrew. </a:t>
            </a:r>
            <a:r>
              <a:rPr lang="cs-CZ" sz="2000" i="1" dirty="0" smtClean="0"/>
              <a:t>Essentials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Management</a:t>
            </a:r>
            <a:r>
              <a:rPr lang="cs-CZ" sz="2000" dirty="0" smtClean="0"/>
              <a:t>. 8th </a:t>
            </a:r>
            <a:r>
              <a:rPr lang="cs-CZ" sz="2000" dirty="0" err="1" smtClean="0"/>
              <a:t>edition</a:t>
            </a:r>
            <a:r>
              <a:rPr lang="cs-CZ" sz="2000" dirty="0" smtClean="0"/>
              <a:t>, 2009, </a:t>
            </a:r>
            <a:r>
              <a:rPr lang="cs-CZ" sz="2000" dirty="0" err="1" smtClean="0"/>
              <a:t>Cengage</a:t>
            </a:r>
            <a:r>
              <a:rPr lang="cs-CZ" sz="2000" dirty="0" smtClean="0"/>
              <a:t>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. 630 s.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HAMMER, M.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CHAMPY,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J. A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Reengineering </a:t>
            </a:r>
            <a:r>
              <a:rPr lang="en-US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Corporation: A Manifesto for Business Revolution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Harper Business Books, New York, 1993. ISBN 0-06-662112-7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cs-CZ" sz="2000" dirty="0" smtClean="0"/>
              <a:t>KUBÍČKOVÁ, L., RAIS, K. </a:t>
            </a:r>
            <a:r>
              <a:rPr lang="cs-CZ" sz="2000" i="1" dirty="0" smtClean="0"/>
              <a:t>Řízení změn ve firmách a jiných organizacích</a:t>
            </a:r>
            <a:r>
              <a:rPr lang="cs-CZ" sz="2000" dirty="0" smtClean="0"/>
              <a:t>. </a:t>
            </a:r>
            <a:r>
              <a:rPr lang="cs-CZ" sz="2000" dirty="0" err="1" smtClean="0"/>
              <a:t>Grada</a:t>
            </a:r>
            <a:r>
              <a:rPr lang="cs-CZ" sz="2000" dirty="0" smtClean="0"/>
              <a:t>, Praha, 2012, 136 s.</a:t>
            </a:r>
            <a:endParaRPr lang="en-US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Potřeba změn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Změny vnějšího prostředí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Změny vnitřního prostředí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(= potřeba analýz vnějšího a vnitřního prostředí)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3548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Překážky v zavádění změn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Odpor ke změnám vychází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 nutnosti vynaložit zvýšené úsilí na adaptaci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ze strachu o svou pozici, o pracovní místo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 postoje „když to fungovalo doteď, proč by to nemohlo fungovat dál“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 err="1" smtClean="0"/>
              <a:t>Better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devil</a:t>
            </a:r>
            <a:r>
              <a:rPr lang="cs-CZ" i="1" dirty="0" smtClean="0"/>
              <a:t>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know</a:t>
            </a:r>
            <a:r>
              <a:rPr lang="cs-CZ" i="1" dirty="0" smtClean="0"/>
              <a:t> </a:t>
            </a:r>
            <a:r>
              <a:rPr lang="en-US" i="1" dirty="0" smtClean="0"/>
              <a:t> than the devil you don't know</a:t>
            </a:r>
            <a:r>
              <a:rPr lang="cs-CZ" i="1" dirty="0" smtClean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Odpor ke změnám (Kubíčková, Rais)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Strach z neznáma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Přerušení stereotypů a zvyků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Pocit „jsem manipulován“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Nejasný účel změny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Strach ze selhání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Výhody z provedení změny nevyváží vynaložené úsilí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Přílišná spokojenost se současným stavem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Navrhovatel změny nemá respekt podřízených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Změna znamená větší osobní angažovanost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Tradice - setrvačnost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247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Business </a:t>
            </a:r>
            <a:r>
              <a:rPr lang="cs-CZ" b="1" dirty="0" err="1" smtClean="0"/>
              <a:t>process</a:t>
            </a:r>
            <a:r>
              <a:rPr lang="cs-CZ" b="1" dirty="0" smtClean="0"/>
              <a:t> </a:t>
            </a:r>
            <a:r>
              <a:rPr lang="cs-CZ" b="1" dirty="0" err="1" smtClean="0"/>
              <a:t>reengineering</a:t>
            </a:r>
            <a:r>
              <a:rPr lang="cs-CZ" b="1" dirty="0" smtClean="0"/>
              <a:t> (BPR)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„zásadní“, „radikální“, „dramatické“, „na zelené louce“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zaměřuje se na pracovní místo, proces nebo celou firmu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start cca 1990, boom v 90. letech, poté ústup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autoři u zrodu: Hammer, </a:t>
            </a:r>
            <a:r>
              <a:rPr lang="cs-CZ" dirty="0" err="1" smtClean="0"/>
              <a:t>Champy</a:t>
            </a:r>
            <a:r>
              <a:rPr lang="cs-CZ" dirty="0" smtClean="0"/>
              <a:t>, </a:t>
            </a:r>
            <a:r>
              <a:rPr lang="cs-CZ" dirty="0" err="1" smtClean="0"/>
              <a:t>Davenport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6686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BPR: Důvody využití (</a:t>
            </a:r>
            <a:r>
              <a:rPr lang="cs-CZ" b="1" dirty="0" err="1" smtClean="0"/>
              <a:t>Thorton</a:t>
            </a:r>
            <a:r>
              <a:rPr lang="cs-CZ" b="1" dirty="0" smtClean="0"/>
              <a:t>, G.)</a:t>
            </a:r>
            <a:endParaRPr lang="en-US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7</a:t>
            </a:fld>
            <a:endParaRPr lang="cs-CZ" altLang="en-US"/>
          </a:p>
        </p:txBody>
      </p:sp>
      <p:graphicFrame>
        <p:nvGraphicFramePr>
          <p:cNvPr id="6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89134"/>
              </p:ext>
            </p:extLst>
          </p:nvPr>
        </p:nvGraphicFramePr>
        <p:xfrm>
          <a:off x="1043608" y="1916832"/>
          <a:ext cx="5761037" cy="3816351"/>
        </p:xfrm>
        <a:graphic>
          <a:graphicData uri="http://schemas.openxmlformats.org/drawingml/2006/table">
            <a:tbl>
              <a:tblPr/>
              <a:tblGrid>
                <a:gridCol w="4140200"/>
                <a:gridCol w="1620837"/>
              </a:tblGrid>
              <a:tr h="542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Důvod</a:t>
                      </a:r>
                      <a:endParaRPr kumimoji="0" lang="cs-CZ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Procento</a:t>
                      </a:r>
                      <a:endParaRPr kumimoji="0" lang="cs-CZ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Snížení nákladů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Zvýšení kvality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Zvýšení rychlosti (propustnosti)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Překonání hrozby konkurence</a:t>
                      </a:r>
                      <a:endParaRPr kumimoji="0" lang="cs-CZ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Změna organizační struktury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</a:t>
                      </a:r>
                      <a:endParaRPr kumimoji="0" lang="cs-CZ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84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Typické charakteristiky BPR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Top-</a:t>
            </a:r>
            <a:r>
              <a:rPr lang="cs-CZ" dirty="0" err="1" smtClean="0"/>
              <a:t>down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Zelená louka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Redukce činností, pracovních míst, počtu zaměstnanců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Vytváření </a:t>
            </a:r>
            <a:r>
              <a:rPr lang="cs-CZ" dirty="0" err="1" smtClean="0"/>
              <a:t>rengineeringových</a:t>
            </a:r>
            <a:r>
              <a:rPr lang="cs-CZ" dirty="0"/>
              <a:t> </a:t>
            </a:r>
            <a:r>
              <a:rPr lang="cs-CZ" dirty="0" smtClean="0"/>
              <a:t>týmů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033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Důvody selhání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Uvádí se, že možná i více než 50 % </a:t>
            </a:r>
            <a:r>
              <a:rPr lang="cs-CZ" sz="2400" dirty="0" err="1" smtClean="0"/>
              <a:t>reengineeringových</a:t>
            </a:r>
            <a:r>
              <a:rPr lang="cs-CZ" sz="2400" dirty="0" smtClean="0"/>
              <a:t> projektů končí nezdarem. Důvody bývají:</a:t>
            </a:r>
          </a:p>
          <a:p>
            <a:pPr marL="0" indent="0"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Příliš ambiciózní cíle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Nedostatečná angažovanost top managementu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Nedostatečná komunikace zainteresovaným stranám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Nezdar v zapojení středního a nižšího managementu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Příliš dlouhé trvání projektu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0337996"/>
      </p:ext>
    </p:extLst>
  </p:cSld>
  <p:clrMapOvr>
    <a:masterClrMapping/>
  </p:clrMapOvr>
</p:sld>
</file>

<file path=ppt/theme/theme1.xml><?xml version="1.0" encoding="utf-8"?>
<a:theme xmlns:a="http://schemas.openxmlformats.org/drawingml/2006/main" name="ŠEDÁ základní">
  <a:themeElements>
    <a:clrScheme name="ŠED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ŠED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ŠED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základní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ŠEDÁ TITL">
  <a:themeElements>
    <a:clrScheme name="ŠED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ŠED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ŠED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756</Words>
  <Application>Microsoft Office PowerPoint</Application>
  <PresentationFormat>Předvádění na obrazovce (4:3)</PresentationFormat>
  <Paragraphs>249</Paragraphs>
  <Slides>25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ŠEDÁ základní</vt:lpstr>
      <vt:lpstr>BÉŽOVÁ základní</vt:lpstr>
      <vt:lpstr>ŠEDÁ TITL</vt:lpstr>
      <vt:lpstr>BÉŽOVÁ TITL</vt:lpstr>
      <vt:lpstr>   Řízení změn   </vt:lpstr>
      <vt:lpstr>Obsah</vt:lpstr>
      <vt:lpstr>Potřeba změn</vt:lpstr>
      <vt:lpstr>Překážky v zavádění změn</vt:lpstr>
      <vt:lpstr>Odpor ke změnám (Kubíčková, Rais)</vt:lpstr>
      <vt:lpstr>Business process reengineering (BPR)</vt:lpstr>
      <vt:lpstr>BPR: Důvody využití (Thorton, G.)</vt:lpstr>
      <vt:lpstr>Typické charakteristiky BPR</vt:lpstr>
      <vt:lpstr>Důvody selhání</vt:lpstr>
      <vt:lpstr>Kritika BPR</vt:lpstr>
      <vt:lpstr>Postupné zlepšování - PDCA</vt:lpstr>
      <vt:lpstr>PDCA podrobněji</vt:lpstr>
      <vt:lpstr>PDCA podrobněji</vt:lpstr>
      <vt:lpstr>Six Sigma, DMAIC</vt:lpstr>
      <vt:lpstr>Variabilita procesu</vt:lpstr>
      <vt:lpstr>Normální rozložení a směrodatná odchylka</vt:lpstr>
      <vt:lpstr>Metodika DMAIC</vt:lpstr>
      <vt:lpstr>Kaizen</vt:lpstr>
      <vt:lpstr>Kaizen – některé nástroje</vt:lpstr>
      <vt:lpstr>Výhody kaizenu</vt:lpstr>
      <vt:lpstr>Nevýhody kaizenu</vt:lpstr>
      <vt:lpstr>Porovnání</vt:lpstr>
      <vt:lpstr>Získávání podpory pro změnu</vt:lpstr>
      <vt:lpstr>Metody získání podpory pro změnu (Kubíčková, Rais)</vt:lpstr>
      <vt:lpstr>Literatura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Ondřej Částek</cp:lastModifiedBy>
  <cp:revision>47</cp:revision>
  <dcterms:created xsi:type="dcterms:W3CDTF">2005-05-06T16:40:20Z</dcterms:created>
  <dcterms:modified xsi:type="dcterms:W3CDTF">2014-10-30T09:55:51Z</dcterms:modified>
</cp:coreProperties>
</file>