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7"/>
  </p:notesMasterIdLst>
  <p:handoutMasterIdLst>
    <p:handoutMasterId r:id="rId48"/>
  </p:handoutMasterIdLst>
  <p:sldIdLst>
    <p:sldId id="310" r:id="rId2"/>
    <p:sldId id="304" r:id="rId3"/>
    <p:sldId id="344" r:id="rId4"/>
    <p:sldId id="380" r:id="rId5"/>
    <p:sldId id="345" r:id="rId6"/>
    <p:sldId id="346" r:id="rId7"/>
    <p:sldId id="351" r:id="rId8"/>
    <p:sldId id="352" r:id="rId9"/>
    <p:sldId id="353" r:id="rId10"/>
    <p:sldId id="355" r:id="rId11"/>
    <p:sldId id="381" r:id="rId12"/>
    <p:sldId id="341" r:id="rId13"/>
    <p:sldId id="342" r:id="rId14"/>
    <p:sldId id="347" r:id="rId15"/>
    <p:sldId id="350" r:id="rId16"/>
    <p:sldId id="343" r:id="rId17"/>
    <p:sldId id="371" r:id="rId18"/>
    <p:sldId id="364" r:id="rId19"/>
    <p:sldId id="357" r:id="rId20"/>
    <p:sldId id="358" r:id="rId21"/>
    <p:sldId id="359" r:id="rId22"/>
    <p:sldId id="360" r:id="rId23"/>
    <p:sldId id="361" r:id="rId24"/>
    <p:sldId id="363" r:id="rId25"/>
    <p:sldId id="362" r:id="rId26"/>
    <p:sldId id="372" r:id="rId27"/>
    <p:sldId id="373" r:id="rId28"/>
    <p:sldId id="374" r:id="rId29"/>
    <p:sldId id="383" r:id="rId30"/>
    <p:sldId id="384" r:id="rId31"/>
    <p:sldId id="385" r:id="rId32"/>
    <p:sldId id="386" r:id="rId33"/>
    <p:sldId id="387" r:id="rId34"/>
    <p:sldId id="388" r:id="rId35"/>
    <p:sldId id="389" r:id="rId36"/>
    <p:sldId id="395" r:id="rId37"/>
    <p:sldId id="393" r:id="rId38"/>
    <p:sldId id="390" r:id="rId39"/>
    <p:sldId id="391" r:id="rId40"/>
    <p:sldId id="376" r:id="rId41"/>
    <p:sldId id="377" r:id="rId42"/>
    <p:sldId id="394" r:id="rId43"/>
    <p:sldId id="392" r:id="rId44"/>
    <p:sldId id="379" r:id="rId45"/>
    <p:sldId id="382" r:id="rId46"/>
  </p:sldIdLst>
  <p:sldSz cx="9144000" cy="6858000" type="screen4x3"/>
  <p:notesSz cx="7010400" cy="9296400"/>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AA6"/>
    <a:srgbClr val="008E40"/>
    <a:srgbClr val="2675AA"/>
    <a:srgbClr val="954ECA"/>
    <a:srgbClr val="482400"/>
    <a:srgbClr val="CC6600"/>
    <a:srgbClr val="00C85A"/>
    <a:srgbClr val="006C31"/>
    <a:srgbClr val="D6009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992" autoAdjust="0"/>
    <p:restoredTop sz="96684" autoAdjust="0"/>
  </p:normalViewPr>
  <p:slideViewPr>
    <p:cSldViewPr>
      <p:cViewPr>
        <p:scale>
          <a:sx n="70" d="100"/>
          <a:sy n="70" d="100"/>
        </p:scale>
        <p:origin x="-202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8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tina\Desktop\BRN\PhD\3.%20semestr\MAN2\p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Graf%20v%20aplikaci%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ČR</c:v>
          </c:tx>
          <c:spPr>
            <a:solidFill>
              <a:srgbClr val="3C2AA6"/>
            </a:solidFill>
            <a:ln>
              <a:solidFill>
                <a:srgbClr val="2675AA"/>
              </a:solidFill>
            </a:ln>
          </c:spPr>
          <c:invertIfNegative val="0"/>
          <c:cat>
            <c:strRef>
              <c:f>List1!$B$2:$G$2</c:f>
              <c:strCache>
                <c:ptCount val="6"/>
                <c:pt idx="0">
                  <c:v>PDI</c:v>
                </c:pt>
                <c:pt idx="1">
                  <c:v>IDV</c:v>
                </c:pt>
                <c:pt idx="2">
                  <c:v>MAS </c:v>
                </c:pt>
                <c:pt idx="3">
                  <c:v>UAI</c:v>
                </c:pt>
                <c:pt idx="4">
                  <c:v>LTO</c:v>
                </c:pt>
                <c:pt idx="5">
                  <c:v>IVR</c:v>
                </c:pt>
              </c:strCache>
            </c:strRef>
          </c:cat>
          <c:val>
            <c:numRef>
              <c:f>List1!$B$3:$G$3</c:f>
              <c:numCache>
                <c:formatCode>General</c:formatCode>
                <c:ptCount val="6"/>
                <c:pt idx="0">
                  <c:v>57</c:v>
                </c:pt>
                <c:pt idx="1">
                  <c:v>58</c:v>
                </c:pt>
                <c:pt idx="2">
                  <c:v>57</c:v>
                </c:pt>
                <c:pt idx="3">
                  <c:v>74</c:v>
                </c:pt>
                <c:pt idx="4">
                  <c:v>70</c:v>
                </c:pt>
                <c:pt idx="5">
                  <c:v>29</c:v>
                </c:pt>
              </c:numCache>
            </c:numRef>
          </c:val>
        </c:ser>
        <c:ser>
          <c:idx val="1"/>
          <c:order val="1"/>
          <c:tx>
            <c:v>SK</c:v>
          </c:tx>
          <c:spPr>
            <a:solidFill>
              <a:srgbClr val="008E40"/>
            </a:solidFill>
            <a:ln>
              <a:solidFill>
                <a:srgbClr val="008E40"/>
              </a:solidFill>
            </a:ln>
          </c:spPr>
          <c:invertIfNegative val="0"/>
          <c:cat>
            <c:strRef>
              <c:f>List1!$B$2:$G$2</c:f>
              <c:strCache>
                <c:ptCount val="6"/>
                <c:pt idx="0">
                  <c:v>PDI</c:v>
                </c:pt>
                <c:pt idx="1">
                  <c:v>IDV</c:v>
                </c:pt>
                <c:pt idx="2">
                  <c:v>MAS </c:v>
                </c:pt>
                <c:pt idx="3">
                  <c:v>UAI</c:v>
                </c:pt>
                <c:pt idx="4">
                  <c:v>LTO</c:v>
                </c:pt>
                <c:pt idx="5">
                  <c:v>IVR</c:v>
                </c:pt>
              </c:strCache>
            </c:strRef>
          </c:cat>
          <c:val>
            <c:numRef>
              <c:f>List1!$B$4:$G$4</c:f>
              <c:numCache>
                <c:formatCode>General</c:formatCode>
                <c:ptCount val="6"/>
                <c:pt idx="0">
                  <c:v>100</c:v>
                </c:pt>
                <c:pt idx="1">
                  <c:v>52</c:v>
                </c:pt>
                <c:pt idx="2">
                  <c:v>100</c:v>
                </c:pt>
                <c:pt idx="3">
                  <c:v>51</c:v>
                </c:pt>
                <c:pt idx="4">
                  <c:v>77</c:v>
                </c:pt>
                <c:pt idx="5">
                  <c:v>28</c:v>
                </c:pt>
              </c:numCache>
            </c:numRef>
          </c:val>
        </c:ser>
        <c:dLbls>
          <c:showLegendKey val="0"/>
          <c:showVal val="0"/>
          <c:showCatName val="0"/>
          <c:showSerName val="0"/>
          <c:showPercent val="0"/>
          <c:showBubbleSize val="0"/>
        </c:dLbls>
        <c:gapWidth val="150"/>
        <c:axId val="38430720"/>
        <c:axId val="65166656"/>
      </c:barChart>
      <c:catAx>
        <c:axId val="38430720"/>
        <c:scaling>
          <c:orientation val="minMax"/>
        </c:scaling>
        <c:delete val="0"/>
        <c:axPos val="b"/>
        <c:majorTickMark val="out"/>
        <c:minorTickMark val="none"/>
        <c:tickLblPos val="nextTo"/>
        <c:txPr>
          <a:bodyPr/>
          <a:lstStyle/>
          <a:p>
            <a:pPr>
              <a:defRPr sz="1400" b="1"/>
            </a:pPr>
            <a:endParaRPr lang="en-US"/>
          </a:p>
        </c:txPr>
        <c:crossAx val="65166656"/>
        <c:crosses val="autoZero"/>
        <c:auto val="1"/>
        <c:lblAlgn val="ctr"/>
        <c:lblOffset val="100"/>
        <c:noMultiLvlLbl val="0"/>
      </c:catAx>
      <c:valAx>
        <c:axId val="6516665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8430720"/>
        <c:crosses val="autoZero"/>
        <c:crossBetween val="between"/>
      </c:valAx>
    </c:plotArea>
    <c:legend>
      <c:legendPos val="r"/>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0.91596795367408157"/>
          <c:y val="0.39060048015498283"/>
          <c:w val="7.7526465441819778E-2"/>
          <c:h val="0.1674343832020997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7872539072361874E-2"/>
          <c:y val="4.8936717392383262E-2"/>
          <c:w val="0.84389499406947999"/>
          <c:h val="0.83182736481597108"/>
        </c:manualLayout>
      </c:layout>
      <c:bar3DChart>
        <c:barDir val="col"/>
        <c:grouping val="clustered"/>
        <c:varyColors val="0"/>
        <c:ser>
          <c:idx val="0"/>
          <c:order val="0"/>
          <c:tx>
            <c:strRef>
              <c:f>'[Graf v aplikaci Microsoft PowerPoint]List1'!$A$4</c:f>
              <c:strCache>
                <c:ptCount val="1"/>
                <c:pt idx="0">
                  <c:v>CZ</c:v>
                </c:pt>
              </c:strCache>
            </c:strRef>
          </c:tx>
          <c:spPr>
            <a:solidFill>
              <a:srgbClr val="4824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PowerPoint]List1'!$B$4:$F$4</c:f>
              <c:numCache>
                <c:formatCode>General</c:formatCode>
                <c:ptCount val="5"/>
                <c:pt idx="0">
                  <c:v>57</c:v>
                </c:pt>
                <c:pt idx="1">
                  <c:v>58</c:v>
                </c:pt>
                <c:pt idx="2">
                  <c:v>57</c:v>
                </c:pt>
                <c:pt idx="3">
                  <c:v>74</c:v>
                </c:pt>
              </c:numCache>
            </c:numRef>
          </c:val>
        </c:ser>
        <c:ser>
          <c:idx val="1"/>
          <c:order val="1"/>
          <c:tx>
            <c:strRef>
              <c:f>'[Graf v aplikaci Microsoft PowerPoint]List1'!$A$5</c:f>
              <c:strCache>
                <c:ptCount val="1"/>
                <c:pt idx="0">
                  <c:v>ES</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PowerPoint]List1'!$B$5:$F$5</c:f>
              <c:numCache>
                <c:formatCode>General</c:formatCode>
                <c:ptCount val="5"/>
                <c:pt idx="0">
                  <c:v>57</c:v>
                </c:pt>
                <c:pt idx="1">
                  <c:v>51</c:v>
                </c:pt>
                <c:pt idx="2">
                  <c:v>42</c:v>
                </c:pt>
                <c:pt idx="3">
                  <c:v>86</c:v>
                </c:pt>
              </c:numCache>
            </c:numRef>
          </c:val>
        </c:ser>
        <c:ser>
          <c:idx val="2"/>
          <c:order val="2"/>
          <c:tx>
            <c:strRef>
              <c:f>'[Graf v aplikaci Microsoft PowerPoint]List1'!$A$6</c:f>
              <c:strCache>
                <c:ptCount val="1"/>
                <c:pt idx="0">
                  <c:v>NL</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PowerPoint]List1'!$B$6:$F$6</c:f>
              <c:numCache>
                <c:formatCode>General</c:formatCode>
                <c:ptCount val="5"/>
                <c:pt idx="0">
                  <c:v>38</c:v>
                </c:pt>
                <c:pt idx="1">
                  <c:v>80</c:v>
                </c:pt>
                <c:pt idx="2">
                  <c:v>14</c:v>
                </c:pt>
                <c:pt idx="3">
                  <c:v>53</c:v>
                </c:pt>
                <c:pt idx="4">
                  <c:v>44</c:v>
                </c:pt>
              </c:numCache>
            </c:numRef>
          </c:val>
        </c:ser>
        <c:ser>
          <c:idx val="3"/>
          <c:order val="3"/>
          <c:tx>
            <c:strRef>
              <c:f>'[Graf v aplikaci Microsoft PowerPoint]List1'!$A$7</c:f>
              <c:strCache>
                <c:ptCount val="1"/>
                <c:pt idx="0">
                  <c:v>UK</c:v>
                </c:pt>
              </c:strCache>
            </c:strRef>
          </c:tx>
          <c:spPr>
            <a:solidFill>
              <a:srgbClr val="CC66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PowerPoint]List1'!$B$7:$F$7</c:f>
              <c:numCache>
                <c:formatCode>General</c:formatCode>
                <c:ptCount val="5"/>
                <c:pt idx="0">
                  <c:v>35</c:v>
                </c:pt>
                <c:pt idx="1">
                  <c:v>89</c:v>
                </c:pt>
                <c:pt idx="2">
                  <c:v>66</c:v>
                </c:pt>
                <c:pt idx="3">
                  <c:v>35</c:v>
                </c:pt>
                <c:pt idx="4">
                  <c:v>25</c:v>
                </c:pt>
              </c:numCache>
            </c:numRef>
          </c:val>
        </c:ser>
        <c:ser>
          <c:idx val="4"/>
          <c:order val="4"/>
          <c:tx>
            <c:strRef>
              <c:f>'[Graf v aplikaci Microsoft PowerPoint]List1'!$A$8</c:f>
              <c:strCache>
                <c:ptCount val="1"/>
                <c:pt idx="0">
                  <c:v>FR</c:v>
                </c:pt>
              </c:strCache>
            </c:strRef>
          </c:tx>
          <c:spPr>
            <a:solidFill>
              <a:schemeClr val="accent3">
                <a:lumMod val="75000"/>
              </a:schemeClr>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PowerPoint]List1'!$B$8:$F$8</c:f>
              <c:numCache>
                <c:formatCode>General</c:formatCode>
                <c:ptCount val="5"/>
                <c:pt idx="0">
                  <c:v>68</c:v>
                </c:pt>
                <c:pt idx="1">
                  <c:v>71</c:v>
                </c:pt>
                <c:pt idx="2">
                  <c:v>43</c:v>
                </c:pt>
                <c:pt idx="3">
                  <c:v>86</c:v>
                </c:pt>
              </c:numCache>
            </c:numRef>
          </c:val>
        </c:ser>
        <c:dLbls>
          <c:showLegendKey val="0"/>
          <c:showVal val="0"/>
          <c:showCatName val="0"/>
          <c:showSerName val="0"/>
          <c:showPercent val="0"/>
          <c:showBubbleSize val="0"/>
        </c:dLbls>
        <c:gapWidth val="150"/>
        <c:shape val="pyramid"/>
        <c:axId val="38432256"/>
        <c:axId val="77448896"/>
        <c:axId val="0"/>
      </c:bar3DChart>
      <c:catAx>
        <c:axId val="38432256"/>
        <c:scaling>
          <c:orientation val="minMax"/>
        </c:scaling>
        <c:delete val="0"/>
        <c:axPos val="b"/>
        <c:majorTickMark val="out"/>
        <c:minorTickMark val="none"/>
        <c:tickLblPos val="nextTo"/>
        <c:txPr>
          <a:bodyPr/>
          <a:lstStyle/>
          <a:p>
            <a:pPr>
              <a:defRPr b="1"/>
            </a:pPr>
            <a:endParaRPr lang="en-US"/>
          </a:p>
        </c:txPr>
        <c:crossAx val="77448896"/>
        <c:crosses val="autoZero"/>
        <c:auto val="1"/>
        <c:lblAlgn val="ctr"/>
        <c:lblOffset val="100"/>
        <c:noMultiLvlLbl val="0"/>
      </c:catAx>
      <c:valAx>
        <c:axId val="7744889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38432256"/>
        <c:crosses val="autoZero"/>
        <c:crossBetween val="between"/>
      </c:valAx>
    </c:plotArea>
    <c:legend>
      <c:legendPos val="r"/>
      <c:layout>
        <c:manualLayout>
          <c:xMode val="edge"/>
          <c:yMode val="edge"/>
          <c:x val="0.89208816230094645"/>
          <c:y val="0.15087704806801619"/>
          <c:w val="9.3392781437710501E-2"/>
          <c:h val="0.7335076057339137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2385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2385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2385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C51C9348-D021-46B7-B5FA-BFD1B7BE66D5}" type="slidenum">
              <a:rPr lang="cs-CZ"/>
              <a:pPr>
                <a:defRPr/>
              </a:pPr>
              <a:t>‹#›</a:t>
            </a:fld>
            <a:endParaRPr lang="cs-CZ"/>
          </a:p>
        </p:txBody>
      </p:sp>
    </p:spTree>
    <p:extLst>
      <p:ext uri="{BB962C8B-B14F-4D97-AF65-F5344CB8AC3E}">
        <p14:creationId xmlns:p14="http://schemas.microsoft.com/office/powerpoint/2010/main" val="239630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334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34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334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58BB19E1-7A52-44C7-A939-BBD651300292}" type="slidenum">
              <a:rPr lang="cs-CZ"/>
              <a:pPr>
                <a:defRPr/>
              </a:pPr>
              <a:t>‹#›</a:t>
            </a:fld>
            <a:endParaRPr lang="cs-CZ"/>
          </a:p>
        </p:txBody>
      </p:sp>
    </p:spTree>
    <p:extLst>
      <p:ext uri="{BB962C8B-B14F-4D97-AF65-F5344CB8AC3E}">
        <p14:creationId xmlns:p14="http://schemas.microsoft.com/office/powerpoint/2010/main" val="3759905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08E19E9-E9CC-4D0F-81B9-82FAFBDFFBDF}" type="slidenum">
              <a:rPr lang="cs-CZ" sz="1200" smtClean="0"/>
              <a:pPr eaLnBrk="1" hangingPunct="1"/>
              <a:t>1</a:t>
            </a:fld>
            <a:endParaRPr lang="cs-CZ"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1. Artifacts – evident, most visible layer.</a:t>
            </a:r>
          </a:p>
          <a:p>
            <a:r>
              <a:rPr lang="cs-CZ" smtClean="0"/>
              <a:t>2. Values and norms – partially conscious and partially visible layer. Strategies, goals, philosophies</a:t>
            </a:r>
          </a:p>
          <a:p>
            <a:r>
              <a:rPr lang="cs-CZ" smtClean="0"/>
              <a:t>3. Unconscious, taken for granted beliefs, perceptions, thoughts and feelings – sources of value and action.</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a:ln/>
        </p:spPr>
      </p:sp>
      <p:sp>
        <p:nvSpPr>
          <p:cNvPr id="491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94322DB8-E195-4B43-A66B-A53D3CC33856}" type="slidenum">
              <a:rPr lang="cs-CZ" sz="1200" smtClean="0"/>
              <a:pPr eaLnBrk="1" hangingPunct="1"/>
              <a:t>12</a:t>
            </a:fld>
            <a:endParaRPr lang="cs-CZ"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a:ln/>
        </p:spPr>
      </p:sp>
      <p:sp>
        <p:nvSpPr>
          <p:cNvPr id="532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Hofstede: „onion diagram“</a:t>
            </a:r>
          </a:p>
        </p:txBody>
      </p:sp>
      <p:sp>
        <p:nvSpPr>
          <p:cNvPr id="5325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842C71FD-A5E7-4591-A1D5-5F6931237C69}" type="slidenum">
              <a:rPr lang="cs-CZ" sz="1200" smtClean="0"/>
              <a:pPr eaLnBrk="1" hangingPunct="1"/>
              <a:t>16</a:t>
            </a:fld>
            <a:endParaRPr lang="cs-CZ"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a:ln/>
        </p:spPr>
      </p:sp>
      <p:sp>
        <p:nvSpPr>
          <p:cNvPr id="5427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9AA71A4-5C25-44F7-BEAA-3AEB13038AA0}" type="slidenum">
              <a:rPr lang="cs-CZ" sz="1200" smtClean="0"/>
              <a:pPr eaLnBrk="1" hangingPunct="1"/>
              <a:t>17</a:t>
            </a:fld>
            <a:endParaRPr lang="cs-CZ"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2381E2E1-1023-4608-8AF8-CD5A023E860C}" type="slidenum">
              <a:rPr lang="cs-CZ" sz="1200" smtClean="0"/>
              <a:pPr eaLnBrk="1" hangingPunct="1"/>
              <a:t>18</a:t>
            </a:fld>
            <a:endParaRPr lang="cs-CZ"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a:ln/>
        </p:spPr>
      </p:sp>
      <p:sp>
        <p:nvSpPr>
          <p:cNvPr id="563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Strength: if the culture is weak, the individual beliefs, values etc. prevail over the organizational beliefs, values, etc.</a:t>
            </a:r>
          </a:p>
          <a:p>
            <a:r>
              <a:rPr lang="en-US" smtClean="0"/>
              <a:t>Subcultures: reasons might be geografic location, size of the company, different functions (marketing x controlling), hierarchical differences. More likely where the overall organizational culture is weak.</a:t>
            </a:r>
          </a:p>
        </p:txBody>
      </p:sp>
      <p:sp>
        <p:nvSpPr>
          <p:cNvPr id="563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E8BEBCFE-15E2-4872-9A5E-D616E2063D91}" type="slidenum">
              <a:rPr lang="cs-CZ" sz="1200" smtClean="0"/>
              <a:pPr eaLnBrk="1" hangingPunct="1"/>
              <a:t>19</a:t>
            </a:fld>
            <a:endParaRPr lang="cs-CZ"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Type of market: free price system x central planned economy, very competitive market (automotive) x not much competitive market (utilities)…</a:t>
            </a:r>
          </a:p>
          <a:p>
            <a:r>
              <a:rPr lang="cs-CZ" smtClean="0"/>
              <a:t>Profession: marketing or accounting</a:t>
            </a:r>
          </a:p>
          <a:p>
            <a:r>
              <a:rPr lang="cs-CZ" smtClean="0"/>
              <a:t>Industry: agriculture x automotive</a:t>
            </a:r>
          </a:p>
          <a:p>
            <a:r>
              <a:rPr lang="cs-CZ" smtClean="0"/>
              <a:t>Size and maturity: identity crisis</a:t>
            </a:r>
          </a:p>
          <a:p>
            <a:r>
              <a:rPr lang="cs-CZ" smtClean="0"/>
              <a:t>Technologies: state-of-the-art or obsolete (both can be found in retailing…)</a:t>
            </a: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D7560564-5100-46A3-9140-9BCC2C0F2BF8}" type="slidenum">
              <a:rPr lang="cs-CZ" sz="1200" smtClean="0"/>
              <a:pPr eaLnBrk="1" hangingPunct="1"/>
              <a:t>20</a:t>
            </a:fld>
            <a:endParaRPr lang="cs-CZ"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8CBC464F-42D7-4F94-834E-3F38D2E9373F}" type="slidenum">
              <a:rPr lang="cs-CZ" sz="1200" smtClean="0"/>
              <a:pPr eaLnBrk="1" hangingPunct="1"/>
              <a:t>2</a:t>
            </a:fld>
            <a:endParaRPr lang="cs-CZ"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a:ln/>
        </p:spPr>
      </p:sp>
      <p:sp>
        <p:nvSpPr>
          <p:cNvPr id="583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smtClean="0"/>
              <a:t>Power culture – power concentrates with individual or individuals, they are in the middle of the net, this cannot grow much, otherwise it tears off, only possibility is to start up another net (subcompany). Common in family businesses, small trade or financial firms and in criminal organizations.</a:t>
            </a:r>
          </a:p>
          <a:p>
            <a:pPr marL="228600" indent="-228600">
              <a:buFontTx/>
              <a:buAutoNum type="arabicPeriod"/>
            </a:pPr>
            <a:r>
              <a:rPr lang="cs-CZ" smtClean="0"/>
              <a:t>Role culture – rational, formal, rules creating and abiding, high degree of job formalization. Usually public administration, army and very large companies.</a:t>
            </a:r>
          </a:p>
          <a:p>
            <a:pPr marL="228600" indent="-228600">
              <a:buFontTx/>
              <a:buAutoNum type="arabicPeriod"/>
            </a:pPr>
            <a:r>
              <a:rPr lang="cs-CZ" smtClean="0"/>
              <a:t>Task culture – task oriented, matrix or net structure. Flexible. Typically advertising agency.</a:t>
            </a:r>
          </a:p>
          <a:p>
            <a:pPr marL="228600" indent="-228600">
              <a:buFontTx/>
              <a:buAutoNum type="arabicPeriod"/>
            </a:pPr>
            <a:r>
              <a:rPr lang="cs-CZ" smtClean="0"/>
              <a:t>Person culture – couple of independent people, all very and equally important, relationships are horizontal, no one dominates. Lawyers, doctors. </a:t>
            </a:r>
          </a:p>
          <a:p>
            <a:pPr marL="228600" indent="-228600">
              <a:buFontTx/>
              <a:buAutoNum type="arabicPeriod"/>
            </a:pPr>
            <a:endParaRPr lang="en-US" smtClean="0"/>
          </a:p>
        </p:txBody>
      </p:sp>
      <p:sp>
        <p:nvSpPr>
          <p:cNvPr id="583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D5137388-8FFB-43C7-87AB-3B5631ED2989}" type="slidenum">
              <a:rPr lang="cs-CZ" sz="1200" smtClean="0"/>
              <a:pPr eaLnBrk="1" hangingPunct="1"/>
              <a:t>21</a:t>
            </a:fld>
            <a:endParaRPr lang="cs-CZ"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F4E67094-348A-4851-9C46-F1FB7F23AD76}" type="slidenum">
              <a:rPr lang="cs-CZ" sz="1200" smtClean="0"/>
              <a:pPr eaLnBrk="1" hangingPunct="1"/>
              <a:t>22</a:t>
            </a:fld>
            <a:endParaRPr lang="cs-CZ"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a:ln/>
        </p:spPr>
      </p:sp>
      <p:sp>
        <p:nvSpPr>
          <p:cNvPr id="604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CE7B122A-1B89-4C81-810A-EB07F2508635}" type="slidenum">
              <a:rPr lang="cs-CZ" sz="1200" smtClean="0"/>
              <a:pPr eaLnBrk="1" hangingPunct="1"/>
              <a:t>23</a:t>
            </a:fld>
            <a:endParaRPr lang="cs-CZ"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ln/>
        </p:spPr>
      </p:sp>
      <p:sp>
        <p:nvSpPr>
          <p:cNvPr id="614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B576DE6A-9ACB-4163-93BF-01C13BFC8368}" type="slidenum">
              <a:rPr lang="cs-CZ" sz="1200" smtClean="0"/>
              <a:pPr eaLnBrk="1" hangingPunct="1"/>
              <a:t>24</a:t>
            </a:fld>
            <a:endParaRPr lang="cs-CZ"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a:ln/>
        </p:spPr>
      </p:sp>
      <p:sp>
        <p:nvSpPr>
          <p:cNvPr id="624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4A662F62-89A6-47EF-B44E-8C785311C9FD}" type="slidenum">
              <a:rPr lang="cs-CZ" sz="1200" smtClean="0"/>
              <a:pPr eaLnBrk="1" hangingPunct="1"/>
              <a:t>25</a:t>
            </a:fld>
            <a:endParaRPr lang="cs-CZ"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634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3733C9E5-5111-4356-9AF5-A8024C6112FE}" type="slidenum">
              <a:rPr lang="cs-CZ" sz="1200" smtClean="0">
                <a:solidFill>
                  <a:srgbClr val="000000"/>
                </a:solidFill>
                <a:latin typeface="Times New Roman" pitchFamily="18" charset="0"/>
              </a:rPr>
              <a:pPr eaLnBrk="1" hangingPunct="1"/>
              <a:t>40</a:t>
            </a:fld>
            <a:endParaRPr lang="cs-CZ" sz="1200"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cs-CZ" dirty="0" smtClean="0"/>
          </a:p>
          <a:p>
            <a:pPr marL="228600" indent="-228600">
              <a:buFontTx/>
              <a:buAutoNum type="arabicPeriod"/>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cs-CZ" dirty="0" smtClean="0"/>
          </a:p>
          <a:p>
            <a:pPr marL="228600" indent="-228600">
              <a:buFontTx/>
              <a:buAutoNum type="arabicPeriod"/>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It is normal to smile at people you know (x it is normal to keep neutral face)</a:t>
            </a:r>
          </a:p>
          <a:p>
            <a:r>
              <a:rPr lang="cs-CZ" smtClean="0"/>
              <a:t>It is normal to sports at least three times a week (x it is normal to visit your family three times a week)</a:t>
            </a:r>
          </a:p>
          <a:p>
            <a:r>
              <a:rPr lang="cs-CZ" smtClean="0"/>
              <a:t>It is normal to answer the customer ASAP (x answering the customer right away might look like you are not busy enough)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smtClean="0"/>
              <a:t>What is important for us.</a:t>
            </a:r>
          </a:p>
          <a:p>
            <a:pPr marL="228600" indent="-228600"/>
            <a:r>
              <a:rPr lang="cs-CZ" smtClean="0"/>
              <a:t>i. e. customer satisfaction, employees satisfaction.</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The relation to a certain person, thing, event or problem. Results in an behavior or behavioral intention.</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pic>
        <p:nvPicPr>
          <p:cNvPr id="5" name="Picture 21" descr="text_TIT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pruh_TIT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logo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r>
              <a:rPr lang="cs-CZ"/>
              <a:t>Klepnutím lze upravit styl předlohy podnadpisů.</a:t>
            </a:r>
          </a:p>
        </p:txBody>
      </p:sp>
      <p:sp>
        <p:nvSpPr>
          <p:cNvPr id="8" name="Rectangle 6"/>
          <p:cNvSpPr>
            <a:spLocks noGrp="1" noChangeArrowheads="1"/>
          </p:cNvSpPr>
          <p:nvPr>
            <p:ph type="ftr" sz="quarter" idx="10"/>
          </p:nvPr>
        </p:nvSpPr>
        <p:spPr>
          <a:xfrm>
            <a:off x="2706688" y="6442075"/>
            <a:ext cx="4960937" cy="279400"/>
          </a:xfrm>
        </p:spPr>
        <p:txBody>
          <a:bodyPr/>
          <a:lstStyle>
            <a:lvl1pPr>
              <a:defRPr/>
            </a:lvl1pPr>
          </a:lstStyle>
          <a:p>
            <a:pPr>
              <a:defRPr/>
            </a:pPr>
            <a:endParaRPr lang="cs-CZ"/>
          </a:p>
        </p:txBody>
      </p:sp>
      <p:sp>
        <p:nvSpPr>
          <p:cNvPr id="9" name="Rectangle 7"/>
          <p:cNvSpPr>
            <a:spLocks noGrp="1" noChangeArrowheads="1"/>
          </p:cNvSpPr>
          <p:nvPr>
            <p:ph type="sldNum" sz="quarter" idx="11"/>
          </p:nvPr>
        </p:nvSpPr>
        <p:spPr>
          <a:xfrm>
            <a:off x="8027988" y="6442075"/>
            <a:ext cx="658812" cy="279400"/>
          </a:xfrm>
        </p:spPr>
        <p:txBody>
          <a:bodyPr/>
          <a:lstStyle>
            <a:lvl1pPr>
              <a:defRPr/>
            </a:lvl1pPr>
          </a:lstStyle>
          <a:p>
            <a:pPr>
              <a:defRPr/>
            </a:pPr>
            <a:fld id="{C80B6113-0507-4B7D-BCC8-1D29CCF78064}" type="slidenum">
              <a:rPr lang="cs-CZ"/>
              <a:pPr>
                <a:defRPr/>
              </a:pPr>
              <a:t>‹#›</a:t>
            </a:fld>
            <a:endParaRPr lang="cs-CZ"/>
          </a:p>
        </p:txBody>
      </p:sp>
    </p:spTree>
    <p:extLst>
      <p:ext uri="{BB962C8B-B14F-4D97-AF65-F5344CB8AC3E}">
        <p14:creationId xmlns:p14="http://schemas.microsoft.com/office/powerpoint/2010/main" val="366533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AF80268-06A8-4B7B-9C5B-3CCA59851611}" type="slidenum">
              <a:rPr lang="cs-CZ"/>
              <a:pPr>
                <a:defRPr/>
              </a:pPr>
              <a:t>‹#›</a:t>
            </a:fld>
            <a:endParaRPr lang="cs-CZ"/>
          </a:p>
        </p:txBody>
      </p:sp>
    </p:spTree>
    <p:extLst>
      <p:ext uri="{BB962C8B-B14F-4D97-AF65-F5344CB8AC3E}">
        <p14:creationId xmlns:p14="http://schemas.microsoft.com/office/powerpoint/2010/main" val="145158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125538"/>
            <a:ext cx="1946275" cy="500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25538"/>
            <a:ext cx="5688012" cy="500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18BFF13A-C5A0-4C16-B607-91667C367F0D}" type="slidenum">
              <a:rPr lang="cs-CZ"/>
              <a:pPr>
                <a:defRPr/>
              </a:pPr>
              <a:t>‹#›</a:t>
            </a:fld>
            <a:endParaRPr lang="cs-CZ"/>
          </a:p>
        </p:txBody>
      </p:sp>
    </p:spTree>
    <p:extLst>
      <p:ext uri="{BB962C8B-B14F-4D97-AF65-F5344CB8AC3E}">
        <p14:creationId xmlns:p14="http://schemas.microsoft.com/office/powerpoint/2010/main" val="75034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125538"/>
            <a:ext cx="7772400" cy="503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0113" y="1773238"/>
            <a:ext cx="7772400" cy="4357687"/>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E346F3E4-3D07-4D11-B2A3-AB9CDCCC2C3B}" type="slidenum">
              <a:rPr lang="cs-CZ"/>
              <a:pPr>
                <a:defRPr/>
              </a:pPr>
              <a:t>‹#›</a:t>
            </a:fld>
            <a:endParaRPr lang="cs-CZ"/>
          </a:p>
        </p:txBody>
      </p:sp>
    </p:spTree>
    <p:extLst>
      <p:ext uri="{BB962C8B-B14F-4D97-AF65-F5344CB8AC3E}">
        <p14:creationId xmlns:p14="http://schemas.microsoft.com/office/powerpoint/2010/main" val="160244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0D775D1A-7792-4B34-A03B-B2A4E2677372}" type="slidenum">
              <a:rPr lang="cs-CZ"/>
              <a:pPr>
                <a:defRPr/>
              </a:pPr>
              <a:t>‹#›</a:t>
            </a:fld>
            <a:endParaRPr lang="cs-CZ"/>
          </a:p>
        </p:txBody>
      </p:sp>
    </p:spTree>
    <p:extLst>
      <p:ext uri="{BB962C8B-B14F-4D97-AF65-F5344CB8AC3E}">
        <p14:creationId xmlns:p14="http://schemas.microsoft.com/office/powerpoint/2010/main" val="184172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24C68FA-CFDB-40AE-8E97-31E921D22034}" type="slidenum">
              <a:rPr lang="cs-CZ"/>
              <a:pPr>
                <a:defRPr/>
              </a:pPr>
              <a:t>‹#›</a:t>
            </a:fld>
            <a:endParaRPr lang="cs-CZ"/>
          </a:p>
        </p:txBody>
      </p:sp>
    </p:spTree>
    <p:extLst>
      <p:ext uri="{BB962C8B-B14F-4D97-AF65-F5344CB8AC3E}">
        <p14:creationId xmlns:p14="http://schemas.microsoft.com/office/powerpoint/2010/main" val="134235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4BBC7923-FC25-49F7-808B-21C02C2B6E57}" type="slidenum">
              <a:rPr lang="cs-CZ"/>
              <a:pPr>
                <a:defRPr/>
              </a:pPr>
              <a:t>‹#›</a:t>
            </a:fld>
            <a:endParaRPr lang="cs-CZ"/>
          </a:p>
        </p:txBody>
      </p:sp>
    </p:spTree>
    <p:extLst>
      <p:ext uri="{BB962C8B-B14F-4D97-AF65-F5344CB8AC3E}">
        <p14:creationId xmlns:p14="http://schemas.microsoft.com/office/powerpoint/2010/main" val="18786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fld id="{D06F757B-CB8D-412C-837F-343E6CAD0FE5}" type="slidenum">
              <a:rPr lang="cs-CZ"/>
              <a:pPr>
                <a:defRPr/>
              </a:pPr>
              <a:t>‹#›</a:t>
            </a:fld>
            <a:endParaRPr lang="cs-CZ"/>
          </a:p>
        </p:txBody>
      </p:sp>
    </p:spTree>
    <p:extLst>
      <p:ext uri="{BB962C8B-B14F-4D97-AF65-F5344CB8AC3E}">
        <p14:creationId xmlns:p14="http://schemas.microsoft.com/office/powerpoint/2010/main" val="219842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fld id="{F6CBD56D-3BAD-4D71-B6E2-A3214892463C}" type="slidenum">
              <a:rPr lang="cs-CZ"/>
              <a:pPr>
                <a:defRPr/>
              </a:pPr>
              <a:t>‹#›</a:t>
            </a:fld>
            <a:endParaRPr lang="cs-CZ"/>
          </a:p>
        </p:txBody>
      </p:sp>
    </p:spTree>
    <p:extLst>
      <p:ext uri="{BB962C8B-B14F-4D97-AF65-F5344CB8AC3E}">
        <p14:creationId xmlns:p14="http://schemas.microsoft.com/office/powerpoint/2010/main" val="57324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fld id="{FC3989BF-F59E-41B4-8CEA-152B4AA4BC58}" type="slidenum">
              <a:rPr lang="cs-CZ"/>
              <a:pPr>
                <a:defRPr/>
              </a:pPr>
              <a:t>‹#›</a:t>
            </a:fld>
            <a:endParaRPr lang="cs-CZ"/>
          </a:p>
        </p:txBody>
      </p:sp>
    </p:spTree>
    <p:extLst>
      <p:ext uri="{BB962C8B-B14F-4D97-AF65-F5344CB8AC3E}">
        <p14:creationId xmlns:p14="http://schemas.microsoft.com/office/powerpoint/2010/main" val="350196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77275888-93EA-4BBA-9ED2-C32CBEF94B21}" type="slidenum">
              <a:rPr lang="cs-CZ"/>
              <a:pPr>
                <a:defRPr/>
              </a:pPr>
              <a:t>‹#›</a:t>
            </a:fld>
            <a:endParaRPr lang="cs-CZ"/>
          </a:p>
        </p:txBody>
      </p:sp>
    </p:spTree>
    <p:extLst>
      <p:ext uri="{BB962C8B-B14F-4D97-AF65-F5344CB8AC3E}">
        <p14:creationId xmlns:p14="http://schemas.microsoft.com/office/powerpoint/2010/main" val="368327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58E097D1-B72F-4737-9B40-8BA2BF292F57}" type="slidenum">
              <a:rPr lang="cs-CZ"/>
              <a:pPr>
                <a:defRPr/>
              </a:pPr>
              <a:t>‹#›</a:t>
            </a:fld>
            <a:endParaRPr lang="cs-CZ"/>
          </a:p>
        </p:txBody>
      </p:sp>
    </p:spTree>
    <p:extLst>
      <p:ext uri="{BB962C8B-B14F-4D97-AF65-F5344CB8AC3E}">
        <p14:creationId xmlns:p14="http://schemas.microsoft.com/office/powerpoint/2010/main" val="41654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sp>
        <p:nvSpPr>
          <p:cNvPr id="1027" name="Rectangle 2"/>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 předlohy nadpisů.</a:t>
            </a:r>
          </a:p>
        </p:txBody>
      </p:sp>
      <p:sp>
        <p:nvSpPr>
          <p:cNvPr id="1028" name="Rectangle 3"/>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solidFill>
                  <a:srgbClr val="777777"/>
                </a:solidFill>
                <a:latin typeface="Verdana" pitchFamily="34" charset="0"/>
              </a:defRPr>
            </a:lvl1pPr>
          </a:lstStyle>
          <a:p>
            <a:pPr>
              <a:defRPr/>
            </a:pPr>
            <a:endParaRPr 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pPr>
              <a:defRPr/>
            </a:pPr>
            <a:fld id="{32B9EAC8-D89F-4567-B0A7-B684619D0919}" type="slidenum">
              <a:rPr lang="cs-CZ"/>
              <a:pPr>
                <a:defRPr/>
              </a:pPr>
              <a:t>‹#›</a:t>
            </a:fld>
            <a:endParaRPr lang="cs-CZ"/>
          </a:p>
        </p:txBody>
      </p:sp>
      <p:sp>
        <p:nvSpPr>
          <p:cNvPr id="1031" name="Text Box 10"/>
          <p:cNvSpPr txBox="1">
            <a:spLocks noChangeArrowheads="1"/>
          </p:cNvSpPr>
          <p:nvPr/>
        </p:nvSpPr>
        <p:spPr bwMode="auto">
          <a:xfrm>
            <a:off x="6548438" y="463550"/>
            <a:ext cx="2160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cs-CZ" sz="1100" b="1" smtClean="0">
                <a:solidFill>
                  <a:srgbClr val="FFFFFF"/>
                </a:solidFill>
                <a:latin typeface="Verdana" pitchFamily="34" charset="0"/>
              </a:rPr>
              <a:t>www.econ.muni.cz</a:t>
            </a:r>
          </a:p>
        </p:txBody>
      </p:sp>
      <p:pic>
        <p:nvPicPr>
          <p:cNvPr id="1032"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text_zahlav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sz="2800" smtClean="0"/>
              <a:t>Organizační kultura</a:t>
            </a:r>
          </a:p>
        </p:txBody>
      </p:sp>
      <p:sp>
        <p:nvSpPr>
          <p:cNvPr id="3075" name="Rectangle 3"/>
          <p:cNvSpPr>
            <a:spLocks noGrp="1" noChangeArrowheads="1"/>
          </p:cNvSpPr>
          <p:nvPr>
            <p:ph type="subTitle" idx="1"/>
          </p:nvPr>
        </p:nvSpPr>
        <p:spPr>
          <a:xfrm>
            <a:off x="4427538" y="5229225"/>
            <a:ext cx="3532187" cy="792163"/>
          </a:xfrm>
        </p:spPr>
        <p:txBody>
          <a:bodyPr/>
          <a:lstStyle/>
          <a:p>
            <a:pPr algn="r" eaLnBrk="1" hangingPunct="1"/>
            <a:r>
              <a:rPr lang="cs-CZ" dirty="0" smtClean="0"/>
              <a:t>Ondřej Částek</a:t>
            </a:r>
          </a:p>
          <a:p>
            <a:pPr algn="r" eaLnBrk="1" hangingPunct="1"/>
            <a:r>
              <a:rPr lang="cs-CZ" dirty="0" smtClean="0"/>
              <a:t>Martina </a:t>
            </a:r>
            <a:r>
              <a:rPr lang="cs-CZ" dirty="0" err="1" smtClean="0"/>
              <a:t>Rešlová</a:t>
            </a:r>
            <a:endParaRPr lang="cs-CZ"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11"/>
          </p:nvPr>
        </p:nvSpPr>
        <p:spPr/>
        <p:txBody>
          <a:bodyPr/>
          <a:lstStyle/>
          <a:p>
            <a:pPr>
              <a:defRPr/>
            </a:pPr>
            <a:fld id="{9552C8C1-234C-45C6-81B9-18DE4140A5A2}" type="slidenum">
              <a:rPr lang="cs-CZ"/>
              <a:pPr>
                <a:defRPr/>
              </a:pPr>
              <a:t>10</a:t>
            </a:fld>
            <a:endParaRPr lang="cs-CZ"/>
          </a:p>
        </p:txBody>
      </p:sp>
      <p:sp>
        <p:nvSpPr>
          <p:cNvPr id="6"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81FA037D-8E28-41A3-B20A-7D6E16729E75}" type="slidenum">
              <a:rPr lang="cs-CZ" sz="1000" b="1">
                <a:solidFill>
                  <a:srgbClr val="7D1E1E"/>
                </a:solidFill>
                <a:latin typeface="+mn-lt"/>
              </a:rPr>
              <a:pPr>
                <a:defRPr/>
              </a:pPr>
              <a:t>10</a:t>
            </a:fld>
            <a:endParaRPr lang="cs-CZ" sz="1000" b="1">
              <a:solidFill>
                <a:srgbClr val="7D1E1E"/>
              </a:solidFill>
              <a:latin typeface="+mn-lt"/>
            </a:endParaRPr>
          </a:p>
        </p:txBody>
      </p:sp>
      <p:sp>
        <p:nvSpPr>
          <p:cNvPr id="12292" name="Rectangle 2"/>
          <p:cNvSpPr>
            <a:spLocks noGrp="1" noChangeArrowheads="1"/>
          </p:cNvSpPr>
          <p:nvPr>
            <p:ph type="title" idx="4294967295"/>
          </p:nvPr>
        </p:nvSpPr>
        <p:spPr/>
        <p:txBody>
          <a:bodyPr/>
          <a:lstStyle/>
          <a:p>
            <a:pPr eaLnBrk="1" hangingPunct="1"/>
            <a:r>
              <a:rPr lang="cs-CZ" b="1" smtClean="0">
                <a:latin typeface="Arial" charset="0"/>
              </a:rPr>
              <a:t>Scheinův model organizační kultury</a:t>
            </a:r>
          </a:p>
        </p:txBody>
      </p:sp>
      <p:sp>
        <p:nvSpPr>
          <p:cNvPr id="12293" name="TextovéPole 2"/>
          <p:cNvSpPr txBox="1">
            <a:spLocks noChangeArrowheads="1"/>
          </p:cNvSpPr>
          <p:nvPr/>
        </p:nvSpPr>
        <p:spPr bwMode="auto">
          <a:xfrm>
            <a:off x="2771775" y="2060575"/>
            <a:ext cx="3313113"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Artefakty</a:t>
            </a:r>
            <a:endParaRPr lang="en-US" sz="2000" b="1"/>
          </a:p>
        </p:txBody>
      </p:sp>
      <p:sp>
        <p:nvSpPr>
          <p:cNvPr id="12294" name="TextovéPole 7"/>
          <p:cNvSpPr txBox="1">
            <a:spLocks noChangeArrowheads="1"/>
          </p:cNvSpPr>
          <p:nvPr/>
        </p:nvSpPr>
        <p:spPr bwMode="auto">
          <a:xfrm>
            <a:off x="2776538" y="3068638"/>
            <a:ext cx="3311525"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Hodnoty a normy</a:t>
            </a:r>
            <a:endParaRPr lang="en-US" sz="2000" b="1"/>
          </a:p>
        </p:txBody>
      </p:sp>
      <p:sp>
        <p:nvSpPr>
          <p:cNvPr id="12295" name="TextovéPole 8"/>
          <p:cNvSpPr txBox="1">
            <a:spLocks noChangeArrowheads="1"/>
          </p:cNvSpPr>
          <p:nvPr/>
        </p:nvSpPr>
        <p:spPr bwMode="auto">
          <a:xfrm>
            <a:off x="2805113" y="4076700"/>
            <a:ext cx="3313112"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Základní předpoklady</a:t>
            </a:r>
            <a:endParaRPr lang="en-US" sz="2000" b="1"/>
          </a:p>
        </p:txBody>
      </p:sp>
      <p:cxnSp>
        <p:nvCxnSpPr>
          <p:cNvPr id="5" name="Přímá spojnice se šipkou 4"/>
          <p:cNvCxnSpPr/>
          <p:nvPr/>
        </p:nvCxnSpPr>
        <p:spPr bwMode="auto">
          <a:xfrm>
            <a:off x="3203575" y="2460625"/>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bwMode="auto">
          <a:xfrm>
            <a:off x="3203575" y="346868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bwMode="auto">
          <a:xfrm flipV="1">
            <a:off x="5651500" y="2457450"/>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bwMode="auto">
          <a:xfrm flipV="1">
            <a:off x="5665788" y="343693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pPr>
              <a:defRPr/>
            </a:pPr>
            <a:fld id="{F60A77B8-FCE9-455B-8204-A4A528AE7B9C}" type="slidenum">
              <a:rPr lang="cs-CZ" smtClean="0"/>
              <a:pPr>
                <a:defRPr/>
              </a:pPr>
              <a:t>11</a:t>
            </a:fld>
            <a:endParaRPr lang="cs-CZ"/>
          </a:p>
        </p:txBody>
      </p:sp>
      <p:graphicFrame>
        <p:nvGraphicFramePr>
          <p:cNvPr id="10" name="Tabulka 9"/>
          <p:cNvGraphicFramePr>
            <a:graphicFrameLocks noGrp="1"/>
          </p:cNvGraphicFramePr>
          <p:nvPr/>
        </p:nvGraphicFramePr>
        <p:xfrm>
          <a:off x="1187450" y="908050"/>
          <a:ext cx="6735763" cy="5868987"/>
        </p:xfrm>
        <a:graphic>
          <a:graphicData uri="http://schemas.openxmlformats.org/drawingml/2006/table">
            <a:tbl>
              <a:tblPr firstRow="1" firstCol="1" bandRow="1"/>
              <a:tblGrid>
                <a:gridCol w="2958007"/>
                <a:gridCol w="717581"/>
                <a:gridCol w="3060175"/>
              </a:tblGrid>
              <a:tr h="312887">
                <a:tc>
                  <a:txBody>
                    <a:bodyPr/>
                    <a:lstStyle/>
                    <a:p>
                      <a:pPr indent="450215" algn="ctr">
                        <a:lnSpc>
                          <a:spcPct val="100000"/>
                        </a:lnSpc>
                        <a:spcAft>
                          <a:spcPts val="0"/>
                        </a:spcAft>
                      </a:pPr>
                      <a:r>
                        <a:rPr lang="cs-CZ" sz="1800" dirty="0">
                          <a:effectLst/>
                          <a:latin typeface="Times New Roman"/>
                          <a:ea typeface="Calibri"/>
                          <a:cs typeface="Times New Roman"/>
                        </a:rPr>
                        <a:t>Systémy symbolů</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Vědomé, ovlivňovatelné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03">
                <a:tc>
                  <a:txBody>
                    <a:bodyPr/>
                    <a:lstStyle/>
                    <a:p>
                      <a:pPr indent="450215" algn="ctr">
                        <a:lnSpc>
                          <a:spcPct val="100000"/>
                        </a:lnSpc>
                        <a:spcAft>
                          <a:spcPts val="0"/>
                        </a:spcAft>
                      </a:pPr>
                      <a:r>
                        <a:rPr lang="cs-CZ" sz="1800">
                          <a:effectLst/>
                          <a:latin typeface="Times New Roman"/>
                          <a:ea typeface="Calibri"/>
                          <a:cs typeface="Times New Roman"/>
                        </a:rPr>
                        <a:t>Řeč, formy společenského styku, obřady, rituály, oblečení, logo.</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viditelné, ale nutné vysvětlení významu symbolů, jejich interpretace</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584">
                <a:tc>
                  <a:txBody>
                    <a:bodyPr/>
                    <a:lstStyle/>
                    <a:p>
                      <a:pPr indent="540385" algn="ctr">
                        <a:lnSpc>
                          <a:spcPct val="100000"/>
                        </a:lnSpc>
                        <a:spcAft>
                          <a:spcPts val="0"/>
                        </a:spcAft>
                      </a:pPr>
                      <a:endParaRPr lang="cs-CZ" sz="1800" dirty="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a:noFill/>
                    </a:lnL>
                    <a:lnR>
                      <a:noFill/>
                    </a:lnR>
                    <a:lnT>
                      <a:noFill/>
                    </a:lnT>
                    <a:lnB>
                      <a:noFill/>
                    </a:lnB>
                  </a:tcPr>
                </a:tc>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1">
                <a:tc>
                  <a:txBody>
                    <a:bodyPr/>
                    <a:lstStyle/>
                    <a:p>
                      <a:pPr indent="450215" algn="ctr">
                        <a:lnSpc>
                          <a:spcPct val="100000"/>
                        </a:lnSpc>
                        <a:spcAft>
                          <a:spcPts val="0"/>
                        </a:spcAft>
                      </a:pPr>
                      <a:r>
                        <a:rPr lang="cs-CZ" sz="1800">
                          <a:effectLst/>
                          <a:latin typeface="Times New Roman"/>
                          <a:ea typeface="Calibri"/>
                          <a:cs typeface="Times New Roman"/>
                        </a:rPr>
                        <a:t>Sociální normy a standardy jednání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Částečně vědomé a do jisté míry ovlivňovatelné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03">
                <a:tc>
                  <a:txBody>
                    <a:bodyPr/>
                    <a:lstStyle/>
                    <a:p>
                      <a:pPr indent="450215" algn="ctr">
                        <a:lnSpc>
                          <a:spcPct val="100000"/>
                        </a:lnSpc>
                        <a:spcAft>
                          <a:spcPts val="0"/>
                        </a:spcAft>
                      </a:pPr>
                      <a:r>
                        <a:rPr lang="cs-CZ" sz="1800" dirty="0">
                          <a:effectLst/>
                          <a:latin typeface="Times New Roman"/>
                          <a:ea typeface="Calibri"/>
                          <a:cs typeface="Times New Roman"/>
                        </a:rPr>
                        <a:t>Zásady, pravidla, standardy, podniková ideologie, linie jednání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pro vnějšího pozorovatele jen částečně zřetelné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59">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a:noFill/>
                    </a:lnL>
                    <a:lnR>
                      <a:noFill/>
                    </a:lnR>
                    <a:lnT>
                      <a:noFill/>
                    </a:lnT>
                    <a:lnB>
                      <a:noFill/>
                    </a:lnB>
                  </a:tcPr>
                </a:tc>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1">
                <a:tc>
                  <a:txBody>
                    <a:bodyPr/>
                    <a:lstStyle/>
                    <a:p>
                      <a:pPr indent="450215" algn="ctr">
                        <a:lnSpc>
                          <a:spcPct val="100000"/>
                        </a:lnSpc>
                        <a:spcAft>
                          <a:spcPts val="0"/>
                        </a:spcAft>
                      </a:pPr>
                      <a:r>
                        <a:rPr lang="cs-CZ" sz="1800">
                          <a:effectLst/>
                          <a:latin typeface="Times New Roman"/>
                          <a:ea typeface="Calibri"/>
                          <a:cs typeface="Times New Roman"/>
                        </a:rPr>
                        <a:t>Základní představy, východiska</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Nevědomé, spontánní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249">
                <a:tc>
                  <a:txBody>
                    <a:bodyPr/>
                    <a:lstStyle/>
                    <a:p>
                      <a:pPr indent="450215" algn="ctr">
                        <a:lnSpc>
                          <a:spcPct val="100000"/>
                        </a:lnSpc>
                        <a:spcAft>
                          <a:spcPts val="0"/>
                        </a:spcAft>
                      </a:pPr>
                      <a:r>
                        <a:rPr lang="cs-CZ" sz="1800">
                          <a:effectLst/>
                          <a:latin typeface="Times New Roman"/>
                          <a:ea typeface="Calibri"/>
                          <a:cs typeface="Times New Roman"/>
                        </a:rPr>
                        <a:t>Vztah k ostatnímu světu, představy o povaze člověka, příčinách jeho jednání a povaze mezilidských vztahů, co je zdrojem a kdo je nositelem pravdy</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dirty="0">
                          <a:effectLst/>
                          <a:latin typeface="Times New Roman"/>
                          <a:ea typeface="Calibri"/>
                          <a:cs typeface="Times New Roman"/>
                        </a:rPr>
                        <a:t>pro vnějšího pozorovatele neviditelné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70" name="Šipka nahoru 10"/>
          <p:cNvSpPr>
            <a:spLocks noChangeArrowheads="1"/>
          </p:cNvSpPr>
          <p:nvPr/>
        </p:nvSpPr>
        <p:spPr bwMode="auto">
          <a:xfrm>
            <a:off x="2027238" y="2082800"/>
            <a:ext cx="90487" cy="461963"/>
          </a:xfrm>
          <a:prstGeom prst="upArrow">
            <a:avLst>
              <a:gd name="adj1" fmla="val 50000"/>
              <a:gd name="adj2" fmla="val 127443"/>
            </a:avLst>
          </a:prstGeom>
          <a:solidFill>
            <a:srgbClr val="FFFFFF"/>
          </a:solidFill>
          <a:ln w="9525">
            <a:solidFill>
              <a:srgbClr val="000000"/>
            </a:solidFill>
            <a:miter lim="800000"/>
            <a:headEnd/>
            <a:tailEnd/>
          </a:ln>
        </p:spPr>
        <p:txBody>
          <a:bodyPr/>
          <a:lstStyle/>
          <a:p>
            <a:endParaRPr lang="en-US"/>
          </a:p>
        </p:txBody>
      </p:sp>
      <p:cxnSp>
        <p:nvCxnSpPr>
          <p:cNvPr id="13371" name="Přímá spojnice se šipkou 11"/>
          <p:cNvCxnSpPr>
            <a:cxnSpLocks noChangeShapeType="1"/>
          </p:cNvCxnSpPr>
          <p:nvPr/>
        </p:nvCxnSpPr>
        <p:spPr bwMode="auto">
          <a:xfrm>
            <a:off x="3348038" y="2152650"/>
            <a:ext cx="0" cy="4429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372" name="Přímá spojnice se šipkou 12"/>
          <p:cNvCxnSpPr>
            <a:cxnSpLocks noChangeShapeType="1"/>
          </p:cNvCxnSpPr>
          <p:nvPr/>
        </p:nvCxnSpPr>
        <p:spPr bwMode="auto">
          <a:xfrm flipV="1">
            <a:off x="6372225" y="2132013"/>
            <a:ext cx="0" cy="463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373" name="Přímá spojnice se šipkou 13"/>
          <p:cNvCxnSpPr>
            <a:cxnSpLocks noChangeShapeType="1"/>
          </p:cNvCxnSpPr>
          <p:nvPr/>
        </p:nvCxnSpPr>
        <p:spPr bwMode="auto">
          <a:xfrm>
            <a:off x="3348038" y="4098925"/>
            <a:ext cx="0" cy="4429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374" name="Šipka nahoru 14"/>
          <p:cNvSpPr>
            <a:spLocks noChangeArrowheads="1"/>
          </p:cNvSpPr>
          <p:nvPr/>
        </p:nvSpPr>
        <p:spPr bwMode="auto">
          <a:xfrm>
            <a:off x="2073275" y="4075113"/>
            <a:ext cx="90488" cy="463550"/>
          </a:xfrm>
          <a:prstGeom prst="upArrow">
            <a:avLst>
              <a:gd name="adj1" fmla="val 50000"/>
              <a:gd name="adj2" fmla="val 127453"/>
            </a:avLst>
          </a:prstGeom>
          <a:solidFill>
            <a:srgbClr val="FFFFFF"/>
          </a:solidFill>
          <a:ln w="9525">
            <a:solidFill>
              <a:srgbClr val="000000"/>
            </a:solidFill>
            <a:miter lim="800000"/>
            <a:headEnd/>
            <a:tailEnd/>
          </a:ln>
        </p:spPr>
        <p:txBody>
          <a:bodyPr/>
          <a:lstStyle/>
          <a:p>
            <a:endParaRPr lang="en-US"/>
          </a:p>
        </p:txBody>
      </p:sp>
      <p:cxnSp>
        <p:nvCxnSpPr>
          <p:cNvPr id="13375" name="Přímá spojnice se šipkou 15"/>
          <p:cNvCxnSpPr>
            <a:cxnSpLocks noChangeShapeType="1"/>
          </p:cNvCxnSpPr>
          <p:nvPr/>
        </p:nvCxnSpPr>
        <p:spPr bwMode="auto">
          <a:xfrm flipV="1">
            <a:off x="6443663" y="4098925"/>
            <a:ext cx="0" cy="463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Rectangle 2"/>
          <p:cNvSpPr txBox="1">
            <a:spLocks noChangeArrowheads="1"/>
          </p:cNvSpPr>
          <p:nvPr/>
        </p:nvSpPr>
        <p:spPr>
          <a:xfrm rot="10800000" flipV="1">
            <a:off x="250825" y="1052513"/>
            <a:ext cx="719138" cy="5545137"/>
          </a:xfrm>
          <a:prstGeom prst="rect">
            <a:avLst/>
          </a:prstGeom>
        </p:spPr>
        <p:txBody>
          <a:bodyPr vert="vert"/>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pPr>
              <a:defRPr/>
            </a:pPr>
            <a:r>
              <a:rPr lang="cs-CZ" b="1" dirty="0" err="1"/>
              <a:t>Schein</a:t>
            </a:r>
            <a:r>
              <a:rPr lang="cs-CZ" b="1" dirty="0"/>
              <a:t> in </a:t>
            </a:r>
            <a:r>
              <a:rPr lang="cs-CZ" b="1" dirty="0" err="1"/>
              <a:t>Bedrnová</a:t>
            </a:r>
            <a:r>
              <a:rPr lang="cs-CZ" b="1" dirty="0"/>
              <a:t>, Nový et al. (1994)</a:t>
            </a:r>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8FA81732-3437-4DA3-B634-551DE82514F0}" type="slidenum">
              <a:rPr lang="cs-CZ"/>
              <a:pPr>
                <a:defRPr/>
              </a:pPr>
              <a:t>12</a:t>
            </a:fld>
            <a:endParaRPr lang="cs-CZ"/>
          </a:p>
        </p:txBody>
      </p:sp>
      <p:sp>
        <p:nvSpPr>
          <p:cNvPr id="14339" name="Title 1"/>
          <p:cNvSpPr>
            <a:spLocks noGrp="1"/>
          </p:cNvSpPr>
          <p:nvPr>
            <p:ph type="title"/>
          </p:nvPr>
        </p:nvSpPr>
        <p:spPr/>
        <p:txBody>
          <a:bodyPr/>
          <a:lstStyle/>
          <a:p>
            <a:r>
              <a:rPr lang="cs-CZ" b="1" smtClean="0"/>
              <a:t>Prvky OK (Lukášová, 2010)</a:t>
            </a:r>
            <a:endParaRPr lang="en-US" b="1"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F85AE3D5-5AC0-49BE-9FE5-938EFD275B6D}" type="slidenum">
              <a:rPr lang="cs-CZ" sz="1000" b="1">
                <a:solidFill>
                  <a:srgbClr val="7D1E1E"/>
                </a:solidFill>
                <a:latin typeface="+mn-lt"/>
              </a:rPr>
              <a:pPr>
                <a:defRPr/>
              </a:pPr>
              <a:t>12</a:t>
            </a:fld>
            <a:endParaRPr lang="cs-CZ" sz="1000" b="1">
              <a:solidFill>
                <a:srgbClr val="7D1E1E"/>
              </a:solidFill>
              <a:latin typeface="+mn-lt"/>
            </a:endParaRPr>
          </a:p>
        </p:txBody>
      </p:sp>
      <p:graphicFrame>
        <p:nvGraphicFramePr>
          <p:cNvPr id="2" name="Tabulka 1"/>
          <p:cNvGraphicFramePr>
            <a:graphicFrameLocks noGrp="1"/>
          </p:cNvGraphicFramePr>
          <p:nvPr/>
        </p:nvGraphicFramePr>
        <p:xfrm>
          <a:off x="179388" y="1628775"/>
          <a:ext cx="8785225" cy="5103813"/>
        </p:xfrm>
        <a:graphic>
          <a:graphicData uri="http://schemas.openxmlformats.org/drawingml/2006/table">
            <a:tbl>
              <a:tblPr firstRow="1" bandRow="1">
                <a:tableStyleId>{5C22544A-7EE6-4342-B048-85BDC9FD1C3A}</a:tableStyleId>
              </a:tblPr>
              <a:tblGrid>
                <a:gridCol w="1800251"/>
                <a:gridCol w="1872261"/>
                <a:gridCol w="2808392"/>
                <a:gridCol w="2304321"/>
              </a:tblGrid>
              <a:tr h="765378">
                <a:tc>
                  <a:txBody>
                    <a:bodyPr/>
                    <a:lstStyle/>
                    <a:p>
                      <a:pPr algn="ctr"/>
                      <a:r>
                        <a:rPr lang="cs-CZ" sz="1800" dirty="0" smtClean="0"/>
                        <a:t>Základní předpoklady</a:t>
                      </a:r>
                      <a:endParaRPr lang="en-US" sz="1800" dirty="0"/>
                    </a:p>
                  </a:txBody>
                  <a:tcPr marL="91439" marR="91439" marT="45717" marB="45717"/>
                </a:tc>
                <a:tc>
                  <a:txBody>
                    <a:bodyPr/>
                    <a:lstStyle/>
                    <a:p>
                      <a:pPr algn="ctr"/>
                      <a:r>
                        <a:rPr lang="cs-CZ" sz="1800" dirty="0" smtClean="0"/>
                        <a:t>Hodnoty</a:t>
                      </a:r>
                      <a:endParaRPr lang="en-US" sz="1800" dirty="0"/>
                    </a:p>
                  </a:txBody>
                  <a:tcPr marL="91439" marR="91439" marT="45717" marB="45717"/>
                </a:tc>
                <a:tc>
                  <a:txBody>
                    <a:bodyPr/>
                    <a:lstStyle/>
                    <a:p>
                      <a:pPr algn="ctr"/>
                      <a:r>
                        <a:rPr lang="cs-CZ" sz="1800" dirty="0" smtClean="0"/>
                        <a:t>Normy chování</a:t>
                      </a:r>
                      <a:endParaRPr lang="en-US" sz="1800" dirty="0"/>
                    </a:p>
                  </a:txBody>
                  <a:tcPr marL="91439" marR="91439" marT="45717" marB="45717"/>
                </a:tc>
                <a:tc>
                  <a:txBody>
                    <a:bodyPr/>
                    <a:lstStyle/>
                    <a:p>
                      <a:pPr algn="ctr"/>
                      <a:r>
                        <a:rPr lang="cs-CZ" sz="1800" dirty="0" smtClean="0"/>
                        <a:t>Artefakty</a:t>
                      </a:r>
                      <a:endParaRPr lang="en-US" sz="1800" dirty="0"/>
                    </a:p>
                  </a:txBody>
                  <a:tcPr marL="91439" marR="91439" marT="45717" marB="45717"/>
                </a:tc>
              </a:tr>
              <a:tr h="4338435">
                <a:tc>
                  <a:txBody>
                    <a:bodyPr/>
                    <a:lstStyle/>
                    <a:p>
                      <a:r>
                        <a:rPr lang="cs-CZ" sz="1800" dirty="0" smtClean="0"/>
                        <a:t>Spokojenost zákazníka ovlivňuje úspěch firmy</a:t>
                      </a:r>
                      <a:endParaRPr lang="en-US" sz="1800" dirty="0"/>
                    </a:p>
                  </a:txBody>
                  <a:tcPr marL="91439" marR="91439" marT="45717" marB="45717"/>
                </a:tc>
                <a:tc>
                  <a:txBody>
                    <a:bodyPr/>
                    <a:lstStyle/>
                    <a:p>
                      <a:pPr marL="285750" indent="-285750">
                        <a:buFont typeface="Arial" pitchFamily="34" charset="0"/>
                        <a:buChar char="•"/>
                      </a:pPr>
                      <a:r>
                        <a:rPr lang="cs-CZ" sz="1800" dirty="0" smtClean="0"/>
                        <a:t>spokojenost zákazníků</a:t>
                      </a:r>
                      <a:endParaRPr lang="en-US" sz="1800" dirty="0"/>
                    </a:p>
                  </a:txBody>
                  <a:tcPr marL="91439" marR="91439" marT="45717" marB="45717"/>
                </a:tc>
                <a:tc>
                  <a:txBody>
                    <a:bodyPr/>
                    <a:lstStyle/>
                    <a:p>
                      <a:pPr marL="285750" indent="-285750">
                        <a:spcAft>
                          <a:spcPts val="800"/>
                        </a:spcAft>
                        <a:buFont typeface="Arial" pitchFamily="34" charset="0"/>
                        <a:buChar char="•"/>
                      </a:pPr>
                      <a:r>
                        <a:rPr lang="cs-CZ" sz="1800" dirty="0" smtClean="0"/>
                        <a:t>vycházet zákazníkům vstříc</a:t>
                      </a:r>
                    </a:p>
                    <a:p>
                      <a:pPr marL="285750" indent="-285750">
                        <a:spcAft>
                          <a:spcPts val="800"/>
                        </a:spcAft>
                        <a:buFont typeface="Arial" pitchFamily="34" charset="0"/>
                        <a:buChar char="•"/>
                      </a:pPr>
                      <a:r>
                        <a:rPr lang="cs-CZ" sz="1800" dirty="0" smtClean="0"/>
                        <a:t>rychle reagovat na požadavky zákazníků</a:t>
                      </a:r>
                    </a:p>
                    <a:p>
                      <a:pPr marL="285750" indent="-285750">
                        <a:spcAft>
                          <a:spcPts val="800"/>
                        </a:spcAft>
                        <a:buFont typeface="Arial" pitchFamily="34" charset="0"/>
                        <a:buChar char="•"/>
                      </a:pPr>
                      <a:r>
                        <a:rPr lang="cs-CZ" sz="1800" dirty="0" smtClean="0"/>
                        <a:t>aktivně a rychle řešit problémy zákazníků</a:t>
                      </a:r>
                    </a:p>
                    <a:p>
                      <a:pPr marL="285750" indent="-285750">
                        <a:spcAft>
                          <a:spcPts val="800"/>
                        </a:spcAft>
                        <a:buFont typeface="Arial" pitchFamily="34" charset="0"/>
                        <a:buChar char="•"/>
                      </a:pPr>
                      <a:r>
                        <a:rPr lang="cs-CZ" sz="1800" dirty="0" smtClean="0"/>
                        <a:t>angažovat se ve prospěch</a:t>
                      </a:r>
                      <a:r>
                        <a:rPr lang="cs-CZ" sz="1800" baseline="0" dirty="0" smtClean="0"/>
                        <a:t> uspokojování potřeb zákazníků</a:t>
                      </a:r>
                    </a:p>
                    <a:p>
                      <a:pPr marL="285750" indent="-285750">
                        <a:spcAft>
                          <a:spcPts val="800"/>
                        </a:spcAft>
                        <a:buFont typeface="Arial" pitchFamily="34" charset="0"/>
                        <a:buChar char="•"/>
                      </a:pPr>
                      <a:r>
                        <a:rPr lang="cs-CZ" sz="1800" baseline="0" dirty="0" smtClean="0"/>
                        <a:t>pracovat týmově ve prospěch zákazníka</a:t>
                      </a:r>
                      <a:endParaRPr lang="en-US" sz="1800" dirty="0"/>
                    </a:p>
                  </a:txBody>
                  <a:tcPr marL="91439" marR="91439" marT="45717" marB="45717"/>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příjemné jednací místnosti pro jednání se zákazníky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vánoční přání, narozeninová přání, drobné dárky pro zákazníky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pravidelná setkání s klíčovými zákazníky</a:t>
                      </a:r>
                      <a:endParaRPr lang="en-US" sz="1800" kern="1200" dirty="0" smtClean="0">
                        <a:solidFill>
                          <a:schemeClr val="dk1"/>
                        </a:solidFill>
                        <a:latin typeface="+mn-lt"/>
                        <a:ea typeface="+mn-ea"/>
                        <a:cs typeface="+mn-cs"/>
                      </a:endParaRPr>
                    </a:p>
                  </a:txBody>
                  <a:tcPr marL="91439" marR="91439" marT="45717" marB="45717"/>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3B4978A0-A098-433D-A3CC-6191744CC951}" type="slidenum">
              <a:rPr lang="cs-CZ"/>
              <a:pPr>
                <a:defRPr/>
              </a:pPr>
              <a:t>13</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5AEDE65-0910-4625-801E-7C00237F283E}" type="slidenum">
              <a:rPr lang="cs-CZ" sz="1000" b="1">
                <a:solidFill>
                  <a:srgbClr val="7D1E1E"/>
                </a:solidFill>
                <a:latin typeface="+mn-lt"/>
              </a:rPr>
              <a:pPr>
                <a:defRPr/>
              </a:pPr>
              <a:t>13</a:t>
            </a:fld>
            <a:endParaRPr lang="cs-CZ" sz="1000" b="1">
              <a:solidFill>
                <a:srgbClr val="7D1E1E"/>
              </a:solidFill>
              <a:latin typeface="+mn-lt"/>
            </a:endParaRPr>
          </a:p>
        </p:txBody>
      </p:sp>
      <p:sp>
        <p:nvSpPr>
          <p:cNvPr id="15364" name="Zástupný symbol pro obsah 1"/>
          <p:cNvSpPr>
            <a:spLocks noGrp="1"/>
          </p:cNvSpPr>
          <p:nvPr>
            <p:ph idx="1"/>
          </p:nvPr>
        </p:nvSpPr>
        <p:spPr/>
        <p:txBody>
          <a:bodyPr/>
          <a:lstStyle/>
          <a:p>
            <a:endParaRPr lang="en-US" smtClean="0"/>
          </a:p>
        </p:txBody>
      </p:sp>
      <p:graphicFrame>
        <p:nvGraphicFramePr>
          <p:cNvPr id="7" name="Tabulka 6"/>
          <p:cNvGraphicFramePr>
            <a:graphicFrameLocks noGrp="1"/>
          </p:cNvGraphicFramePr>
          <p:nvPr/>
        </p:nvGraphicFramePr>
        <p:xfrm>
          <a:off x="107950" y="1033463"/>
          <a:ext cx="8856663" cy="5672137"/>
        </p:xfrm>
        <a:graphic>
          <a:graphicData uri="http://schemas.openxmlformats.org/drawingml/2006/table">
            <a:tbl>
              <a:tblPr firstRow="1" bandRow="1">
                <a:tableStyleId>{5C22544A-7EE6-4342-B048-85BDC9FD1C3A}</a:tableStyleId>
              </a:tblPr>
              <a:tblGrid>
                <a:gridCol w="1800135"/>
                <a:gridCol w="1368103"/>
                <a:gridCol w="2736205"/>
                <a:gridCol w="2952220"/>
              </a:tblGrid>
              <a:tr h="640129">
                <a:tc>
                  <a:txBody>
                    <a:bodyPr/>
                    <a:lstStyle/>
                    <a:p>
                      <a:pPr algn="ctr"/>
                      <a:r>
                        <a:rPr lang="cs-CZ" sz="1800" dirty="0" smtClean="0"/>
                        <a:t>Základní předpoklady</a:t>
                      </a:r>
                      <a:endParaRPr lang="en-US" sz="1800" dirty="0"/>
                    </a:p>
                  </a:txBody>
                  <a:tcPr marL="91433" marR="91433" marT="45727" marB="45727"/>
                </a:tc>
                <a:tc>
                  <a:txBody>
                    <a:bodyPr/>
                    <a:lstStyle/>
                    <a:p>
                      <a:pPr algn="ctr"/>
                      <a:r>
                        <a:rPr lang="cs-CZ" sz="1800" dirty="0" smtClean="0"/>
                        <a:t>Hodnoty</a:t>
                      </a:r>
                      <a:endParaRPr lang="en-US" sz="1800" dirty="0"/>
                    </a:p>
                  </a:txBody>
                  <a:tcPr marL="91433" marR="91433" marT="45727" marB="45727"/>
                </a:tc>
                <a:tc>
                  <a:txBody>
                    <a:bodyPr/>
                    <a:lstStyle/>
                    <a:p>
                      <a:pPr algn="ctr"/>
                      <a:r>
                        <a:rPr lang="cs-CZ" sz="1800" dirty="0" smtClean="0"/>
                        <a:t>Normy chování</a:t>
                      </a:r>
                      <a:endParaRPr lang="en-US" sz="1800" dirty="0"/>
                    </a:p>
                  </a:txBody>
                  <a:tcPr marL="91433" marR="91433" marT="45727" marB="45727"/>
                </a:tc>
                <a:tc>
                  <a:txBody>
                    <a:bodyPr/>
                    <a:lstStyle/>
                    <a:p>
                      <a:pPr algn="ctr"/>
                      <a:r>
                        <a:rPr lang="cs-CZ" sz="1800" dirty="0" smtClean="0"/>
                        <a:t>Artefakty</a:t>
                      </a:r>
                      <a:endParaRPr lang="en-US" sz="1800" dirty="0"/>
                    </a:p>
                  </a:txBody>
                  <a:tcPr marL="91433" marR="91433" marT="45727" marB="45727"/>
                </a:tc>
              </a:tr>
              <a:tr h="5032008">
                <a:tc>
                  <a:txBody>
                    <a:bodyPr/>
                    <a:lstStyle/>
                    <a:p>
                      <a:r>
                        <a:rPr lang="cs-CZ" sz="1800" dirty="0" smtClean="0"/>
                        <a:t>Spokojenost zákazníka je dosažitelná prostřednictvím kvalitních produktů a služeb</a:t>
                      </a:r>
                      <a:endParaRPr lang="en-US" sz="1800" dirty="0"/>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kvalitní produkt</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kvalitní služby</a:t>
                      </a:r>
                      <a:endParaRPr lang="en-US" sz="1800" kern="1200" dirty="0">
                        <a:solidFill>
                          <a:schemeClr val="dk1"/>
                        </a:solidFill>
                        <a:latin typeface="+mn-lt"/>
                        <a:ea typeface="+mn-ea"/>
                        <a:cs typeface="+mn-cs"/>
                      </a:endParaRPr>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hodnotit kvalitu z pohledu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přijímat zodpovědnost za spokojenost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se zajímat o potřeby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sledovat spokojenost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zlepšovat procesy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dbát na detaily a dokonalost</a:t>
                      </a:r>
                      <a:endParaRPr lang="en-US" sz="1800" kern="1200" dirty="0">
                        <a:solidFill>
                          <a:schemeClr val="dk1"/>
                        </a:solidFill>
                        <a:latin typeface="+mn-lt"/>
                        <a:ea typeface="+mn-ea"/>
                        <a:cs typeface="+mn-cs"/>
                      </a:endParaRPr>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pravidelné informování o výsledcích měření spokojenosti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pravidelné informování o problémech spojených s dosahováním spokojenosti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historky týkající se výrazných úspěchů při uspokojování potřeb a přání zákazníků</a:t>
                      </a:r>
                      <a:endParaRPr lang="en-US" sz="1800" kern="1200" dirty="0" smtClean="0">
                        <a:solidFill>
                          <a:schemeClr val="dk1"/>
                        </a:solidFill>
                        <a:latin typeface="+mn-lt"/>
                        <a:ea typeface="+mn-ea"/>
                        <a:cs typeface="+mn-cs"/>
                      </a:endParaRPr>
                    </a:p>
                  </a:txBody>
                  <a:tcPr marL="91425" marR="91425" marT="45729" marB="45729"/>
                </a:tc>
              </a:tr>
            </a:tbl>
          </a:graphicData>
        </a:graphic>
      </p:graphicFrame>
      <p:sp>
        <p:nvSpPr>
          <p:cNvPr id="15382" name="Nadpis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9C65733E-EAE4-4895-9AF9-D83A93F3E7F2}" type="slidenum">
              <a:rPr lang="cs-CZ"/>
              <a:pPr>
                <a:defRPr/>
              </a:pPr>
              <a:t>14</a:t>
            </a:fld>
            <a:endParaRPr lang="cs-CZ"/>
          </a:p>
        </p:txBody>
      </p:sp>
      <p:pic>
        <p:nvPicPr>
          <p:cNvPr id="1638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30350"/>
            <a:ext cx="7732713"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2"/>
          <p:cNvSpPr>
            <a:spLocks noGrp="1" noChangeArrowheads="1"/>
          </p:cNvSpPr>
          <p:nvPr>
            <p:ph type="title"/>
          </p:nvPr>
        </p:nvSpPr>
        <p:spPr/>
        <p:txBody>
          <a:bodyPr/>
          <a:lstStyle/>
          <a:p>
            <a:r>
              <a:rPr lang="cs-CZ" b="1" smtClean="0"/>
              <a:t>Úrovně organizační kultury</a:t>
            </a:r>
            <a:endParaRPr 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1177935C-07D3-4264-8387-EF060EDF35FF}" type="slidenum">
              <a:rPr lang="cs-CZ"/>
              <a:pPr>
                <a:defRPr/>
              </a:pPr>
              <a:t>15</a:t>
            </a:fld>
            <a:endParaRPr lang="cs-CZ"/>
          </a:p>
        </p:txBody>
      </p:sp>
      <p:sp>
        <p:nvSpPr>
          <p:cNvPr id="10243" name="Rectangle 2"/>
          <p:cNvSpPr>
            <a:spLocks noGrp="1" noChangeArrowheads="1"/>
          </p:cNvSpPr>
          <p:nvPr>
            <p:ph type="title"/>
          </p:nvPr>
        </p:nvSpPr>
        <p:spPr>
          <a:xfrm rot="10800000" flipV="1">
            <a:off x="107950" y="1052513"/>
            <a:ext cx="719138" cy="5545137"/>
          </a:xfrm>
        </p:spPr>
        <p:txBody>
          <a:bodyPr vert="vert"/>
          <a:lstStyle/>
          <a:p>
            <a:pPr>
              <a:defRPr/>
            </a:pPr>
            <a:r>
              <a:rPr lang="cs-CZ" b="1" dirty="0" smtClean="0"/>
              <a:t>Organizační kultura podle </a:t>
            </a:r>
            <a:br>
              <a:rPr lang="cs-CZ" b="1" dirty="0" smtClean="0"/>
            </a:br>
            <a:r>
              <a:rPr lang="cs-CZ" b="1" dirty="0" smtClean="0"/>
              <a:t>E. </a:t>
            </a:r>
            <a:r>
              <a:rPr lang="cs-CZ" b="1" dirty="0" err="1" smtClean="0"/>
              <a:t>Scheina</a:t>
            </a:r>
            <a:endParaRPr lang="en-US" b="1" dirty="0" smtClean="0"/>
          </a:p>
        </p:txBody>
      </p:sp>
      <p:sp>
        <p:nvSpPr>
          <p:cNvPr id="17412" name="Zástupný symbol pro obsah 1"/>
          <p:cNvSpPr>
            <a:spLocks noGrp="1"/>
          </p:cNvSpPr>
          <p:nvPr>
            <p:ph idx="1"/>
          </p:nvPr>
        </p:nvSpPr>
        <p:spPr/>
        <p:txBody>
          <a:bodyPr/>
          <a:lstStyle/>
          <a:p>
            <a:endParaRPr lang="en-US" smtClean="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91FEF897-FB57-46C4-A610-E03016DC3624}" type="slidenum">
              <a:rPr lang="cs-CZ"/>
              <a:pPr>
                <a:defRPr/>
              </a:pPr>
              <a:t>16</a:t>
            </a:fld>
            <a:endParaRPr lang="cs-CZ"/>
          </a:p>
        </p:txBody>
      </p:sp>
      <p:sp>
        <p:nvSpPr>
          <p:cNvPr id="18435" name="Title 1"/>
          <p:cNvSpPr>
            <a:spLocks noGrp="1"/>
          </p:cNvSpPr>
          <p:nvPr>
            <p:ph type="title"/>
          </p:nvPr>
        </p:nvSpPr>
        <p:spPr/>
        <p:txBody>
          <a:bodyPr/>
          <a:lstStyle/>
          <a:p>
            <a:r>
              <a:rPr lang="en-US" b="1" smtClean="0"/>
              <a:t>Other approaches to organi</a:t>
            </a:r>
            <a:r>
              <a:rPr lang="cs-CZ" b="1" smtClean="0"/>
              <a:t>zational culture</a:t>
            </a:r>
            <a:endParaRPr lang="en-US" b="1" smtClean="0"/>
          </a:p>
        </p:txBody>
      </p:sp>
      <p:sp>
        <p:nvSpPr>
          <p:cNvPr id="19460" name="Content Placeholder 2"/>
          <p:cNvSpPr>
            <a:spLocks noGrp="1"/>
          </p:cNvSpPr>
          <p:nvPr>
            <p:ph idx="1"/>
          </p:nvPr>
        </p:nvSpPr>
        <p:spPr>
          <a:xfrm>
            <a:off x="571500" y="1844675"/>
            <a:ext cx="8101013" cy="4286250"/>
          </a:xfrm>
        </p:spPr>
        <p:txBody>
          <a:bodyPr>
            <a:normAutofit/>
          </a:bodyPr>
          <a:lstStyle/>
          <a:p>
            <a:pPr marL="0" indent="0">
              <a:buFont typeface="Wingdings" pitchFamily="2" charset="2"/>
              <a:buNone/>
              <a:defRPr/>
            </a:pPr>
            <a:r>
              <a:rPr lang="cs-CZ" u="sng" dirty="0" err="1" smtClean="0"/>
              <a:t>Kotter</a:t>
            </a:r>
            <a:r>
              <a:rPr lang="cs-CZ" u="sng" dirty="0" smtClean="0"/>
              <a:t>, </a:t>
            </a:r>
            <a:r>
              <a:rPr lang="cs-CZ" u="sng" dirty="0" err="1" smtClean="0"/>
              <a:t>Heskett</a:t>
            </a:r>
            <a:r>
              <a:rPr lang="cs-CZ" u="sng" dirty="0" smtClean="0"/>
              <a:t> (1992)</a:t>
            </a:r>
            <a:r>
              <a:rPr lang="cs-CZ" dirty="0" smtClean="0"/>
              <a:t>: </a:t>
            </a:r>
          </a:p>
          <a:p>
            <a:pPr marL="355600" indent="0">
              <a:buFont typeface="Wingdings" pitchFamily="2" charset="2"/>
              <a:buNone/>
              <a:defRPr/>
            </a:pPr>
            <a:r>
              <a:rPr lang="cs-CZ" dirty="0" smtClean="0"/>
              <a:t>1. </a:t>
            </a:r>
            <a:r>
              <a:rPr lang="cs-CZ" dirty="0" err="1" smtClean="0"/>
              <a:t>patterns</a:t>
            </a:r>
            <a:r>
              <a:rPr lang="cs-CZ" dirty="0"/>
              <a:t> </a:t>
            </a:r>
            <a:r>
              <a:rPr lang="cs-CZ" dirty="0" smtClean="0"/>
              <a:t>(style) </a:t>
            </a:r>
            <a:r>
              <a:rPr lang="cs-CZ" dirty="0" err="1" smtClean="0"/>
              <a:t>of</a:t>
            </a:r>
            <a:r>
              <a:rPr lang="cs-CZ" dirty="0" smtClean="0"/>
              <a:t> </a:t>
            </a:r>
            <a:r>
              <a:rPr lang="cs-CZ" dirty="0" err="1" smtClean="0"/>
              <a:t>behavior</a:t>
            </a:r>
            <a:endParaRPr lang="cs-CZ" dirty="0" smtClean="0"/>
          </a:p>
          <a:p>
            <a:pPr marL="355600" indent="0">
              <a:buFont typeface="Wingdings" pitchFamily="2" charset="2"/>
              <a:buNone/>
              <a:defRPr/>
            </a:pPr>
            <a:r>
              <a:rPr lang="cs-CZ" dirty="0" smtClean="0"/>
              <a:t>2. </a:t>
            </a:r>
            <a:r>
              <a:rPr lang="cs-CZ" dirty="0" err="1" smtClean="0"/>
              <a:t>values</a:t>
            </a:r>
            <a:endParaRPr lang="cs-CZ" dirty="0" smtClean="0"/>
          </a:p>
          <a:p>
            <a:pPr marL="355600" indent="0">
              <a:buFont typeface="Wingdings" pitchFamily="2" charset="2"/>
              <a:buNone/>
              <a:defRPr/>
            </a:pPr>
            <a:endParaRPr lang="cs-CZ" dirty="0" smtClean="0"/>
          </a:p>
          <a:p>
            <a:pPr marL="0" indent="0">
              <a:buFont typeface="Wingdings" pitchFamily="2" charset="2"/>
              <a:buNone/>
              <a:defRPr/>
            </a:pPr>
            <a:r>
              <a:rPr lang="cs-CZ" u="sng" dirty="0" err="1" smtClean="0"/>
              <a:t>Hofstede</a:t>
            </a:r>
            <a:r>
              <a:rPr lang="cs-CZ" u="sng" dirty="0" smtClean="0"/>
              <a:t> (1991)</a:t>
            </a:r>
            <a:r>
              <a:rPr lang="cs-CZ" dirty="0" smtClean="0"/>
              <a:t>:</a:t>
            </a:r>
            <a:endParaRPr lang="en-US"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B997BA26-3316-42D0-9D55-789B89DD2625}" type="slidenum">
              <a:rPr lang="cs-CZ" sz="1000" b="1">
                <a:solidFill>
                  <a:srgbClr val="7D1E1E"/>
                </a:solidFill>
                <a:latin typeface="+mn-lt"/>
              </a:rPr>
              <a:pPr>
                <a:defRPr/>
              </a:pPr>
              <a:t>16</a:t>
            </a:fld>
            <a:endParaRPr lang="cs-CZ" sz="1000" b="1">
              <a:solidFill>
                <a:srgbClr val="7D1E1E"/>
              </a:solidFill>
              <a:latin typeface="+mn-lt"/>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182938"/>
            <a:ext cx="3810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0CB24B29-1F5F-4AC3-9811-19CAE26520D8}" type="slidenum">
              <a:rPr lang="cs-CZ"/>
              <a:pPr>
                <a:defRPr/>
              </a:pPr>
              <a:t>17</a:t>
            </a:fld>
            <a:endParaRPr lang="cs-CZ"/>
          </a:p>
        </p:txBody>
      </p:sp>
      <p:sp>
        <p:nvSpPr>
          <p:cNvPr id="19459" name="Title 1"/>
          <p:cNvSpPr>
            <a:spLocks noGrp="1"/>
          </p:cNvSpPr>
          <p:nvPr>
            <p:ph type="title"/>
          </p:nvPr>
        </p:nvSpPr>
        <p:spPr/>
        <p:txBody>
          <a:bodyPr/>
          <a:lstStyle/>
          <a:p>
            <a:r>
              <a:rPr lang="cs-CZ" b="1" smtClean="0"/>
              <a:t>Denison</a:t>
            </a:r>
            <a:r>
              <a:rPr lang="en-US" b="1" smtClean="0"/>
              <a:t>’</a:t>
            </a:r>
            <a:r>
              <a:rPr lang="cs-CZ" b="1" smtClean="0"/>
              <a:t>s model of corporate culture</a:t>
            </a:r>
            <a:endParaRPr lang="en-US" b="1" smtClean="0"/>
          </a:p>
        </p:txBody>
      </p:sp>
      <p:sp>
        <p:nvSpPr>
          <p:cNvPr id="19460" name="Content Placeholder 2"/>
          <p:cNvSpPr>
            <a:spLocks noGrp="1"/>
          </p:cNvSpPr>
          <p:nvPr>
            <p:ph idx="1"/>
          </p:nvPr>
        </p:nvSpPr>
        <p:spPr>
          <a:xfrm>
            <a:off x="571500" y="1844675"/>
            <a:ext cx="8101013" cy="4286250"/>
          </a:xfrm>
        </p:spPr>
        <p:txBody>
          <a:bodyPr/>
          <a:lstStyle/>
          <a:p>
            <a:pPr marL="0" indent="0">
              <a:buFont typeface="Wingdings" pitchFamily="2" charset="2"/>
              <a:buNone/>
            </a:pPr>
            <a:endParaRPr lang="en-US"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1CA1EEAC-880C-4911-BA5E-7515C1D51779}" type="slidenum">
              <a:rPr lang="cs-CZ" sz="1000" b="1">
                <a:solidFill>
                  <a:srgbClr val="7D1E1E"/>
                </a:solidFill>
                <a:latin typeface="+mn-lt"/>
              </a:rPr>
              <a:pPr>
                <a:defRPr/>
              </a:pPr>
              <a:t>17</a:t>
            </a:fld>
            <a:endParaRPr lang="cs-CZ" sz="1000" b="1">
              <a:solidFill>
                <a:srgbClr val="7D1E1E"/>
              </a:solidFill>
              <a:latin typeface="+mn-lt"/>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738" y="1614488"/>
            <a:ext cx="6107112"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C71F547B-39B8-443A-B542-81552FE028A6}" type="slidenum">
              <a:rPr lang="cs-CZ"/>
              <a:pPr>
                <a:defRPr/>
              </a:pPr>
              <a:t>18</a:t>
            </a:fld>
            <a:endParaRPr lang="cs-CZ"/>
          </a:p>
        </p:txBody>
      </p:sp>
      <p:sp>
        <p:nvSpPr>
          <p:cNvPr id="20483" name="Title 1"/>
          <p:cNvSpPr>
            <a:spLocks noGrp="1"/>
          </p:cNvSpPr>
          <p:nvPr>
            <p:ph type="title"/>
          </p:nvPr>
        </p:nvSpPr>
        <p:spPr/>
        <p:txBody>
          <a:bodyPr/>
          <a:lstStyle/>
          <a:p>
            <a:r>
              <a:rPr lang="cs-CZ" b="1" smtClean="0"/>
              <a:t>Další přístupy k organizační kultuře</a:t>
            </a:r>
            <a:endParaRPr lang="en-US" b="1" smtClean="0"/>
          </a:p>
        </p:txBody>
      </p:sp>
      <p:sp>
        <p:nvSpPr>
          <p:cNvPr id="19460" name="Content Placeholder 2"/>
          <p:cNvSpPr>
            <a:spLocks noGrp="1"/>
          </p:cNvSpPr>
          <p:nvPr>
            <p:ph idx="1"/>
          </p:nvPr>
        </p:nvSpPr>
        <p:spPr>
          <a:xfrm>
            <a:off x="571500" y="1844675"/>
            <a:ext cx="8101013" cy="4286250"/>
          </a:xfrm>
        </p:spPr>
        <p:txBody>
          <a:bodyPr>
            <a:normAutofit lnSpcReduction="10000"/>
          </a:bodyPr>
          <a:lstStyle/>
          <a:p>
            <a:pPr marL="0" indent="0">
              <a:buFont typeface="Wingdings" pitchFamily="2" charset="2"/>
              <a:buNone/>
              <a:defRPr/>
            </a:pPr>
            <a:r>
              <a:rPr lang="cs-CZ" u="sng" dirty="0" err="1" smtClean="0"/>
              <a:t>Hall</a:t>
            </a:r>
            <a:r>
              <a:rPr lang="cs-CZ" u="sng" dirty="0" smtClean="0"/>
              <a:t> (1995)</a:t>
            </a:r>
            <a:r>
              <a:rPr lang="cs-CZ" dirty="0" smtClean="0"/>
              <a:t>:</a:t>
            </a:r>
          </a:p>
          <a:p>
            <a:pPr marL="0" indent="0">
              <a:buFont typeface="Wingdings" pitchFamily="2" charset="2"/>
              <a:buNone/>
              <a:defRPr/>
            </a:pPr>
            <a:r>
              <a:rPr lang="cs-CZ" dirty="0" smtClean="0"/>
              <a:t>1. Úroveň A: </a:t>
            </a:r>
            <a:r>
              <a:rPr lang="cs-CZ" b="1" dirty="0" err="1" smtClean="0"/>
              <a:t>A</a:t>
            </a:r>
            <a:r>
              <a:rPr lang="cs-CZ" dirty="0" err="1" smtClean="0"/>
              <a:t>rtifacts</a:t>
            </a:r>
            <a:r>
              <a:rPr lang="cs-CZ" dirty="0" smtClean="0"/>
              <a:t> and </a:t>
            </a:r>
            <a:r>
              <a:rPr lang="cs-CZ" dirty="0" err="1" smtClean="0"/>
              <a:t>etiquette</a:t>
            </a:r>
            <a:endParaRPr lang="cs-CZ" dirty="0" smtClean="0"/>
          </a:p>
          <a:p>
            <a:pPr marL="0" indent="0">
              <a:buFont typeface="Wingdings" pitchFamily="2" charset="2"/>
              <a:buNone/>
              <a:defRPr/>
            </a:pPr>
            <a:r>
              <a:rPr lang="cs-CZ" dirty="0" smtClean="0"/>
              <a:t>2. Úroveň B: </a:t>
            </a:r>
            <a:r>
              <a:rPr lang="cs-CZ" b="1" dirty="0" err="1" smtClean="0"/>
              <a:t>B</a:t>
            </a:r>
            <a:r>
              <a:rPr lang="cs-CZ" dirty="0" err="1" smtClean="0"/>
              <a:t>ehaviors</a:t>
            </a:r>
            <a:r>
              <a:rPr lang="cs-CZ" dirty="0" smtClean="0"/>
              <a:t> and </a:t>
            </a:r>
            <a:r>
              <a:rPr lang="cs-CZ" dirty="0" err="1" smtClean="0"/>
              <a:t>actions</a:t>
            </a:r>
            <a:endParaRPr lang="cs-CZ" dirty="0" smtClean="0"/>
          </a:p>
          <a:p>
            <a:pPr marL="0" indent="0">
              <a:buFont typeface="Wingdings" pitchFamily="2" charset="2"/>
              <a:buNone/>
              <a:defRPr/>
            </a:pPr>
            <a:r>
              <a:rPr lang="cs-CZ" dirty="0" smtClean="0"/>
              <a:t>3. Úroveň C: </a:t>
            </a:r>
            <a:r>
              <a:rPr lang="cs-CZ" b="1" dirty="0" err="1" smtClean="0"/>
              <a:t>C</a:t>
            </a:r>
            <a:r>
              <a:rPr lang="cs-CZ" dirty="0" err="1" smtClean="0"/>
              <a:t>ore</a:t>
            </a:r>
            <a:r>
              <a:rPr lang="cs-CZ" dirty="0" smtClean="0"/>
              <a:t> </a:t>
            </a:r>
            <a:r>
              <a:rPr lang="cs-CZ" dirty="0" err="1" smtClean="0"/>
              <a:t>morals</a:t>
            </a:r>
            <a:r>
              <a:rPr lang="cs-CZ" dirty="0" smtClean="0"/>
              <a:t>, </a:t>
            </a:r>
            <a:r>
              <a:rPr lang="cs-CZ" dirty="0" err="1" smtClean="0"/>
              <a:t>beliefs</a:t>
            </a:r>
            <a:r>
              <a:rPr lang="cs-CZ" dirty="0" smtClean="0"/>
              <a:t>, </a:t>
            </a:r>
            <a:r>
              <a:rPr lang="cs-CZ" dirty="0" err="1" smtClean="0"/>
              <a:t>values</a:t>
            </a:r>
            <a:endParaRPr lang="cs-CZ" dirty="0" smtClean="0"/>
          </a:p>
          <a:p>
            <a:pPr marL="0" indent="0">
              <a:buFont typeface="Wingdings" pitchFamily="2" charset="2"/>
              <a:buNone/>
              <a:defRPr/>
            </a:pPr>
            <a:endParaRPr lang="cs-CZ" dirty="0"/>
          </a:p>
          <a:p>
            <a:pPr marL="0" indent="0">
              <a:buFont typeface="Wingdings" pitchFamily="2" charset="2"/>
              <a:buNone/>
              <a:defRPr/>
            </a:pPr>
            <a:r>
              <a:rPr lang="cs-CZ" u="sng" dirty="0" err="1" smtClean="0"/>
              <a:t>Denison</a:t>
            </a:r>
            <a:r>
              <a:rPr lang="cs-CZ" u="sng" dirty="0" smtClean="0"/>
              <a:t> (1982, 1990)</a:t>
            </a:r>
            <a:r>
              <a:rPr lang="cs-CZ" dirty="0" smtClean="0"/>
              <a:t>:</a:t>
            </a:r>
          </a:p>
          <a:p>
            <a:pPr marL="0" indent="0">
              <a:buFont typeface="Wingdings" pitchFamily="2" charset="2"/>
              <a:buNone/>
              <a:defRPr/>
            </a:pPr>
            <a:r>
              <a:rPr lang="cs-CZ" dirty="0" smtClean="0"/>
              <a:t>1. </a:t>
            </a:r>
            <a:r>
              <a:rPr lang="cs-CZ" dirty="0" err="1" smtClean="0"/>
              <a:t>values</a:t>
            </a:r>
            <a:r>
              <a:rPr lang="cs-CZ" dirty="0" smtClean="0"/>
              <a:t> and </a:t>
            </a:r>
            <a:r>
              <a:rPr lang="cs-CZ" dirty="0" err="1" smtClean="0"/>
              <a:t>beliefs</a:t>
            </a:r>
            <a:r>
              <a:rPr lang="cs-CZ" dirty="0" smtClean="0"/>
              <a:t> (</a:t>
            </a:r>
            <a:r>
              <a:rPr lang="cs-CZ" dirty="0" err="1" smtClean="0"/>
              <a:t>preconditions</a:t>
            </a:r>
            <a:r>
              <a:rPr lang="cs-CZ" dirty="0" smtClean="0"/>
              <a:t>)</a:t>
            </a:r>
          </a:p>
          <a:p>
            <a:pPr marL="444500" indent="-444500">
              <a:buFont typeface="Wingdings" pitchFamily="2" charset="2"/>
              <a:buNone/>
              <a:defRPr/>
            </a:pPr>
            <a:r>
              <a:rPr lang="cs-CZ" dirty="0" smtClean="0"/>
              <a:t>2. </a:t>
            </a:r>
            <a:r>
              <a:rPr lang="cs-CZ" dirty="0" err="1" smtClean="0"/>
              <a:t>patterns</a:t>
            </a:r>
            <a:r>
              <a:rPr lang="cs-CZ" dirty="0" smtClean="0"/>
              <a:t> </a:t>
            </a:r>
            <a:r>
              <a:rPr lang="cs-CZ" dirty="0" err="1" smtClean="0"/>
              <a:t>of</a:t>
            </a:r>
            <a:r>
              <a:rPr lang="cs-CZ" dirty="0" smtClean="0"/>
              <a:t> </a:t>
            </a:r>
            <a:r>
              <a:rPr lang="cs-CZ" dirty="0" err="1" smtClean="0"/>
              <a:t>behavior</a:t>
            </a:r>
            <a:r>
              <a:rPr lang="cs-CZ" dirty="0" smtClean="0"/>
              <a:t>, </a:t>
            </a:r>
            <a:r>
              <a:rPr lang="cs-CZ" dirty="0" err="1" smtClean="0"/>
              <a:t>reflecting</a:t>
            </a:r>
            <a:r>
              <a:rPr lang="cs-CZ" dirty="0" smtClean="0"/>
              <a:t> and </a:t>
            </a:r>
            <a:r>
              <a:rPr lang="cs-CZ" dirty="0" err="1" smtClean="0"/>
              <a:t>strenghtening</a:t>
            </a:r>
            <a:r>
              <a:rPr lang="cs-CZ" dirty="0" smtClean="0"/>
              <a:t> </a:t>
            </a:r>
            <a:r>
              <a:rPr lang="cs-CZ" dirty="0" err="1" smtClean="0"/>
              <a:t>the</a:t>
            </a:r>
            <a:r>
              <a:rPr lang="cs-CZ" dirty="0" smtClean="0"/>
              <a:t> </a:t>
            </a:r>
            <a:r>
              <a:rPr lang="cs-CZ" dirty="0" err="1" smtClean="0"/>
              <a:t>values</a:t>
            </a:r>
            <a:endParaRPr lang="cs-CZ" dirty="0" smtClean="0"/>
          </a:p>
          <a:p>
            <a:pPr marL="444500" indent="-444500">
              <a:buFont typeface="Wingdings" pitchFamily="2" charset="2"/>
              <a:buNone/>
              <a:defRPr/>
            </a:pPr>
            <a:r>
              <a:rPr lang="cs-CZ" dirty="0" smtClean="0"/>
              <a:t>3. </a:t>
            </a:r>
            <a:r>
              <a:rPr lang="cs-CZ" dirty="0" err="1" smtClean="0"/>
              <a:t>sets</a:t>
            </a:r>
            <a:r>
              <a:rPr lang="cs-CZ" dirty="0" smtClean="0"/>
              <a:t> </a:t>
            </a:r>
            <a:r>
              <a:rPr lang="cs-CZ" dirty="0" err="1" smtClean="0"/>
              <a:t>of</a:t>
            </a:r>
            <a:r>
              <a:rPr lang="cs-CZ" dirty="0" smtClean="0"/>
              <a:t> </a:t>
            </a:r>
            <a:r>
              <a:rPr lang="cs-CZ" dirty="0" err="1" smtClean="0"/>
              <a:t>conditions</a:t>
            </a:r>
            <a:r>
              <a:rPr lang="cs-CZ" dirty="0" smtClean="0"/>
              <a:t> (</a:t>
            </a:r>
            <a:r>
              <a:rPr lang="cs-CZ" dirty="0" err="1" smtClean="0"/>
              <a:t>artifacts</a:t>
            </a:r>
            <a:r>
              <a:rPr lang="cs-CZ" dirty="0" smtClean="0"/>
              <a:t> and </a:t>
            </a:r>
            <a:r>
              <a:rPr lang="cs-CZ" dirty="0" err="1" smtClean="0"/>
              <a:t>the</a:t>
            </a:r>
            <a:r>
              <a:rPr lang="cs-CZ" dirty="0" smtClean="0"/>
              <a:t> </a:t>
            </a:r>
            <a:r>
              <a:rPr lang="cs-CZ" dirty="0" err="1" smtClean="0"/>
              <a:t>environment</a:t>
            </a:r>
            <a:r>
              <a:rPr lang="cs-CZ" dirty="0" smtClean="0"/>
              <a:t> in </a:t>
            </a:r>
            <a:r>
              <a:rPr lang="cs-CZ" dirty="0" err="1" smtClean="0"/>
              <a:t>which</a:t>
            </a:r>
            <a:r>
              <a:rPr lang="cs-CZ" dirty="0" smtClean="0"/>
              <a:t> </a:t>
            </a:r>
            <a:r>
              <a:rPr lang="cs-CZ" dirty="0" err="1" smtClean="0"/>
              <a:t>members</a:t>
            </a:r>
            <a:r>
              <a:rPr lang="cs-CZ" dirty="0" smtClean="0"/>
              <a:t> </a:t>
            </a:r>
            <a:r>
              <a:rPr lang="cs-CZ" dirty="0" err="1" smtClean="0"/>
              <a:t>of</a:t>
            </a:r>
            <a:r>
              <a:rPr lang="cs-CZ" dirty="0" smtClean="0"/>
              <a:t> </a:t>
            </a:r>
            <a:r>
              <a:rPr lang="cs-CZ" dirty="0" err="1" smtClean="0"/>
              <a:t>organization</a:t>
            </a:r>
            <a:r>
              <a:rPr lang="cs-CZ" dirty="0" smtClean="0"/>
              <a:t> </a:t>
            </a:r>
            <a:r>
              <a:rPr lang="cs-CZ" dirty="0" err="1" smtClean="0"/>
              <a:t>work</a:t>
            </a:r>
            <a:r>
              <a:rPr lang="cs-CZ" dirty="0" smtClean="0"/>
              <a:t>)</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AF2DEBE7-5E91-442C-8EB6-066DF1A2FFFC}" type="slidenum">
              <a:rPr lang="cs-CZ" sz="1000" b="1">
                <a:solidFill>
                  <a:srgbClr val="7D1E1E"/>
                </a:solidFill>
                <a:latin typeface="+mn-lt"/>
              </a:rPr>
              <a:pPr>
                <a:defRPr/>
              </a:pPr>
              <a:t>18</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2755E906-B3E8-4152-8F93-39DFE364B11F}" type="slidenum">
              <a:rPr lang="cs-CZ"/>
              <a:pPr>
                <a:defRPr/>
              </a:pPr>
              <a:t>19</a:t>
            </a:fld>
            <a:endParaRPr lang="cs-CZ"/>
          </a:p>
        </p:txBody>
      </p:sp>
      <p:sp>
        <p:nvSpPr>
          <p:cNvPr id="21507" name="Title 1"/>
          <p:cNvSpPr>
            <a:spLocks noGrp="1"/>
          </p:cNvSpPr>
          <p:nvPr>
            <p:ph type="title" idx="4294967295"/>
          </p:nvPr>
        </p:nvSpPr>
        <p:spPr/>
        <p:txBody>
          <a:bodyPr/>
          <a:lstStyle/>
          <a:p>
            <a:r>
              <a:rPr lang="cs-CZ" b="1" smtClean="0">
                <a:latin typeface="Arial" charset="0"/>
              </a:rPr>
              <a:t>Obsah a síla organizační kultury</a:t>
            </a:r>
            <a:endParaRPr lang="en-US" b="1" smtClean="0">
              <a:latin typeface="Arial" charset="0"/>
            </a:endParaRPr>
          </a:p>
        </p:txBody>
      </p:sp>
      <p:sp>
        <p:nvSpPr>
          <p:cNvPr id="21508" name="Content Placeholder 2"/>
          <p:cNvSpPr>
            <a:spLocks noGrp="1"/>
          </p:cNvSpPr>
          <p:nvPr>
            <p:ph idx="4294967295"/>
          </p:nvPr>
        </p:nvSpPr>
        <p:spPr>
          <a:xfrm>
            <a:off x="571500" y="1773238"/>
            <a:ext cx="8101013" cy="4668837"/>
          </a:xfrm>
        </p:spPr>
        <p:txBody>
          <a:bodyPr/>
          <a:lstStyle/>
          <a:p>
            <a:pPr marL="0" indent="0">
              <a:buFont typeface="Wingdings" pitchFamily="2" charset="2"/>
              <a:buNone/>
            </a:pPr>
            <a:r>
              <a:rPr lang="cs-CZ" u="sng" dirty="0" smtClean="0"/>
              <a:t>Obsah</a:t>
            </a:r>
            <a:r>
              <a:rPr lang="cs-CZ" dirty="0" smtClean="0"/>
              <a:t>:</a:t>
            </a:r>
          </a:p>
          <a:p>
            <a:pPr marL="0" indent="0">
              <a:buFont typeface="Wingdings" pitchFamily="2" charset="2"/>
              <a:buNone/>
            </a:pPr>
            <a:r>
              <a:rPr lang="cs-CZ" dirty="0" smtClean="0"/>
              <a:t>Jaké konkrétní základní předpoklady, názory, hodnoty, postoje a normy chování jsou sdíleny. </a:t>
            </a:r>
          </a:p>
          <a:p>
            <a:pPr marL="0" indent="0">
              <a:buFont typeface="Wingdings" pitchFamily="2" charset="2"/>
              <a:buNone/>
            </a:pPr>
            <a:endParaRPr lang="cs-CZ" dirty="0" smtClean="0"/>
          </a:p>
          <a:p>
            <a:pPr marL="0" indent="0">
              <a:buFont typeface="Wingdings" pitchFamily="2" charset="2"/>
              <a:buNone/>
            </a:pPr>
            <a:r>
              <a:rPr lang="cs-CZ" u="sng" dirty="0" smtClean="0"/>
              <a:t>Síla</a:t>
            </a:r>
            <a:r>
              <a:rPr lang="cs-CZ" dirty="0" smtClean="0"/>
              <a:t>:</a:t>
            </a:r>
          </a:p>
          <a:p>
            <a:pPr marL="0" indent="0">
              <a:buFont typeface="Wingdings" pitchFamily="2" charset="2"/>
              <a:buNone/>
            </a:pPr>
            <a:r>
              <a:rPr lang="cs-CZ" dirty="0" smtClean="0"/>
              <a:t>Do jaké míry jsou tyto prvky sdíleny.</a:t>
            </a:r>
          </a:p>
          <a:p>
            <a:pPr marL="0" indent="0">
              <a:buFont typeface="Wingdings" pitchFamily="2" charset="2"/>
              <a:buNone/>
            </a:pPr>
            <a:endParaRPr lang="cs-CZ" dirty="0" smtClean="0"/>
          </a:p>
          <a:p>
            <a:pPr marL="0" indent="0">
              <a:buFont typeface="Wingdings" pitchFamily="2" charset="2"/>
              <a:buNone/>
            </a:pPr>
            <a:r>
              <a:rPr lang="cs-CZ" u="sng" dirty="0" smtClean="0"/>
              <a:t>Subkultury</a:t>
            </a:r>
            <a:r>
              <a:rPr lang="cs-CZ" dirty="0" smtClean="0"/>
              <a:t>:</a:t>
            </a:r>
          </a:p>
          <a:p>
            <a:pPr marL="0" indent="0">
              <a:buFont typeface="Wingdings" pitchFamily="2" charset="2"/>
              <a:buNone/>
            </a:pPr>
            <a:r>
              <a:rPr lang="cs-CZ" dirty="0" smtClean="0"/>
              <a:t>Rozpoznatelné odlišitelné kultury v jedné organizaci.</a:t>
            </a:r>
            <a:endParaRPr lang="en-US"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E1328E2F-52B8-469C-A9D3-FEE3811FE27A}" type="slidenum">
              <a:rPr lang="cs-CZ" sz="1000" b="1">
                <a:solidFill>
                  <a:srgbClr val="7D1E1E"/>
                </a:solidFill>
                <a:latin typeface="+mn-lt"/>
              </a:rPr>
              <a:pPr>
                <a:defRPr/>
              </a:pPr>
              <a:t>19</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D37C6689-922B-4169-AD81-DB207C332C5F}" type="slidenum">
              <a:rPr lang="cs-CZ"/>
              <a:pPr>
                <a:defRPr/>
              </a:pPr>
              <a:t>2</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657DBD87-3AB2-4B55-8045-FA62F7D4B0F1}" type="slidenum">
              <a:rPr lang="cs-CZ" sz="1000" b="1">
                <a:solidFill>
                  <a:srgbClr val="7D1E1E"/>
                </a:solidFill>
                <a:latin typeface="+mn-lt"/>
              </a:rPr>
              <a:pPr>
                <a:defRPr/>
              </a:pPr>
              <a:t>2</a:t>
            </a:fld>
            <a:endParaRPr lang="cs-CZ" sz="1000" b="1">
              <a:solidFill>
                <a:srgbClr val="7D1E1E"/>
              </a:solidFill>
              <a:latin typeface="+mn-lt"/>
            </a:endParaRPr>
          </a:p>
        </p:txBody>
      </p:sp>
      <p:sp>
        <p:nvSpPr>
          <p:cNvPr id="4100" name="Rectangle 16"/>
          <p:cNvSpPr>
            <a:spLocks noGrp="1" noChangeArrowheads="1"/>
          </p:cNvSpPr>
          <p:nvPr>
            <p:ph type="title"/>
          </p:nvPr>
        </p:nvSpPr>
        <p:spPr/>
        <p:txBody>
          <a:bodyPr/>
          <a:lstStyle/>
          <a:p>
            <a:pPr eaLnBrk="1" hangingPunct="1"/>
            <a:r>
              <a:rPr lang="cs-CZ" b="1" smtClean="0"/>
              <a:t>Co můžete očekávat</a:t>
            </a:r>
          </a:p>
        </p:txBody>
      </p:sp>
      <p:sp>
        <p:nvSpPr>
          <p:cNvPr id="4101" name="Rectangle 17"/>
          <p:cNvSpPr>
            <a:spLocks noGrp="1" noChangeArrowheads="1"/>
          </p:cNvSpPr>
          <p:nvPr>
            <p:ph type="body" idx="1"/>
          </p:nvPr>
        </p:nvSpPr>
        <p:spPr/>
        <p:txBody>
          <a:bodyPr/>
          <a:lstStyle/>
          <a:p>
            <a:pPr marL="457200" indent="-457200" eaLnBrk="1" hangingPunct="1">
              <a:buFont typeface="Arial" charset="0"/>
              <a:buAutoNum type="arabicPeriod"/>
              <a:tabLst>
                <a:tab pos="3763963" algn="l"/>
              </a:tabLst>
            </a:pPr>
            <a:endParaRPr lang="cs-CZ" smtClean="0">
              <a:latin typeface="Arial" charset="0"/>
            </a:endParaRPr>
          </a:p>
          <a:p>
            <a:pPr marL="457200" indent="-457200" eaLnBrk="1" hangingPunct="1">
              <a:buFont typeface="Arial" charset="0"/>
              <a:buAutoNum type="arabicPeriod"/>
              <a:tabLst>
                <a:tab pos="3763963" algn="l"/>
              </a:tabLst>
            </a:pPr>
            <a:r>
              <a:rPr lang="cs-CZ" smtClean="0"/>
              <a:t>Co je to organizační kultura (OK)</a:t>
            </a:r>
          </a:p>
          <a:p>
            <a:pPr marL="457200" indent="-457200" eaLnBrk="1" hangingPunct="1">
              <a:buFont typeface="Arial" charset="0"/>
              <a:buAutoNum type="arabicPeriod"/>
              <a:tabLst>
                <a:tab pos="3763963" algn="l"/>
              </a:tabLst>
            </a:pPr>
            <a:r>
              <a:rPr lang="cs-CZ" smtClean="0"/>
              <a:t>Typologie OK</a:t>
            </a:r>
          </a:p>
          <a:p>
            <a:pPr marL="457200" indent="-457200" eaLnBrk="1" hangingPunct="1">
              <a:buFont typeface="Arial" charset="0"/>
              <a:buAutoNum type="arabicPeriod"/>
              <a:tabLst>
                <a:tab pos="3763963" algn="l"/>
              </a:tabLst>
            </a:pPr>
            <a:r>
              <a:rPr lang="cs-CZ" smtClean="0"/>
              <a:t>Koncepce OK</a:t>
            </a:r>
          </a:p>
          <a:p>
            <a:pPr marL="457200" indent="-457200" eaLnBrk="1" hangingPunct="1">
              <a:buFont typeface="Arial" charset="0"/>
              <a:buAutoNum type="arabicPeriod"/>
              <a:tabLst>
                <a:tab pos="3763963" algn="l"/>
              </a:tabLst>
            </a:pPr>
            <a:r>
              <a:rPr lang="cs-CZ" smtClean="0"/>
              <a:t>Výzkum OK</a:t>
            </a:r>
          </a:p>
          <a:p>
            <a:pPr marL="457200" indent="-457200" eaLnBrk="1" hangingPunct="1">
              <a:buFont typeface="Arial" charset="0"/>
              <a:buAutoNum type="arabicPeriod"/>
              <a:tabLst>
                <a:tab pos="3763963" algn="l"/>
              </a:tabLst>
            </a:pPr>
            <a:r>
              <a:rPr lang="cs-CZ" smtClean="0"/>
              <a:t>Organizační kultury různých zemí</a:t>
            </a:r>
          </a:p>
          <a:p>
            <a:pPr marL="457200" indent="-457200" eaLnBrk="1" hangingPunct="1">
              <a:buFont typeface="Arial" charset="0"/>
              <a:buAutoNum type="arabicPeriod"/>
              <a:tabLst>
                <a:tab pos="3763963" algn="l"/>
              </a:tabLst>
            </a:pPr>
            <a:r>
              <a:rPr lang="cs-CZ" smtClean="0"/>
              <a:t>Závěr</a:t>
            </a:r>
          </a:p>
          <a:p>
            <a:pPr marL="457200" indent="-457200" eaLnBrk="1" hangingPunct="1">
              <a:buFont typeface="Arial" charset="0"/>
              <a:buAutoNum type="arabicPeriod"/>
              <a:tabLst>
                <a:tab pos="3763963" algn="l"/>
              </a:tabLst>
            </a:pPr>
            <a:endParaRPr lang="cs-CZ"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3BD87B1F-8540-4FB4-99FC-8FE9B1AE4050}" type="slidenum">
              <a:rPr lang="cs-CZ"/>
              <a:pPr>
                <a:defRPr/>
              </a:pPr>
              <a:t>20</a:t>
            </a:fld>
            <a:endParaRPr lang="cs-CZ"/>
          </a:p>
        </p:txBody>
      </p:sp>
      <p:sp>
        <p:nvSpPr>
          <p:cNvPr id="22531" name="Title 1"/>
          <p:cNvSpPr>
            <a:spLocks noGrp="1"/>
          </p:cNvSpPr>
          <p:nvPr>
            <p:ph type="title" idx="4294967295"/>
          </p:nvPr>
        </p:nvSpPr>
        <p:spPr/>
        <p:txBody>
          <a:bodyPr/>
          <a:lstStyle/>
          <a:p>
            <a:r>
              <a:rPr lang="cs-CZ" b="1" smtClean="0">
                <a:latin typeface="Arial" charset="0"/>
              </a:rPr>
              <a:t>Zdroje organizační kultury</a:t>
            </a:r>
            <a:endParaRPr lang="en-US" b="1" smtClean="0">
              <a:latin typeface="Arial" charset="0"/>
            </a:endParaRPr>
          </a:p>
        </p:txBody>
      </p:sp>
      <p:sp>
        <p:nvSpPr>
          <p:cNvPr id="19460" name="Content Placeholder 2"/>
          <p:cNvSpPr>
            <a:spLocks noGrp="1"/>
          </p:cNvSpPr>
          <p:nvPr>
            <p:ph idx="4294967295"/>
          </p:nvPr>
        </p:nvSpPr>
        <p:spPr>
          <a:xfrm>
            <a:off x="571500" y="1773238"/>
            <a:ext cx="8101013" cy="4357687"/>
          </a:xfrm>
        </p:spPr>
        <p:txBody>
          <a:bodyPr/>
          <a:lstStyle/>
          <a:p>
            <a:pPr marL="0" indent="0">
              <a:buFont typeface="Wingdings" pitchFamily="2" charset="2"/>
              <a:buNone/>
              <a:defRPr/>
            </a:pPr>
            <a:r>
              <a:rPr lang="cs-CZ" sz="2000" dirty="0" smtClean="0"/>
              <a:t>OK je ovlivňována: </a:t>
            </a:r>
          </a:p>
          <a:p>
            <a:pPr marL="457200" indent="-457200">
              <a:buFont typeface="+mj-lt"/>
              <a:buAutoNum type="arabicPeriod"/>
              <a:defRPr/>
            </a:pPr>
            <a:r>
              <a:rPr lang="cs-CZ" sz="2000" dirty="0" smtClean="0"/>
              <a:t>prostředím: národní kultura, typ trhu, kultura profese, požadavky zákazníků a jejich vyjednávací síla, obor,</a:t>
            </a:r>
          </a:p>
          <a:p>
            <a:pPr marL="457200" indent="-457200">
              <a:buFont typeface="+mj-lt"/>
              <a:buAutoNum type="arabicPeriod"/>
              <a:defRPr/>
            </a:pPr>
            <a:r>
              <a:rPr lang="cs-CZ" sz="2000" dirty="0" smtClean="0"/>
              <a:t>zakladatelem, dominantním lídrem, vlastníkem nebo manažerem</a:t>
            </a:r>
          </a:p>
          <a:p>
            <a:pPr marL="457200" indent="-457200">
              <a:buFont typeface="+mj-lt"/>
              <a:buAutoNum type="arabicPeriod"/>
              <a:defRPr/>
            </a:pPr>
            <a:r>
              <a:rPr lang="cs-CZ" sz="2000" dirty="0" smtClean="0"/>
              <a:t>velikostí a zralostí organizace,</a:t>
            </a:r>
          </a:p>
          <a:p>
            <a:pPr marL="457200" indent="-457200">
              <a:buFont typeface="+mj-lt"/>
              <a:buAutoNum type="arabicPeriod"/>
              <a:defRPr/>
            </a:pPr>
            <a:r>
              <a:rPr lang="cs-CZ" sz="2000" dirty="0" smtClean="0"/>
              <a:t>používanými technologiemi.</a:t>
            </a:r>
            <a:endParaRPr lang="en-US" sz="2000"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B1818A0-6E86-4DA9-8E4F-7FCB627255D7}" type="slidenum">
              <a:rPr lang="cs-CZ" sz="1000" b="1">
                <a:solidFill>
                  <a:srgbClr val="7D1E1E"/>
                </a:solidFill>
                <a:latin typeface="+mn-lt"/>
              </a:rPr>
              <a:pPr>
                <a:defRPr/>
              </a:pPr>
              <a:t>20</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69C4F395-6EBE-475E-A6A5-FB8FB975FFC3}" type="slidenum">
              <a:rPr lang="cs-CZ"/>
              <a:pPr>
                <a:defRPr/>
              </a:pPr>
              <a:t>21</a:t>
            </a:fld>
            <a:endParaRPr lang="cs-CZ"/>
          </a:p>
        </p:txBody>
      </p:sp>
      <p:sp>
        <p:nvSpPr>
          <p:cNvPr id="23555" name="Title 1"/>
          <p:cNvSpPr>
            <a:spLocks noGrp="1"/>
          </p:cNvSpPr>
          <p:nvPr>
            <p:ph type="title" idx="4294967295"/>
          </p:nvPr>
        </p:nvSpPr>
        <p:spPr/>
        <p:txBody>
          <a:bodyPr/>
          <a:lstStyle/>
          <a:p>
            <a:r>
              <a:rPr lang="cs-CZ" b="1" smtClean="0">
                <a:latin typeface="Arial" charset="0"/>
              </a:rPr>
              <a:t>Harrison, 1972 and Handy, 1976</a:t>
            </a:r>
            <a:endParaRPr lang="en-US" b="1" smtClean="0">
              <a:latin typeface="Arial" charset="0"/>
            </a:endParaRPr>
          </a:p>
        </p:txBody>
      </p:sp>
      <p:sp>
        <p:nvSpPr>
          <p:cNvPr id="23556" name="Content Placeholder 2"/>
          <p:cNvSpPr>
            <a:spLocks noGrp="1"/>
          </p:cNvSpPr>
          <p:nvPr>
            <p:ph idx="4294967295"/>
          </p:nvPr>
        </p:nvSpPr>
        <p:spPr>
          <a:xfrm>
            <a:off x="571500" y="5589588"/>
            <a:ext cx="8101013" cy="541337"/>
          </a:xfrm>
        </p:spPr>
        <p:txBody>
          <a:bodyPr/>
          <a:lstStyle/>
          <a:p>
            <a:pPr marL="0" indent="0">
              <a:buFont typeface="Wingdings" pitchFamily="2" charset="2"/>
              <a:buNone/>
            </a:pPr>
            <a:r>
              <a:rPr lang="cs-CZ" sz="1600" smtClean="0"/>
              <a:t>Jedna z prvních typologií, stále velmi známá.</a:t>
            </a:r>
            <a:endParaRPr lang="en-US" sz="160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47793F22-994D-433E-B1D0-524B5658AD3A}" type="slidenum">
              <a:rPr lang="cs-CZ" sz="1000" b="1">
                <a:solidFill>
                  <a:srgbClr val="7D1E1E"/>
                </a:solidFill>
                <a:latin typeface="+mn-lt"/>
              </a:rPr>
              <a:pPr>
                <a:defRPr/>
              </a:pPr>
              <a:t>21</a:t>
            </a:fld>
            <a:endParaRPr lang="cs-CZ" sz="1000" b="1">
              <a:solidFill>
                <a:srgbClr val="7D1E1E"/>
              </a:solidFill>
              <a:latin typeface="+mn-lt"/>
            </a:endParaRP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700213"/>
            <a:ext cx="719296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0D05066C-6E4F-4C23-9F21-FCFD1D95970A}" type="slidenum">
              <a:rPr lang="cs-CZ"/>
              <a:pPr>
                <a:defRPr/>
              </a:pPr>
              <a:t>22</a:t>
            </a:fld>
            <a:endParaRPr lang="cs-CZ"/>
          </a:p>
        </p:txBody>
      </p:sp>
      <p:sp>
        <p:nvSpPr>
          <p:cNvPr id="24579" name="Title 1"/>
          <p:cNvSpPr>
            <a:spLocks noGrp="1"/>
          </p:cNvSpPr>
          <p:nvPr>
            <p:ph type="title" idx="4294967295"/>
          </p:nvPr>
        </p:nvSpPr>
        <p:spPr/>
        <p:txBody>
          <a:bodyPr/>
          <a:lstStyle/>
          <a:p>
            <a:r>
              <a:rPr lang="cs-CZ" b="1" smtClean="0">
                <a:latin typeface="Arial" charset="0"/>
              </a:rPr>
              <a:t>Trompenaars, 1993</a:t>
            </a:r>
            <a:endParaRPr lang="en-US" b="1" smtClean="0">
              <a:latin typeface="Arial" charset="0"/>
            </a:endParaRPr>
          </a:p>
        </p:txBody>
      </p:sp>
      <p:pic>
        <p:nvPicPr>
          <p:cNvPr id="24580"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525" y="1989138"/>
            <a:ext cx="9134475" cy="4202112"/>
          </a:xfrm>
          <a:solidFill>
            <a:srgbClr val="FFFFFF"/>
          </a:solidFill>
        </p:spPr>
      </p:pic>
      <p:sp>
        <p:nvSpPr>
          <p:cNvPr id="4" name="Footer Placeholder 3"/>
          <p:cNvSpPr txBox="1">
            <a:spLocks noGrp="1"/>
          </p:cNvSpPr>
          <p:nvPr/>
        </p:nvSpPr>
        <p:spPr bwMode="auto">
          <a:xfrm>
            <a:off x="2706688" y="6442075"/>
            <a:ext cx="5087937" cy="263525"/>
          </a:xfrm>
          <a:prstGeom prst="rect">
            <a:avLst/>
          </a:prstGeom>
          <a:noFill/>
          <a:ln>
            <a:miter lim="800000"/>
            <a:headEnd/>
            <a:tailEnd/>
          </a:ln>
        </p:spPr>
        <p:txBody>
          <a:bodyPr lIns="0" tIns="0" rIns="0" bIns="0"/>
          <a:lstStyle/>
          <a:p>
            <a:pPr algn="l">
              <a:defRPr/>
            </a:pPr>
            <a:r>
              <a:rPr lang="cs-CZ" sz="1000" dirty="0">
                <a:solidFill>
                  <a:srgbClr val="777777"/>
                </a:solidFill>
                <a:latin typeface="+mn-lt"/>
              </a:rPr>
              <a:t>Fall 2009, MWCC</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06BE6F31-683C-40E8-BBD4-39D9D73E3E90}" type="slidenum">
              <a:rPr lang="cs-CZ" sz="1000" b="1">
                <a:solidFill>
                  <a:srgbClr val="7D1E1E"/>
                </a:solidFill>
                <a:latin typeface="+mn-lt"/>
              </a:rPr>
              <a:pPr>
                <a:defRPr/>
              </a:pPr>
              <a:t>22</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A5F81135-CF8A-4A49-B249-16AB8A7D9526}" type="slidenum">
              <a:rPr lang="cs-CZ"/>
              <a:pPr>
                <a:defRPr/>
              </a:pPr>
              <a:t>23</a:t>
            </a:fld>
            <a:endParaRPr lang="cs-CZ"/>
          </a:p>
        </p:txBody>
      </p:sp>
      <p:sp>
        <p:nvSpPr>
          <p:cNvPr id="25603" name="Title 1"/>
          <p:cNvSpPr>
            <a:spLocks noGrp="1"/>
          </p:cNvSpPr>
          <p:nvPr>
            <p:ph type="title" idx="4294967295"/>
          </p:nvPr>
        </p:nvSpPr>
        <p:spPr/>
        <p:txBody>
          <a:bodyPr/>
          <a:lstStyle/>
          <a:p>
            <a:r>
              <a:rPr lang="cs-CZ" b="1" smtClean="0">
                <a:latin typeface="Arial" charset="0"/>
              </a:rPr>
              <a:t>Deal and Kennedy, 1982</a:t>
            </a:r>
            <a:endParaRPr lang="en-US" b="1" smtClean="0">
              <a:latin typeface="Arial" charset="0"/>
            </a:endParaRP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41D1B27-434C-4D3A-AA88-C65AD95DB725}" type="slidenum">
              <a:rPr lang="cs-CZ" sz="1000" b="1">
                <a:solidFill>
                  <a:srgbClr val="7D1E1E"/>
                </a:solidFill>
                <a:latin typeface="+mn-lt"/>
              </a:rPr>
              <a:pPr>
                <a:defRPr/>
              </a:pPr>
              <a:t>23</a:t>
            </a:fld>
            <a:endParaRPr lang="cs-CZ" sz="1000" b="1">
              <a:solidFill>
                <a:srgbClr val="7D1E1E"/>
              </a:solidFill>
              <a:latin typeface="+mn-lt"/>
            </a:endParaRPr>
          </a:p>
        </p:txBody>
      </p:sp>
      <p:graphicFrame>
        <p:nvGraphicFramePr>
          <p:cNvPr id="2" name="Tabulka 1"/>
          <p:cNvGraphicFramePr>
            <a:graphicFrameLocks noGrp="1"/>
          </p:cNvGraphicFramePr>
          <p:nvPr/>
        </p:nvGraphicFramePr>
        <p:xfrm>
          <a:off x="395288" y="1773238"/>
          <a:ext cx="8569325" cy="4581526"/>
        </p:xfrm>
        <a:graphic>
          <a:graphicData uri="http://schemas.openxmlformats.org/drawingml/2006/table">
            <a:tbl>
              <a:tblPr/>
              <a:tblGrid>
                <a:gridCol w="2088322"/>
                <a:gridCol w="1008156"/>
                <a:gridCol w="2808435"/>
                <a:gridCol w="2664412"/>
              </a:tblGrid>
              <a:tr h="304800">
                <a:tc rowSpan="2" gridSpan="2">
                  <a:txBody>
                    <a:bodyPr/>
                    <a:lstStyle/>
                    <a:p>
                      <a:pPr algn="ctr"/>
                      <a:r>
                        <a:rPr lang="en-US" sz="2000" dirty="0"/>
                        <a:t> </a:t>
                      </a:r>
                    </a:p>
                    <a:p>
                      <a:pPr algn="ctr"/>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2">
                  <a:txBody>
                    <a:bodyPr/>
                    <a:lstStyle/>
                    <a:p>
                      <a:pPr algn="ctr"/>
                      <a:r>
                        <a:rPr lang="en-US" sz="2000" b="1" dirty="0"/>
                        <a:t>Risk</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22772">
                <a:tc gridSpan="2" vMerge="1">
                  <a:txBody>
                    <a:bodyPr/>
                    <a:lstStyle/>
                    <a:p>
                      <a:endParaRPr lang="en-US"/>
                    </a:p>
                  </a:txBody>
                  <a:tcPr/>
                </a:tc>
                <a:tc hMerge="1" vMerge="1">
                  <a:txBody>
                    <a:bodyPr/>
                    <a:lstStyle/>
                    <a:p>
                      <a:endParaRPr lang="en-US"/>
                    </a:p>
                  </a:txBody>
                  <a:tcPr/>
                </a:tc>
                <a:tc>
                  <a:txBody>
                    <a:bodyPr/>
                    <a:lstStyle/>
                    <a:p>
                      <a:pPr algn="ctr"/>
                      <a:r>
                        <a:rPr lang="en-US" sz="2000" dirty="0"/>
                        <a:t>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High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5938">
                <a:tc rowSpan="2">
                  <a:txBody>
                    <a:bodyPr/>
                    <a:lstStyle/>
                    <a:p>
                      <a:pPr algn="ctr"/>
                      <a:r>
                        <a:rPr lang="en-US" sz="2000" b="1" dirty="0"/>
                        <a:t>Feedback and reward</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Rapid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Work-hard, </a:t>
                      </a:r>
                      <a:br>
                        <a:rPr lang="en-US" sz="2000" b="1" dirty="0"/>
                      </a:br>
                      <a:r>
                        <a:rPr lang="en-US" sz="2000" b="1" dirty="0"/>
                        <a:t>play-hard</a:t>
                      </a:r>
                      <a:br>
                        <a:rPr lang="en-US" sz="2000" b="1" dirty="0"/>
                      </a:br>
                      <a:r>
                        <a:rPr lang="en-US" sz="2000" b="1" dirty="0"/>
                        <a:t> culture</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Tough-guy macho</a:t>
                      </a:r>
                      <a:br>
                        <a:rPr lang="en-US" sz="2000" b="1" dirty="0"/>
                      </a:br>
                      <a:r>
                        <a:rPr lang="en-US" sz="2000" b="1" dirty="0"/>
                        <a:t>culture</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8016">
                <a:tc vMerge="1">
                  <a:txBody>
                    <a:bodyPr/>
                    <a:lstStyle/>
                    <a:p>
                      <a:endParaRPr lang="en-US"/>
                    </a:p>
                  </a:txBody>
                  <a:tcPr/>
                </a:tc>
                <a:tc>
                  <a:txBody>
                    <a:bodyPr/>
                    <a:lstStyle/>
                    <a:p>
                      <a:pPr algn="ctr"/>
                      <a:r>
                        <a:rPr lang="en-US" sz="2000" dirty="0"/>
                        <a:t>Slow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Process</a:t>
                      </a:r>
                      <a:br>
                        <a:rPr lang="en-US" sz="2000" b="1" dirty="0"/>
                      </a:br>
                      <a:r>
                        <a:rPr lang="en-US" sz="2000" b="1" dirty="0"/>
                        <a:t> culture</a:t>
                      </a:r>
                      <a:br>
                        <a:rPr lang="en-US" sz="2000" b="1" dirty="0"/>
                      </a:br>
                      <a:r>
                        <a:rPr lang="en-US" sz="2000" b="1" dirty="0"/>
                        <a:t> </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Bet-the-</a:t>
                      </a:r>
                      <a:br>
                        <a:rPr lang="en-US" sz="2000" b="1" dirty="0"/>
                      </a:br>
                      <a:r>
                        <a:rPr lang="en-US" sz="2000" b="1" dirty="0"/>
                        <a:t>company</a:t>
                      </a:r>
                      <a:br>
                        <a:rPr lang="en-US" sz="2000" b="1" dirty="0"/>
                      </a:br>
                      <a:r>
                        <a:rPr lang="en-US" sz="2000" b="1" dirty="0"/>
                        <a:t>culture</a:t>
                      </a:r>
                      <a:br>
                        <a:rPr lang="en-US" sz="2000" b="1" dirty="0"/>
                      </a:br>
                      <a:r>
                        <a:rPr lang="en-US" sz="2000" b="1" dirty="0"/>
                        <a:t> </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5627" name="Rectangle 6"/>
          <p:cNvSpPr>
            <a:spLocks noChangeArrowheads="1"/>
          </p:cNvSpPr>
          <p:nvPr/>
        </p:nvSpPr>
        <p:spPr bwMode="auto">
          <a:xfrm>
            <a:off x="4205288" y="1773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cs-CZ"/>
          </a:p>
          <a:p>
            <a:pPr algn="ctr" eaLnBrk="0" hangingPunct="0"/>
            <a:r>
              <a:rPr lang="cs-CZ"/>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75BC1058-FBFC-4B4D-87F9-BFADBEC1E277}" type="slidenum">
              <a:rPr lang="cs-CZ"/>
              <a:pPr>
                <a:defRPr/>
              </a:pPr>
              <a:t>24</a:t>
            </a:fld>
            <a:endParaRPr lang="cs-CZ"/>
          </a:p>
        </p:txBody>
      </p:sp>
      <p:sp>
        <p:nvSpPr>
          <p:cNvPr id="26627" name="Title 1"/>
          <p:cNvSpPr>
            <a:spLocks noGrp="1"/>
          </p:cNvSpPr>
          <p:nvPr>
            <p:ph type="title" idx="4294967295"/>
          </p:nvPr>
        </p:nvSpPr>
        <p:spPr>
          <a:xfrm>
            <a:off x="4535488" y="819150"/>
            <a:ext cx="7772400" cy="503238"/>
          </a:xfrm>
        </p:spPr>
        <p:txBody>
          <a:bodyPr/>
          <a:lstStyle/>
          <a:p>
            <a:r>
              <a:rPr lang="cs-CZ" b="1" smtClean="0">
                <a:latin typeface="Arial" charset="0"/>
              </a:rPr>
              <a:t>Deal and Kennedy, 1982</a:t>
            </a:r>
            <a:endParaRPr lang="en-US" b="1" smtClean="0">
              <a:latin typeface="Arial" charset="0"/>
            </a:endParaRPr>
          </a:p>
        </p:txBody>
      </p:sp>
      <p:sp>
        <p:nvSpPr>
          <p:cNvPr id="26628" name="Content Placeholder 2"/>
          <p:cNvSpPr>
            <a:spLocks noGrp="1"/>
          </p:cNvSpPr>
          <p:nvPr>
            <p:ph idx="4294967295"/>
          </p:nvPr>
        </p:nvSpPr>
        <p:spPr>
          <a:xfrm>
            <a:off x="107950" y="1052513"/>
            <a:ext cx="4103688" cy="2232025"/>
          </a:xfrm>
        </p:spPr>
        <p:txBody>
          <a:bodyPr/>
          <a:lstStyle/>
          <a:p>
            <a:pPr marL="0" indent="0">
              <a:buFont typeface="Wingdings" pitchFamily="2" charset="2"/>
              <a:buNone/>
            </a:pPr>
            <a:r>
              <a:rPr lang="en-US" sz="1600" b="1" smtClean="0"/>
              <a:t>Work-hard, play-hard culture</a:t>
            </a:r>
          </a:p>
          <a:p>
            <a:pPr marL="0" indent="0">
              <a:buFont typeface="Wingdings" pitchFamily="2" charset="2"/>
              <a:buNone/>
            </a:pPr>
            <a:r>
              <a:rPr lang="en-US" sz="1600" smtClean="0"/>
              <a:t>This has rapid feedback/reward and low risk, leading to:</a:t>
            </a:r>
          </a:p>
          <a:p>
            <a:pPr marL="0" indent="0">
              <a:buFont typeface="Wingdings" pitchFamily="2" charset="2"/>
              <a:buNone/>
            </a:pPr>
            <a:r>
              <a:rPr lang="en-US" sz="1600" smtClean="0"/>
              <a:t>Stress coming from quantity of work rather than uncertainty.</a:t>
            </a:r>
          </a:p>
          <a:p>
            <a:pPr marL="0" indent="0">
              <a:buFont typeface="Wingdings" pitchFamily="2" charset="2"/>
              <a:buNone/>
            </a:pPr>
            <a:r>
              <a:rPr lang="en-US" sz="1600" smtClean="0"/>
              <a:t>High-speed action leading to high-speed recreation.</a:t>
            </a:r>
          </a:p>
          <a:p>
            <a:pPr marL="0" indent="0">
              <a:buFont typeface="Wingdings" pitchFamily="2" charset="2"/>
              <a:buNone/>
            </a:pPr>
            <a:r>
              <a:rPr lang="en-US" sz="1600" smtClean="0"/>
              <a:t>Eg. Restaurants, software companies.</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9F982B49-BE70-4C16-8A9B-EDA1CCCC0EA3}" type="slidenum">
              <a:rPr lang="cs-CZ" sz="1000" b="1">
                <a:solidFill>
                  <a:srgbClr val="7D1E1E"/>
                </a:solidFill>
                <a:latin typeface="+mn-lt"/>
              </a:rPr>
              <a:pPr>
                <a:defRPr/>
              </a:pPr>
              <a:t>24</a:t>
            </a:fld>
            <a:endParaRPr lang="cs-CZ" sz="1000" b="1">
              <a:solidFill>
                <a:srgbClr val="7D1E1E"/>
              </a:solidFill>
              <a:latin typeface="+mn-lt"/>
            </a:endParaRPr>
          </a:p>
        </p:txBody>
      </p:sp>
      <p:sp>
        <p:nvSpPr>
          <p:cNvPr id="26630" name="Content Placeholder 2"/>
          <p:cNvSpPr txBox="1">
            <a:spLocks/>
          </p:cNvSpPr>
          <p:nvPr/>
        </p:nvSpPr>
        <p:spPr bwMode="auto">
          <a:xfrm>
            <a:off x="4535488" y="1341438"/>
            <a:ext cx="46085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Tough-guy macho culture</a:t>
            </a:r>
          </a:p>
          <a:p>
            <a:pPr algn="l">
              <a:spcBef>
                <a:spcPct val="20000"/>
              </a:spcBef>
              <a:buClr>
                <a:srgbClr val="7D1E1E"/>
              </a:buClr>
              <a:buFont typeface="Wingdings" pitchFamily="2" charset="2"/>
              <a:buNone/>
            </a:pPr>
            <a:r>
              <a:rPr lang="en-US">
                <a:latin typeface="Verdana" pitchFamily="34" charset="0"/>
              </a:rPr>
              <a:t>This has rapid feedback/reward and high risk, leading to:</a:t>
            </a:r>
          </a:p>
          <a:p>
            <a:pPr algn="l">
              <a:spcBef>
                <a:spcPct val="20000"/>
              </a:spcBef>
              <a:buClr>
                <a:srgbClr val="7D1E1E"/>
              </a:buClr>
              <a:buFont typeface="Wingdings" pitchFamily="2" charset="2"/>
              <a:buNone/>
            </a:pPr>
            <a:r>
              <a:rPr lang="en-US">
                <a:latin typeface="Verdana" pitchFamily="34" charset="0"/>
              </a:rPr>
              <a:t>Stress coming from high risk and potential loss/gain of reward.</a:t>
            </a:r>
          </a:p>
          <a:p>
            <a:pPr algn="l">
              <a:spcBef>
                <a:spcPct val="20000"/>
              </a:spcBef>
              <a:buClr>
                <a:srgbClr val="7D1E1E"/>
              </a:buClr>
              <a:buFont typeface="Wingdings" pitchFamily="2" charset="2"/>
              <a:buNone/>
            </a:pPr>
            <a:r>
              <a:rPr lang="en-US">
                <a:latin typeface="Verdana" pitchFamily="34" charset="0"/>
              </a:rPr>
              <a:t>Focus on the present rather than the longer-term future.</a:t>
            </a:r>
          </a:p>
          <a:p>
            <a:pPr algn="l">
              <a:spcBef>
                <a:spcPct val="20000"/>
              </a:spcBef>
              <a:buClr>
                <a:srgbClr val="7D1E1E"/>
              </a:buClr>
              <a:buFont typeface="Wingdings" pitchFamily="2" charset="2"/>
              <a:buNone/>
            </a:pPr>
            <a:r>
              <a:rPr lang="en-US">
                <a:latin typeface="Verdana" pitchFamily="34" charset="0"/>
              </a:rPr>
              <a:t>Eg. police, surgeons, sports.</a:t>
            </a:r>
          </a:p>
        </p:txBody>
      </p:sp>
      <p:sp>
        <p:nvSpPr>
          <p:cNvPr id="26631" name="Content Placeholder 2"/>
          <p:cNvSpPr txBox="1">
            <a:spLocks/>
          </p:cNvSpPr>
          <p:nvPr/>
        </p:nvSpPr>
        <p:spPr bwMode="auto">
          <a:xfrm>
            <a:off x="107950" y="3370263"/>
            <a:ext cx="4103688"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Process culture</a:t>
            </a:r>
          </a:p>
          <a:p>
            <a:pPr algn="l">
              <a:spcBef>
                <a:spcPct val="20000"/>
              </a:spcBef>
              <a:buClr>
                <a:srgbClr val="7D1E1E"/>
              </a:buClr>
              <a:buFont typeface="Wingdings" pitchFamily="2" charset="2"/>
              <a:buNone/>
            </a:pPr>
            <a:r>
              <a:rPr lang="en-US">
                <a:latin typeface="Verdana" pitchFamily="34" charset="0"/>
              </a:rPr>
              <a:t>This has slow feedback/reward and low risk, leading to:</a:t>
            </a:r>
          </a:p>
          <a:p>
            <a:pPr algn="l">
              <a:spcBef>
                <a:spcPct val="20000"/>
              </a:spcBef>
              <a:buClr>
                <a:srgbClr val="7D1E1E"/>
              </a:buClr>
              <a:buFont typeface="Wingdings" pitchFamily="2" charset="2"/>
              <a:buNone/>
            </a:pPr>
            <a:r>
              <a:rPr lang="en-US">
                <a:latin typeface="Verdana" pitchFamily="34" charset="0"/>
              </a:rPr>
              <a:t>Low stress, plodding work, comfort and security. Stress may come from internal politics and stupidity of the system.</a:t>
            </a:r>
          </a:p>
          <a:p>
            <a:pPr algn="l">
              <a:spcBef>
                <a:spcPct val="20000"/>
              </a:spcBef>
              <a:buClr>
                <a:srgbClr val="7D1E1E"/>
              </a:buClr>
              <a:buFont typeface="Wingdings" pitchFamily="2" charset="2"/>
              <a:buNone/>
            </a:pPr>
            <a:r>
              <a:rPr lang="en-US">
                <a:latin typeface="Verdana" pitchFamily="34" charset="0"/>
              </a:rPr>
              <a:t>Development of bureaucracies and other ways of maintaining the status quo.</a:t>
            </a:r>
          </a:p>
          <a:p>
            <a:pPr algn="l">
              <a:spcBef>
                <a:spcPct val="20000"/>
              </a:spcBef>
              <a:buClr>
                <a:srgbClr val="7D1E1E"/>
              </a:buClr>
              <a:buFont typeface="Wingdings" pitchFamily="2" charset="2"/>
              <a:buNone/>
            </a:pPr>
            <a:r>
              <a:rPr lang="en-US">
                <a:latin typeface="Verdana" pitchFamily="34" charset="0"/>
              </a:rPr>
              <a:t>Focus on security of the past and of the future.</a:t>
            </a:r>
          </a:p>
          <a:p>
            <a:pPr algn="l">
              <a:spcBef>
                <a:spcPct val="20000"/>
              </a:spcBef>
              <a:buClr>
                <a:srgbClr val="7D1E1E"/>
              </a:buClr>
              <a:buFont typeface="Wingdings" pitchFamily="2" charset="2"/>
              <a:buNone/>
            </a:pPr>
            <a:r>
              <a:rPr lang="en-US">
                <a:latin typeface="Verdana" pitchFamily="34" charset="0"/>
              </a:rPr>
              <a:t>Eg. banks, insurance companies.</a:t>
            </a:r>
          </a:p>
        </p:txBody>
      </p:sp>
      <p:sp>
        <p:nvSpPr>
          <p:cNvPr id="26632" name="Content Placeholder 2"/>
          <p:cNvSpPr txBox="1">
            <a:spLocks/>
          </p:cNvSpPr>
          <p:nvPr/>
        </p:nvSpPr>
        <p:spPr bwMode="auto">
          <a:xfrm>
            <a:off x="4535488" y="3744913"/>
            <a:ext cx="45005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Bet-the-company culture</a:t>
            </a:r>
          </a:p>
          <a:p>
            <a:pPr algn="l">
              <a:spcBef>
                <a:spcPct val="20000"/>
              </a:spcBef>
              <a:buClr>
                <a:srgbClr val="7D1E1E"/>
              </a:buClr>
              <a:buFont typeface="Wingdings" pitchFamily="2" charset="2"/>
              <a:buNone/>
            </a:pPr>
            <a:r>
              <a:rPr lang="en-US">
                <a:latin typeface="Verdana" pitchFamily="34" charset="0"/>
              </a:rPr>
              <a:t>This has slow feedback/reward and high risk, leading to:</a:t>
            </a:r>
          </a:p>
          <a:p>
            <a:pPr algn="l">
              <a:spcBef>
                <a:spcPct val="20000"/>
              </a:spcBef>
              <a:buClr>
                <a:srgbClr val="7D1E1E"/>
              </a:buClr>
              <a:buFont typeface="Wingdings" pitchFamily="2" charset="2"/>
              <a:buNone/>
            </a:pPr>
            <a:r>
              <a:rPr lang="en-US">
                <a:latin typeface="Verdana" pitchFamily="34" charset="0"/>
              </a:rPr>
              <a:t>Stress coming from high risk and delay before knowing if actions have paid off.</a:t>
            </a:r>
          </a:p>
          <a:p>
            <a:pPr algn="l">
              <a:spcBef>
                <a:spcPct val="20000"/>
              </a:spcBef>
              <a:buClr>
                <a:srgbClr val="7D1E1E"/>
              </a:buClr>
              <a:buFont typeface="Wingdings" pitchFamily="2" charset="2"/>
              <a:buNone/>
            </a:pPr>
            <a:r>
              <a:rPr lang="en-US">
                <a:latin typeface="Verdana" pitchFamily="34" charset="0"/>
              </a:rPr>
              <a:t>The long view is taken, but then much work is put into making sure things happen as planned.</a:t>
            </a:r>
          </a:p>
          <a:p>
            <a:pPr algn="l">
              <a:spcBef>
                <a:spcPct val="20000"/>
              </a:spcBef>
              <a:buClr>
                <a:srgbClr val="7D1E1E"/>
              </a:buClr>
              <a:buFont typeface="Wingdings" pitchFamily="2" charset="2"/>
              <a:buNone/>
            </a:pPr>
            <a:r>
              <a:rPr lang="en-US">
                <a:latin typeface="Verdana" pitchFamily="34" charset="0"/>
              </a:rPr>
              <a:t>Eg. aircraft manufacturers, oil companies.</a:t>
            </a:r>
          </a:p>
          <a:p>
            <a:pPr algn="l">
              <a:spcBef>
                <a:spcPct val="20000"/>
              </a:spcBef>
              <a:buClr>
                <a:srgbClr val="7D1E1E"/>
              </a:buClr>
              <a:buFont typeface="Wingdings" pitchFamily="2" charset="2"/>
              <a:buNone/>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BF2E6F89-65C2-41F5-BA99-015CC50BCDBF}" type="slidenum">
              <a:rPr lang="cs-CZ"/>
              <a:pPr>
                <a:defRPr/>
              </a:pPr>
              <a:t>25</a:t>
            </a:fld>
            <a:endParaRPr lang="cs-CZ"/>
          </a:p>
        </p:txBody>
      </p:sp>
      <p:sp>
        <p:nvSpPr>
          <p:cNvPr id="27651" name="Title 1"/>
          <p:cNvSpPr>
            <a:spLocks noGrp="1"/>
          </p:cNvSpPr>
          <p:nvPr>
            <p:ph type="title" idx="4294967295"/>
          </p:nvPr>
        </p:nvSpPr>
        <p:spPr/>
        <p:txBody>
          <a:bodyPr/>
          <a:lstStyle/>
          <a:p>
            <a:r>
              <a:rPr lang="cs-CZ" b="1" smtClean="0">
                <a:latin typeface="Arial" charset="0"/>
              </a:rPr>
              <a:t>Quinn et al, 1999</a:t>
            </a:r>
            <a:endParaRPr lang="en-US" b="1" smtClean="0">
              <a:latin typeface="Arial" charset="0"/>
            </a:endParaRPr>
          </a:p>
        </p:txBody>
      </p:sp>
      <p:pic>
        <p:nvPicPr>
          <p:cNvPr id="2765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47813" y="1684338"/>
            <a:ext cx="6350000" cy="4765675"/>
          </a:xfrm>
          <a:solidFill>
            <a:srgbClr val="FFFFFF"/>
          </a:solidFill>
        </p:spPr>
      </p:pic>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4AC9EB63-C0F9-46E7-9168-CA0E52D98A99}" type="slidenum">
              <a:rPr lang="cs-CZ" sz="1000" b="1">
                <a:solidFill>
                  <a:srgbClr val="7D1E1E"/>
                </a:solidFill>
                <a:latin typeface="+mn-lt"/>
              </a:rPr>
              <a:pPr>
                <a:defRPr/>
              </a:pPr>
              <a:t>25</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899592" y="980728"/>
            <a:ext cx="7772400" cy="503237"/>
          </a:xfrm>
        </p:spPr>
        <p:txBody>
          <a:bodyPr/>
          <a:lstStyle/>
          <a:p>
            <a:pPr eaLnBrk="1" hangingPunct="1">
              <a:lnSpc>
                <a:spcPct val="95000"/>
              </a:lnSpc>
            </a:pPr>
            <a:r>
              <a:rPr lang="cs-CZ" b="1" dirty="0" smtClean="0"/>
              <a:t>Koncepce</a:t>
            </a:r>
            <a:r>
              <a:rPr lang="en-US" b="1" dirty="0" smtClean="0"/>
              <a:t> </a:t>
            </a:r>
            <a:r>
              <a:rPr lang="cs-CZ" b="1" dirty="0" smtClean="0"/>
              <a:t>kultury</a:t>
            </a:r>
            <a:endParaRPr lang="en-US" b="1" dirty="0" smtClean="0"/>
          </a:p>
        </p:txBody>
      </p:sp>
      <p:sp>
        <p:nvSpPr>
          <p:cNvPr id="2051" name="Rectangle 2"/>
          <p:cNvSpPr>
            <a:spLocks noGrp="1" noChangeArrowheads="1"/>
          </p:cNvSpPr>
          <p:nvPr>
            <p:ph idx="1"/>
          </p:nvPr>
        </p:nvSpPr>
        <p:spPr>
          <a:xfrm>
            <a:off x="755576" y="1340768"/>
            <a:ext cx="8208912" cy="5517232"/>
          </a:xfrm>
        </p:spPr>
        <p:txBody>
          <a:bodyPr/>
          <a:lstStyle/>
          <a:p>
            <a:pPr marL="1337297" lvl="3" indent="-411476" eaLnBrk="1" hangingPunct="1">
              <a:lnSpc>
                <a:spcPct val="95000"/>
              </a:lnSpc>
              <a:spcBef>
                <a:spcPct val="0"/>
              </a:spcBef>
              <a:buClr>
                <a:srgbClr val="000000"/>
              </a:buClr>
              <a:buSzPct val="80000"/>
              <a:buFont typeface="Courier New" pitchFamily="49" charset="0"/>
              <a:buChar char="o"/>
              <a:defRPr/>
            </a:pPr>
            <a:r>
              <a:rPr lang="cs-CZ" sz="2400" dirty="0" smtClean="0">
                <a:solidFill>
                  <a:srgbClr val="000000"/>
                </a:solidFill>
                <a:latin typeface="Arial" charset="0"/>
              </a:rPr>
              <a:t>Národní, regionální</a:t>
            </a:r>
            <a:endParaRPr lang="cs-CZ" sz="2400" dirty="0">
              <a:solidFill>
                <a:srgbClr val="000000"/>
              </a:solidFill>
              <a:latin typeface="Arial" charset="0"/>
            </a:endParaRPr>
          </a:p>
          <a:p>
            <a:pPr marL="1337297" lvl="3" indent="-411476" eaLnBrk="1" hangingPunct="1">
              <a:lnSpc>
                <a:spcPct val="95000"/>
              </a:lnSpc>
              <a:spcBef>
                <a:spcPct val="0"/>
              </a:spcBef>
              <a:buClr>
                <a:srgbClr val="000000"/>
              </a:buClr>
              <a:buSzPct val="80000"/>
              <a:buFont typeface="Courier New" pitchFamily="49" charset="0"/>
              <a:buChar char="o"/>
              <a:defRPr/>
            </a:pPr>
            <a:r>
              <a:rPr lang="cs-CZ" sz="2400" dirty="0" smtClean="0">
                <a:solidFill>
                  <a:srgbClr val="000000"/>
                </a:solidFill>
                <a:latin typeface="Arial" charset="0"/>
              </a:rPr>
              <a:t>Globální/nadnárodní</a:t>
            </a:r>
            <a:endParaRPr lang="cs-CZ" sz="2400" dirty="0">
              <a:solidFill>
                <a:srgbClr val="000000"/>
              </a:solidFill>
              <a:latin typeface="Arial" charset="0"/>
            </a:endParaRPr>
          </a:p>
          <a:p>
            <a:pPr marL="1337297" lvl="3" indent="-411476" eaLnBrk="1" hangingPunct="1">
              <a:lnSpc>
                <a:spcPct val="95000"/>
              </a:lnSpc>
              <a:spcBef>
                <a:spcPct val="0"/>
              </a:spcBef>
              <a:buClr>
                <a:srgbClr val="000000"/>
              </a:buClr>
              <a:buSzPct val="80000"/>
              <a:buFont typeface="Courier New" pitchFamily="49" charset="0"/>
              <a:buChar char="o"/>
              <a:defRPr/>
            </a:pPr>
            <a:r>
              <a:rPr lang="cs-CZ" sz="2400" dirty="0" smtClean="0">
                <a:solidFill>
                  <a:srgbClr val="000000"/>
                </a:solidFill>
                <a:latin typeface="Arial" charset="0"/>
              </a:rPr>
              <a:t>Organizační </a:t>
            </a:r>
            <a:r>
              <a:rPr lang="cs-CZ" sz="2400" i="1" dirty="0" smtClean="0">
                <a:solidFill>
                  <a:srgbClr val="000000"/>
                </a:solidFill>
                <a:latin typeface="Arial" charset="0"/>
              </a:rPr>
              <a:t>a její výzkum</a:t>
            </a:r>
          </a:p>
          <a:p>
            <a:pPr marL="925821" lvl="3" indent="0" eaLnBrk="1" hangingPunct="1">
              <a:lnSpc>
                <a:spcPct val="95000"/>
              </a:lnSpc>
              <a:spcBef>
                <a:spcPct val="0"/>
              </a:spcBef>
              <a:buClr>
                <a:srgbClr val="000000"/>
              </a:buClr>
              <a:buSzPct val="80000"/>
              <a:buNone/>
              <a:defRPr/>
            </a:pPr>
            <a:endParaRPr lang="cs-CZ" sz="2400" b="1" i="1" dirty="0" smtClean="0">
              <a:solidFill>
                <a:srgbClr val="000000"/>
              </a:solidFill>
              <a:latin typeface="Arial" charset="0"/>
            </a:endParaRPr>
          </a:p>
          <a:p>
            <a:pPr marL="925821" lvl="3" indent="0" eaLnBrk="1" hangingPunct="1">
              <a:lnSpc>
                <a:spcPct val="95000"/>
              </a:lnSpc>
              <a:spcBef>
                <a:spcPct val="0"/>
              </a:spcBef>
              <a:buClr>
                <a:srgbClr val="000000"/>
              </a:buClr>
              <a:buSzPct val="80000"/>
              <a:buNone/>
              <a:defRPr/>
            </a:pPr>
            <a:r>
              <a:rPr lang="cs-CZ" sz="2400" b="1" dirty="0" smtClean="0">
                <a:solidFill>
                  <a:srgbClr val="7D1E1E"/>
                </a:solidFill>
                <a:latin typeface="Arial" charset="0"/>
              </a:rPr>
              <a:t>Národní </a:t>
            </a:r>
            <a:r>
              <a:rPr lang="cs-CZ" sz="2400" b="1" dirty="0">
                <a:solidFill>
                  <a:srgbClr val="7D1E1E"/>
                </a:solidFill>
                <a:latin typeface="Arial" charset="0"/>
              </a:rPr>
              <a:t>kultura</a:t>
            </a:r>
          </a:p>
          <a:p>
            <a:pPr marL="1028690" lvl="2" indent="-514345" eaLnBrk="1" hangingPunct="1">
              <a:lnSpc>
                <a:spcPct val="95000"/>
              </a:lnSpc>
              <a:spcBef>
                <a:spcPct val="0"/>
              </a:spcBef>
              <a:buClr>
                <a:srgbClr val="000000"/>
              </a:buClr>
              <a:buSzPct val="80000"/>
              <a:buFont typeface="Arial" pitchFamily="34" charset="0"/>
              <a:buChar char="•"/>
              <a:defRPr/>
            </a:pPr>
            <a:r>
              <a:rPr lang="cs-CZ" sz="2400" dirty="0">
                <a:solidFill>
                  <a:srgbClr val="000000"/>
                </a:solidFill>
                <a:latin typeface="Arial" charset="0"/>
              </a:rPr>
              <a:t>Soubor </a:t>
            </a:r>
            <a:r>
              <a:rPr lang="cs-CZ" sz="2400" b="1" dirty="0">
                <a:solidFill>
                  <a:srgbClr val="000000"/>
                </a:solidFill>
                <a:latin typeface="Arial" charset="0"/>
              </a:rPr>
              <a:t>hodnot, postojů a norem</a:t>
            </a:r>
            <a:r>
              <a:rPr lang="cs-CZ" sz="2400" dirty="0">
                <a:solidFill>
                  <a:srgbClr val="000000"/>
                </a:solidFill>
                <a:latin typeface="Arial" charset="0"/>
              </a:rPr>
              <a:t>, které jsou sdíleny obyvateli dané </a:t>
            </a:r>
            <a:r>
              <a:rPr lang="cs-CZ" sz="2400" dirty="0" smtClean="0">
                <a:solidFill>
                  <a:srgbClr val="000000"/>
                </a:solidFill>
                <a:latin typeface="Arial" charset="0"/>
              </a:rPr>
              <a:t>země, tzv. </a:t>
            </a:r>
            <a:r>
              <a:rPr lang="cs-CZ" sz="2400" b="1" dirty="0" smtClean="0">
                <a:solidFill>
                  <a:srgbClr val="000000"/>
                </a:solidFill>
                <a:latin typeface="Arial" charset="0"/>
              </a:rPr>
              <a:t>ustálené </a:t>
            </a:r>
            <a:r>
              <a:rPr lang="cs-CZ" sz="2400" b="1" dirty="0">
                <a:solidFill>
                  <a:srgbClr val="000000"/>
                </a:solidFill>
                <a:latin typeface="Arial" charset="0"/>
              </a:rPr>
              <a:t>vzorce chování </a:t>
            </a:r>
          </a:p>
          <a:p>
            <a:pPr marL="1028690" lvl="2" indent="-514345" eaLnBrk="1" hangingPunct="1">
              <a:lnSpc>
                <a:spcPct val="95000"/>
              </a:lnSpc>
              <a:spcBef>
                <a:spcPct val="0"/>
              </a:spcBef>
              <a:buClr>
                <a:srgbClr val="000000"/>
              </a:buClr>
              <a:buSzPct val="80000"/>
              <a:buFont typeface="Arial" pitchFamily="34" charset="0"/>
              <a:buChar char="•"/>
              <a:defRPr/>
            </a:pPr>
            <a:r>
              <a:rPr lang="cs-CZ" sz="2400" b="1" dirty="0">
                <a:solidFill>
                  <a:srgbClr val="000000"/>
                </a:solidFill>
                <a:latin typeface="Arial" charset="0"/>
              </a:rPr>
              <a:t>Zdroj národních odlišností</a:t>
            </a:r>
            <a:r>
              <a:rPr lang="cs-CZ" sz="2400" dirty="0">
                <a:solidFill>
                  <a:srgbClr val="000000"/>
                </a:solidFill>
                <a:latin typeface="Arial" charset="0"/>
              </a:rPr>
              <a:t>: historie, vzdělávací systém, </a:t>
            </a:r>
            <a:r>
              <a:rPr lang="cs-CZ" sz="2400" dirty="0" smtClean="0">
                <a:solidFill>
                  <a:srgbClr val="000000"/>
                </a:solidFill>
                <a:latin typeface="Arial" charset="0"/>
              </a:rPr>
              <a:t>masmédia apod</a:t>
            </a:r>
            <a:r>
              <a:rPr lang="cs-CZ" sz="2400" dirty="0">
                <a:solidFill>
                  <a:srgbClr val="000000"/>
                </a:solidFill>
                <a:latin typeface="Arial" charset="0"/>
              </a:rPr>
              <a:t>.</a:t>
            </a:r>
          </a:p>
          <a:p>
            <a:pPr marL="1028690" lvl="2" indent="-514345">
              <a:lnSpc>
                <a:spcPct val="95000"/>
              </a:lnSpc>
              <a:spcBef>
                <a:spcPct val="0"/>
              </a:spcBef>
              <a:buClr>
                <a:srgbClr val="000000"/>
              </a:buClr>
              <a:buSzPct val="80000"/>
              <a:buFont typeface="Arial" pitchFamily="34" charset="0"/>
              <a:buChar char="•"/>
              <a:defRPr/>
            </a:pPr>
            <a:r>
              <a:rPr lang="cs-CZ" sz="2400" dirty="0" smtClean="0">
                <a:solidFill>
                  <a:srgbClr val="000000"/>
                </a:solidFill>
                <a:latin typeface="Arial" charset="0"/>
              </a:rPr>
              <a:t>Národní kultura je </a:t>
            </a:r>
            <a:r>
              <a:rPr lang="cs-CZ" sz="2400" b="1" dirty="0" smtClean="0">
                <a:solidFill>
                  <a:srgbClr val="000000"/>
                </a:solidFill>
                <a:latin typeface="Arial" charset="0"/>
              </a:rPr>
              <a:t>nositelem základních kulturním vzorců</a:t>
            </a:r>
            <a:r>
              <a:rPr lang="cs-CZ" sz="2400" dirty="0" smtClean="0">
                <a:solidFill>
                  <a:srgbClr val="000000"/>
                </a:solidFill>
                <a:latin typeface="Arial" charset="0"/>
              </a:rPr>
              <a:t> a OK </a:t>
            </a:r>
            <a:r>
              <a:rPr lang="cs-CZ" sz="2400" dirty="0">
                <a:solidFill>
                  <a:srgbClr val="000000"/>
                </a:solidFill>
                <a:latin typeface="Arial" charset="0"/>
              </a:rPr>
              <a:t>firem silně ovlivněna národní kulturou</a:t>
            </a:r>
          </a:p>
          <a:p>
            <a:pPr marL="1028690" lvl="2" indent="-514345">
              <a:lnSpc>
                <a:spcPct val="95000"/>
              </a:lnSpc>
              <a:spcBef>
                <a:spcPct val="0"/>
              </a:spcBef>
              <a:buClr>
                <a:srgbClr val="000000"/>
              </a:buClr>
              <a:buSzPct val="80000"/>
              <a:buFont typeface="Arial" pitchFamily="34" charset="0"/>
              <a:buChar char="•"/>
              <a:defRPr/>
            </a:pPr>
            <a:r>
              <a:rPr lang="cs-CZ" sz="2400" dirty="0">
                <a:solidFill>
                  <a:srgbClr val="000000"/>
                </a:solidFill>
                <a:latin typeface="Arial" charset="0"/>
              </a:rPr>
              <a:t>NK </a:t>
            </a:r>
            <a:r>
              <a:rPr lang="cs-CZ" sz="2400" dirty="0" smtClean="0">
                <a:solidFill>
                  <a:srgbClr val="000000"/>
                </a:solidFill>
                <a:latin typeface="Arial" charset="0"/>
              </a:rPr>
              <a:t>se stále vyvíjejí</a:t>
            </a:r>
            <a:endParaRPr lang="cs-CZ" sz="2400" dirty="0">
              <a:solidFill>
                <a:srgbClr val="000000"/>
              </a:solidFill>
              <a:latin typeface="Arial" charset="0"/>
            </a:endParaRPr>
          </a:p>
        </p:txBody>
      </p:sp>
      <p:sp>
        <p:nvSpPr>
          <p:cNvPr id="2" name="Zástupný symbol pro číslo snímku 1"/>
          <p:cNvSpPr>
            <a:spLocks noGrp="1"/>
          </p:cNvSpPr>
          <p:nvPr>
            <p:ph type="sldNum" sz="quarter" idx="11"/>
          </p:nvPr>
        </p:nvSpPr>
        <p:spPr/>
        <p:txBody>
          <a:bodyPr/>
          <a:lstStyle/>
          <a:p>
            <a:pPr>
              <a:defRPr/>
            </a:pPr>
            <a:fld id="{F096AFFA-932B-4B56-ABFF-C917D469015C}" type="slidenum">
              <a:rPr lang="cs-CZ" smtClean="0"/>
              <a:pPr>
                <a:defRPr/>
              </a:pPr>
              <a:t>26</a:t>
            </a:fld>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00113" y="1125538"/>
            <a:ext cx="7772400" cy="501650"/>
          </a:xfrm>
        </p:spPr>
        <p:txBody>
          <a:bodyPr/>
          <a:lstStyle/>
          <a:p>
            <a:pPr eaLnBrk="1" hangingPunct="1">
              <a:lnSpc>
                <a:spcPct val="95000"/>
              </a:lnSpc>
            </a:pPr>
            <a:r>
              <a:rPr lang="en-US" b="1" dirty="0" err="1" smtClean="0"/>
              <a:t>Globální</a:t>
            </a:r>
            <a:r>
              <a:rPr lang="cs-CZ" b="1" dirty="0" smtClean="0"/>
              <a:t> (nadnárodní) organizační</a:t>
            </a:r>
            <a:r>
              <a:rPr lang="en-US" b="1" dirty="0" smtClean="0"/>
              <a:t> </a:t>
            </a:r>
            <a:r>
              <a:rPr lang="en-US" b="1" dirty="0" err="1" smtClean="0"/>
              <a:t>kultura</a:t>
            </a:r>
            <a:endParaRPr lang="en-US" b="1" dirty="0" smtClean="0"/>
          </a:p>
        </p:txBody>
      </p:sp>
      <p:sp>
        <p:nvSpPr>
          <p:cNvPr id="6146" name="Rectangle 2"/>
          <p:cNvSpPr>
            <a:spLocks noGrp="1" noChangeArrowheads="1"/>
          </p:cNvSpPr>
          <p:nvPr>
            <p:ph idx="1"/>
          </p:nvPr>
        </p:nvSpPr>
        <p:spPr/>
        <p:txBody>
          <a:bodyPr/>
          <a:lstStyle/>
          <a:p>
            <a:pPr marL="411480" lvl="1" indent="-308607" eaLnBrk="1" hangingPunct="1">
              <a:lnSpc>
                <a:spcPct val="95000"/>
              </a:lnSpc>
              <a:spcBef>
                <a:spcPct val="0"/>
              </a:spcBef>
              <a:buClr>
                <a:srgbClr val="000000"/>
              </a:buClr>
              <a:buFontTx/>
              <a:buChar char="•"/>
              <a:defRPr/>
            </a:pPr>
            <a:r>
              <a:rPr lang="cs-CZ" sz="2400" dirty="0">
                <a:solidFill>
                  <a:srgbClr val="000000"/>
                </a:solidFill>
                <a:latin typeface="Arial" pitchFamily="34" charset="0"/>
              </a:rPr>
              <a:t>Vzniká </a:t>
            </a:r>
            <a:r>
              <a:rPr lang="en-US" sz="2400" dirty="0" err="1">
                <a:solidFill>
                  <a:srgbClr val="000000"/>
                </a:solidFill>
                <a:latin typeface="Arial" pitchFamily="34" charset="0"/>
              </a:rPr>
              <a:t>rozšíření</a:t>
            </a:r>
            <a:r>
              <a:rPr lang="cs-CZ" sz="2400" dirty="0">
                <a:solidFill>
                  <a:srgbClr val="000000"/>
                </a:solidFill>
                <a:latin typeface="Arial" pitchFamily="34" charset="0"/>
              </a:rPr>
              <a:t>m</a:t>
            </a:r>
            <a:r>
              <a:rPr lang="en-US" sz="2400" dirty="0">
                <a:solidFill>
                  <a:srgbClr val="000000"/>
                </a:solidFill>
                <a:latin typeface="Arial" pitchFamily="34" charset="0"/>
              </a:rPr>
              <a:t> </a:t>
            </a:r>
            <a:r>
              <a:rPr lang="en-US" sz="2400" dirty="0" err="1">
                <a:solidFill>
                  <a:srgbClr val="000000"/>
                </a:solidFill>
                <a:latin typeface="Arial" pitchFamily="34" charset="0"/>
              </a:rPr>
              <a:t>základních</a:t>
            </a:r>
            <a:r>
              <a:rPr lang="en-US" sz="2400" dirty="0">
                <a:solidFill>
                  <a:srgbClr val="000000"/>
                </a:solidFill>
                <a:latin typeface="Arial" pitchFamily="34" charset="0"/>
              </a:rPr>
              <a:t> </a:t>
            </a:r>
            <a:r>
              <a:rPr lang="en-US" sz="2400" dirty="0" err="1">
                <a:solidFill>
                  <a:srgbClr val="000000"/>
                </a:solidFill>
                <a:latin typeface="Arial" pitchFamily="34" charset="0"/>
              </a:rPr>
              <a:t>prvků</a:t>
            </a:r>
            <a:r>
              <a:rPr lang="en-US" sz="2400" dirty="0">
                <a:solidFill>
                  <a:srgbClr val="000000"/>
                </a:solidFill>
                <a:latin typeface="Arial" pitchFamily="34" charset="0"/>
              </a:rPr>
              <a:t> </a:t>
            </a:r>
            <a:r>
              <a:rPr lang="cs-CZ" sz="2400" dirty="0">
                <a:solidFill>
                  <a:srgbClr val="000000"/>
                </a:solidFill>
                <a:latin typeface="Arial" pitchFamily="34" charset="0"/>
              </a:rPr>
              <a:t>OK</a:t>
            </a:r>
            <a:r>
              <a:rPr lang="en-US" sz="2400" dirty="0">
                <a:solidFill>
                  <a:srgbClr val="000000"/>
                </a:solidFill>
                <a:latin typeface="Arial" pitchFamily="34" charset="0"/>
              </a:rPr>
              <a:t> </a:t>
            </a:r>
            <a:r>
              <a:rPr lang="en-US" sz="2400" dirty="0" err="1">
                <a:solidFill>
                  <a:srgbClr val="000000"/>
                </a:solidFill>
                <a:latin typeface="Arial" pitchFamily="34" charset="0"/>
              </a:rPr>
              <a:t>mateřské</a:t>
            </a:r>
            <a:r>
              <a:rPr lang="en-US" sz="2400" dirty="0">
                <a:solidFill>
                  <a:srgbClr val="000000"/>
                </a:solidFill>
                <a:latin typeface="Arial" pitchFamily="34" charset="0"/>
              </a:rPr>
              <a:t> </a:t>
            </a:r>
            <a:r>
              <a:rPr lang="en-US" sz="2400" dirty="0" err="1">
                <a:solidFill>
                  <a:srgbClr val="000000"/>
                </a:solidFill>
                <a:latin typeface="Arial" pitchFamily="34" charset="0"/>
              </a:rPr>
              <a:t>firmy</a:t>
            </a:r>
            <a:r>
              <a:rPr lang="en-US" sz="2400" dirty="0">
                <a:solidFill>
                  <a:srgbClr val="000000"/>
                </a:solidFill>
                <a:latin typeface="Arial" pitchFamily="34" charset="0"/>
              </a:rPr>
              <a:t> do </a:t>
            </a:r>
            <a:r>
              <a:rPr lang="en-US" sz="2400" dirty="0" err="1">
                <a:solidFill>
                  <a:srgbClr val="000000"/>
                </a:solidFill>
                <a:latin typeface="Arial" pitchFamily="34" charset="0"/>
              </a:rPr>
              <a:t>dceřiných</a:t>
            </a:r>
            <a:r>
              <a:rPr lang="en-US" sz="2400" dirty="0">
                <a:solidFill>
                  <a:srgbClr val="000000"/>
                </a:solidFill>
                <a:latin typeface="Arial" pitchFamily="34" charset="0"/>
              </a:rPr>
              <a:t> </a:t>
            </a:r>
            <a:r>
              <a:rPr lang="en-US" sz="2400" dirty="0" err="1">
                <a:solidFill>
                  <a:srgbClr val="000000"/>
                </a:solidFill>
                <a:latin typeface="Arial" pitchFamily="34" charset="0"/>
              </a:rPr>
              <a:t>společností</a:t>
            </a:r>
            <a:r>
              <a:rPr lang="en-US" sz="2400" dirty="0">
                <a:solidFill>
                  <a:srgbClr val="000000"/>
                </a:solidFill>
                <a:latin typeface="Arial" pitchFamily="34" charset="0"/>
              </a:rPr>
              <a:t>.</a:t>
            </a:r>
            <a:endParaRPr lang="cs-CZ" sz="2400" dirty="0">
              <a:solidFill>
                <a:srgbClr val="000000"/>
              </a:solidFill>
              <a:latin typeface="Arial" pitchFamily="34" charset="0"/>
            </a:endParaRPr>
          </a:p>
          <a:p>
            <a:pPr marL="102869" lvl="1" indent="0" eaLnBrk="1" hangingPunct="1">
              <a:lnSpc>
                <a:spcPct val="95000"/>
              </a:lnSpc>
              <a:spcBef>
                <a:spcPct val="0"/>
              </a:spcBef>
              <a:buClr>
                <a:srgbClr val="000000"/>
              </a:buClr>
              <a:buFont typeface="Wingdings" pitchFamily="2" charset="2"/>
              <a:buNone/>
              <a:defRPr/>
            </a:pPr>
            <a:endParaRPr lang="en-US" sz="24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r>
              <a:rPr lang="en-US" sz="2400" dirty="0" err="1">
                <a:solidFill>
                  <a:srgbClr val="000000"/>
                </a:solidFill>
                <a:latin typeface="Arial" pitchFamily="34" charset="0"/>
              </a:rPr>
              <a:t>Zahraniční</a:t>
            </a:r>
            <a:r>
              <a:rPr lang="en-US" sz="2400" dirty="0">
                <a:solidFill>
                  <a:srgbClr val="000000"/>
                </a:solidFill>
                <a:latin typeface="Arial" pitchFamily="34" charset="0"/>
              </a:rPr>
              <a:t> </a:t>
            </a:r>
            <a:r>
              <a:rPr lang="en-US" sz="2400" dirty="0" err="1">
                <a:solidFill>
                  <a:srgbClr val="000000"/>
                </a:solidFill>
                <a:latin typeface="Arial" pitchFamily="34" charset="0"/>
              </a:rPr>
              <a:t>filiálky</a:t>
            </a:r>
            <a:r>
              <a:rPr lang="en-US" sz="2400" dirty="0">
                <a:solidFill>
                  <a:srgbClr val="000000"/>
                </a:solidFill>
                <a:latin typeface="Arial" pitchFamily="34" charset="0"/>
              </a:rPr>
              <a:t> – </a:t>
            </a:r>
            <a:r>
              <a:rPr lang="cs-CZ" sz="2400" dirty="0">
                <a:solidFill>
                  <a:srgbClr val="000000"/>
                </a:solidFill>
                <a:latin typeface="Arial" pitchFamily="34" charset="0"/>
              </a:rPr>
              <a:t>nejsou nositelé vlastní OK, ale jsou </a:t>
            </a:r>
            <a:r>
              <a:rPr lang="en-US" sz="2400" dirty="0" err="1">
                <a:solidFill>
                  <a:srgbClr val="000000"/>
                </a:solidFill>
                <a:latin typeface="Arial" pitchFamily="34" charset="0"/>
              </a:rPr>
              <a:t>integrální</a:t>
            </a:r>
            <a:r>
              <a:rPr lang="en-US" sz="2400" dirty="0">
                <a:solidFill>
                  <a:srgbClr val="000000"/>
                </a:solidFill>
                <a:latin typeface="Arial" pitchFamily="34" charset="0"/>
              </a:rPr>
              <a:t> </a:t>
            </a:r>
            <a:r>
              <a:rPr lang="en-US" sz="2400" dirty="0" err="1">
                <a:solidFill>
                  <a:srgbClr val="000000"/>
                </a:solidFill>
                <a:latin typeface="Arial" pitchFamily="34" charset="0"/>
              </a:rPr>
              <a:t>součást</a:t>
            </a:r>
            <a:r>
              <a:rPr lang="cs-CZ" sz="2400" dirty="0">
                <a:solidFill>
                  <a:srgbClr val="000000"/>
                </a:solidFill>
                <a:latin typeface="Arial" pitchFamily="34" charset="0"/>
              </a:rPr>
              <a:t>í</a:t>
            </a:r>
            <a:r>
              <a:rPr lang="en-US" sz="2400" dirty="0">
                <a:solidFill>
                  <a:srgbClr val="000000"/>
                </a:solidFill>
                <a:latin typeface="Arial" pitchFamily="34" charset="0"/>
              </a:rPr>
              <a:t> </a:t>
            </a:r>
            <a:r>
              <a:rPr lang="en-US" sz="2400" dirty="0" err="1" smtClean="0">
                <a:solidFill>
                  <a:srgbClr val="000000"/>
                </a:solidFill>
                <a:latin typeface="Arial" pitchFamily="34" charset="0"/>
              </a:rPr>
              <a:t>společné</a:t>
            </a:r>
            <a:r>
              <a:rPr lang="en-US" sz="2400" dirty="0" smtClean="0">
                <a:solidFill>
                  <a:srgbClr val="000000"/>
                </a:solidFill>
                <a:latin typeface="Arial" pitchFamily="34" charset="0"/>
              </a:rPr>
              <a:t> </a:t>
            </a:r>
            <a:r>
              <a:rPr lang="en-US" sz="2400" dirty="0" err="1">
                <a:solidFill>
                  <a:srgbClr val="000000"/>
                </a:solidFill>
                <a:latin typeface="Arial" pitchFamily="34" charset="0"/>
              </a:rPr>
              <a:t>kultury</a:t>
            </a:r>
            <a:r>
              <a:rPr lang="cs-CZ" sz="2400" dirty="0">
                <a:solidFill>
                  <a:srgbClr val="000000"/>
                </a:solidFill>
                <a:latin typeface="Arial" pitchFamily="34" charset="0"/>
              </a:rPr>
              <a:t> vzniklé v mateřské organizaci.</a:t>
            </a:r>
            <a:endParaRPr lang="cs-CZ" sz="24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endParaRPr lang="en-US" sz="2400" dirty="0">
              <a:solidFill>
                <a:srgbClr val="000000"/>
              </a:solidFill>
              <a:latin typeface="Arial" pitchFamily="34" charset="0"/>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jediná</a:t>
            </a:r>
            <a:r>
              <a:rPr lang="en-US" b="1" dirty="0">
                <a:solidFill>
                  <a:srgbClr val="000000"/>
                </a:solidFill>
                <a:latin typeface="Arial" pitchFamily="34" charset="0"/>
              </a:rPr>
              <a:t> a </a:t>
            </a:r>
            <a:r>
              <a:rPr lang="en-US" b="1" dirty="0" err="1">
                <a:solidFill>
                  <a:srgbClr val="000000"/>
                </a:solidFill>
                <a:latin typeface="Arial" pitchFamily="34" charset="0"/>
              </a:rPr>
              <a:t>jednotná</a:t>
            </a:r>
            <a:r>
              <a:rPr lang="en-US" b="1" dirty="0">
                <a:solidFill>
                  <a:srgbClr val="000000"/>
                </a:solidFill>
                <a:latin typeface="Arial" pitchFamily="34" charset="0"/>
              </a:rPr>
              <a:t> </a:t>
            </a:r>
            <a:r>
              <a:rPr lang="cs-CZ" b="1" dirty="0">
                <a:solidFill>
                  <a:srgbClr val="000000"/>
                </a:solidFill>
                <a:latin typeface="Arial" pitchFamily="34" charset="0"/>
              </a:rPr>
              <a:t>O</a:t>
            </a:r>
            <a:r>
              <a:rPr lang="en-US" b="1" dirty="0">
                <a:solidFill>
                  <a:srgbClr val="000000"/>
                </a:solidFill>
                <a:latin typeface="Arial" pitchFamily="34" charset="0"/>
              </a:rPr>
              <a:t>K</a:t>
            </a:r>
            <a:r>
              <a:rPr lang="en-US" dirty="0">
                <a:solidFill>
                  <a:srgbClr val="000000"/>
                </a:solidFill>
                <a:latin typeface="Arial" pitchFamily="34" charset="0"/>
              </a:rPr>
              <a:t> (</a:t>
            </a:r>
            <a:r>
              <a:rPr lang="en-US" dirty="0" err="1">
                <a:solidFill>
                  <a:srgbClr val="000000"/>
                </a:solidFill>
                <a:latin typeface="Arial" pitchFamily="34" charset="0"/>
              </a:rPr>
              <a:t>komunik</a:t>
            </a:r>
            <a:r>
              <a:rPr lang="en-US" dirty="0">
                <a:solidFill>
                  <a:srgbClr val="000000"/>
                </a:solidFill>
                <a:latin typeface="Arial" pitchFamily="34" charset="0"/>
              </a:rPr>
              <a:t>. </a:t>
            </a:r>
            <a:r>
              <a:rPr lang="en-US" dirty="0" err="1">
                <a:solidFill>
                  <a:srgbClr val="000000"/>
                </a:solidFill>
                <a:latin typeface="Arial" pitchFamily="34" charset="0"/>
              </a:rPr>
              <a:t>síť</a:t>
            </a:r>
            <a:r>
              <a:rPr lang="en-US" dirty="0">
                <a:solidFill>
                  <a:srgbClr val="000000"/>
                </a:solidFill>
                <a:latin typeface="Arial" pitchFamily="34" charset="0"/>
              </a:rPr>
              <a:t>)</a:t>
            </a:r>
            <a:endParaRPr lang="en-US" dirty="0">
              <a:solidFill>
                <a:srgbClr val="000000"/>
              </a:solidFill>
              <a:latin typeface="Times New Roman"/>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standardizuje</a:t>
            </a:r>
            <a:r>
              <a:rPr lang="en-US" b="1" dirty="0">
                <a:solidFill>
                  <a:srgbClr val="000000"/>
                </a:solidFill>
                <a:latin typeface="Arial" pitchFamily="34" charset="0"/>
              </a:rPr>
              <a:t> </a:t>
            </a:r>
            <a:r>
              <a:rPr lang="en-US" b="1" dirty="0" err="1">
                <a:solidFill>
                  <a:srgbClr val="000000"/>
                </a:solidFill>
                <a:latin typeface="Arial" pitchFamily="34" charset="0"/>
              </a:rPr>
              <a:t>hodnotové</a:t>
            </a:r>
            <a:r>
              <a:rPr lang="en-US" b="1" dirty="0">
                <a:solidFill>
                  <a:srgbClr val="000000"/>
                </a:solidFill>
                <a:latin typeface="Arial" pitchFamily="34" charset="0"/>
              </a:rPr>
              <a:t> </a:t>
            </a:r>
            <a:r>
              <a:rPr lang="en-US" b="1" dirty="0" err="1">
                <a:solidFill>
                  <a:srgbClr val="000000"/>
                </a:solidFill>
                <a:latin typeface="Arial" pitchFamily="34" charset="0"/>
              </a:rPr>
              <a:t>systémy</a:t>
            </a:r>
            <a:r>
              <a:rPr lang="en-US" b="1" dirty="0">
                <a:solidFill>
                  <a:srgbClr val="000000"/>
                </a:solidFill>
                <a:latin typeface="Arial" pitchFamily="34" charset="0"/>
              </a:rPr>
              <a:t>, </a:t>
            </a:r>
            <a:r>
              <a:rPr lang="en-US" b="1" dirty="0" err="1">
                <a:solidFill>
                  <a:srgbClr val="000000"/>
                </a:solidFill>
                <a:latin typeface="Arial" pitchFamily="34" charset="0"/>
              </a:rPr>
              <a:t>normy</a:t>
            </a:r>
            <a:r>
              <a:rPr lang="cs-CZ" dirty="0">
                <a:solidFill>
                  <a:srgbClr val="000000"/>
                </a:solidFill>
                <a:latin typeface="Arial" pitchFamily="34" charset="0"/>
              </a:rPr>
              <a:t> (aktivity    				pracovníků lze předpokládat)</a:t>
            </a:r>
            <a:endParaRPr lang="en-US" dirty="0">
              <a:solidFill>
                <a:srgbClr val="000000"/>
              </a:solidFill>
              <a:latin typeface="Times New Roman"/>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jednotné</a:t>
            </a:r>
            <a:r>
              <a:rPr lang="en-US" b="1" dirty="0">
                <a:solidFill>
                  <a:srgbClr val="000000"/>
                </a:solidFill>
                <a:latin typeface="Arial" pitchFamily="34" charset="0"/>
              </a:rPr>
              <a:t> </a:t>
            </a:r>
            <a:r>
              <a:rPr lang="en-US" b="1" dirty="0" err="1">
                <a:solidFill>
                  <a:srgbClr val="000000"/>
                </a:solidFill>
                <a:latin typeface="Arial" pitchFamily="34" charset="0"/>
              </a:rPr>
              <a:t>symboly</a:t>
            </a:r>
            <a:r>
              <a:rPr lang="cs-CZ" b="1" dirty="0">
                <a:solidFill>
                  <a:srgbClr val="000000"/>
                </a:solidFill>
                <a:latin typeface="Arial" pitchFamily="34" charset="0"/>
              </a:rPr>
              <a:t> </a:t>
            </a:r>
            <a:r>
              <a:rPr lang="cs-CZ" dirty="0">
                <a:solidFill>
                  <a:srgbClr val="000000"/>
                </a:solidFill>
                <a:latin typeface="Arial" pitchFamily="34" charset="0"/>
              </a:rPr>
              <a:t>(shodná mezinárodní identifikace)</a:t>
            </a:r>
            <a:endParaRPr lang="cs-CZ" b="1" dirty="0">
              <a:solidFill>
                <a:srgbClr val="000000"/>
              </a:solidFill>
              <a:latin typeface="Arial" pitchFamily="34" charset="0"/>
            </a:endParaRPr>
          </a:p>
          <a:p>
            <a:pPr marL="0" indent="0" eaLnBrk="1" hangingPunct="1">
              <a:lnSpc>
                <a:spcPct val="95000"/>
              </a:lnSpc>
              <a:spcBef>
                <a:spcPct val="0"/>
              </a:spcBef>
              <a:buClrTx/>
              <a:buFont typeface="Wingdings" pitchFamily="2" charset="2"/>
              <a:buNone/>
              <a:defRPr/>
            </a:pPr>
            <a:r>
              <a:rPr lang="cs-CZ" b="1" dirty="0">
                <a:solidFill>
                  <a:srgbClr val="000000"/>
                </a:solidFill>
                <a:latin typeface="Arial" pitchFamily="34" charset="0"/>
              </a:rPr>
              <a:t>- neschopnost identifikace zaměstnanců s OK</a:t>
            </a:r>
            <a:endParaRPr lang="en-US" dirty="0">
              <a:solidFill>
                <a:srgbClr val="000000"/>
              </a:solidFill>
              <a:latin typeface="Times New Roman"/>
            </a:endParaRPr>
          </a:p>
          <a:p>
            <a:pPr marL="0" indent="0" eaLnBrk="1" hangingPunct="1">
              <a:lnSpc>
                <a:spcPct val="95000"/>
              </a:lnSpc>
              <a:spcBef>
                <a:spcPct val="0"/>
              </a:spcBef>
              <a:buFont typeface="Wingdings" pitchFamily="2" charset="2"/>
              <a:buNone/>
              <a:defRPr/>
            </a:pPr>
            <a:endParaRPr lang="en-US" sz="2800" b="1" dirty="0">
              <a:solidFill>
                <a:srgbClr val="000000"/>
              </a:solidFill>
              <a:latin typeface="Arial" pitchFamily="34" charset="0"/>
            </a:endParaRPr>
          </a:p>
        </p:txBody>
      </p:sp>
      <p:sp>
        <p:nvSpPr>
          <p:cNvPr id="4" name="Zástupný symbol pro číslo snímku 3"/>
          <p:cNvSpPr>
            <a:spLocks noGrp="1"/>
          </p:cNvSpPr>
          <p:nvPr>
            <p:ph type="sldNum" sz="quarter" idx="11"/>
          </p:nvPr>
        </p:nvSpPr>
        <p:spPr/>
        <p:txBody>
          <a:bodyPr/>
          <a:lstStyle/>
          <a:p>
            <a:pPr>
              <a:defRPr/>
            </a:pPr>
            <a:fld id="{8979CCAD-DFC1-4653-8080-643BA9DD11D8}" type="slidenum">
              <a:rPr lang="cs-CZ" smtClean="0"/>
              <a:pPr>
                <a:defRPr/>
              </a:pPr>
              <a:t>27</a:t>
            </a:fld>
            <a:endParaRPr lang="cs-CZ"/>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11560" y="908720"/>
            <a:ext cx="7772400" cy="503237"/>
          </a:xfrm>
        </p:spPr>
        <p:txBody>
          <a:bodyPr/>
          <a:lstStyle/>
          <a:p>
            <a:pPr eaLnBrk="1" hangingPunct="1">
              <a:lnSpc>
                <a:spcPct val="95000"/>
              </a:lnSpc>
            </a:pPr>
            <a:r>
              <a:rPr lang="en-US" b="1" dirty="0" err="1" smtClean="0"/>
              <a:t>Výzkum</a:t>
            </a:r>
            <a:r>
              <a:rPr lang="en-US" b="1" dirty="0" smtClean="0"/>
              <a:t> </a:t>
            </a:r>
            <a:r>
              <a:rPr lang="cs-CZ" b="1" dirty="0" smtClean="0"/>
              <a:t>OK</a:t>
            </a:r>
            <a:r>
              <a:rPr lang="cs-CZ" sz="2800" b="1" dirty="0" smtClean="0"/>
              <a:t/>
            </a:r>
            <a:br>
              <a:rPr lang="cs-CZ" sz="2800" b="1" dirty="0" smtClean="0"/>
            </a:br>
            <a:r>
              <a:rPr lang="cs-CZ" sz="2800" b="1" dirty="0"/>
              <a:t/>
            </a:r>
            <a:br>
              <a:rPr lang="cs-CZ" sz="2800" b="1" dirty="0"/>
            </a:br>
            <a:r>
              <a:rPr lang="cs-CZ" sz="2800" b="1" dirty="0" smtClean="0"/>
              <a:t/>
            </a:r>
            <a:br>
              <a:rPr lang="cs-CZ" sz="2800" b="1" dirty="0" smtClean="0"/>
            </a:br>
            <a:endParaRPr lang="en-US" sz="2800" b="1" dirty="0" smtClean="0"/>
          </a:p>
        </p:txBody>
      </p:sp>
      <p:sp>
        <p:nvSpPr>
          <p:cNvPr id="3074" name="Rectangle 2"/>
          <p:cNvSpPr>
            <a:spLocks noGrp="1" noChangeArrowheads="1"/>
          </p:cNvSpPr>
          <p:nvPr>
            <p:ph idx="1"/>
          </p:nvPr>
        </p:nvSpPr>
        <p:spPr>
          <a:xfrm>
            <a:off x="467544" y="1412776"/>
            <a:ext cx="8208912" cy="5760640"/>
          </a:xfrm>
        </p:spPr>
        <p:txBody>
          <a:bodyPr/>
          <a:lstStyle/>
          <a:p>
            <a:pPr marL="102873" lvl="1" indent="0" eaLnBrk="1" hangingPunct="1">
              <a:lnSpc>
                <a:spcPct val="95000"/>
              </a:lnSpc>
              <a:spcBef>
                <a:spcPct val="0"/>
              </a:spcBef>
              <a:buClr>
                <a:srgbClr val="000000"/>
              </a:buClr>
              <a:buNone/>
              <a:defRPr/>
            </a:pPr>
            <a:r>
              <a:rPr lang="cs-CZ" sz="2400" b="1" dirty="0" smtClean="0">
                <a:solidFill>
                  <a:srgbClr val="7D1E1E"/>
                </a:solidFill>
                <a:latin typeface="Arial" pitchFamily="34" charset="0"/>
              </a:rPr>
              <a:t>Proč analyzovat OK?</a:t>
            </a:r>
          </a:p>
          <a:p>
            <a:pPr marL="845823" lvl="2" indent="-342900" eaLnBrk="1" hangingPunct="1">
              <a:lnSpc>
                <a:spcPct val="95000"/>
              </a:lnSpc>
              <a:spcBef>
                <a:spcPct val="0"/>
              </a:spcBef>
              <a:buClr>
                <a:srgbClr val="000000"/>
              </a:buClr>
              <a:buFont typeface="Arial" panose="020B0604020202020204" pitchFamily="34" charset="0"/>
              <a:buChar char="•"/>
              <a:defRPr/>
            </a:pPr>
            <a:r>
              <a:rPr lang="cs-CZ" sz="2400" dirty="0"/>
              <a:t>řešení manažerských </a:t>
            </a:r>
            <a:r>
              <a:rPr lang="cs-CZ" sz="2400" dirty="0" smtClean="0"/>
              <a:t>problémů (strategie)</a:t>
            </a:r>
          </a:p>
          <a:p>
            <a:pPr marL="845823" lvl="2" indent="-342900" eaLnBrk="1" hangingPunct="1">
              <a:lnSpc>
                <a:spcPct val="95000"/>
              </a:lnSpc>
              <a:spcBef>
                <a:spcPct val="0"/>
              </a:spcBef>
              <a:buClr>
                <a:srgbClr val="000000"/>
              </a:buClr>
              <a:buFont typeface="Arial" panose="020B0604020202020204" pitchFamily="34" charset="0"/>
              <a:buChar char="•"/>
              <a:defRPr/>
            </a:pPr>
            <a:r>
              <a:rPr lang="cs-CZ" sz="2400" dirty="0"/>
              <a:t>nízká výkonnost </a:t>
            </a:r>
            <a:r>
              <a:rPr lang="cs-CZ" sz="2400" dirty="0" smtClean="0"/>
              <a:t>firmy</a:t>
            </a:r>
          </a:p>
          <a:p>
            <a:pPr marL="845823" lvl="2" indent="-342900" eaLnBrk="1" hangingPunct="1">
              <a:spcBef>
                <a:spcPct val="0"/>
              </a:spcBef>
              <a:buClr>
                <a:srgbClr val="000000"/>
              </a:buClr>
              <a:buFont typeface="Arial" panose="020B0604020202020204" pitchFamily="34" charset="0"/>
              <a:buChar char="•"/>
              <a:defRPr/>
            </a:pPr>
            <a:r>
              <a:rPr lang="cs-CZ" sz="2400" dirty="0"/>
              <a:t>fúze, </a:t>
            </a:r>
            <a:r>
              <a:rPr lang="cs-CZ" sz="2400" dirty="0" smtClean="0"/>
              <a:t>akvizice</a:t>
            </a:r>
          </a:p>
          <a:p>
            <a:pPr marL="502923" lvl="2" indent="0" eaLnBrk="1" hangingPunct="1">
              <a:spcBef>
                <a:spcPct val="0"/>
              </a:spcBef>
              <a:buClr>
                <a:srgbClr val="000000"/>
              </a:buClr>
              <a:buNone/>
              <a:defRPr/>
            </a:pPr>
            <a:endParaRPr lang="cs-CZ" sz="2400" b="1" dirty="0">
              <a:solidFill>
                <a:srgbClr val="7D1E1E"/>
              </a:solidFill>
              <a:latin typeface="Arial" pitchFamily="34" charset="0"/>
            </a:endParaRPr>
          </a:p>
          <a:p>
            <a:pPr marL="560073" lvl="1" indent="-457200" eaLnBrk="1" hangingPunct="1">
              <a:spcBef>
                <a:spcPct val="0"/>
              </a:spcBef>
              <a:buClr>
                <a:srgbClr val="000000"/>
              </a:buClr>
              <a:buAutoNum type="arabicParenR"/>
              <a:defRPr/>
            </a:pPr>
            <a:r>
              <a:rPr lang="cs-CZ" sz="2400" b="1" dirty="0" smtClean="0">
                <a:solidFill>
                  <a:srgbClr val="7D1E1E"/>
                </a:solidFill>
                <a:latin typeface="Arial" pitchFamily="34" charset="0"/>
              </a:rPr>
              <a:t>Stanovení teoreticko-metodologického východiska</a:t>
            </a:r>
            <a:r>
              <a:rPr lang="en-US" sz="2400" b="1" dirty="0" smtClean="0">
                <a:solidFill>
                  <a:srgbClr val="7D1E1E"/>
                </a:solidFill>
                <a:latin typeface="Arial" pitchFamily="34" charset="0"/>
              </a:rPr>
              <a:t>:</a:t>
            </a:r>
            <a:r>
              <a:rPr lang="cs-CZ" sz="2400" b="1" dirty="0">
                <a:solidFill>
                  <a:srgbClr val="7D1E1E"/>
                </a:solidFill>
                <a:latin typeface="Times New Roman"/>
              </a:rPr>
              <a:t> </a:t>
            </a:r>
            <a:r>
              <a:rPr lang="cs-CZ" sz="2400" dirty="0" smtClean="0">
                <a:latin typeface="Arial" panose="020B0604020202020204" pitchFamily="34" charset="0"/>
                <a:cs typeface="Arial" panose="020B0604020202020204" pitchFamily="34" charset="0"/>
              </a:rPr>
              <a:t>prvky</a:t>
            </a:r>
            <a:r>
              <a:rPr lang="cs-CZ" sz="2400" dirty="0">
                <a:latin typeface="Arial" panose="020B0604020202020204" pitchFamily="34" charset="0"/>
                <a:cs typeface="Arial" panose="020B0604020202020204" pitchFamily="34" charset="0"/>
              </a:rPr>
              <a:t>, hodnoty, </a:t>
            </a:r>
            <a:r>
              <a:rPr lang="cs-CZ" sz="2400" dirty="0" smtClean="0">
                <a:latin typeface="Arial" panose="020B0604020202020204" pitchFamily="34" charset="0"/>
                <a:cs typeface="Arial" panose="020B0604020202020204" pitchFamily="34" charset="0"/>
              </a:rPr>
              <a:t>normy/typologie</a:t>
            </a:r>
          </a:p>
          <a:p>
            <a:pPr marL="560073" lvl="1" indent="-457200" eaLnBrk="1" hangingPunct="1">
              <a:spcBef>
                <a:spcPct val="0"/>
              </a:spcBef>
              <a:buClr>
                <a:srgbClr val="000000"/>
              </a:buClr>
              <a:buFont typeface="Wingdings" pitchFamily="2" charset="2"/>
              <a:buAutoNum type="arabicParenR"/>
              <a:defRPr/>
            </a:pPr>
            <a:r>
              <a:rPr lang="cs-CZ" sz="2400" b="1" dirty="0" smtClean="0">
                <a:solidFill>
                  <a:srgbClr val="7D1E1E"/>
                </a:solidFill>
                <a:latin typeface="Arial" pitchFamily="34" charset="0"/>
              </a:rPr>
              <a:t>Zvolení výzkumné metody </a:t>
            </a:r>
            <a:r>
              <a:rPr lang="cs-CZ" sz="2400" dirty="0">
                <a:latin typeface="Arial" panose="020B0604020202020204" pitchFamily="34" charset="0"/>
                <a:cs typeface="Arial" panose="020B0604020202020204" pitchFamily="34" charset="0"/>
              </a:rPr>
              <a:t>(výhody/nevýhody?)</a:t>
            </a:r>
            <a:endParaRPr lang="en-US" sz="2400" dirty="0">
              <a:solidFill>
                <a:srgbClr val="000000"/>
              </a:solidFill>
              <a:latin typeface="Arial" panose="020B0604020202020204" pitchFamily="34" charset="0"/>
              <a:cs typeface="Arial" panose="020B0604020202020204" pitchFamily="34" charset="0"/>
            </a:endParaRPr>
          </a:p>
          <a:p>
            <a:pPr marL="845823" lvl="2" indent="-342900" eaLnBrk="1" hangingPunct="1">
              <a:spcBef>
                <a:spcPct val="0"/>
              </a:spcBef>
              <a:buClr>
                <a:srgbClr val="000000"/>
              </a:buClr>
              <a:buFont typeface="Arial" panose="020B0604020202020204" pitchFamily="34" charset="0"/>
              <a:buChar char="•"/>
              <a:defRPr/>
            </a:pPr>
            <a:r>
              <a:rPr lang="en-US" sz="2400" dirty="0" err="1">
                <a:solidFill>
                  <a:srgbClr val="000000"/>
                </a:solidFill>
                <a:latin typeface="Arial" pitchFamily="34" charset="0"/>
              </a:rPr>
              <a:t>kvantitativní</a:t>
            </a:r>
            <a:r>
              <a:rPr lang="en-US" sz="2400" dirty="0">
                <a:solidFill>
                  <a:srgbClr val="000000"/>
                </a:solidFill>
                <a:latin typeface="Arial" pitchFamily="34" charset="0"/>
              </a:rPr>
              <a:t> </a:t>
            </a:r>
            <a:r>
              <a:rPr lang="en-US" sz="2400" dirty="0" err="1">
                <a:solidFill>
                  <a:srgbClr val="000000"/>
                </a:solidFill>
                <a:latin typeface="Arial" pitchFamily="34" charset="0"/>
              </a:rPr>
              <a:t>výzkum</a:t>
            </a:r>
            <a:endParaRPr lang="cs-CZ" sz="2400" dirty="0">
              <a:solidFill>
                <a:srgbClr val="000000"/>
              </a:solidFill>
              <a:latin typeface="Arial" pitchFamily="34" charset="0"/>
            </a:endParaRPr>
          </a:p>
          <a:p>
            <a:pPr marL="960123" lvl="3" indent="0" eaLnBrk="1" hangingPunct="1">
              <a:lnSpc>
                <a:spcPct val="95000"/>
              </a:lnSpc>
              <a:spcBef>
                <a:spcPct val="0"/>
              </a:spcBef>
              <a:buClr>
                <a:srgbClr val="000000"/>
              </a:buClr>
              <a:buNone/>
              <a:defRPr/>
            </a:pPr>
            <a:r>
              <a:rPr lang="cs-CZ" sz="2400" dirty="0">
                <a:solidFill>
                  <a:srgbClr val="000000"/>
                </a:solidFill>
                <a:latin typeface="Arial" pitchFamily="34" charset="0"/>
              </a:rPr>
              <a:t>- Dotazník (např. VSM, OCAI), pozorování</a:t>
            </a:r>
            <a:endParaRPr lang="cs-CZ" sz="2400" dirty="0">
              <a:solidFill>
                <a:srgbClr val="000000"/>
              </a:solidFill>
              <a:latin typeface="Times New Roman"/>
            </a:endParaRPr>
          </a:p>
          <a:p>
            <a:pPr marL="845823" lvl="2" indent="-342900" eaLnBrk="1" hangingPunct="1">
              <a:lnSpc>
                <a:spcPct val="95000"/>
              </a:lnSpc>
              <a:spcBef>
                <a:spcPct val="0"/>
              </a:spcBef>
              <a:buClr>
                <a:srgbClr val="000000"/>
              </a:buClr>
              <a:buFont typeface="Arial" panose="020B0604020202020204" pitchFamily="34" charset="0"/>
              <a:buChar char="•"/>
              <a:defRPr/>
            </a:pPr>
            <a:r>
              <a:rPr lang="en-US" sz="2400" dirty="0" err="1">
                <a:solidFill>
                  <a:srgbClr val="000000"/>
                </a:solidFill>
                <a:latin typeface="Arial" pitchFamily="34" charset="0"/>
              </a:rPr>
              <a:t>kvalitativní</a:t>
            </a:r>
            <a:r>
              <a:rPr lang="en-US" sz="2400" dirty="0">
                <a:solidFill>
                  <a:srgbClr val="000000"/>
                </a:solidFill>
                <a:latin typeface="Arial" pitchFamily="34" charset="0"/>
              </a:rPr>
              <a:t> </a:t>
            </a:r>
            <a:r>
              <a:rPr lang="en-US" sz="2400" dirty="0" err="1">
                <a:solidFill>
                  <a:srgbClr val="000000"/>
                </a:solidFill>
                <a:latin typeface="Arial" pitchFamily="34" charset="0"/>
              </a:rPr>
              <a:t>výzkum</a:t>
            </a:r>
            <a:r>
              <a:rPr lang="en-US" sz="2400" dirty="0">
                <a:solidFill>
                  <a:srgbClr val="000000"/>
                </a:solidFill>
                <a:latin typeface="Arial" pitchFamily="34" charset="0"/>
              </a:rPr>
              <a:t> </a:t>
            </a:r>
            <a:endParaRPr lang="cs-CZ" sz="2400" dirty="0">
              <a:solidFill>
                <a:srgbClr val="000000"/>
              </a:solidFill>
              <a:latin typeface="Arial" pitchFamily="34" charset="0"/>
            </a:endParaRPr>
          </a:p>
          <a:p>
            <a:pPr marL="971545" lvl="3" indent="0" eaLnBrk="1" hangingPunct="1">
              <a:lnSpc>
                <a:spcPct val="95000"/>
              </a:lnSpc>
              <a:spcBef>
                <a:spcPct val="0"/>
              </a:spcBef>
              <a:buClr>
                <a:srgbClr val="000000"/>
              </a:buClr>
              <a:buSzPct val="80000"/>
              <a:buNone/>
              <a:defRPr/>
            </a:pPr>
            <a:r>
              <a:rPr lang="cs-CZ" sz="2400" dirty="0">
                <a:solidFill>
                  <a:srgbClr val="000000"/>
                </a:solidFill>
                <a:latin typeface="Arial" pitchFamily="34" charset="0"/>
              </a:rPr>
              <a:t>- rozhovor, analýza dokumentů (TBSD</a:t>
            </a:r>
            <a:r>
              <a:rPr lang="cs-CZ" sz="2400" dirty="0" smtClean="0">
                <a:solidFill>
                  <a:srgbClr val="000000"/>
                </a:solidFill>
                <a:latin typeface="Arial" pitchFamily="34" charset="0"/>
              </a:rPr>
              <a:t>)</a:t>
            </a:r>
            <a:endParaRPr lang="cs-CZ" sz="2400" b="1" dirty="0" smtClean="0">
              <a:solidFill>
                <a:srgbClr val="7D1E1E"/>
              </a:solidFill>
              <a:latin typeface="Arial" pitchFamily="34" charset="0"/>
            </a:endParaRPr>
          </a:p>
          <a:p>
            <a:pPr marL="560073" lvl="1" indent="-457200" eaLnBrk="1" hangingPunct="1">
              <a:spcBef>
                <a:spcPct val="0"/>
              </a:spcBef>
              <a:buClr>
                <a:srgbClr val="000000"/>
              </a:buClr>
              <a:buAutoNum type="arabicParenR"/>
              <a:defRPr/>
            </a:pPr>
            <a:r>
              <a:rPr lang="cs-CZ" sz="2400" b="1" dirty="0" smtClean="0">
                <a:solidFill>
                  <a:srgbClr val="7D1E1E"/>
                </a:solidFill>
                <a:latin typeface="Arial" pitchFamily="34" charset="0"/>
                <a:cs typeface="Arial" panose="020B0604020202020204" pitchFamily="34" charset="0"/>
              </a:rPr>
              <a:t>Vymezení jednotky výzkumu</a:t>
            </a:r>
          </a:p>
          <a:p>
            <a:pPr marL="102873" lvl="1" indent="0" eaLnBrk="1" hangingPunct="1">
              <a:spcBef>
                <a:spcPct val="0"/>
              </a:spcBef>
              <a:buClr>
                <a:srgbClr val="000000"/>
              </a:buClr>
              <a:buNone/>
              <a:defRPr/>
            </a:pPr>
            <a:r>
              <a:rPr lang="cs-CZ" sz="2400" b="1" dirty="0">
                <a:solidFill>
                  <a:srgbClr val="7D1E1E"/>
                </a:solidFill>
                <a:latin typeface="Arial" pitchFamily="34" charset="0"/>
                <a:cs typeface="Arial" panose="020B0604020202020204" pitchFamily="34" charset="0"/>
              </a:rPr>
              <a:t>	</a:t>
            </a:r>
            <a:r>
              <a:rPr lang="cs-CZ" sz="2400" dirty="0" smtClean="0">
                <a:solidFill>
                  <a:schemeClr val="tx2"/>
                </a:solidFill>
                <a:latin typeface="Arial" pitchFamily="34" charset="0"/>
                <a:cs typeface="Arial" panose="020B0604020202020204" pitchFamily="34" charset="0"/>
              </a:rPr>
              <a:t>- úroveň analýzy</a:t>
            </a:r>
            <a:endParaRPr lang="cs-CZ" sz="2400" dirty="0">
              <a:solidFill>
                <a:schemeClr val="tx2"/>
              </a:solidFill>
              <a:latin typeface="Times New Roman"/>
            </a:endParaRPr>
          </a:p>
        </p:txBody>
      </p:sp>
      <p:sp>
        <p:nvSpPr>
          <p:cNvPr id="4" name="Zástupný symbol pro číslo snímku 3"/>
          <p:cNvSpPr>
            <a:spLocks noGrp="1"/>
          </p:cNvSpPr>
          <p:nvPr>
            <p:ph type="sldNum" sz="quarter" idx="11"/>
          </p:nvPr>
        </p:nvSpPr>
        <p:spPr/>
        <p:txBody>
          <a:bodyPr/>
          <a:lstStyle/>
          <a:p>
            <a:pPr>
              <a:defRPr/>
            </a:pPr>
            <a:fld id="{9636A3EB-8BEA-46FF-A64E-DD225ADDDED7}" type="slidenum">
              <a:rPr lang="cs-CZ" smtClean="0"/>
              <a:pPr>
                <a:defRPr/>
              </a:pPr>
              <a:t>28</a:t>
            </a:fld>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908720"/>
            <a:ext cx="8604448" cy="720080"/>
          </a:xfrm>
        </p:spPr>
        <p:txBody>
          <a:bodyPr/>
          <a:lstStyle/>
          <a:p>
            <a:r>
              <a:rPr lang="cs-CZ" b="1" dirty="0" err="1" smtClean="0"/>
              <a:t>Geert</a:t>
            </a:r>
            <a:r>
              <a:rPr lang="cs-CZ" b="1" dirty="0" smtClean="0"/>
              <a:t> </a:t>
            </a:r>
            <a:r>
              <a:rPr lang="cs-CZ" b="1" dirty="0" err="1" smtClean="0"/>
              <a:t>Hofstede</a:t>
            </a:r>
            <a:r>
              <a:rPr lang="cs-CZ" b="1" dirty="0" smtClean="0"/>
              <a:t> (*1928), </a:t>
            </a:r>
            <a:r>
              <a:rPr lang="cs-CZ" b="1" dirty="0" err="1" smtClean="0"/>
              <a:t>Haarlem</a:t>
            </a:r>
            <a:r>
              <a:rPr lang="cs-CZ" b="1" dirty="0" smtClean="0"/>
              <a:t>, </a:t>
            </a:r>
            <a:r>
              <a:rPr lang="cs-CZ" b="1" dirty="0" err="1" smtClean="0"/>
              <a:t>Netherlands</a:t>
            </a:r>
            <a:endParaRPr lang="en-US" b="1" dirty="0"/>
          </a:p>
        </p:txBody>
      </p:sp>
      <p:sp>
        <p:nvSpPr>
          <p:cNvPr id="3" name="Zástupný symbol pro obsah 2"/>
          <p:cNvSpPr>
            <a:spLocks noGrp="1"/>
          </p:cNvSpPr>
          <p:nvPr>
            <p:ph idx="1"/>
          </p:nvPr>
        </p:nvSpPr>
        <p:spPr>
          <a:xfrm>
            <a:off x="611560" y="1412776"/>
            <a:ext cx="7992888" cy="5112568"/>
          </a:xfrm>
        </p:spPr>
        <p:txBody>
          <a:bodyPr/>
          <a:lstStyle/>
          <a:p>
            <a:pPr>
              <a:buFont typeface="Wingdings" pitchFamily="2" charset="2"/>
              <a:buChar char="§"/>
            </a:pPr>
            <a:r>
              <a:rPr lang="cs-CZ" sz="2500" dirty="0" smtClean="0"/>
              <a:t>Zkoumal rozdíly a interakce mezi různými národními a organizačními kulturami</a:t>
            </a:r>
            <a:r>
              <a:rPr lang="cs-CZ" sz="2500" dirty="0"/>
              <a:t>.</a:t>
            </a:r>
            <a:endParaRPr lang="cs-CZ" sz="2500" dirty="0" smtClean="0"/>
          </a:p>
          <a:p>
            <a:pPr>
              <a:buFont typeface="Wingdings" pitchFamily="2" charset="2"/>
              <a:buChar char="§"/>
            </a:pPr>
            <a:r>
              <a:rPr lang="cs-CZ" sz="2500" dirty="0" smtClean="0"/>
              <a:t>Nejznámějším vědcem zabývající se studiem národní kultury v kontextu managementu.</a:t>
            </a:r>
          </a:p>
          <a:p>
            <a:pPr>
              <a:buFont typeface="Wingdings" pitchFamily="2" charset="2"/>
              <a:buChar char="§"/>
            </a:pPr>
            <a:r>
              <a:rPr lang="cs-CZ" sz="2500" dirty="0" smtClean="0"/>
              <a:t>Zkoumání zaměstnanců IBM – filiálky jediné organizace, analýza dat (1967-1973), vzorek 70 zemí.</a:t>
            </a:r>
          </a:p>
          <a:p>
            <a:pPr>
              <a:buFont typeface="Wingdings" pitchFamily="2" charset="2"/>
              <a:buChar char="§"/>
            </a:pPr>
            <a:endParaRPr lang="cs-CZ" sz="2500" dirty="0" smtClean="0"/>
          </a:p>
          <a:p>
            <a:pPr>
              <a:buFont typeface="Wingdings" pitchFamily="2" charset="2"/>
              <a:buChar char="§"/>
            </a:pPr>
            <a:r>
              <a:rPr lang="cs-CZ" sz="2500" dirty="0" smtClean="0"/>
              <a:t>Dotazník </a:t>
            </a:r>
            <a:r>
              <a:rPr lang="cs-CZ" sz="2500" b="1" dirty="0" err="1" smtClean="0"/>
              <a:t>The</a:t>
            </a:r>
            <a:r>
              <a:rPr lang="cs-CZ" sz="2500" b="1" dirty="0" smtClean="0"/>
              <a:t> </a:t>
            </a:r>
            <a:r>
              <a:rPr lang="cs-CZ" sz="2500" b="1" dirty="0" err="1" smtClean="0"/>
              <a:t>Values</a:t>
            </a:r>
            <a:r>
              <a:rPr lang="cs-CZ" sz="2500" b="1" dirty="0" smtClean="0"/>
              <a:t> </a:t>
            </a:r>
            <a:r>
              <a:rPr lang="cs-CZ" sz="2500" b="1" dirty="0" err="1" smtClean="0"/>
              <a:t>Survey</a:t>
            </a:r>
            <a:r>
              <a:rPr lang="cs-CZ" sz="2500" b="1" dirty="0" smtClean="0"/>
              <a:t> Module (VSM)</a:t>
            </a:r>
          </a:p>
          <a:p>
            <a:pPr lvl="1">
              <a:buFont typeface="Wingdings" pitchFamily="2" charset="2"/>
              <a:buChar char="Ø"/>
            </a:pPr>
            <a:r>
              <a:rPr lang="cs-CZ" sz="2300" dirty="0" smtClean="0"/>
              <a:t>Názory na různé aspekty pracovního života </a:t>
            </a:r>
          </a:p>
          <a:p>
            <a:pPr marL="914400" lvl="2" indent="0">
              <a:buNone/>
            </a:pPr>
            <a:r>
              <a:rPr lang="cs-CZ" sz="2300" dirty="0" smtClean="0"/>
              <a:t>a</a:t>
            </a:r>
            <a:r>
              <a:rPr lang="cs-CZ" sz="2400" dirty="0" smtClean="0"/>
              <a:t> </a:t>
            </a:r>
            <a:r>
              <a:rPr lang="cs-CZ" sz="2300" dirty="0" smtClean="0"/>
              <a:t>preferované hodnoty</a:t>
            </a:r>
          </a:p>
          <a:p>
            <a:pPr>
              <a:buFont typeface="Wingdings" pitchFamily="2" charset="2"/>
              <a:buChar char="§"/>
            </a:pPr>
            <a:endParaRPr lang="en-US" sz="2500"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29</a:t>
            </a:fld>
            <a:endParaRPr lang="cs-CZ"/>
          </a:p>
        </p:txBody>
      </p:sp>
    </p:spTree>
    <p:extLst>
      <p:ext uri="{BB962C8B-B14F-4D97-AF65-F5344CB8AC3E}">
        <p14:creationId xmlns:p14="http://schemas.microsoft.com/office/powerpoint/2010/main" val="53262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82F36E85-03E3-4A3A-935C-DB515262CA98}" type="slidenum">
              <a:rPr lang="cs-CZ"/>
              <a:pPr>
                <a:defRPr/>
              </a:pPr>
              <a:t>3</a:t>
            </a:fld>
            <a:endParaRPr lang="cs-CZ"/>
          </a:p>
        </p:txBody>
      </p:sp>
      <p:sp>
        <p:nvSpPr>
          <p:cNvPr id="5123" name="Rectangle 2"/>
          <p:cNvSpPr>
            <a:spLocks noGrp="1" noChangeArrowheads="1"/>
          </p:cNvSpPr>
          <p:nvPr>
            <p:ph type="title"/>
          </p:nvPr>
        </p:nvSpPr>
        <p:spPr/>
        <p:txBody>
          <a:bodyPr/>
          <a:lstStyle/>
          <a:p>
            <a:r>
              <a:rPr lang="cs-CZ" b="1" smtClean="0"/>
              <a:t>Co je to organizační kultura</a:t>
            </a:r>
            <a:endParaRPr lang="en-US" b="1" smtClean="0"/>
          </a:p>
        </p:txBody>
      </p:sp>
      <p:sp>
        <p:nvSpPr>
          <p:cNvPr id="5124" name="Rectangle 3"/>
          <p:cNvSpPr>
            <a:spLocks noGrp="1" noChangeArrowheads="1"/>
          </p:cNvSpPr>
          <p:nvPr>
            <p:ph type="body" idx="1"/>
          </p:nvPr>
        </p:nvSpPr>
        <p:spPr/>
        <p:txBody>
          <a:bodyPr/>
          <a:lstStyle/>
          <a:p>
            <a:pPr marL="0" indent="0">
              <a:lnSpc>
                <a:spcPct val="90000"/>
              </a:lnSpc>
              <a:buFont typeface="Wingdings" pitchFamily="2" charset="2"/>
              <a:buNone/>
            </a:pPr>
            <a:r>
              <a:rPr lang="cs-CZ" smtClean="0"/>
              <a:t>Organizační kultura může být chápána jako:</a:t>
            </a:r>
            <a:endParaRPr lang="en-US" smtClean="0"/>
          </a:p>
          <a:p>
            <a:pPr marL="0" indent="0">
              <a:lnSpc>
                <a:spcPct val="90000"/>
              </a:lnSpc>
              <a:buFont typeface="Verdana" pitchFamily="34" charset="0"/>
              <a:buAutoNum type="arabicPeriod"/>
            </a:pPr>
            <a:r>
              <a:rPr lang="cs-CZ" smtClean="0"/>
              <a:t>soubor základních přesvědčení, hodnot, postojů a norem chování,</a:t>
            </a:r>
          </a:p>
          <a:p>
            <a:pPr marL="0" indent="0">
              <a:lnSpc>
                <a:spcPct val="90000"/>
              </a:lnSpc>
              <a:buFont typeface="Verdana" pitchFamily="34" charset="0"/>
              <a:buAutoNum type="arabicPeriod"/>
            </a:pPr>
            <a:r>
              <a:rPr lang="cs-CZ" smtClean="0"/>
              <a:t>které jsou sdíleny v rámci organizace a</a:t>
            </a:r>
          </a:p>
          <a:p>
            <a:pPr marL="0" indent="0">
              <a:lnSpc>
                <a:spcPct val="90000"/>
              </a:lnSpc>
              <a:buFont typeface="Verdana" pitchFamily="34" charset="0"/>
              <a:buAutoNum type="arabicPeriod"/>
            </a:pPr>
            <a:r>
              <a:rPr lang="cs-CZ" smtClean="0"/>
              <a:t>které se projevují v myšlení, cítění a chování členů organizace a v artefaktech (tj. výtvorech) materiální a nemateriální povahy.</a:t>
            </a:r>
          </a:p>
          <a:p>
            <a:pPr marL="0" indent="0">
              <a:lnSpc>
                <a:spcPct val="90000"/>
              </a:lnSpc>
              <a:buFont typeface="Verdana" pitchFamily="34" charset="0"/>
              <a:buAutoNum type="arabicPeriod"/>
            </a:pPr>
            <a:endParaRPr lang="cs-CZ" smtClean="0"/>
          </a:p>
          <a:p>
            <a:pPr marL="0" indent="0">
              <a:lnSpc>
                <a:spcPct val="90000"/>
              </a:lnSpc>
              <a:buFont typeface="Wingdings" pitchFamily="2" charset="2"/>
              <a:buNone/>
            </a:pPr>
            <a:r>
              <a:rPr lang="cs-CZ" smtClean="0"/>
              <a:t>					(Lukášová, 2010)</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2" algn="ctr"/>
            <a:r>
              <a:rPr lang="cs-CZ" sz="2800" b="1" dirty="0">
                <a:latin typeface="Arial" pitchFamily="34" charset="0"/>
              </a:rPr>
              <a:t>Kulturní dimenze podle </a:t>
            </a:r>
            <a:r>
              <a:rPr lang="cs-CZ" sz="2800" b="1" dirty="0" err="1">
                <a:latin typeface="Arial" pitchFamily="34" charset="0"/>
              </a:rPr>
              <a:t>Hofstedeho</a:t>
            </a:r>
            <a:r>
              <a:rPr lang="cs-CZ" sz="2800" b="1" dirty="0">
                <a:latin typeface="Arial" pitchFamily="34" charset="0"/>
              </a:rPr>
              <a:t> (IBM):</a:t>
            </a:r>
            <a:br>
              <a:rPr lang="cs-CZ" sz="2800" b="1" dirty="0">
                <a:latin typeface="Arial" pitchFamily="34" charset="0"/>
              </a:rPr>
            </a:br>
            <a:endParaRPr lang="en-US" sz="2800" dirty="0"/>
          </a:p>
        </p:txBody>
      </p:sp>
      <p:sp>
        <p:nvSpPr>
          <p:cNvPr id="3" name="Zástupný symbol pro obsah 2"/>
          <p:cNvSpPr>
            <a:spLocks noGrp="1"/>
          </p:cNvSpPr>
          <p:nvPr>
            <p:ph idx="1"/>
          </p:nvPr>
        </p:nvSpPr>
        <p:spPr>
          <a:xfrm>
            <a:off x="251520" y="1700808"/>
            <a:ext cx="8420993" cy="4430117"/>
          </a:xfrm>
        </p:spPr>
        <p:txBody>
          <a:bodyPr/>
          <a:lstStyle/>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smtClean="0">
                <a:solidFill>
                  <a:srgbClr val="000000"/>
                </a:solidFill>
                <a:latin typeface="Arial" pitchFamily="34" charset="0"/>
              </a:rPr>
              <a:t>mocenský</a:t>
            </a:r>
            <a:r>
              <a:rPr lang="en-US" sz="2800" dirty="0" smtClean="0">
                <a:solidFill>
                  <a:srgbClr val="000000"/>
                </a:solidFill>
                <a:latin typeface="Arial" pitchFamily="34" charset="0"/>
              </a:rPr>
              <a:t> </a:t>
            </a:r>
            <a:r>
              <a:rPr lang="en-US" sz="2800" dirty="0" err="1">
                <a:solidFill>
                  <a:srgbClr val="000000"/>
                </a:solidFill>
                <a:latin typeface="Arial" pitchFamily="34" charset="0"/>
              </a:rPr>
              <a:t>odstup</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individualismus</a:t>
            </a:r>
            <a:r>
              <a:rPr lang="en-US" sz="2800" dirty="0">
                <a:solidFill>
                  <a:srgbClr val="000000"/>
                </a:solidFill>
                <a:latin typeface="Arial" pitchFamily="34" charset="0"/>
              </a:rPr>
              <a:t> vs. </a:t>
            </a:r>
            <a:r>
              <a:rPr lang="cs-CZ" sz="2800" dirty="0" err="1">
                <a:solidFill>
                  <a:srgbClr val="000000"/>
                </a:solidFill>
                <a:latin typeface="Arial" pitchFamily="34" charset="0"/>
              </a:rPr>
              <a:t>k</a:t>
            </a:r>
            <a:r>
              <a:rPr lang="en-US" sz="2800" dirty="0" err="1" smtClean="0">
                <a:solidFill>
                  <a:srgbClr val="000000"/>
                </a:solidFill>
                <a:latin typeface="Arial" pitchFamily="34" charset="0"/>
              </a:rPr>
              <a:t>olektivismus</a:t>
            </a:r>
            <a:r>
              <a:rPr lang="cs-CZ"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maskulinita</a:t>
            </a:r>
            <a:r>
              <a:rPr lang="en-US" sz="2800" dirty="0">
                <a:solidFill>
                  <a:srgbClr val="000000"/>
                </a:solidFill>
                <a:latin typeface="Arial" pitchFamily="34" charset="0"/>
              </a:rPr>
              <a:t> vs. </a:t>
            </a:r>
            <a:r>
              <a:rPr lang="en-US" sz="2800" dirty="0" err="1">
                <a:solidFill>
                  <a:srgbClr val="000000"/>
                </a:solidFill>
                <a:latin typeface="Arial" pitchFamily="34" charset="0"/>
              </a:rPr>
              <a:t>feminita</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vyhýbání</a:t>
            </a:r>
            <a:r>
              <a:rPr lang="en-US" sz="2800" dirty="0">
                <a:solidFill>
                  <a:srgbClr val="000000"/>
                </a:solidFill>
                <a:latin typeface="Arial" pitchFamily="34" charset="0"/>
              </a:rPr>
              <a:t> se </a:t>
            </a:r>
            <a:r>
              <a:rPr lang="en-US" sz="2800" dirty="0" err="1">
                <a:solidFill>
                  <a:srgbClr val="000000"/>
                </a:solidFill>
                <a:latin typeface="Arial" pitchFamily="34" charset="0"/>
              </a:rPr>
              <a:t>nejistotě</a:t>
            </a:r>
            <a:r>
              <a:rPr lang="en-US"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dlouhodobá</a:t>
            </a:r>
            <a:r>
              <a:rPr lang="en-US" sz="2800" dirty="0">
                <a:solidFill>
                  <a:srgbClr val="000000"/>
                </a:solidFill>
                <a:latin typeface="Arial" pitchFamily="34" charset="0"/>
              </a:rPr>
              <a:t> vs. </a:t>
            </a:r>
            <a:r>
              <a:rPr lang="en-US" sz="2800" dirty="0" err="1">
                <a:solidFill>
                  <a:srgbClr val="000000"/>
                </a:solidFill>
                <a:latin typeface="Arial" pitchFamily="34" charset="0"/>
              </a:rPr>
              <a:t>krátkodobá</a:t>
            </a:r>
            <a:r>
              <a:rPr lang="en-US" sz="2800" dirty="0">
                <a:solidFill>
                  <a:srgbClr val="000000"/>
                </a:solidFill>
                <a:latin typeface="Arial" pitchFamily="34" charset="0"/>
              </a:rPr>
              <a:t> </a:t>
            </a:r>
            <a:r>
              <a:rPr lang="en-US" sz="2800" dirty="0" err="1" smtClean="0">
                <a:solidFill>
                  <a:srgbClr val="000000"/>
                </a:solidFill>
                <a:latin typeface="Arial" pitchFamily="34" charset="0"/>
              </a:rPr>
              <a:t>orientace</a:t>
            </a:r>
            <a:r>
              <a:rPr lang="cs-CZ" sz="2800" dirty="0" smtClean="0">
                <a:solidFill>
                  <a:srgbClr val="000000"/>
                </a:solidFill>
                <a:latin typeface="Arial" pitchFamily="34" charset="0"/>
              </a:rPr>
              <a:t> 	   (</a:t>
            </a:r>
            <a:r>
              <a:rPr lang="cs-CZ" sz="2800" dirty="0">
                <a:solidFill>
                  <a:srgbClr val="000000"/>
                </a:solidFill>
                <a:latin typeface="Arial" pitchFamily="34" charset="0"/>
              </a:rPr>
              <a:t>1991 Michael </a:t>
            </a:r>
            <a:r>
              <a:rPr lang="cs-CZ" sz="2800" dirty="0" smtClean="0">
                <a:solidFill>
                  <a:srgbClr val="000000"/>
                </a:solidFill>
                <a:latin typeface="Arial" pitchFamily="34" charset="0"/>
              </a:rPr>
              <a:t>Bond – </a:t>
            </a:r>
            <a:r>
              <a:rPr lang="cs-CZ" sz="2800" dirty="0" err="1">
                <a:solidFill>
                  <a:srgbClr val="000000"/>
                </a:solidFill>
                <a:latin typeface="Arial" pitchFamily="34" charset="0"/>
              </a:rPr>
              <a:t>C</a:t>
            </a:r>
            <a:r>
              <a:rPr lang="cs-CZ" sz="2800" dirty="0" err="1" smtClean="0">
                <a:solidFill>
                  <a:srgbClr val="000000"/>
                </a:solidFill>
                <a:latin typeface="Arial" pitchFamily="34" charset="0"/>
              </a:rPr>
              <a:t>hinese</a:t>
            </a:r>
            <a:r>
              <a:rPr lang="cs-CZ" sz="2800" dirty="0" smtClean="0">
                <a:solidFill>
                  <a:srgbClr val="000000"/>
                </a:solidFill>
                <a:latin typeface="Arial" pitchFamily="34" charset="0"/>
              </a:rPr>
              <a:t> </a:t>
            </a:r>
            <a:r>
              <a:rPr lang="cs-CZ" sz="2800" dirty="0" err="1">
                <a:solidFill>
                  <a:srgbClr val="000000"/>
                </a:solidFill>
                <a:latin typeface="Arial" pitchFamily="34" charset="0"/>
              </a:rPr>
              <a:t>V</a:t>
            </a:r>
            <a:r>
              <a:rPr lang="cs-CZ" sz="2800" dirty="0" err="1" smtClean="0">
                <a:solidFill>
                  <a:srgbClr val="000000"/>
                </a:solidFill>
                <a:latin typeface="Arial" pitchFamily="34" charset="0"/>
              </a:rPr>
              <a:t>alue</a:t>
            </a:r>
            <a:r>
              <a:rPr lang="cs-CZ" sz="2800" dirty="0" smtClean="0">
                <a:solidFill>
                  <a:srgbClr val="000000"/>
                </a:solidFill>
                <a:latin typeface="Arial" pitchFamily="34" charset="0"/>
              </a:rPr>
              <a:t> </a:t>
            </a:r>
            <a:r>
              <a:rPr lang="cs-CZ" sz="2800" dirty="0" err="1">
                <a:solidFill>
                  <a:srgbClr val="000000"/>
                </a:solidFill>
                <a:latin typeface="Arial" pitchFamily="34" charset="0"/>
              </a:rPr>
              <a:t>S</a:t>
            </a:r>
            <a:r>
              <a:rPr lang="cs-CZ" sz="2800" dirty="0" err="1" smtClean="0">
                <a:solidFill>
                  <a:srgbClr val="000000"/>
                </a:solidFill>
                <a:latin typeface="Arial" pitchFamily="34" charset="0"/>
              </a:rPr>
              <a:t>urvey</a:t>
            </a:r>
            <a:r>
              <a:rPr lang="cs-CZ"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cs-CZ" sz="2800" dirty="0" smtClean="0">
                <a:solidFill>
                  <a:srgbClr val="000000"/>
                </a:solidFill>
                <a:latin typeface="Arial" pitchFamily="34" charset="0"/>
              </a:rPr>
              <a:t>Požitkářství versus zdrženlivost </a:t>
            </a:r>
          </a:p>
          <a:p>
            <a:pPr marL="514345" lvl="2" indent="0" eaLnBrk="1" hangingPunct="1">
              <a:lnSpc>
                <a:spcPct val="95000"/>
              </a:lnSpc>
              <a:spcBef>
                <a:spcPct val="0"/>
              </a:spcBef>
              <a:buClr>
                <a:srgbClr val="000000"/>
              </a:buClr>
              <a:buSzPct val="80000"/>
              <a:buNone/>
              <a:defRPr/>
            </a:pPr>
            <a:r>
              <a:rPr lang="cs-CZ" sz="2800" dirty="0">
                <a:solidFill>
                  <a:srgbClr val="000000"/>
                </a:solidFill>
                <a:latin typeface="Arial" pitchFamily="34" charset="0"/>
              </a:rPr>
              <a:t>	 </a:t>
            </a:r>
            <a:r>
              <a:rPr lang="cs-CZ" sz="2800" dirty="0" smtClean="0">
                <a:solidFill>
                  <a:srgbClr val="000000"/>
                </a:solidFill>
                <a:latin typeface="Arial" pitchFamily="34" charset="0"/>
              </a:rPr>
              <a:t>(2010 Michael </a:t>
            </a:r>
            <a:r>
              <a:rPr lang="cs-CZ" sz="2800" dirty="0" err="1" smtClean="0">
                <a:solidFill>
                  <a:srgbClr val="000000"/>
                </a:solidFill>
                <a:latin typeface="Arial" pitchFamily="34" charset="0"/>
              </a:rPr>
              <a:t>Minkov</a:t>
            </a:r>
            <a:r>
              <a:rPr lang="cs-CZ" sz="2800" dirty="0" smtClean="0">
                <a:solidFill>
                  <a:srgbClr val="000000"/>
                </a:solidFill>
                <a:latin typeface="Arial" pitchFamily="34" charset="0"/>
              </a:rPr>
              <a:t>)</a:t>
            </a:r>
            <a:endParaRPr lang="en-US" sz="2800" dirty="0" smtClean="0">
              <a:solidFill>
                <a:srgbClr val="000000"/>
              </a:solidFill>
              <a:latin typeface="Arial" pitchFamily="34" charset="0"/>
            </a:endParaRPr>
          </a:p>
          <a:p>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30</a:t>
            </a:fld>
            <a:endParaRPr lang="cs-CZ"/>
          </a:p>
        </p:txBody>
      </p:sp>
    </p:spTree>
    <p:extLst>
      <p:ext uri="{BB962C8B-B14F-4D97-AF65-F5344CB8AC3E}">
        <p14:creationId xmlns:p14="http://schemas.microsoft.com/office/powerpoint/2010/main" val="4287760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Mocenský odstup</a:t>
            </a:r>
            <a:endParaRPr lang="en-US" b="1" dirty="0"/>
          </a:p>
        </p:txBody>
      </p:sp>
      <p:sp>
        <p:nvSpPr>
          <p:cNvPr id="3" name="Zástupný symbol pro obsah 2"/>
          <p:cNvSpPr>
            <a:spLocks noGrp="1"/>
          </p:cNvSpPr>
          <p:nvPr>
            <p:ph idx="1"/>
          </p:nvPr>
        </p:nvSpPr>
        <p:spPr>
          <a:xfrm>
            <a:off x="827584" y="1556792"/>
            <a:ext cx="7772400" cy="4357687"/>
          </a:xfrm>
        </p:spPr>
        <p:txBody>
          <a:bodyPr/>
          <a:lstStyle/>
          <a:p>
            <a:pPr marL="0" indent="0">
              <a:buNone/>
            </a:pPr>
            <a:r>
              <a:rPr lang="cs-CZ" dirty="0" smtClean="0"/>
              <a:t>Míra nerovnosti, která je v dané společnosti očekávaná, akceptována.</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31</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3715221388"/>
              </p:ext>
            </p:extLst>
          </p:nvPr>
        </p:nvGraphicFramePr>
        <p:xfrm>
          <a:off x="395536" y="2636912"/>
          <a:ext cx="8568952" cy="3179059"/>
        </p:xfrm>
        <a:graphic>
          <a:graphicData uri="http://schemas.openxmlformats.org/drawingml/2006/table">
            <a:tbl>
              <a:tblPr firstRow="1" bandRow="1">
                <a:tableStyleId>{BC89EF96-8CEA-46FF-86C4-4CE0E7609802}</a:tableStyleId>
              </a:tblPr>
              <a:tblGrid>
                <a:gridCol w="2952328"/>
                <a:gridCol w="5616624"/>
              </a:tblGrid>
              <a:tr h="414880">
                <a:tc>
                  <a:txBody>
                    <a:bodyPr/>
                    <a:lstStyle/>
                    <a:p>
                      <a:endParaRPr lang="en-US" dirty="0"/>
                    </a:p>
                  </a:txBody>
                  <a:tcPr/>
                </a:tc>
                <a:tc>
                  <a:txBody>
                    <a:bodyPr/>
                    <a:lstStyle/>
                    <a:p>
                      <a:r>
                        <a:rPr lang="cs-CZ" dirty="0" smtClean="0"/>
                        <a:t>Charakteristiky</a:t>
                      </a:r>
                      <a:endParaRPr lang="en-US" dirty="0"/>
                    </a:p>
                  </a:txBody>
                  <a:tcPr/>
                </a:tc>
              </a:tr>
              <a:tr h="1457328">
                <a:tc>
                  <a:txBody>
                    <a:bodyPr/>
                    <a:lstStyle/>
                    <a:p>
                      <a:r>
                        <a:rPr lang="cs-CZ" dirty="0" smtClean="0">
                          <a:effectLst>
                            <a:outerShdw blurRad="38100" dist="38100" dir="2700000" algn="tl">
                              <a:srgbClr val="000000">
                                <a:alpha val="43137"/>
                              </a:srgbClr>
                            </a:outerShdw>
                          </a:effectLst>
                        </a:rPr>
                        <a:t>Velký</a:t>
                      </a:r>
                      <a:r>
                        <a:rPr lang="cs-CZ" baseline="0" dirty="0" smtClean="0">
                          <a:effectLst>
                            <a:outerShdw blurRad="38100" dist="38100" dir="2700000" algn="tl">
                              <a:srgbClr val="000000">
                                <a:alpha val="43137"/>
                              </a:srgbClr>
                            </a:outerShdw>
                          </a:effectLst>
                        </a:rPr>
                        <a:t> mocenský odstup</a:t>
                      </a:r>
                    </a:p>
                    <a:p>
                      <a:endParaRPr lang="cs-CZ" baseline="0" dirty="0" smtClean="0"/>
                    </a:p>
                    <a:p>
                      <a:r>
                        <a:rPr lang="cs-CZ" baseline="0" dirty="0" smtClean="0"/>
                        <a:t>*status, závislost</a:t>
                      </a:r>
                      <a:endParaRPr lang="en-US" dirty="0"/>
                    </a:p>
                  </a:txBody>
                  <a:tcPr/>
                </a:tc>
                <a:tc>
                  <a:txBody>
                    <a:bodyPr/>
                    <a:lstStyle/>
                    <a:p>
                      <a:pPr marL="285750" indent="-285750">
                        <a:buFontTx/>
                        <a:buChar char="-"/>
                      </a:pPr>
                      <a:r>
                        <a:rPr lang="cs-CZ" baseline="0" dirty="0" smtClean="0"/>
                        <a:t>Nadřízení a podřízení si nejsou rovni</a:t>
                      </a:r>
                    </a:p>
                    <a:p>
                      <a:pPr marL="285750" indent="-285750">
                        <a:buFontTx/>
                        <a:buChar char="-"/>
                      </a:pPr>
                      <a:r>
                        <a:rPr lang="cs-CZ" baseline="0" dirty="0" smtClean="0"/>
                        <a:t>Značná centralizace moci</a:t>
                      </a:r>
                    </a:p>
                    <a:p>
                      <a:pPr marL="285750" indent="-285750">
                        <a:buFontTx/>
                        <a:buChar char="-"/>
                      </a:pPr>
                      <a:r>
                        <a:rPr lang="cs-CZ" baseline="0" dirty="0" smtClean="0"/>
                        <a:t>Privilegia + statusové symboly</a:t>
                      </a:r>
                    </a:p>
                    <a:p>
                      <a:pPr marL="285750" indent="-285750">
                        <a:buFontTx/>
                        <a:buChar char="-"/>
                      </a:pPr>
                      <a:r>
                        <a:rPr lang="cs-CZ" baseline="0" dirty="0" smtClean="0"/>
                        <a:t>Platové rozdíly</a:t>
                      </a:r>
                    </a:p>
                  </a:txBody>
                  <a:tcPr/>
                </a:tc>
              </a:tr>
              <a:tr h="1306851">
                <a:tc>
                  <a:txBody>
                    <a:bodyPr/>
                    <a:lstStyle/>
                    <a:p>
                      <a:r>
                        <a:rPr lang="cs-CZ" dirty="0" smtClean="0">
                          <a:effectLst>
                            <a:outerShdw blurRad="38100" dist="38100" dir="2700000" algn="tl">
                              <a:srgbClr val="000000">
                                <a:alpha val="43137"/>
                              </a:srgbClr>
                            </a:outerShdw>
                          </a:effectLst>
                        </a:rPr>
                        <a:t>Malý mocenský odstup</a:t>
                      </a:r>
                    </a:p>
                    <a:p>
                      <a:endParaRPr lang="cs-CZ" dirty="0" smtClean="0"/>
                    </a:p>
                    <a:p>
                      <a:r>
                        <a:rPr lang="cs-CZ" dirty="0" smtClean="0"/>
                        <a:t>*rovnost mezi lidmi,</a:t>
                      </a:r>
                    </a:p>
                    <a:p>
                      <a:r>
                        <a:rPr lang="cs-CZ" dirty="0" smtClean="0"/>
                        <a:t>  vyjednávání</a:t>
                      </a:r>
                      <a:endParaRPr lang="en-US" dirty="0"/>
                    </a:p>
                  </a:txBody>
                  <a:tcPr/>
                </a:tc>
                <a:tc>
                  <a:txBody>
                    <a:bodyPr/>
                    <a:lstStyle/>
                    <a:p>
                      <a:pPr marL="285750" indent="-285750">
                        <a:buFontTx/>
                        <a:buChar char="-"/>
                      </a:pPr>
                      <a:r>
                        <a:rPr lang="cs-CZ" dirty="0" smtClean="0"/>
                        <a:t>Nadřízení a podřízení jsou si rovni</a:t>
                      </a:r>
                    </a:p>
                    <a:p>
                      <a:pPr marL="285750" indent="-285750">
                        <a:buFontTx/>
                        <a:buChar char="-"/>
                      </a:pPr>
                      <a:r>
                        <a:rPr lang="cs-CZ" dirty="0" smtClean="0"/>
                        <a:t>Není důležitý</a:t>
                      </a:r>
                      <a:r>
                        <a:rPr lang="cs-CZ" baseline="0" dirty="0" smtClean="0"/>
                        <a:t> formální status</a:t>
                      </a:r>
                    </a:p>
                    <a:p>
                      <a:pPr marL="285750" indent="-285750">
                        <a:buFontTx/>
                        <a:buChar char="-"/>
                      </a:pPr>
                      <a:r>
                        <a:rPr lang="cs-CZ" baseline="0" dirty="0" smtClean="0"/>
                        <a:t>Decentralizované organizace</a:t>
                      </a:r>
                    </a:p>
                    <a:p>
                      <a:pPr marL="285750" indent="-285750">
                        <a:buFontTx/>
                        <a:buChar char="-"/>
                      </a:pPr>
                      <a:r>
                        <a:rPr lang="cs-CZ" baseline="0" dirty="0" smtClean="0"/>
                        <a:t>OS ploché a nižší platové rozdíly</a:t>
                      </a:r>
                      <a:endParaRPr lang="en-US" dirty="0"/>
                    </a:p>
                  </a:txBody>
                  <a:tcPr/>
                </a:tc>
              </a:tr>
            </a:tbl>
          </a:graphicData>
        </a:graphic>
      </p:graphicFrame>
    </p:spTree>
    <p:extLst>
      <p:ext uri="{BB962C8B-B14F-4D97-AF65-F5344CB8AC3E}">
        <p14:creationId xmlns:p14="http://schemas.microsoft.com/office/powerpoint/2010/main" val="1359997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 Individualismus vs. kolektivismus</a:t>
            </a:r>
            <a:endParaRPr lang="en-US" b="1" dirty="0"/>
          </a:p>
        </p:txBody>
      </p:sp>
      <p:sp>
        <p:nvSpPr>
          <p:cNvPr id="3" name="Zástupný symbol pro obsah 2"/>
          <p:cNvSpPr>
            <a:spLocks noGrp="1"/>
          </p:cNvSpPr>
          <p:nvPr>
            <p:ph idx="1"/>
          </p:nvPr>
        </p:nvSpPr>
        <p:spPr>
          <a:xfrm>
            <a:off x="827584" y="1556792"/>
            <a:ext cx="7772400" cy="4357687"/>
          </a:xfrm>
        </p:spPr>
        <p:txBody>
          <a:bodyPr/>
          <a:lstStyle/>
          <a:p>
            <a:pPr marL="0" indent="0">
              <a:buNone/>
            </a:pPr>
            <a:r>
              <a:rPr lang="cs-CZ" b="1" dirty="0" smtClean="0"/>
              <a:t>Individualismus</a:t>
            </a:r>
            <a:r>
              <a:rPr lang="cs-CZ" dirty="0" smtClean="0"/>
              <a:t> – důraz na jednotlivce, svobodu, odpovědnost, vztahy jsou flexibilnější</a:t>
            </a:r>
          </a:p>
          <a:p>
            <a:pPr marL="0" indent="0">
              <a:buNone/>
            </a:pPr>
            <a:r>
              <a:rPr lang="cs-CZ" b="1" dirty="0"/>
              <a:t>Kolektivismus</a:t>
            </a:r>
            <a:r>
              <a:rPr lang="cs-CZ" dirty="0"/>
              <a:t> – lidé integrování do silných a soudržných sociálních skupin</a:t>
            </a:r>
          </a:p>
          <a:p>
            <a:pPr>
              <a:buFont typeface="Arial" pitchFamily="34" charset="0"/>
              <a:buChar char="•"/>
            </a:pP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32</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1255929439"/>
              </p:ext>
            </p:extLst>
          </p:nvPr>
        </p:nvGraphicFramePr>
        <p:xfrm>
          <a:off x="539552" y="3212976"/>
          <a:ext cx="8208912" cy="2942402"/>
        </p:xfrm>
        <a:graphic>
          <a:graphicData uri="http://schemas.openxmlformats.org/drawingml/2006/table">
            <a:tbl>
              <a:tblPr firstRow="1" bandRow="1">
                <a:tableStyleId>{BC89EF96-8CEA-46FF-86C4-4CE0E7609802}</a:tableStyleId>
              </a:tblPr>
              <a:tblGrid>
                <a:gridCol w="3475846"/>
                <a:gridCol w="4733066"/>
              </a:tblGrid>
              <a:tr h="441312">
                <a:tc>
                  <a:txBody>
                    <a:bodyPr/>
                    <a:lstStyle/>
                    <a:p>
                      <a:endParaRPr lang="en-US" dirty="0"/>
                    </a:p>
                  </a:txBody>
                  <a:tcPr/>
                </a:tc>
                <a:tc>
                  <a:txBody>
                    <a:bodyPr/>
                    <a:lstStyle/>
                    <a:p>
                      <a:r>
                        <a:rPr lang="cs-CZ" dirty="0" smtClean="0"/>
                        <a:t>Charakteristiky</a:t>
                      </a:r>
                      <a:endParaRPr lang="en-US" dirty="0"/>
                    </a:p>
                  </a:txBody>
                  <a:tcPr/>
                </a:tc>
              </a:tr>
              <a:tr h="1286880">
                <a:tc>
                  <a:txBody>
                    <a:bodyPr/>
                    <a:lstStyle/>
                    <a:p>
                      <a:r>
                        <a:rPr lang="cs-CZ" dirty="0" smtClean="0">
                          <a:effectLst>
                            <a:outerShdw blurRad="38100" dist="38100" dir="2700000" algn="tl">
                              <a:srgbClr val="000000">
                                <a:alpha val="43137"/>
                              </a:srgbClr>
                            </a:outerShdw>
                          </a:effectLst>
                        </a:rPr>
                        <a:t>Vysoká</a:t>
                      </a:r>
                      <a:r>
                        <a:rPr lang="cs-CZ" baseline="0" dirty="0" smtClean="0">
                          <a:effectLst>
                            <a:outerShdw blurRad="38100" dist="38100" dir="2700000" algn="tl">
                              <a:srgbClr val="000000">
                                <a:alpha val="43137"/>
                              </a:srgbClr>
                            </a:outerShdw>
                          </a:effectLst>
                        </a:rPr>
                        <a:t> míra individualismu</a:t>
                      </a:r>
                    </a:p>
                    <a:p>
                      <a:endParaRPr lang="cs-CZ" baseline="0" dirty="0" smtClean="0"/>
                    </a:p>
                    <a:p>
                      <a:r>
                        <a:rPr lang="cs-CZ" baseline="0" dirty="0" smtClean="0"/>
                        <a:t>*důležitost jednotlivců dle jejich užitečnosti</a:t>
                      </a:r>
                      <a:endParaRPr lang="en-US" dirty="0"/>
                    </a:p>
                  </a:txBody>
                  <a:tcPr/>
                </a:tc>
                <a:tc>
                  <a:txBody>
                    <a:bodyPr/>
                    <a:lstStyle/>
                    <a:p>
                      <a:pPr marL="285750" indent="-285750">
                        <a:buFontTx/>
                        <a:buChar char="-"/>
                      </a:pPr>
                      <a:r>
                        <a:rPr lang="cs-CZ" dirty="0" smtClean="0"/>
                        <a:t>Vztahy mezi Z a Z jako</a:t>
                      </a:r>
                      <a:r>
                        <a:rPr lang="cs-CZ" baseline="0" dirty="0" smtClean="0"/>
                        <a:t> výhodná obchodní transakce</a:t>
                      </a:r>
                    </a:p>
                    <a:p>
                      <a:pPr marL="285750" indent="-285750">
                        <a:buFontTx/>
                        <a:buChar char="-"/>
                      </a:pPr>
                      <a:r>
                        <a:rPr lang="cs-CZ" baseline="0" dirty="0" smtClean="0"/>
                        <a:t>Upřednostnění zájmů jednotlivce / úkoly přednost před vztahy</a:t>
                      </a:r>
                      <a:endParaRPr lang="en-US" dirty="0"/>
                    </a:p>
                  </a:txBody>
                  <a:tcPr/>
                </a:tc>
              </a:tr>
              <a:tr h="1214210">
                <a:tc>
                  <a:txBody>
                    <a:bodyPr/>
                    <a:lstStyle/>
                    <a:p>
                      <a:r>
                        <a:rPr lang="cs-CZ" dirty="0" smtClean="0">
                          <a:effectLst>
                            <a:outerShdw blurRad="38100" dist="38100" dir="2700000" algn="tl">
                              <a:srgbClr val="000000">
                                <a:alpha val="43137"/>
                              </a:srgbClr>
                            </a:outerShdw>
                          </a:effectLst>
                        </a:rPr>
                        <a:t>Nízká míra individualismu</a:t>
                      </a:r>
                    </a:p>
                    <a:p>
                      <a:endParaRPr lang="cs-CZ" dirty="0" smtClean="0">
                        <a:effectLst>
                          <a:outerShdw blurRad="38100" dist="38100" dir="2700000" algn="tl">
                            <a:srgbClr val="000000">
                              <a:alpha val="43137"/>
                            </a:srgbClr>
                          </a:outerShdw>
                        </a:effectLst>
                      </a:endParaRPr>
                    </a:p>
                    <a:p>
                      <a:r>
                        <a:rPr lang="cs-CZ" dirty="0" smtClean="0">
                          <a:effectLst/>
                        </a:rPr>
                        <a:t>*loajalita</a:t>
                      </a:r>
                      <a:endParaRPr lang="en-US" dirty="0">
                        <a:effectLst/>
                      </a:endParaRPr>
                    </a:p>
                  </a:txBody>
                  <a:tcPr/>
                </a:tc>
                <a:tc>
                  <a:txBody>
                    <a:bodyPr/>
                    <a:lstStyle/>
                    <a:p>
                      <a:pPr marL="285750" indent="-285750">
                        <a:buFontTx/>
                        <a:buChar char="-"/>
                      </a:pPr>
                      <a:r>
                        <a:rPr lang="cs-CZ" dirty="0" smtClean="0"/>
                        <a:t>Důraz na společný zájem </a:t>
                      </a:r>
                    </a:p>
                    <a:p>
                      <a:pPr marL="285750" indent="-285750">
                        <a:buFontTx/>
                        <a:buChar char="-"/>
                      </a:pPr>
                      <a:r>
                        <a:rPr lang="cs-CZ" dirty="0" smtClean="0"/>
                        <a:t>Management skupin</a:t>
                      </a:r>
                      <a:r>
                        <a:rPr lang="cs-CZ" baseline="0" dirty="0" smtClean="0"/>
                        <a:t> (</a:t>
                      </a:r>
                      <a:r>
                        <a:rPr lang="cs-CZ" dirty="0" smtClean="0"/>
                        <a:t>týmová spolupráce)</a:t>
                      </a:r>
                    </a:p>
                    <a:p>
                      <a:pPr marL="285750" indent="-285750">
                        <a:buFontTx/>
                        <a:buChar char="-"/>
                      </a:pPr>
                      <a:r>
                        <a:rPr lang="cs-CZ" dirty="0" smtClean="0"/>
                        <a:t>Harmonie vztahů </a:t>
                      </a:r>
                      <a:endParaRPr lang="en-US" dirty="0"/>
                    </a:p>
                  </a:txBody>
                  <a:tcPr/>
                </a:tc>
              </a:tr>
            </a:tbl>
          </a:graphicData>
        </a:graphic>
      </p:graphicFrame>
    </p:spTree>
    <p:extLst>
      <p:ext uri="{BB962C8B-B14F-4D97-AF65-F5344CB8AC3E}">
        <p14:creationId xmlns:p14="http://schemas.microsoft.com/office/powerpoint/2010/main" val="2301829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124744"/>
            <a:ext cx="7772400" cy="503237"/>
          </a:xfrm>
        </p:spPr>
        <p:txBody>
          <a:bodyPr/>
          <a:lstStyle/>
          <a:p>
            <a:r>
              <a:rPr lang="cs-CZ" b="1" dirty="0" smtClean="0"/>
              <a:t>3. Maskulinita vs. feminita</a:t>
            </a:r>
            <a:endParaRPr lang="en-US" b="1"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33</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2956862635"/>
              </p:ext>
            </p:extLst>
          </p:nvPr>
        </p:nvGraphicFramePr>
        <p:xfrm>
          <a:off x="467544" y="2060848"/>
          <a:ext cx="7992888" cy="3296783"/>
        </p:xfrm>
        <a:graphic>
          <a:graphicData uri="http://schemas.openxmlformats.org/drawingml/2006/table">
            <a:tbl>
              <a:tblPr firstRow="1" bandRow="1">
                <a:tableStyleId>{BC89EF96-8CEA-46FF-86C4-4CE0E7609802}</a:tableStyleId>
              </a:tblPr>
              <a:tblGrid>
                <a:gridCol w="3031785"/>
                <a:gridCol w="4961103"/>
              </a:tblGrid>
              <a:tr h="463217">
                <a:tc>
                  <a:txBody>
                    <a:bodyPr/>
                    <a:lstStyle/>
                    <a:p>
                      <a:endParaRPr lang="en-US" dirty="0"/>
                    </a:p>
                  </a:txBody>
                  <a:tcPr/>
                </a:tc>
                <a:tc>
                  <a:txBody>
                    <a:bodyPr/>
                    <a:lstStyle/>
                    <a:p>
                      <a:r>
                        <a:rPr lang="cs-CZ" dirty="0" smtClean="0"/>
                        <a:t>Charakteristiky</a:t>
                      </a:r>
                      <a:endParaRPr lang="en-US" dirty="0"/>
                    </a:p>
                  </a:txBody>
                  <a:tcPr/>
                </a:tc>
              </a:tr>
              <a:tr h="1264975">
                <a:tc>
                  <a:txBody>
                    <a:bodyPr/>
                    <a:lstStyle/>
                    <a:p>
                      <a:r>
                        <a:rPr lang="cs-CZ" dirty="0" smtClean="0">
                          <a:effectLst>
                            <a:outerShdw blurRad="38100" dist="38100" dir="2700000" algn="tl">
                              <a:srgbClr val="000000">
                                <a:alpha val="43137"/>
                              </a:srgbClr>
                            </a:outerShdw>
                          </a:effectLst>
                        </a:rPr>
                        <a:t>Maskulinní společnost</a:t>
                      </a:r>
                    </a:p>
                    <a:p>
                      <a:endParaRPr lang="cs-CZ" dirty="0" smtClean="0"/>
                    </a:p>
                    <a:p>
                      <a:r>
                        <a:rPr lang="cs-CZ" dirty="0" smtClean="0"/>
                        <a:t>*kariéra, asertivita,      krása/mládí</a:t>
                      </a:r>
                      <a:endParaRPr lang="en-US" dirty="0"/>
                    </a:p>
                  </a:txBody>
                  <a:tcPr/>
                </a:tc>
                <a:tc>
                  <a:txBody>
                    <a:bodyPr/>
                    <a:lstStyle/>
                    <a:p>
                      <a:pPr marL="285750" indent="-285750">
                        <a:buFontTx/>
                        <a:buChar char="-"/>
                      </a:pPr>
                      <a:r>
                        <a:rPr lang="cs-CZ" dirty="0" smtClean="0"/>
                        <a:t>Asertivní chování</a:t>
                      </a:r>
                      <a:endParaRPr lang="cs-CZ" baseline="0" dirty="0" smtClean="0"/>
                    </a:p>
                    <a:p>
                      <a:pPr marL="285750" indent="-285750">
                        <a:buFontTx/>
                        <a:buChar char="-"/>
                      </a:pPr>
                      <a:r>
                        <a:rPr lang="cs-CZ" baseline="0" dirty="0" smtClean="0"/>
                        <a:t>Důraz na dosahování úspěchu </a:t>
                      </a:r>
                    </a:p>
                    <a:p>
                      <a:pPr marL="285750" indent="-285750">
                        <a:buFontTx/>
                        <a:buChar char="-"/>
                      </a:pPr>
                      <a:r>
                        <a:rPr lang="cs-CZ" baseline="0" dirty="0" smtClean="0"/>
                        <a:t>„žijeme, abychom pracovali“</a:t>
                      </a:r>
                    </a:p>
                    <a:p>
                      <a:endParaRPr lang="en-US" dirty="0"/>
                    </a:p>
                  </a:txBody>
                  <a:tcPr/>
                </a:tc>
              </a:tr>
              <a:tr h="1568591">
                <a:tc>
                  <a:txBody>
                    <a:bodyPr/>
                    <a:lstStyle/>
                    <a:p>
                      <a:r>
                        <a:rPr lang="cs-CZ" dirty="0" smtClean="0">
                          <a:effectLst>
                            <a:outerShdw blurRad="38100" dist="38100" dir="2700000" algn="tl">
                              <a:srgbClr val="000000">
                                <a:alpha val="43137"/>
                              </a:srgbClr>
                            </a:outerShdw>
                          </a:effectLst>
                        </a:rPr>
                        <a:t>Femininní společnost</a:t>
                      </a:r>
                    </a:p>
                    <a:p>
                      <a:endParaRPr lang="cs-CZ" dirty="0" smtClean="0"/>
                    </a:p>
                    <a:p>
                      <a:r>
                        <a:rPr lang="cs-CZ" dirty="0" smtClean="0"/>
                        <a:t>*solidarita, sociální rovnost ve společnosti</a:t>
                      </a:r>
                      <a:endParaRPr lang="en-US" dirty="0"/>
                    </a:p>
                  </a:txBody>
                  <a:tcPr/>
                </a:tc>
                <a:tc>
                  <a:txBody>
                    <a:bodyPr/>
                    <a:lstStyle/>
                    <a:p>
                      <a:pPr marL="285750" indent="-285750">
                        <a:buFontTx/>
                        <a:buChar char="-"/>
                      </a:pPr>
                      <a:r>
                        <a:rPr lang="cs-CZ" dirty="0" smtClean="0"/>
                        <a:t>Řešení</a:t>
                      </a:r>
                      <a:r>
                        <a:rPr lang="cs-CZ" baseline="0" dirty="0" smtClean="0"/>
                        <a:t> konfliktů kompromisem, vyjednáváním</a:t>
                      </a:r>
                    </a:p>
                    <a:p>
                      <a:pPr marL="285750" indent="-285750">
                        <a:buFontTx/>
                        <a:buChar char="-"/>
                      </a:pPr>
                      <a:r>
                        <a:rPr lang="cs-CZ" baseline="0" dirty="0" smtClean="0"/>
                        <a:t>Velmi důležité vztahy</a:t>
                      </a:r>
                    </a:p>
                    <a:p>
                      <a:pPr marL="285750" indent="-285750">
                        <a:buFontTx/>
                        <a:buChar char="-"/>
                      </a:pPr>
                      <a:r>
                        <a:rPr lang="cs-CZ" baseline="0" dirty="0" smtClean="0"/>
                        <a:t>Solidarita; rovnost při odměňování</a:t>
                      </a:r>
                    </a:p>
                    <a:p>
                      <a:pPr marL="285750" indent="-285750">
                        <a:buFontTx/>
                        <a:buChar char="-"/>
                      </a:pPr>
                      <a:r>
                        <a:rPr lang="cs-CZ" baseline="0" dirty="0" smtClean="0"/>
                        <a:t>„pracujeme, abychom žili“</a:t>
                      </a:r>
                      <a:endParaRPr lang="en-US" dirty="0"/>
                    </a:p>
                  </a:txBody>
                  <a:tcPr/>
                </a:tc>
              </a:tr>
            </a:tbl>
          </a:graphicData>
        </a:graphic>
      </p:graphicFrame>
    </p:spTree>
    <p:extLst>
      <p:ext uri="{BB962C8B-B14F-4D97-AF65-F5344CB8AC3E}">
        <p14:creationId xmlns:p14="http://schemas.microsoft.com/office/powerpoint/2010/main" val="2325048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4. Vyhýbaní se nejistotě</a:t>
            </a:r>
            <a:endParaRPr lang="en-US" b="1" dirty="0"/>
          </a:p>
        </p:txBody>
      </p:sp>
      <p:sp>
        <p:nvSpPr>
          <p:cNvPr id="3" name="Zástupný symbol pro obsah 2"/>
          <p:cNvSpPr>
            <a:spLocks noGrp="1"/>
          </p:cNvSpPr>
          <p:nvPr>
            <p:ph idx="1"/>
          </p:nvPr>
        </p:nvSpPr>
        <p:spPr>
          <a:xfrm>
            <a:off x="755576" y="1556792"/>
            <a:ext cx="7772400" cy="4357687"/>
          </a:xfrm>
        </p:spPr>
        <p:txBody>
          <a:bodyPr/>
          <a:lstStyle/>
          <a:p>
            <a:pPr marL="0" indent="0">
              <a:buNone/>
            </a:pPr>
            <a:r>
              <a:rPr lang="cs-CZ" dirty="0" smtClean="0"/>
              <a:t>Vyjadřuje míru, v jaké jsou jednotlivé kultury ochotny tolerovat nejistotu a jakou mají potřebu předcházet situacím, které nejistotu vyvolávají.</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34</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1504839706"/>
              </p:ext>
            </p:extLst>
          </p:nvPr>
        </p:nvGraphicFramePr>
        <p:xfrm>
          <a:off x="755576" y="2852936"/>
          <a:ext cx="7632848" cy="3086461"/>
        </p:xfrm>
        <a:graphic>
          <a:graphicData uri="http://schemas.openxmlformats.org/drawingml/2006/table">
            <a:tbl>
              <a:tblPr firstRow="1" bandRow="1">
                <a:tableStyleId>{BC89EF96-8CEA-46FF-86C4-4CE0E7609802}</a:tableStyleId>
              </a:tblPr>
              <a:tblGrid>
                <a:gridCol w="2445476"/>
                <a:gridCol w="5187372"/>
              </a:tblGrid>
              <a:tr h="541639">
                <a:tc>
                  <a:txBody>
                    <a:bodyPr/>
                    <a:lstStyle/>
                    <a:p>
                      <a:endParaRPr lang="en-US" dirty="0"/>
                    </a:p>
                  </a:txBody>
                  <a:tcPr/>
                </a:tc>
                <a:tc>
                  <a:txBody>
                    <a:bodyPr/>
                    <a:lstStyle/>
                    <a:p>
                      <a:r>
                        <a:rPr lang="cs-CZ" dirty="0" smtClean="0"/>
                        <a:t>Charakteristiky</a:t>
                      </a:r>
                      <a:endParaRPr lang="en-US" dirty="0"/>
                    </a:p>
                  </a:txBody>
                  <a:tcPr/>
                </a:tc>
              </a:tr>
              <a:tr h="982579">
                <a:tc>
                  <a:txBody>
                    <a:bodyPr/>
                    <a:lstStyle/>
                    <a:p>
                      <a:r>
                        <a:rPr lang="cs-CZ" dirty="0" smtClean="0">
                          <a:effectLst>
                            <a:outerShdw blurRad="38100" dist="38100" dir="2700000" algn="tl">
                              <a:srgbClr val="000000">
                                <a:alpha val="43137"/>
                              </a:srgbClr>
                            </a:outerShdw>
                          </a:effectLst>
                        </a:rPr>
                        <a:t>Vysoká míra vyhýbaní se nejistotě</a:t>
                      </a:r>
                    </a:p>
                    <a:p>
                      <a:endParaRPr lang="cs-CZ" dirty="0" smtClean="0">
                        <a:effectLst>
                          <a:outerShdw blurRad="38100" dist="38100" dir="2700000" algn="tl">
                            <a:srgbClr val="000000">
                              <a:alpha val="43137"/>
                            </a:srgbClr>
                          </a:outerShdw>
                        </a:effectLst>
                      </a:endParaRPr>
                    </a:p>
                  </a:txBody>
                  <a:tcPr/>
                </a:tc>
                <a:tc>
                  <a:txBody>
                    <a:bodyPr/>
                    <a:lstStyle/>
                    <a:p>
                      <a:pPr marL="285750" indent="-285750">
                        <a:buFontTx/>
                        <a:buChar char="-"/>
                      </a:pPr>
                      <a:r>
                        <a:rPr lang="cs-CZ" dirty="0" smtClean="0"/>
                        <a:t>Striktní pravidla, kontrolní mechanismy</a:t>
                      </a:r>
                    </a:p>
                    <a:p>
                      <a:pPr marL="285750" indent="-285750">
                        <a:buFontTx/>
                        <a:buChar char="-"/>
                      </a:pPr>
                      <a:r>
                        <a:rPr lang="cs-CZ" dirty="0" smtClean="0"/>
                        <a:t>Konzervativní společnost</a:t>
                      </a:r>
                    </a:p>
                    <a:p>
                      <a:pPr marL="285750" indent="-285750">
                        <a:buFontTx/>
                        <a:buChar char="-"/>
                      </a:pPr>
                      <a:r>
                        <a:rPr lang="cs-CZ" dirty="0" smtClean="0"/>
                        <a:t>Proti inovacím</a:t>
                      </a:r>
                      <a:endParaRPr lang="en-US" dirty="0"/>
                    </a:p>
                  </a:txBody>
                  <a:tcPr/>
                </a:tc>
              </a:tr>
              <a:tr h="1356102">
                <a:tc>
                  <a:txBody>
                    <a:bodyPr/>
                    <a:lstStyle/>
                    <a:p>
                      <a:r>
                        <a:rPr lang="cs-CZ" dirty="0" smtClean="0">
                          <a:effectLst>
                            <a:outerShdw blurRad="38100" dist="38100" dir="2700000" algn="tl">
                              <a:srgbClr val="000000">
                                <a:alpha val="43137"/>
                              </a:srgbClr>
                            </a:outerShdw>
                          </a:effectLst>
                        </a:rPr>
                        <a:t>Nízká</a:t>
                      </a:r>
                      <a:r>
                        <a:rPr lang="cs-CZ" baseline="0" dirty="0" smtClean="0">
                          <a:effectLst>
                            <a:outerShdw blurRad="38100" dist="38100" dir="2700000" algn="tl">
                              <a:srgbClr val="000000">
                                <a:alpha val="43137"/>
                              </a:srgbClr>
                            </a:outerShdw>
                          </a:effectLst>
                        </a:rPr>
                        <a:t> míra vyhýbání se nejistotě</a:t>
                      </a:r>
                      <a:endParaRPr lang="en-US" dirty="0">
                        <a:effectLst>
                          <a:outerShdw blurRad="38100" dist="38100" dir="2700000" algn="tl">
                            <a:srgbClr val="000000">
                              <a:alpha val="43137"/>
                            </a:srgbClr>
                          </a:outerShdw>
                        </a:effectLst>
                      </a:endParaRPr>
                    </a:p>
                  </a:txBody>
                  <a:tcPr/>
                </a:tc>
                <a:tc>
                  <a:txBody>
                    <a:bodyPr/>
                    <a:lstStyle/>
                    <a:p>
                      <a:pPr marL="285750" indent="-285750">
                        <a:buFontTx/>
                        <a:buChar char="-"/>
                      </a:pPr>
                      <a:r>
                        <a:rPr lang="cs-CZ" dirty="0" smtClean="0"/>
                        <a:t>Lidé jsou soutěživí</a:t>
                      </a:r>
                    </a:p>
                    <a:p>
                      <a:pPr marL="285750" indent="-285750">
                        <a:buFontTx/>
                        <a:buChar char="-"/>
                      </a:pPr>
                      <a:r>
                        <a:rPr lang="cs-CZ" dirty="0" smtClean="0"/>
                        <a:t>Snadněji</a:t>
                      </a:r>
                      <a:r>
                        <a:rPr lang="cs-CZ" baseline="0" dirty="0" smtClean="0"/>
                        <a:t> přijímají změny a riziko</a:t>
                      </a:r>
                    </a:p>
                    <a:p>
                      <a:pPr marL="285750" indent="-285750">
                        <a:buFontTx/>
                        <a:buChar char="-"/>
                      </a:pPr>
                      <a:r>
                        <a:rPr lang="cs-CZ" baseline="0" dirty="0" smtClean="0"/>
                        <a:t>Pravidla a zákony obecný charakter</a:t>
                      </a:r>
                      <a:endParaRPr lang="en-US" dirty="0"/>
                    </a:p>
                  </a:txBody>
                  <a:tcPr/>
                </a:tc>
              </a:tr>
            </a:tbl>
          </a:graphicData>
        </a:graphic>
      </p:graphicFrame>
    </p:spTree>
    <p:extLst>
      <p:ext uri="{BB962C8B-B14F-4D97-AF65-F5344CB8AC3E}">
        <p14:creationId xmlns:p14="http://schemas.microsoft.com/office/powerpoint/2010/main" val="1507733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052736"/>
            <a:ext cx="7772400" cy="503237"/>
          </a:xfrm>
        </p:spPr>
        <p:txBody>
          <a:bodyPr/>
          <a:lstStyle/>
          <a:p>
            <a:r>
              <a:rPr lang="cs-CZ" b="1" dirty="0" smtClean="0"/>
              <a:t>5. Dlouhodobá vs. Krátkodobá orientace</a:t>
            </a:r>
            <a:endParaRPr lang="en-US" b="1"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654374072"/>
              </p:ext>
            </p:extLst>
          </p:nvPr>
        </p:nvGraphicFramePr>
        <p:xfrm>
          <a:off x="811642" y="1628800"/>
          <a:ext cx="8039547" cy="2504058"/>
        </p:xfrm>
        <a:graphic>
          <a:graphicData uri="http://schemas.openxmlformats.org/drawingml/2006/table">
            <a:tbl>
              <a:tblPr firstRow="1" bandRow="1">
                <a:tableStyleId>{BC89EF96-8CEA-46FF-86C4-4CE0E7609802}</a:tableStyleId>
              </a:tblPr>
              <a:tblGrid>
                <a:gridCol w="1672126"/>
                <a:gridCol w="6367421"/>
              </a:tblGrid>
              <a:tr h="344909">
                <a:tc>
                  <a:txBody>
                    <a:bodyPr/>
                    <a:lstStyle/>
                    <a:p>
                      <a:endParaRPr lang="en-US" dirty="0"/>
                    </a:p>
                  </a:txBody>
                  <a:tcPr/>
                </a:tc>
                <a:tc>
                  <a:txBody>
                    <a:bodyPr/>
                    <a:lstStyle/>
                    <a:p>
                      <a:r>
                        <a:rPr lang="cs-CZ" dirty="0" smtClean="0"/>
                        <a:t>Charakteristiky</a:t>
                      </a:r>
                      <a:endParaRPr lang="en-US" dirty="0"/>
                    </a:p>
                  </a:txBody>
                  <a:tcPr/>
                </a:tc>
              </a:tr>
              <a:tr h="949578">
                <a:tc>
                  <a:txBody>
                    <a:bodyPr/>
                    <a:lstStyle/>
                    <a:p>
                      <a:r>
                        <a:rPr lang="cs-CZ" dirty="0" smtClean="0">
                          <a:effectLst>
                            <a:outerShdw blurRad="38100" dist="38100" dir="2700000" algn="tl">
                              <a:srgbClr val="000000">
                                <a:alpha val="43137"/>
                              </a:srgbClr>
                            </a:outerShdw>
                          </a:effectLst>
                        </a:rPr>
                        <a:t>Dlouhodobá</a:t>
                      </a:r>
                      <a:r>
                        <a:rPr lang="cs-CZ" baseline="0" dirty="0" smtClean="0">
                          <a:effectLst>
                            <a:outerShdw blurRad="38100" dist="38100" dir="2700000" algn="tl">
                              <a:srgbClr val="000000">
                                <a:alpha val="43137"/>
                              </a:srgbClr>
                            </a:outerShdw>
                          </a:effectLst>
                        </a:rPr>
                        <a:t> orientace</a:t>
                      </a:r>
                      <a:endParaRPr lang="en-US" dirty="0">
                        <a:effectLst>
                          <a:outerShdw blurRad="38100" dist="38100" dir="2700000" algn="tl">
                            <a:srgbClr val="000000">
                              <a:alpha val="43137"/>
                            </a:srgbClr>
                          </a:outerShdw>
                        </a:effectLst>
                      </a:endParaRPr>
                    </a:p>
                  </a:txBody>
                  <a:tcPr/>
                </a:tc>
                <a:tc>
                  <a:txBody>
                    <a:bodyPr/>
                    <a:lstStyle/>
                    <a:p>
                      <a:pPr marL="285750" indent="-285750">
                        <a:buFontTx/>
                        <a:buChar char="-"/>
                      </a:pPr>
                      <a:r>
                        <a:rPr lang="cs-CZ" dirty="0" smtClean="0"/>
                        <a:t>Soustředění</a:t>
                      </a:r>
                      <a:r>
                        <a:rPr lang="cs-CZ" baseline="0" dirty="0" smtClean="0"/>
                        <a:t> na činnosti, které přinesou efekt až v delším časovém horizontu (rezervy, investice)</a:t>
                      </a:r>
                    </a:p>
                    <a:p>
                      <a:pPr marL="285750" indent="-285750">
                        <a:buFontTx/>
                        <a:buChar char="-"/>
                      </a:pPr>
                      <a:r>
                        <a:rPr lang="cs-CZ" baseline="0" dirty="0" smtClean="0"/>
                        <a:t>Vytrvalost a hospodárnost</a:t>
                      </a:r>
                      <a:endParaRPr lang="en-US" dirty="0"/>
                    </a:p>
                  </a:txBody>
                  <a:tcPr/>
                </a:tc>
              </a:tr>
              <a:tr h="1087734">
                <a:tc>
                  <a:txBody>
                    <a:bodyPr/>
                    <a:lstStyle/>
                    <a:p>
                      <a:r>
                        <a:rPr lang="cs-CZ" dirty="0" smtClean="0">
                          <a:effectLst>
                            <a:outerShdw blurRad="38100" dist="38100" dir="2700000" algn="tl">
                              <a:srgbClr val="000000">
                                <a:alpha val="43137"/>
                              </a:srgbClr>
                            </a:outerShdw>
                          </a:effectLst>
                        </a:rPr>
                        <a:t>Krátkodobá orientace</a:t>
                      </a:r>
                      <a:endParaRPr lang="en-US" dirty="0">
                        <a:effectLst>
                          <a:outerShdw blurRad="38100" dist="38100" dir="2700000" algn="tl">
                            <a:srgbClr val="000000">
                              <a:alpha val="43137"/>
                            </a:srgbClr>
                          </a:outerShdw>
                        </a:effectLst>
                      </a:endParaRPr>
                    </a:p>
                  </a:txBody>
                  <a:tcPr/>
                </a:tc>
                <a:tc>
                  <a:txBody>
                    <a:bodyPr/>
                    <a:lstStyle/>
                    <a:p>
                      <a:pPr marL="285750" indent="-285750">
                        <a:buFontTx/>
                        <a:buChar char="-"/>
                      </a:pPr>
                      <a:r>
                        <a:rPr lang="cs-CZ" baseline="0" dirty="0" smtClean="0"/>
                        <a:t>Důraz na současnost a minulost</a:t>
                      </a:r>
                    </a:p>
                    <a:p>
                      <a:pPr marL="285750" indent="-285750">
                        <a:buFontTx/>
                        <a:buChar char="-"/>
                      </a:pPr>
                      <a:r>
                        <a:rPr lang="cs-CZ" baseline="0" dirty="0" smtClean="0"/>
                        <a:t>Nešetrné hospodaření</a:t>
                      </a:r>
                    </a:p>
                    <a:p>
                      <a:pPr marL="285750" indent="-285750">
                        <a:buFontTx/>
                        <a:buChar char="-"/>
                      </a:pPr>
                      <a:r>
                        <a:rPr lang="cs-CZ" baseline="0" dirty="0" smtClean="0"/>
                        <a:t>Snaha o okamžité výsledky</a:t>
                      </a:r>
                    </a:p>
                    <a:p>
                      <a:pPr marL="285750" indent="-285750">
                        <a:buFontTx/>
                        <a:buChar char="-"/>
                      </a:pPr>
                      <a:r>
                        <a:rPr lang="cs-CZ" baseline="0" dirty="0" smtClean="0"/>
                        <a:t>„zachování tváře“</a:t>
                      </a:r>
                      <a:endParaRPr lang="en-US" dirty="0"/>
                    </a:p>
                  </a:txBody>
                  <a:tcPr/>
                </a:tc>
              </a:tr>
            </a:tbl>
          </a:graphicData>
        </a:graphic>
      </p:graphicFrame>
      <p:sp>
        <p:nvSpPr>
          <p:cNvPr id="4" name="Zástupný symbol pro číslo snímku 3"/>
          <p:cNvSpPr>
            <a:spLocks noGrp="1"/>
          </p:cNvSpPr>
          <p:nvPr>
            <p:ph type="sldNum" sz="quarter" idx="11"/>
          </p:nvPr>
        </p:nvSpPr>
        <p:spPr>
          <a:xfrm>
            <a:off x="8135219" y="6514303"/>
            <a:ext cx="663575" cy="263525"/>
          </a:xfrm>
        </p:spPr>
        <p:txBody>
          <a:bodyPr/>
          <a:lstStyle/>
          <a:p>
            <a:pPr>
              <a:defRPr/>
            </a:pPr>
            <a:fld id="{0D775D1A-7792-4B34-A03B-B2A4E2677372}" type="slidenum">
              <a:rPr lang="cs-CZ" smtClean="0"/>
              <a:pPr>
                <a:defRPr/>
              </a:pPr>
              <a:t>35</a:t>
            </a:fld>
            <a:endParaRPr lang="cs-CZ"/>
          </a:p>
        </p:txBody>
      </p:sp>
      <p:sp>
        <p:nvSpPr>
          <p:cNvPr id="6" name="Nadpis 1"/>
          <p:cNvSpPr txBox="1">
            <a:spLocks/>
          </p:cNvSpPr>
          <p:nvPr/>
        </p:nvSpPr>
        <p:spPr bwMode="auto">
          <a:xfrm>
            <a:off x="1002973" y="4198692"/>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r>
              <a:rPr lang="cs-CZ" b="1" dirty="0"/>
              <a:t>6</a:t>
            </a:r>
            <a:r>
              <a:rPr lang="cs-CZ" b="1" dirty="0" smtClean="0"/>
              <a:t>. Požitkářství versus zdrženlivost</a:t>
            </a:r>
            <a:endParaRPr lang="en-US" b="1" dirty="0"/>
          </a:p>
        </p:txBody>
      </p:sp>
      <p:sp>
        <p:nvSpPr>
          <p:cNvPr id="7" name="Nadpis 1"/>
          <p:cNvSpPr txBox="1">
            <a:spLocks/>
          </p:cNvSpPr>
          <p:nvPr/>
        </p:nvSpPr>
        <p:spPr bwMode="auto">
          <a:xfrm>
            <a:off x="691251" y="4686095"/>
            <a:ext cx="811522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r>
              <a:rPr lang="cs-CZ" dirty="0" smtClean="0">
                <a:solidFill>
                  <a:schemeClr val="tx1"/>
                </a:solidFill>
                <a:effectLst>
                  <a:outerShdw blurRad="38100" dist="38100" dir="2700000" algn="tl">
                    <a:srgbClr val="000000">
                      <a:alpha val="43137"/>
                    </a:srgbClr>
                  </a:outerShdw>
                </a:effectLst>
                <a:latin typeface="+mn-lt"/>
              </a:rPr>
              <a:t>Požitkářství</a:t>
            </a:r>
            <a:r>
              <a:rPr lang="cs-CZ" dirty="0" smtClean="0">
                <a:solidFill>
                  <a:schemeClr val="tx1"/>
                </a:solidFill>
                <a:latin typeface="+mn-lt"/>
              </a:rPr>
              <a:t> – dovolovat uspokojování lidských potřeb spojených s užíváním si života a zábavou</a:t>
            </a:r>
            <a:endParaRPr lang="cs-CZ" dirty="0">
              <a:solidFill>
                <a:schemeClr val="tx1"/>
              </a:solidFill>
              <a:latin typeface="+mn-lt"/>
            </a:endParaRPr>
          </a:p>
          <a:p>
            <a:r>
              <a:rPr lang="cs-CZ" dirty="0" smtClean="0">
                <a:solidFill>
                  <a:schemeClr val="tx1"/>
                </a:solidFill>
                <a:effectLst>
                  <a:outerShdw blurRad="38100" dist="38100" dir="2700000" algn="tl">
                    <a:srgbClr val="000000">
                      <a:alpha val="43137"/>
                    </a:srgbClr>
                  </a:outerShdw>
                </a:effectLst>
                <a:latin typeface="+mn-lt"/>
              </a:rPr>
              <a:t>Zdrženlivost</a:t>
            </a:r>
            <a:r>
              <a:rPr lang="cs-CZ" dirty="0" smtClean="0">
                <a:solidFill>
                  <a:schemeClr val="tx1"/>
                </a:solidFill>
                <a:latin typeface="+mn-lt"/>
              </a:rPr>
              <a:t> – takové chování musí být potlačováno a regulováno společenskými normami.</a:t>
            </a:r>
            <a:endParaRPr lang="en-US" dirty="0">
              <a:solidFill>
                <a:schemeClr val="tx1"/>
              </a:solidFill>
              <a:latin typeface="+mn-lt"/>
            </a:endParaRPr>
          </a:p>
        </p:txBody>
      </p:sp>
    </p:spTree>
    <p:extLst>
      <p:ext uri="{BB962C8B-B14F-4D97-AF65-F5344CB8AC3E}">
        <p14:creationId xmlns:p14="http://schemas.microsoft.com/office/powerpoint/2010/main" val="2215395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dimenze</a:t>
            </a:r>
            <a:endParaRPr lang="en-US" b="1" dirty="0"/>
          </a:p>
        </p:txBody>
      </p:sp>
      <p:sp>
        <p:nvSpPr>
          <p:cNvPr id="3" name="Zástupný symbol pro obsah 2"/>
          <p:cNvSpPr>
            <a:spLocks noGrp="1"/>
          </p:cNvSpPr>
          <p:nvPr>
            <p:ph idx="1"/>
          </p:nvPr>
        </p:nvSpPr>
        <p:spPr/>
        <p:txBody>
          <a:bodyPr/>
          <a:lstStyle/>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mocenský</a:t>
            </a:r>
            <a:r>
              <a:rPr lang="en-US" sz="2800" dirty="0">
                <a:solidFill>
                  <a:srgbClr val="000000"/>
                </a:solidFill>
                <a:latin typeface="Arial" pitchFamily="34" charset="0"/>
              </a:rPr>
              <a:t> </a:t>
            </a:r>
            <a:r>
              <a:rPr lang="en-US" sz="2800" dirty="0" err="1">
                <a:solidFill>
                  <a:srgbClr val="000000"/>
                </a:solidFill>
                <a:latin typeface="Arial" pitchFamily="34" charset="0"/>
              </a:rPr>
              <a:t>odstup</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individualismus</a:t>
            </a:r>
            <a:r>
              <a:rPr lang="en-US" sz="2800" dirty="0">
                <a:solidFill>
                  <a:srgbClr val="000000"/>
                </a:solidFill>
                <a:latin typeface="Arial" pitchFamily="34" charset="0"/>
              </a:rPr>
              <a:t> vs. </a:t>
            </a:r>
            <a:r>
              <a:rPr lang="cs-CZ" sz="2800" dirty="0">
                <a:solidFill>
                  <a:srgbClr val="000000"/>
                </a:solidFill>
                <a:latin typeface="Arial" pitchFamily="34" charset="0"/>
              </a:rPr>
              <a:t>k</a:t>
            </a:r>
            <a:r>
              <a:rPr lang="en-US" sz="2800" dirty="0" err="1">
                <a:solidFill>
                  <a:srgbClr val="000000"/>
                </a:solidFill>
                <a:latin typeface="Arial" pitchFamily="34" charset="0"/>
              </a:rPr>
              <a:t>olektivismus</a:t>
            </a:r>
            <a:r>
              <a:rPr lang="cs-CZ" sz="2800" dirty="0">
                <a:solidFill>
                  <a:srgbClr val="000000"/>
                </a:solidFill>
                <a:latin typeface="Arial" pitchFamily="34" charset="0"/>
              </a:rPr>
              <a:t>,</a:t>
            </a: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maskulinita</a:t>
            </a:r>
            <a:r>
              <a:rPr lang="en-US" sz="2800" dirty="0">
                <a:solidFill>
                  <a:srgbClr val="000000"/>
                </a:solidFill>
                <a:latin typeface="Arial" pitchFamily="34" charset="0"/>
              </a:rPr>
              <a:t> vs. </a:t>
            </a:r>
            <a:r>
              <a:rPr lang="en-US" sz="2800" dirty="0" err="1">
                <a:solidFill>
                  <a:srgbClr val="000000"/>
                </a:solidFill>
                <a:latin typeface="Arial" pitchFamily="34" charset="0"/>
              </a:rPr>
              <a:t>feminita</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vyhýbání</a:t>
            </a:r>
            <a:r>
              <a:rPr lang="en-US" sz="2800" dirty="0">
                <a:solidFill>
                  <a:srgbClr val="000000"/>
                </a:solidFill>
                <a:latin typeface="Arial" pitchFamily="34" charset="0"/>
              </a:rPr>
              <a:t> se </a:t>
            </a:r>
            <a:r>
              <a:rPr lang="en-US" sz="2800" dirty="0" err="1">
                <a:solidFill>
                  <a:srgbClr val="000000"/>
                </a:solidFill>
                <a:latin typeface="Arial" pitchFamily="34" charset="0"/>
              </a:rPr>
              <a:t>nejistotě</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dlouhodobá</a:t>
            </a:r>
            <a:r>
              <a:rPr lang="en-US" sz="2800" dirty="0">
                <a:solidFill>
                  <a:srgbClr val="000000"/>
                </a:solidFill>
                <a:latin typeface="Arial" pitchFamily="34" charset="0"/>
              </a:rPr>
              <a:t> vs. </a:t>
            </a:r>
            <a:r>
              <a:rPr lang="en-US" sz="2800" dirty="0" err="1">
                <a:solidFill>
                  <a:srgbClr val="000000"/>
                </a:solidFill>
                <a:latin typeface="Arial" pitchFamily="34" charset="0"/>
              </a:rPr>
              <a:t>krátkodobá</a:t>
            </a:r>
            <a:r>
              <a:rPr lang="en-US" sz="2800" dirty="0">
                <a:solidFill>
                  <a:srgbClr val="000000"/>
                </a:solidFill>
                <a:latin typeface="Arial" pitchFamily="34" charset="0"/>
              </a:rPr>
              <a:t> </a:t>
            </a:r>
            <a:r>
              <a:rPr lang="en-US" sz="2800" dirty="0" err="1">
                <a:solidFill>
                  <a:srgbClr val="000000"/>
                </a:solidFill>
                <a:latin typeface="Arial" pitchFamily="34" charset="0"/>
              </a:rPr>
              <a:t>orientace</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36</a:t>
            </a:fld>
            <a:endParaRPr lang="cs-CZ"/>
          </a:p>
        </p:txBody>
      </p:sp>
    </p:spTree>
    <p:extLst>
      <p:ext uri="{BB962C8B-B14F-4D97-AF65-F5344CB8AC3E}">
        <p14:creationId xmlns:p14="http://schemas.microsoft.com/office/powerpoint/2010/main" val="4099110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37</a:t>
            </a:fld>
            <a:endParaRPr lang="cs-CZ"/>
          </a:p>
        </p:txBody>
      </p:sp>
      <p:graphicFrame>
        <p:nvGraphicFramePr>
          <p:cNvPr id="6" name="Graf 5"/>
          <p:cNvGraphicFramePr>
            <a:graphicFrameLocks/>
          </p:cNvGraphicFramePr>
          <p:nvPr>
            <p:extLst>
              <p:ext uri="{D42A27DB-BD31-4B8C-83A1-F6EECF244321}">
                <p14:modId xmlns:p14="http://schemas.microsoft.com/office/powerpoint/2010/main" val="3530716746"/>
              </p:ext>
            </p:extLst>
          </p:nvPr>
        </p:nvGraphicFramePr>
        <p:xfrm>
          <a:off x="755576" y="1268760"/>
          <a:ext cx="7920880"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401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38</a:t>
            </a:fld>
            <a:endParaRPr lang="cs-CZ"/>
          </a:p>
        </p:txBody>
      </p:sp>
      <p:graphicFrame>
        <p:nvGraphicFramePr>
          <p:cNvPr id="5" name="Graf 4"/>
          <p:cNvGraphicFramePr>
            <a:graphicFrameLocks/>
          </p:cNvGraphicFramePr>
          <p:nvPr>
            <p:extLst>
              <p:ext uri="{D42A27DB-BD31-4B8C-83A1-F6EECF244321}">
                <p14:modId xmlns:p14="http://schemas.microsoft.com/office/powerpoint/2010/main" val="814084827"/>
              </p:ext>
            </p:extLst>
          </p:nvPr>
        </p:nvGraphicFramePr>
        <p:xfrm>
          <a:off x="251520" y="1052737"/>
          <a:ext cx="864096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229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39</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842010"/>
            <a:ext cx="6943143" cy="5323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59" y="6165304"/>
            <a:ext cx="458210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9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94587E26-46CA-4623-882A-4078A5EE89C4}" type="slidenum">
              <a:rPr lang="cs-CZ"/>
              <a:pPr>
                <a:defRPr/>
              </a:pPr>
              <a:t>4</a:t>
            </a:fld>
            <a:endParaRPr lang="cs-CZ"/>
          </a:p>
        </p:txBody>
      </p:sp>
      <p:sp>
        <p:nvSpPr>
          <p:cNvPr id="6147" name="Rectangle 2"/>
          <p:cNvSpPr>
            <a:spLocks noGrp="1" noChangeArrowheads="1"/>
          </p:cNvSpPr>
          <p:nvPr>
            <p:ph type="title"/>
          </p:nvPr>
        </p:nvSpPr>
        <p:spPr/>
        <p:txBody>
          <a:bodyPr/>
          <a:lstStyle/>
          <a:p>
            <a:r>
              <a:rPr lang="cs-CZ" b="1" smtClean="0"/>
              <a:t>Další definice</a:t>
            </a:r>
            <a:endParaRPr lang="en-US" b="1" smtClean="0"/>
          </a:p>
        </p:txBody>
      </p:sp>
      <p:sp>
        <p:nvSpPr>
          <p:cNvPr id="6148" name="Rectangle 3"/>
          <p:cNvSpPr>
            <a:spLocks noGrp="1" noChangeArrowheads="1"/>
          </p:cNvSpPr>
          <p:nvPr>
            <p:ph type="body" idx="1"/>
          </p:nvPr>
        </p:nvSpPr>
        <p:spPr>
          <a:xfrm>
            <a:off x="468313" y="1773238"/>
            <a:ext cx="8424862" cy="4357687"/>
          </a:xfrm>
        </p:spPr>
        <p:txBody>
          <a:bodyPr/>
          <a:lstStyle/>
          <a:p>
            <a:pPr marL="0" indent="0">
              <a:lnSpc>
                <a:spcPct val="90000"/>
              </a:lnSpc>
              <a:buFont typeface="Wingdings" pitchFamily="2" charset="2"/>
              <a:buNone/>
            </a:pPr>
            <a:r>
              <a:rPr lang="cs-CZ" sz="2200" smtClean="0"/>
              <a:t>„Programovaný způsob vnímání odvozený z názorů a hodnot“					(Hall, 1995)</a:t>
            </a:r>
          </a:p>
          <a:p>
            <a:pPr marL="0" indent="0">
              <a:lnSpc>
                <a:spcPct val="90000"/>
              </a:lnSpc>
              <a:buFont typeface="Wingdings" pitchFamily="2" charset="2"/>
              <a:buNone/>
            </a:pPr>
            <a:endParaRPr lang="cs-CZ" sz="2200" smtClean="0"/>
          </a:p>
          <a:p>
            <a:pPr marL="0" indent="0">
              <a:lnSpc>
                <a:spcPct val="90000"/>
              </a:lnSpc>
              <a:buFont typeface="Wingdings" pitchFamily="2" charset="2"/>
              <a:buNone/>
            </a:pPr>
            <a:r>
              <a:rPr lang="cs-CZ" sz="2200" smtClean="0"/>
              <a:t>„jak se věci u nás dělají“..., to, co je pro organizaci typické, její zvyky, převládající postoje, vytvořené vzorce akceptovaného a neakceptovaného chování“</a:t>
            </a:r>
          </a:p>
          <a:p>
            <a:pPr marL="0" indent="0">
              <a:lnSpc>
                <a:spcPct val="90000"/>
              </a:lnSpc>
              <a:buFont typeface="Wingdings" pitchFamily="2" charset="2"/>
              <a:buNone/>
            </a:pPr>
            <a:r>
              <a:rPr lang="cs-CZ" sz="2200" smtClean="0"/>
              <a:t>						(Drennan, 1992)</a:t>
            </a:r>
          </a:p>
          <a:p>
            <a:pPr marL="0" indent="0">
              <a:lnSpc>
                <a:spcPct val="90000"/>
              </a:lnSpc>
              <a:buFont typeface="Wingdings" pitchFamily="2" charset="2"/>
              <a:buNone/>
            </a:pPr>
            <a:endParaRPr lang="cs-CZ" sz="2200" smtClean="0"/>
          </a:p>
          <a:p>
            <a:pPr marL="0" indent="0">
              <a:lnSpc>
                <a:spcPct val="90000"/>
              </a:lnSpc>
              <a:buFont typeface="Wingdings" pitchFamily="2" charset="2"/>
              <a:buNone/>
            </a:pPr>
            <a:r>
              <a:rPr lang="cs-CZ" sz="2200" smtClean="0"/>
              <a:t>„vzorec sdílených základních přesvědčení, které si skupina osvojila při řešení problémů externí adaptace a interní integrace, jež se natolik osvědčily, že jsou považovány za platné a jsou předávány novým členům organizace jako způsob vnímání, myšlení a cítění, který je ve vztahu k těmto problémům správný“		(Schein, 1992)</a:t>
            </a:r>
            <a:endParaRPr lang="en-US" sz="2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3"/>
          <p:cNvSpPr>
            <a:spLocks noGrp="1"/>
          </p:cNvSpPr>
          <p:nvPr>
            <p:ph type="title"/>
          </p:nvPr>
        </p:nvSpPr>
        <p:spPr/>
        <p:txBody>
          <a:bodyPr/>
          <a:lstStyle/>
          <a:p>
            <a:pPr eaLnBrk="1" hangingPunct="1">
              <a:lnSpc>
                <a:spcPct val="95000"/>
              </a:lnSpc>
            </a:pPr>
            <a:r>
              <a:rPr lang="cs-CZ" b="1" smtClean="0"/>
              <a:t>TBSD </a:t>
            </a:r>
            <a:br>
              <a:rPr lang="cs-CZ" b="1" smtClean="0"/>
            </a:br>
            <a:r>
              <a:rPr lang="cs-CZ" b="1" smtClean="0"/>
              <a:t>(test barevně sémantického diferenciálu)</a:t>
            </a:r>
          </a:p>
        </p:txBody>
      </p:sp>
      <p:sp>
        <p:nvSpPr>
          <p:cNvPr id="32771" name="Zástupný symbol pro obsah 4"/>
          <p:cNvSpPr>
            <a:spLocks noGrp="1"/>
          </p:cNvSpPr>
          <p:nvPr>
            <p:ph idx="1"/>
          </p:nvPr>
        </p:nvSpPr>
        <p:spPr/>
        <p:txBody>
          <a:bodyPr/>
          <a:lstStyle/>
          <a:p>
            <a:pPr eaLnBrk="1" hangingPunct="1"/>
            <a:endParaRPr lang="cs-CZ" dirty="0" smtClean="0"/>
          </a:p>
          <a:p>
            <a:pPr eaLnBrk="1" hangingPunct="1"/>
            <a:r>
              <a:rPr lang="cs-CZ" dirty="0" smtClean="0"/>
              <a:t>Standardní test obsahuje 51 slov</a:t>
            </a:r>
          </a:p>
          <a:p>
            <a:pPr eaLnBrk="1" hangingPunct="1"/>
            <a:r>
              <a:rPr lang="cs-CZ" dirty="0" smtClean="0"/>
              <a:t>Respondenti pracují s 12ti barvami</a:t>
            </a:r>
          </a:p>
          <a:p>
            <a:pPr eaLnBrk="1" hangingPunct="1"/>
            <a:r>
              <a:rPr lang="cs-CZ" dirty="0" smtClean="0"/>
              <a:t>Pro každé slovo vybírají 3 barvy</a:t>
            </a:r>
          </a:p>
          <a:p>
            <a:pPr eaLnBrk="1" hangingPunct="1"/>
            <a:r>
              <a:rPr lang="cs-CZ" dirty="0" smtClean="0"/>
              <a:t>Oznámkují každé slovo a sestaví hierarchii barev</a:t>
            </a:r>
          </a:p>
          <a:p>
            <a:pPr eaLnBrk="1" hangingPunct="1"/>
            <a:r>
              <a:rPr lang="cs-CZ" dirty="0" smtClean="0"/>
              <a:t>Vychází z kvalitativních přístupů (použití barev)</a:t>
            </a:r>
          </a:p>
          <a:p>
            <a:pPr eaLnBrk="1" hangingPunct="1"/>
            <a:r>
              <a:rPr lang="cs-CZ" dirty="0" smtClean="0"/>
              <a:t>Zakomponována je kvantifikace výsledků (převod barev do numerických hodnot)</a:t>
            </a:r>
          </a:p>
          <a:p>
            <a:pPr marL="411163" lvl="1" indent="0" eaLnBrk="1" hangingPunct="1">
              <a:buFontTx/>
              <a:buNone/>
            </a:pPr>
            <a:r>
              <a:rPr lang="cs-CZ" sz="3200" dirty="0" smtClean="0"/>
              <a:t> </a:t>
            </a:r>
            <a:r>
              <a:rPr lang="cs-CZ" u="sng" dirty="0" smtClean="0"/>
              <a:t>možné kvantitativní srovnání dosažených výsledků</a:t>
            </a:r>
          </a:p>
          <a:p>
            <a:pPr marL="411163" lvl="1" indent="0" eaLnBrk="1" hangingPunct="1">
              <a:buFontTx/>
              <a:buNone/>
            </a:pPr>
            <a:endParaRPr lang="cs-CZ" u="sng" dirty="0" smtClean="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5762625"/>
            <a:ext cx="28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číslo snímku 3"/>
          <p:cNvSpPr>
            <a:spLocks noGrp="1"/>
          </p:cNvSpPr>
          <p:nvPr>
            <p:ph type="sldNum" sz="quarter" idx="11"/>
          </p:nvPr>
        </p:nvSpPr>
        <p:spPr/>
        <p:txBody>
          <a:bodyPr/>
          <a:lstStyle/>
          <a:p>
            <a:pPr>
              <a:defRPr/>
            </a:pPr>
            <a:fld id="{6D323F86-F240-49D4-8973-16862AEE7749}" type="slidenum">
              <a:rPr lang="cs-CZ" smtClean="0"/>
              <a:pPr>
                <a:defRPr/>
              </a:pPr>
              <a:t>40</a:t>
            </a:fld>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475" y="1530350"/>
            <a:ext cx="4945063"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Nadpis 1"/>
          <p:cNvSpPr>
            <a:spLocks noGrp="1"/>
          </p:cNvSpPr>
          <p:nvPr>
            <p:ph type="title"/>
          </p:nvPr>
        </p:nvSpPr>
        <p:spPr/>
        <p:txBody>
          <a:bodyPr/>
          <a:lstStyle/>
          <a:p>
            <a:pPr eaLnBrk="1" hangingPunct="1"/>
            <a:r>
              <a:rPr lang="cs-CZ" b="1" smtClean="0"/>
              <a:t>Kulturní dimenze</a:t>
            </a:r>
            <a:r>
              <a:rPr lang="cs-CZ" smtClean="0"/>
              <a:t/>
            </a:r>
            <a:br>
              <a:rPr lang="cs-CZ" smtClean="0"/>
            </a:br>
            <a:endParaRPr lang="cs-CZ" smtClean="0"/>
          </a:p>
        </p:txBody>
      </p:sp>
      <p:pic>
        <p:nvPicPr>
          <p:cNvPr id="337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8" y="3873500"/>
            <a:ext cx="60325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660525"/>
            <a:ext cx="475138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číslo snímku 4"/>
          <p:cNvSpPr>
            <a:spLocks noGrp="1"/>
          </p:cNvSpPr>
          <p:nvPr>
            <p:ph type="sldNum" sz="quarter" idx="11"/>
          </p:nvPr>
        </p:nvSpPr>
        <p:spPr/>
        <p:txBody>
          <a:bodyPr/>
          <a:lstStyle/>
          <a:p>
            <a:pPr>
              <a:defRPr/>
            </a:pPr>
            <a:fld id="{85A11CC1-CDFB-4463-9CEB-E4A02D156996}" type="slidenum">
              <a:rPr lang="cs-CZ" smtClean="0"/>
              <a:pPr>
                <a:defRPr/>
              </a:pPr>
              <a:t>41</a:t>
            </a:fld>
            <a:endParaRPr lang="cs-CZ"/>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906072" cy="935310"/>
          </a:xfrm>
        </p:spPr>
        <p:txBody>
          <a:bodyPr/>
          <a:lstStyle/>
          <a:p>
            <a:pPr algn="ctr"/>
            <a:r>
              <a:rPr lang="cs-CZ" b="1" dirty="0"/>
              <a:t>Srovnání hodnot českých podniků </a:t>
            </a:r>
            <a:r>
              <a:rPr lang="cs-CZ" b="1" dirty="0" smtClean="0"/>
              <a:t>s </a:t>
            </a:r>
            <a:r>
              <a:rPr lang="cs-CZ" b="1" dirty="0" err="1" smtClean="0"/>
              <a:t>Hofstedeho</a:t>
            </a:r>
            <a:r>
              <a:rPr lang="cs-CZ" b="1" dirty="0" smtClean="0"/>
              <a:t> indexem </a:t>
            </a:r>
            <a:r>
              <a:rPr lang="en-US" dirty="0"/>
              <a:t/>
            </a:r>
            <a:br>
              <a:rPr lang="en-US" dirty="0"/>
            </a:b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42</a:t>
            </a:fld>
            <a:endParaRPr lang="cs-CZ"/>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709154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552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476672"/>
            <a:ext cx="7772400" cy="792088"/>
          </a:xfrm>
        </p:spPr>
        <p:txBody>
          <a:bodyPr/>
          <a:lstStyle/>
          <a:p>
            <a:pPr algn="ctr"/>
            <a:endParaRPr lang="en-US" b="1" dirty="0"/>
          </a:p>
        </p:txBody>
      </p:sp>
      <p:sp>
        <p:nvSpPr>
          <p:cNvPr id="3" name="Zástupný symbol pro obsah 2"/>
          <p:cNvSpPr>
            <a:spLocks noGrp="1"/>
          </p:cNvSpPr>
          <p:nvPr>
            <p:ph idx="1"/>
          </p:nvPr>
        </p:nvSpPr>
        <p:spPr>
          <a:xfrm>
            <a:off x="192268" y="908720"/>
            <a:ext cx="8928992" cy="5328592"/>
          </a:xfrm>
        </p:spPr>
        <p:txBody>
          <a:bodyPr/>
          <a:lstStyle/>
          <a:p>
            <a:pPr marL="0" indent="0">
              <a:buNone/>
            </a:pPr>
            <a:endParaRPr lang="cs-CZ" b="1" dirty="0" smtClean="0"/>
          </a:p>
          <a:p>
            <a:pPr marL="0" indent="0">
              <a:buNone/>
            </a:pPr>
            <a:r>
              <a:rPr lang="cs-CZ" b="1" dirty="0" smtClean="0"/>
              <a:t>Kritika: </a:t>
            </a:r>
            <a:r>
              <a:rPr lang="cs-CZ" dirty="0" smtClean="0"/>
              <a:t>Historická omezení – Studená válka</a:t>
            </a:r>
          </a:p>
          <a:p>
            <a:pPr>
              <a:buFont typeface="Arial" pitchFamily="34" charset="0"/>
              <a:buChar char="•"/>
            </a:pPr>
            <a:r>
              <a:rPr lang="cs-CZ" dirty="0" smtClean="0"/>
              <a:t>Národní kultury se dnes stávají transparentní, elastické – zpochybnění základních předpokladů modelu</a:t>
            </a:r>
          </a:p>
          <a:p>
            <a:pPr>
              <a:buFont typeface="Arial" pitchFamily="34" charset="0"/>
              <a:buChar char="•"/>
            </a:pPr>
            <a:endParaRPr lang="cs-CZ" dirty="0"/>
          </a:p>
          <a:p>
            <a:pPr>
              <a:buFont typeface="Arial" pitchFamily="34" charset="0"/>
              <a:buChar char="•"/>
            </a:pPr>
            <a:r>
              <a:rPr lang="cs-CZ" b="1" dirty="0" smtClean="0"/>
              <a:t>Prověření platnosti </a:t>
            </a:r>
            <a:r>
              <a:rPr lang="cs-CZ" b="1" dirty="0" err="1" smtClean="0"/>
              <a:t>Hofstedeho</a:t>
            </a:r>
            <a:r>
              <a:rPr lang="cs-CZ" b="1" dirty="0" smtClean="0"/>
              <a:t> Modelu:</a:t>
            </a:r>
          </a:p>
          <a:p>
            <a:pPr lvl="2">
              <a:buFont typeface="Wingdings" pitchFamily="2" charset="2"/>
              <a:buChar char="Ø"/>
            </a:pPr>
            <a:r>
              <a:rPr lang="cs-CZ" dirty="0"/>
              <a:t> </a:t>
            </a:r>
            <a:r>
              <a:rPr lang="cs-CZ" dirty="0" smtClean="0"/>
              <a:t>Srovnání a syntetizace výsledků výzkumů – </a:t>
            </a:r>
          </a:p>
          <a:p>
            <a:pPr marL="914400" lvl="2" indent="0">
              <a:buNone/>
            </a:pPr>
            <a:r>
              <a:rPr lang="cs-CZ" dirty="0" smtClean="0"/>
              <a:t>        61 replikačních výzkumných studií</a:t>
            </a:r>
          </a:p>
          <a:p>
            <a:pPr marL="0" indent="0" algn="ctr">
              <a:buNone/>
            </a:pPr>
            <a:r>
              <a:rPr lang="en-US" i="1" dirty="0"/>
              <a:t>„</a:t>
            </a:r>
            <a:r>
              <a:rPr lang="en-US" i="1" dirty="0" err="1"/>
              <a:t>Hofstedeho</a:t>
            </a:r>
            <a:r>
              <a:rPr lang="en-US" i="1" dirty="0"/>
              <a:t> </a:t>
            </a:r>
            <a:r>
              <a:rPr lang="en-US" i="1" dirty="0" err="1"/>
              <a:t>dimenze</a:t>
            </a:r>
            <a:r>
              <a:rPr lang="en-US" i="1" dirty="0"/>
              <a:t> </a:t>
            </a:r>
            <a:r>
              <a:rPr lang="en-US" i="1" dirty="0" err="1"/>
              <a:t>jsou</a:t>
            </a:r>
            <a:r>
              <a:rPr lang="en-US" i="1" dirty="0"/>
              <a:t> pro </a:t>
            </a:r>
            <a:r>
              <a:rPr lang="en-US" i="1" dirty="0" err="1"/>
              <a:t>další</a:t>
            </a:r>
            <a:r>
              <a:rPr lang="en-US" i="1" dirty="0"/>
              <a:t> </a:t>
            </a:r>
            <a:r>
              <a:rPr lang="en-US" i="1" dirty="0" err="1"/>
              <a:t>srovnávací</a:t>
            </a:r>
            <a:r>
              <a:rPr lang="en-US" i="1" dirty="0"/>
              <a:t> </a:t>
            </a:r>
            <a:r>
              <a:rPr lang="en-US" i="1" dirty="0" err="1"/>
              <a:t>výzkum</a:t>
            </a:r>
            <a:r>
              <a:rPr lang="en-US" i="1" dirty="0"/>
              <a:t> </a:t>
            </a:r>
            <a:r>
              <a:rPr lang="en-US" i="1" dirty="0" err="1" smtClean="0"/>
              <a:t>relevantní</a:t>
            </a:r>
            <a:r>
              <a:rPr lang="cs-CZ" i="1" dirty="0" smtClean="0"/>
              <a:t>.</a:t>
            </a:r>
            <a:r>
              <a:rPr lang="en-US" i="1" dirty="0" smtClean="0"/>
              <a:t>” </a:t>
            </a:r>
            <a:endParaRPr lang="en-US" i="1"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43</a:t>
            </a:fld>
            <a:endParaRPr lang="cs-CZ"/>
          </a:p>
        </p:txBody>
      </p:sp>
    </p:spTree>
    <p:extLst>
      <p:ext uri="{BB962C8B-B14F-4D97-AF65-F5344CB8AC3E}">
        <p14:creationId xmlns:p14="http://schemas.microsoft.com/office/powerpoint/2010/main" val="1462844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b="1" smtClean="0"/>
              <a:t>Zdroje</a:t>
            </a:r>
          </a:p>
        </p:txBody>
      </p:sp>
      <p:sp>
        <p:nvSpPr>
          <p:cNvPr id="35843" name="Zástupný symbol pro obsah 2"/>
          <p:cNvSpPr>
            <a:spLocks noGrp="1"/>
          </p:cNvSpPr>
          <p:nvPr>
            <p:ph idx="1"/>
          </p:nvPr>
        </p:nvSpPr>
        <p:spPr/>
        <p:txBody>
          <a:bodyPr>
            <a:normAutofit fontScale="92500"/>
          </a:bodyPr>
          <a:lstStyle/>
          <a:p>
            <a:pPr>
              <a:defRPr/>
            </a:pPr>
            <a:r>
              <a:rPr lang="cs-CZ" sz="1800" dirty="0"/>
              <a:t>DEAL, T. E., KENNEDY, A. A. </a:t>
            </a:r>
            <a:r>
              <a:rPr lang="cs-CZ" sz="1800" i="1" dirty="0" err="1"/>
              <a:t>Corporate</a:t>
            </a:r>
            <a:r>
              <a:rPr lang="cs-CZ" sz="1800" i="1" dirty="0"/>
              <a:t> </a:t>
            </a:r>
            <a:r>
              <a:rPr lang="cs-CZ" sz="1800" i="1" dirty="0" err="1"/>
              <a:t>Cultures</a:t>
            </a:r>
            <a:r>
              <a:rPr lang="cs-CZ" sz="1800" dirty="0"/>
              <a:t>. </a:t>
            </a:r>
            <a:r>
              <a:rPr lang="cs-CZ" sz="1800" dirty="0" err="1"/>
              <a:t>Reading</a:t>
            </a:r>
            <a:r>
              <a:rPr lang="cs-CZ" sz="1800" dirty="0"/>
              <a:t> : </a:t>
            </a:r>
            <a:r>
              <a:rPr lang="cs-CZ" sz="1800" dirty="0" err="1"/>
              <a:t>Addison</a:t>
            </a:r>
            <a:r>
              <a:rPr lang="cs-CZ" sz="1800" dirty="0"/>
              <a:t> </a:t>
            </a:r>
            <a:r>
              <a:rPr lang="cs-CZ" sz="1800" dirty="0" err="1"/>
              <a:t>Wesley</a:t>
            </a:r>
            <a:r>
              <a:rPr lang="cs-CZ" sz="1800" dirty="0"/>
              <a:t> </a:t>
            </a:r>
            <a:r>
              <a:rPr lang="cs-CZ" sz="1800" dirty="0" err="1"/>
              <a:t>Publishing</a:t>
            </a:r>
            <a:r>
              <a:rPr lang="cs-CZ" sz="1800" dirty="0"/>
              <a:t> </a:t>
            </a:r>
            <a:r>
              <a:rPr lang="cs-CZ" sz="1800" dirty="0" err="1"/>
              <a:t>Company</a:t>
            </a:r>
            <a:r>
              <a:rPr lang="cs-CZ" sz="1800" dirty="0"/>
              <a:t>, 1982. ISBN 0-201-10277-3.</a:t>
            </a:r>
          </a:p>
          <a:p>
            <a:pPr>
              <a:defRPr/>
            </a:pPr>
            <a:r>
              <a:rPr lang="cs-CZ" sz="1800" dirty="0"/>
              <a:t>DENISON, D. R</a:t>
            </a:r>
            <a:r>
              <a:rPr lang="cs-CZ" sz="1800" dirty="0" smtClean="0"/>
              <a:t>. </a:t>
            </a:r>
            <a:r>
              <a:rPr lang="cs-CZ" sz="1800" i="1" dirty="0" err="1"/>
              <a:t>Corporate</a:t>
            </a:r>
            <a:r>
              <a:rPr lang="cs-CZ" sz="1800" i="1" dirty="0"/>
              <a:t> </a:t>
            </a:r>
            <a:r>
              <a:rPr lang="cs-CZ" sz="1800" i="1" dirty="0" err="1"/>
              <a:t>Culture</a:t>
            </a:r>
            <a:r>
              <a:rPr lang="cs-CZ" sz="1800" i="1" dirty="0"/>
              <a:t> and </a:t>
            </a:r>
            <a:r>
              <a:rPr lang="cs-CZ" sz="1800" i="1" dirty="0" err="1"/>
              <a:t>Organizational</a:t>
            </a:r>
            <a:r>
              <a:rPr lang="cs-CZ" sz="1800" i="1" dirty="0"/>
              <a:t> </a:t>
            </a:r>
            <a:r>
              <a:rPr lang="cs-CZ" sz="1800" i="1" dirty="0" err="1"/>
              <a:t>Effectiveness</a:t>
            </a:r>
            <a:r>
              <a:rPr lang="cs-CZ" sz="1800" i="1" dirty="0"/>
              <a:t>. </a:t>
            </a:r>
            <a:r>
              <a:rPr lang="cs-CZ" sz="1800" dirty="0"/>
              <a:t>New York : </a:t>
            </a:r>
            <a:r>
              <a:rPr lang="cs-CZ" sz="1800" dirty="0" err="1"/>
              <a:t>Wiley</a:t>
            </a:r>
            <a:r>
              <a:rPr lang="cs-CZ" sz="1800" dirty="0"/>
              <a:t> and </a:t>
            </a:r>
            <a:r>
              <a:rPr lang="cs-CZ" sz="1800" dirty="0" err="1"/>
              <a:t>Sons</a:t>
            </a:r>
            <a:r>
              <a:rPr lang="cs-CZ" sz="1800" dirty="0"/>
              <a:t>, 1990. ISBN 0-471-80021-X.</a:t>
            </a:r>
          </a:p>
          <a:p>
            <a:pPr>
              <a:defRPr/>
            </a:pPr>
            <a:r>
              <a:rPr lang="cs-CZ" sz="1800" dirty="0"/>
              <a:t>DRENNAN, D. </a:t>
            </a:r>
            <a:r>
              <a:rPr lang="cs-CZ" sz="1800" i="1" dirty="0" err="1"/>
              <a:t>Transforming</a:t>
            </a:r>
            <a:r>
              <a:rPr lang="cs-CZ" sz="1800" i="1" dirty="0"/>
              <a:t> </a:t>
            </a:r>
            <a:r>
              <a:rPr lang="cs-CZ" sz="1800" i="1" dirty="0" err="1"/>
              <a:t>Company</a:t>
            </a:r>
            <a:r>
              <a:rPr lang="cs-CZ" sz="1800" i="1" dirty="0"/>
              <a:t> </a:t>
            </a:r>
            <a:r>
              <a:rPr lang="cs-CZ" sz="1800" i="1" dirty="0" err="1"/>
              <a:t>Culture</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1992. ISBN 0-07-707660-5.</a:t>
            </a:r>
          </a:p>
          <a:p>
            <a:pPr>
              <a:defRPr/>
            </a:pPr>
            <a:r>
              <a:rPr lang="cs-CZ" sz="1800" dirty="0"/>
              <a:t>HALL, W. </a:t>
            </a:r>
            <a:r>
              <a:rPr lang="cs-CZ" sz="1800" i="1" dirty="0" err="1"/>
              <a:t>Managing</a:t>
            </a:r>
            <a:r>
              <a:rPr lang="cs-CZ" sz="1800" i="1" dirty="0"/>
              <a:t> </a:t>
            </a:r>
            <a:r>
              <a:rPr lang="cs-CZ" sz="1800" i="1" dirty="0" err="1"/>
              <a:t>Cultures</a:t>
            </a:r>
            <a:r>
              <a:rPr lang="cs-CZ" sz="1800" i="1" dirty="0"/>
              <a:t>: </a:t>
            </a:r>
            <a:r>
              <a:rPr lang="cs-CZ" sz="1800" i="1" dirty="0" err="1"/>
              <a:t>Making</a:t>
            </a:r>
            <a:r>
              <a:rPr lang="cs-CZ" sz="1800" i="1" dirty="0"/>
              <a:t> </a:t>
            </a:r>
            <a:r>
              <a:rPr lang="cs-CZ" sz="1800" i="1" dirty="0" err="1"/>
              <a:t>Strategic</a:t>
            </a:r>
            <a:r>
              <a:rPr lang="cs-CZ" sz="1800" i="1" dirty="0"/>
              <a:t> </a:t>
            </a:r>
            <a:r>
              <a:rPr lang="cs-CZ" sz="1800" i="1" dirty="0" err="1"/>
              <a:t>Relationships</a:t>
            </a:r>
            <a:r>
              <a:rPr lang="cs-CZ" sz="1800" i="1" dirty="0"/>
              <a:t> </a:t>
            </a:r>
            <a:r>
              <a:rPr lang="cs-CZ" sz="1800" i="1" dirty="0" err="1"/>
              <a:t>Work</a:t>
            </a:r>
            <a:r>
              <a:rPr lang="cs-CZ" sz="1800" dirty="0"/>
              <a:t>. </a:t>
            </a:r>
            <a:r>
              <a:rPr lang="cs-CZ" sz="1800" dirty="0" err="1"/>
              <a:t>Chichester</a:t>
            </a:r>
            <a:r>
              <a:rPr lang="cs-CZ" sz="1800" dirty="0"/>
              <a:t> : </a:t>
            </a:r>
            <a:r>
              <a:rPr lang="cs-CZ" sz="1800" dirty="0" err="1"/>
              <a:t>Wiley</a:t>
            </a:r>
            <a:r>
              <a:rPr lang="cs-CZ" sz="1800" dirty="0"/>
              <a:t> and </a:t>
            </a:r>
            <a:r>
              <a:rPr lang="cs-CZ" sz="1800" dirty="0" err="1"/>
              <a:t>Sons</a:t>
            </a:r>
            <a:r>
              <a:rPr lang="cs-CZ" sz="1800" dirty="0"/>
              <a:t>, 1995. ISBN 0-471-95571-X.</a:t>
            </a:r>
          </a:p>
          <a:p>
            <a:pPr>
              <a:defRPr/>
            </a:pPr>
            <a:r>
              <a:rPr lang="cs-CZ" sz="1800" dirty="0" smtClean="0"/>
              <a:t>HOFSTEDE</a:t>
            </a:r>
            <a:r>
              <a:rPr lang="cs-CZ" sz="1800" dirty="0"/>
              <a:t>, G. </a:t>
            </a:r>
            <a:r>
              <a:rPr lang="cs-CZ" sz="1800" i="1" dirty="0" err="1"/>
              <a:t>Cultures</a:t>
            </a:r>
            <a:r>
              <a:rPr lang="cs-CZ" sz="1800" i="1" dirty="0"/>
              <a:t> and </a:t>
            </a:r>
            <a:r>
              <a:rPr lang="cs-CZ" sz="1800" i="1" dirty="0" err="1"/>
              <a:t>Organizations</a:t>
            </a:r>
            <a:r>
              <a:rPr lang="cs-CZ" sz="1800" i="1" dirty="0"/>
              <a:t>: Software </a:t>
            </a:r>
            <a:r>
              <a:rPr lang="cs-CZ" sz="1800" i="1" dirty="0" err="1"/>
              <a:t>of</a:t>
            </a:r>
            <a:r>
              <a:rPr lang="cs-CZ" sz="1800" i="1" dirty="0"/>
              <a:t> </a:t>
            </a:r>
            <a:r>
              <a:rPr lang="cs-CZ" sz="1800" i="1" dirty="0" err="1"/>
              <a:t>the</a:t>
            </a:r>
            <a:r>
              <a:rPr lang="cs-CZ" sz="1800" i="1" dirty="0"/>
              <a:t> Mind</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1991. ISBN 0-07-707474-2</a:t>
            </a:r>
            <a:r>
              <a:rPr lang="cs-CZ" sz="1800" dirty="0" smtClean="0"/>
              <a:t>.</a:t>
            </a:r>
          </a:p>
          <a:p>
            <a:pPr>
              <a:defRPr/>
            </a:pPr>
            <a:r>
              <a:rPr lang="cs-CZ" sz="1800" dirty="0" smtClean="0"/>
              <a:t>HOFSTEDE, </a:t>
            </a:r>
            <a:r>
              <a:rPr lang="cs-CZ" sz="1800" dirty="0" err="1" smtClean="0"/>
              <a:t>Geert</a:t>
            </a:r>
            <a:r>
              <a:rPr lang="cs-CZ" sz="1800" dirty="0" smtClean="0"/>
              <a:t>. </a:t>
            </a:r>
            <a:r>
              <a:rPr lang="cs-CZ" sz="1800" i="1" dirty="0" smtClean="0"/>
              <a:t>Kultury a organizace. Software lidské mysli: Spolupráce mezi kulturami a její důležitost pro přežití.</a:t>
            </a:r>
            <a:r>
              <a:rPr lang="cs-CZ" sz="1800" dirty="0" smtClean="0"/>
              <a:t> 1. vyd. Praha: Linde, 2007. 335 s. ISBN 978-80-86131-70-2.</a:t>
            </a:r>
          </a:p>
        </p:txBody>
      </p:sp>
      <p:sp>
        <p:nvSpPr>
          <p:cNvPr id="4" name="Zástupný symbol pro číslo snímku 3"/>
          <p:cNvSpPr>
            <a:spLocks noGrp="1"/>
          </p:cNvSpPr>
          <p:nvPr>
            <p:ph type="sldNum" sz="quarter" idx="11"/>
          </p:nvPr>
        </p:nvSpPr>
        <p:spPr/>
        <p:txBody>
          <a:bodyPr/>
          <a:lstStyle/>
          <a:p>
            <a:pPr>
              <a:defRPr/>
            </a:pPr>
            <a:fld id="{F7F548CE-954C-40B5-89F8-9572BB5C2440}" type="slidenum">
              <a:rPr lang="cs-CZ" smtClean="0"/>
              <a:pPr>
                <a:defRPr/>
              </a:pPr>
              <a:t>44</a:t>
            </a:fld>
            <a:endParaRPr lang="cs-CZ"/>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b="1" smtClean="0"/>
              <a:t>Zdroje</a:t>
            </a:r>
          </a:p>
        </p:txBody>
      </p:sp>
      <p:sp>
        <p:nvSpPr>
          <p:cNvPr id="36867" name="Zástupný symbol pro obsah 2"/>
          <p:cNvSpPr>
            <a:spLocks noGrp="1"/>
          </p:cNvSpPr>
          <p:nvPr>
            <p:ph idx="1"/>
          </p:nvPr>
        </p:nvSpPr>
        <p:spPr>
          <a:xfrm>
            <a:off x="899592" y="1556792"/>
            <a:ext cx="7772400" cy="4357687"/>
          </a:xfrm>
        </p:spPr>
        <p:txBody>
          <a:bodyPr/>
          <a:lstStyle/>
          <a:p>
            <a:r>
              <a:rPr lang="cs-CZ" sz="1800" dirty="0" smtClean="0"/>
              <a:t>KOTTER, J. P., HESKETT, J. L. </a:t>
            </a:r>
            <a:r>
              <a:rPr lang="cs-CZ" sz="1800" i="1" dirty="0" err="1" smtClean="0"/>
              <a:t>Corporate</a:t>
            </a:r>
            <a:r>
              <a:rPr lang="cs-CZ" sz="1800" i="1" dirty="0" smtClean="0"/>
              <a:t> </a:t>
            </a:r>
            <a:r>
              <a:rPr lang="cs-CZ" sz="1800" i="1" dirty="0" err="1" smtClean="0"/>
              <a:t>Culture</a:t>
            </a:r>
            <a:r>
              <a:rPr lang="cs-CZ" sz="1800" i="1" dirty="0" smtClean="0"/>
              <a:t> and Performance</a:t>
            </a:r>
            <a:r>
              <a:rPr lang="cs-CZ" sz="1800" dirty="0" smtClean="0"/>
              <a:t>. New York : Maxwell </a:t>
            </a:r>
            <a:r>
              <a:rPr lang="cs-CZ" sz="1800" dirty="0" err="1" smtClean="0"/>
              <a:t>Macmillan</a:t>
            </a:r>
            <a:r>
              <a:rPr lang="cs-CZ" sz="1800" dirty="0" smtClean="0"/>
              <a:t>, 1992. ISBN 0-02-928467-3.</a:t>
            </a:r>
          </a:p>
          <a:p>
            <a:r>
              <a:rPr lang="cs-CZ" sz="1800" dirty="0" smtClean="0"/>
              <a:t>LUKÁŠOVÁ, R. </a:t>
            </a:r>
            <a:r>
              <a:rPr lang="cs-CZ" sz="1800" i="1" dirty="0" smtClean="0"/>
              <a:t>Organizační kultura a její změna</a:t>
            </a:r>
            <a:r>
              <a:rPr lang="cs-CZ" sz="1800" dirty="0" smtClean="0"/>
              <a:t>. Praha : </a:t>
            </a:r>
            <a:r>
              <a:rPr lang="cs-CZ" sz="1800" dirty="0" err="1" smtClean="0"/>
              <a:t>Grada</a:t>
            </a:r>
            <a:r>
              <a:rPr lang="cs-CZ" sz="1800" dirty="0" smtClean="0"/>
              <a:t> </a:t>
            </a:r>
            <a:r>
              <a:rPr lang="cs-CZ" sz="1800" dirty="0" err="1" smtClean="0"/>
              <a:t>Publishing</a:t>
            </a:r>
            <a:r>
              <a:rPr lang="cs-CZ" sz="1800" dirty="0" smtClean="0"/>
              <a:t>, 2010. ISBN 978-80-247-2951-0.</a:t>
            </a:r>
          </a:p>
          <a:p>
            <a:r>
              <a:rPr lang="cs-CZ" sz="1800" dirty="0" smtClean="0"/>
              <a:t>LUKÁŠOVÁ, R.; NOVÝ, I. </a:t>
            </a:r>
            <a:r>
              <a:rPr lang="cs-CZ" sz="1800" i="1" dirty="0" smtClean="0"/>
              <a:t>Organizační kultura: Od sdílených hodnot a cílů k vyšší výkonnosti podniku</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2004. 176 s. ISBN 80-247-0648-2.</a:t>
            </a:r>
          </a:p>
          <a:p>
            <a:r>
              <a:rPr lang="cs-CZ" sz="1800" dirty="0" smtClean="0"/>
              <a:t>NOVÝ, I. </a:t>
            </a:r>
            <a:r>
              <a:rPr lang="cs-CZ" sz="1800" i="1" dirty="0" err="1" smtClean="0"/>
              <a:t>Interkulturální</a:t>
            </a:r>
            <a:r>
              <a:rPr lang="cs-CZ" sz="1800" i="1" dirty="0" smtClean="0"/>
              <a:t> management: Lidé, kultura a management</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1996. 143 s. ISBN 80-7169-260-3.</a:t>
            </a:r>
          </a:p>
          <a:p>
            <a:r>
              <a:rPr lang="cs-CZ" sz="1800" dirty="0" smtClean="0"/>
              <a:t>SCHEIN, E. </a:t>
            </a:r>
            <a:r>
              <a:rPr lang="cs-CZ" sz="1800" i="1" dirty="0" err="1" smtClean="0"/>
              <a:t>Organizoational</a:t>
            </a:r>
            <a:r>
              <a:rPr lang="cs-CZ" sz="1800" i="1" dirty="0" smtClean="0"/>
              <a:t> </a:t>
            </a:r>
            <a:r>
              <a:rPr lang="cs-CZ" sz="1800" i="1" dirty="0" err="1" smtClean="0"/>
              <a:t>culture</a:t>
            </a:r>
            <a:r>
              <a:rPr lang="cs-CZ" sz="1800" i="1" dirty="0" smtClean="0"/>
              <a:t> and </a:t>
            </a:r>
            <a:r>
              <a:rPr lang="cs-CZ" sz="1800" i="1" dirty="0" err="1" smtClean="0"/>
              <a:t>Leadership</a:t>
            </a:r>
            <a:r>
              <a:rPr lang="cs-CZ" sz="1800" dirty="0" smtClean="0"/>
              <a:t>. San Francisco : </a:t>
            </a:r>
            <a:r>
              <a:rPr lang="cs-CZ" sz="1800" dirty="0" err="1" smtClean="0"/>
              <a:t>Jossey</a:t>
            </a:r>
            <a:r>
              <a:rPr lang="cs-CZ" sz="1800" dirty="0" smtClean="0"/>
              <a:t> Bass </a:t>
            </a:r>
            <a:r>
              <a:rPr lang="cs-CZ" sz="1800" dirty="0" err="1" smtClean="0"/>
              <a:t>Publishers</a:t>
            </a:r>
            <a:r>
              <a:rPr lang="cs-CZ" sz="1800" dirty="0" smtClean="0"/>
              <a:t>, 1992. ISBN 1-55542-487-2.</a:t>
            </a:r>
          </a:p>
          <a:p>
            <a:r>
              <a:rPr lang="cs-CZ" sz="1800" dirty="0" smtClean="0"/>
              <a:t>TROMPENAARS, F. </a:t>
            </a:r>
            <a:r>
              <a:rPr lang="cs-CZ" sz="1800" i="1" dirty="0" err="1" smtClean="0"/>
              <a:t>Riding</a:t>
            </a:r>
            <a:r>
              <a:rPr lang="cs-CZ" sz="1800" i="1" dirty="0" smtClean="0"/>
              <a:t> </a:t>
            </a:r>
            <a:r>
              <a:rPr lang="cs-CZ" sz="1800" i="1" dirty="0" err="1" smtClean="0"/>
              <a:t>the</a:t>
            </a:r>
            <a:r>
              <a:rPr lang="cs-CZ" sz="1800" i="1" dirty="0" smtClean="0"/>
              <a:t> </a:t>
            </a:r>
            <a:r>
              <a:rPr lang="cs-CZ" sz="1800" i="1" dirty="0" err="1" smtClean="0"/>
              <a:t>Waves</a:t>
            </a:r>
            <a:r>
              <a:rPr lang="cs-CZ" sz="1800" i="1" dirty="0" smtClean="0"/>
              <a:t> </a:t>
            </a:r>
            <a:r>
              <a:rPr lang="cs-CZ" sz="1800" i="1" dirty="0" err="1" smtClean="0"/>
              <a:t>of</a:t>
            </a:r>
            <a:r>
              <a:rPr lang="cs-CZ" sz="1800" i="1" dirty="0" smtClean="0"/>
              <a:t> </a:t>
            </a:r>
            <a:r>
              <a:rPr lang="cs-CZ" sz="1800" i="1" dirty="0" err="1" smtClean="0"/>
              <a:t>Culture</a:t>
            </a:r>
            <a:r>
              <a:rPr lang="cs-CZ" sz="1800" i="1" dirty="0" smtClean="0"/>
              <a:t>: </a:t>
            </a:r>
            <a:r>
              <a:rPr lang="cs-CZ" sz="1800" i="1" dirty="0" err="1" smtClean="0"/>
              <a:t>Understanding</a:t>
            </a:r>
            <a:r>
              <a:rPr lang="cs-CZ" sz="1800" i="1" dirty="0" smtClean="0"/>
              <a:t> </a:t>
            </a:r>
            <a:r>
              <a:rPr lang="cs-CZ" sz="1800" i="1" dirty="0" err="1" smtClean="0"/>
              <a:t>Cultural</a:t>
            </a:r>
            <a:r>
              <a:rPr lang="cs-CZ" sz="1800" i="1" dirty="0" smtClean="0"/>
              <a:t> Diversity in Bu</a:t>
            </a:r>
            <a:r>
              <a:rPr lang="cs-CZ" sz="1600" i="1" dirty="0" smtClean="0"/>
              <a:t>siness</a:t>
            </a:r>
            <a:r>
              <a:rPr lang="cs-CZ" sz="1600" dirty="0" smtClean="0"/>
              <a:t>. London : </a:t>
            </a:r>
            <a:r>
              <a:rPr lang="cs-CZ" sz="1600" dirty="0" err="1" smtClean="0"/>
              <a:t>The</a:t>
            </a:r>
            <a:r>
              <a:rPr lang="cs-CZ" sz="1600" dirty="0" smtClean="0"/>
              <a:t> </a:t>
            </a:r>
            <a:r>
              <a:rPr lang="cs-CZ" sz="1600" dirty="0" err="1" smtClean="0"/>
              <a:t>Economist</a:t>
            </a:r>
            <a:r>
              <a:rPr lang="cs-CZ" sz="1600" dirty="0" smtClean="0"/>
              <a:t> </a:t>
            </a:r>
            <a:r>
              <a:rPr lang="cs-CZ" sz="1600" dirty="0" err="1" smtClean="0"/>
              <a:t>Books</a:t>
            </a:r>
            <a:r>
              <a:rPr lang="cs-CZ" sz="1600" dirty="0" smtClean="0"/>
              <a:t>, 1993. ISBN 0-85058-428-0.</a:t>
            </a:r>
          </a:p>
        </p:txBody>
      </p:sp>
      <p:sp>
        <p:nvSpPr>
          <p:cNvPr id="4" name="Zástupný symbol pro číslo snímku 3"/>
          <p:cNvSpPr>
            <a:spLocks noGrp="1"/>
          </p:cNvSpPr>
          <p:nvPr>
            <p:ph type="sldNum" sz="quarter" idx="11"/>
          </p:nvPr>
        </p:nvSpPr>
        <p:spPr/>
        <p:txBody>
          <a:bodyPr/>
          <a:lstStyle/>
          <a:p>
            <a:pPr>
              <a:defRPr/>
            </a:pPr>
            <a:fld id="{4BDB6938-B6E6-4FBB-96F2-5C082ADFE9EB}" type="slidenum">
              <a:rPr lang="cs-CZ" smtClean="0"/>
              <a:pPr>
                <a:defRPr/>
              </a:pPr>
              <a:t>45</a:t>
            </a:fld>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3920F74A-88AA-47F6-ADB6-FEF69CFB5447}" type="slidenum">
              <a:rPr lang="cs-CZ"/>
              <a:pPr>
                <a:defRPr/>
              </a:pPr>
              <a:t>5</a:t>
            </a:fld>
            <a:endParaRPr lang="cs-CZ"/>
          </a:p>
        </p:txBody>
      </p:sp>
      <p:sp>
        <p:nvSpPr>
          <p:cNvPr id="7171" name="Rectangle 2"/>
          <p:cNvSpPr>
            <a:spLocks noGrp="1" noChangeArrowheads="1"/>
          </p:cNvSpPr>
          <p:nvPr>
            <p:ph type="title"/>
          </p:nvPr>
        </p:nvSpPr>
        <p:spPr/>
        <p:txBody>
          <a:bodyPr/>
          <a:lstStyle/>
          <a:p>
            <a:r>
              <a:rPr lang="cs-CZ" b="1" smtClean="0"/>
              <a:t>Základní předpoklady, názory</a:t>
            </a:r>
            <a:endParaRPr lang="en-US" b="1" smtClean="0"/>
          </a:p>
        </p:txBody>
      </p:sp>
      <p:sp>
        <p:nvSpPr>
          <p:cNvPr id="7172" name="Rectangle 3"/>
          <p:cNvSpPr>
            <a:spLocks noGrp="1" noChangeArrowheads="1"/>
          </p:cNvSpPr>
          <p:nvPr>
            <p:ph type="body" idx="1"/>
          </p:nvPr>
        </p:nvSpPr>
        <p:spPr/>
        <p:txBody>
          <a:bodyPr/>
          <a:lstStyle/>
          <a:p>
            <a:pPr marL="0" indent="0">
              <a:lnSpc>
                <a:spcPct val="90000"/>
              </a:lnSpc>
              <a:buFont typeface="Wingdings" pitchFamily="2" charset="2"/>
              <a:buNone/>
            </a:pPr>
            <a:r>
              <a:rPr lang="cs-CZ" sz="2200" smtClean="0"/>
              <a:t>Základní předpoklady jsou automatická řešení a vybudované názory naučené a zažité během dlouhého období. Těchto základních předpokladů jsme si málokdy vědomi, ačkoli se běžně projevují v našem chování – co říkáme a konáme. Kořeny základních předpokladů jsou v našem dětství, raném rodinném životě a společenském kontextu. Šířeji vzato, předpoklady formující naše chování jsou spojené s kulturním kontextem.</a:t>
            </a:r>
          </a:p>
          <a:p>
            <a:pPr marL="0" indent="0">
              <a:lnSpc>
                <a:spcPct val="90000"/>
              </a:lnSpc>
              <a:buFont typeface="Wingdings" pitchFamily="2" charset="2"/>
              <a:buNone/>
            </a:pPr>
            <a:r>
              <a:rPr lang="cs-CZ" sz="2200" smtClean="0"/>
              <a:t>Názory jsou předpoklady, které činíme o sobě, ostatních lidech i o světě a tom, jak se v něm věci mají. Názory jsou to, co si myslíme, že je skutečné, co je skutečně pravda a tudíž jaké jsou pravděpodobné následky našeho jednání.</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6ED7C3B8-F8B4-434D-B469-E062C486FA29}" type="slidenum">
              <a:rPr lang="cs-CZ"/>
              <a:pPr>
                <a:defRPr/>
              </a:pPr>
              <a:t>6</a:t>
            </a:fld>
            <a:endParaRPr lang="cs-CZ"/>
          </a:p>
        </p:txBody>
      </p:sp>
      <p:sp>
        <p:nvSpPr>
          <p:cNvPr id="8195" name="Rectangle 2"/>
          <p:cNvSpPr>
            <a:spLocks noGrp="1" noChangeArrowheads="1"/>
          </p:cNvSpPr>
          <p:nvPr>
            <p:ph type="title"/>
          </p:nvPr>
        </p:nvSpPr>
        <p:spPr/>
        <p:txBody>
          <a:bodyPr/>
          <a:lstStyle/>
          <a:p>
            <a:r>
              <a:rPr lang="cs-CZ" b="1" smtClean="0"/>
              <a:t>Hodnoty</a:t>
            </a:r>
            <a:endParaRPr lang="en-US" b="1" smtClean="0"/>
          </a:p>
        </p:txBody>
      </p:sp>
      <p:sp>
        <p:nvSpPr>
          <p:cNvPr id="8196" name="Rectangle 3"/>
          <p:cNvSpPr>
            <a:spLocks noGrp="1" noChangeArrowheads="1"/>
          </p:cNvSpPr>
          <p:nvPr>
            <p:ph type="body" idx="1"/>
          </p:nvPr>
        </p:nvSpPr>
        <p:spPr/>
        <p:txBody>
          <a:bodyPr/>
          <a:lstStyle/>
          <a:p>
            <a:pPr marL="0" indent="0">
              <a:buFont typeface="Wingdings" pitchFamily="2" charset="2"/>
              <a:buNone/>
            </a:pPr>
            <a:r>
              <a:rPr lang="cs-CZ" smtClean="0"/>
              <a:t>Hodnoty jsou, jak jsme se naučili uvažovat o tom, jak by věci měly být nebo jak by se lidé měli chovat, obzvláště co se týče vlastností jako jsou poctivost, zásadovost a otevřenost. </a:t>
            </a:r>
          </a:p>
          <a:p>
            <a:pPr marL="857250" lvl="1" indent="-457200">
              <a:buFont typeface="Wingdings" pitchFamily="2" charset="2"/>
              <a:buAutoNum type="arabicPeriod"/>
            </a:pPr>
            <a:endParaRPr lang="cs-CZ" smtClean="0"/>
          </a:p>
          <a:p>
            <a:pPr marL="857250" lvl="1" indent="-457200">
              <a:buFont typeface="Wingdings" pitchFamily="2" charset="2"/>
              <a:buAutoNum type="arabicPeriod"/>
            </a:pPr>
            <a:endParaRPr 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D402F228-82B2-49FC-B98C-E918ABD56D59}" type="slidenum">
              <a:rPr lang="cs-CZ"/>
              <a:pPr>
                <a:defRPr/>
              </a:pPr>
              <a:t>7</a:t>
            </a:fld>
            <a:endParaRPr lang="cs-CZ"/>
          </a:p>
        </p:txBody>
      </p:sp>
      <p:sp>
        <p:nvSpPr>
          <p:cNvPr id="9219" name="Rectangle 2"/>
          <p:cNvSpPr>
            <a:spLocks noGrp="1" noChangeArrowheads="1"/>
          </p:cNvSpPr>
          <p:nvPr>
            <p:ph type="title"/>
          </p:nvPr>
        </p:nvSpPr>
        <p:spPr/>
        <p:txBody>
          <a:bodyPr/>
          <a:lstStyle/>
          <a:p>
            <a:r>
              <a:rPr lang="cs-CZ" b="1" smtClean="0"/>
              <a:t>Postoje</a:t>
            </a:r>
            <a:endParaRPr lang="en-US" b="1" smtClean="0"/>
          </a:p>
        </p:txBody>
      </p:sp>
      <p:sp>
        <p:nvSpPr>
          <p:cNvPr id="9220" name="Rectangle 3"/>
          <p:cNvSpPr>
            <a:spLocks noGrp="1" noChangeArrowheads="1"/>
          </p:cNvSpPr>
          <p:nvPr>
            <p:ph type="body" idx="1"/>
          </p:nvPr>
        </p:nvSpPr>
        <p:spPr/>
        <p:txBody>
          <a:bodyPr/>
          <a:lstStyle/>
          <a:p>
            <a:pPr marL="0" indent="0">
              <a:buFont typeface="Wingdings" pitchFamily="2" charset="2"/>
              <a:buNone/>
            </a:pPr>
            <a:r>
              <a:rPr lang="cs-CZ" smtClean="0"/>
              <a:t>Postoje jsou vybudované způsoby reakce na lidi a situace, které jsme se naučili. Jsou založené na našich názorech, hodnotách a základních předpokladech. Postoje se projevují v našem skutečném chování.</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8D51B1CC-0350-4802-9D09-3CE2C5B63D58}" type="slidenum">
              <a:rPr lang="cs-CZ"/>
              <a:pPr>
                <a:defRPr/>
              </a:pPr>
              <a:t>8</a:t>
            </a:fld>
            <a:endParaRPr lang="cs-CZ"/>
          </a:p>
        </p:txBody>
      </p:sp>
      <p:sp>
        <p:nvSpPr>
          <p:cNvPr id="10243" name="Rectangle 2"/>
          <p:cNvSpPr>
            <a:spLocks noGrp="1" noChangeArrowheads="1"/>
          </p:cNvSpPr>
          <p:nvPr>
            <p:ph type="title"/>
          </p:nvPr>
        </p:nvSpPr>
        <p:spPr>
          <a:xfrm>
            <a:off x="914400" y="1125538"/>
            <a:ext cx="8229600" cy="503237"/>
          </a:xfrm>
        </p:spPr>
        <p:txBody>
          <a:bodyPr/>
          <a:lstStyle/>
          <a:p>
            <a:r>
              <a:rPr lang="cs-CZ" b="1" smtClean="0"/>
              <a:t>Normy chování</a:t>
            </a:r>
            <a:endParaRPr lang="en-US" b="1" smtClean="0"/>
          </a:p>
        </p:txBody>
      </p:sp>
      <p:sp>
        <p:nvSpPr>
          <p:cNvPr id="10244" name="Rectangle 3"/>
          <p:cNvSpPr>
            <a:spLocks noGrp="1" noChangeArrowheads="1"/>
          </p:cNvSpPr>
          <p:nvPr>
            <p:ph type="body" idx="1"/>
          </p:nvPr>
        </p:nvSpPr>
        <p:spPr>
          <a:xfrm>
            <a:off x="900113" y="1773238"/>
            <a:ext cx="7772400" cy="4464050"/>
          </a:xfrm>
        </p:spPr>
        <p:txBody>
          <a:bodyPr/>
          <a:lstStyle/>
          <a:p>
            <a:pPr marL="0" indent="0">
              <a:buFont typeface="Wingdings" pitchFamily="2" charset="2"/>
              <a:buNone/>
            </a:pPr>
            <a:r>
              <a:rPr lang="cs-CZ" smtClean="0">
                <a:latin typeface="Arial" charset="0"/>
              </a:rPr>
              <a:t>Nepsaná neformální pravidla chování v různých situacích. Nejsou to formální pravidla oficiálně stanovená organizací. </a:t>
            </a:r>
          </a:p>
          <a:p>
            <a:pPr marL="0" indent="0">
              <a:buFont typeface="Wingdings" pitchFamily="2" charset="2"/>
              <a:buNone/>
            </a:pPr>
            <a:r>
              <a:rPr lang="cs-CZ" smtClean="0">
                <a:latin typeface="Arial" charset="0"/>
              </a:rPr>
              <a:t>Nedodržování těchto pravidel vyplývá v potrestání, dodržování přináší odměnu.</a:t>
            </a:r>
          </a:p>
          <a:p>
            <a:pPr marL="0" indent="0">
              <a:buFont typeface="Wingdings" pitchFamily="2" charset="2"/>
              <a:buNone/>
            </a:pPr>
            <a:r>
              <a:rPr lang="cs-CZ" smtClean="0">
                <a:latin typeface="Arial" charset="0"/>
              </a:rPr>
              <a:t>Trest může mít formu nevlídného chování ostatních, odměnou může být přátelské a kooperativní chování ostatních.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D0176968-BBFC-4C6B-8190-1022375DE208}" type="slidenum">
              <a:rPr lang="cs-CZ"/>
              <a:pPr>
                <a:defRPr/>
              </a:pPr>
              <a:t>9</a:t>
            </a:fld>
            <a:endParaRPr lang="cs-CZ"/>
          </a:p>
        </p:txBody>
      </p:sp>
      <p:sp>
        <p:nvSpPr>
          <p:cNvPr id="11267" name="Rectangle 2"/>
          <p:cNvSpPr>
            <a:spLocks noGrp="1" noChangeArrowheads="1"/>
          </p:cNvSpPr>
          <p:nvPr>
            <p:ph type="title"/>
          </p:nvPr>
        </p:nvSpPr>
        <p:spPr/>
        <p:txBody>
          <a:bodyPr/>
          <a:lstStyle/>
          <a:p>
            <a:r>
              <a:rPr lang="cs-CZ" b="1" smtClean="0"/>
              <a:t>Artefakty</a:t>
            </a:r>
            <a:endParaRPr lang="en-US" b="1" smtClean="0"/>
          </a:p>
        </p:txBody>
      </p:sp>
      <p:sp>
        <p:nvSpPr>
          <p:cNvPr id="11268" name="Rectangle 3"/>
          <p:cNvSpPr>
            <a:spLocks noGrp="1" noChangeArrowheads="1"/>
          </p:cNvSpPr>
          <p:nvPr>
            <p:ph type="body" idx="1"/>
          </p:nvPr>
        </p:nvSpPr>
        <p:spPr>
          <a:xfrm>
            <a:off x="900113" y="1773238"/>
            <a:ext cx="3816350" cy="4357687"/>
          </a:xfrm>
        </p:spPr>
        <p:txBody>
          <a:bodyPr/>
          <a:lstStyle/>
          <a:p>
            <a:pPr marL="457200" indent="-457200">
              <a:buFont typeface="Wingdings" pitchFamily="2" charset="2"/>
              <a:buAutoNum type="arabicPeriod"/>
            </a:pPr>
            <a:r>
              <a:rPr lang="cs-CZ" smtClean="0">
                <a:latin typeface="Arial" charset="0"/>
              </a:rPr>
              <a:t>Architektura</a:t>
            </a:r>
          </a:p>
          <a:p>
            <a:pPr marL="457200" indent="-457200">
              <a:buFont typeface="Wingdings" pitchFamily="2" charset="2"/>
              <a:buAutoNum type="arabicPeriod"/>
            </a:pPr>
            <a:r>
              <a:rPr lang="cs-CZ" smtClean="0">
                <a:latin typeface="Arial" charset="0"/>
              </a:rPr>
              <a:t>Zařízení</a:t>
            </a:r>
          </a:p>
          <a:p>
            <a:pPr marL="457200" indent="-457200">
              <a:buFont typeface="Wingdings" pitchFamily="2" charset="2"/>
              <a:buAutoNum type="arabicPeriod"/>
            </a:pPr>
            <a:r>
              <a:rPr lang="cs-CZ" smtClean="0">
                <a:latin typeface="Arial" charset="0"/>
              </a:rPr>
              <a:t>Produkty</a:t>
            </a:r>
          </a:p>
          <a:p>
            <a:pPr marL="457200" indent="-457200">
              <a:buFont typeface="Wingdings" pitchFamily="2" charset="2"/>
              <a:buAutoNum type="arabicPeriod"/>
            </a:pPr>
            <a:r>
              <a:rPr lang="cs-CZ" smtClean="0">
                <a:latin typeface="Arial" charset="0"/>
              </a:rPr>
              <a:t>Výroční zprávy</a:t>
            </a:r>
          </a:p>
          <a:p>
            <a:pPr marL="457200" indent="-457200">
              <a:buFont typeface="Wingdings" pitchFamily="2" charset="2"/>
              <a:buAutoNum type="arabicPeriod"/>
            </a:pPr>
            <a:r>
              <a:rPr lang="cs-CZ" smtClean="0">
                <a:latin typeface="Arial" charset="0"/>
              </a:rPr>
              <a:t>Propagační materiály</a:t>
            </a:r>
            <a:endParaRPr lang="en-US" smtClean="0">
              <a:latin typeface="Arial" charset="0"/>
            </a:endParaRPr>
          </a:p>
        </p:txBody>
      </p:sp>
      <p:sp>
        <p:nvSpPr>
          <p:cNvPr id="11269" name="Rectangle 3"/>
          <p:cNvSpPr txBox="1">
            <a:spLocks noChangeArrowheads="1"/>
          </p:cNvSpPr>
          <p:nvPr/>
        </p:nvSpPr>
        <p:spPr bwMode="auto">
          <a:xfrm>
            <a:off x="5219700" y="1773238"/>
            <a:ext cx="346392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AutoNum type="arabicPeriod"/>
            </a:pPr>
            <a:r>
              <a:rPr lang="cs-CZ" sz="2400"/>
              <a:t>Jazyk</a:t>
            </a:r>
          </a:p>
          <a:p>
            <a:pPr algn="l">
              <a:spcBef>
                <a:spcPct val="20000"/>
              </a:spcBef>
              <a:buClr>
                <a:srgbClr val="7D1E1E"/>
              </a:buClr>
              <a:buFont typeface="Wingdings" pitchFamily="2" charset="2"/>
              <a:buAutoNum type="arabicPeriod"/>
            </a:pPr>
            <a:r>
              <a:rPr lang="cs-CZ" sz="2400"/>
              <a:t>Historky</a:t>
            </a:r>
          </a:p>
          <a:p>
            <a:pPr algn="l">
              <a:spcBef>
                <a:spcPct val="20000"/>
              </a:spcBef>
              <a:buClr>
                <a:srgbClr val="7D1E1E"/>
              </a:buClr>
              <a:buFont typeface="Wingdings" pitchFamily="2" charset="2"/>
              <a:buAutoNum type="arabicPeriod"/>
            </a:pPr>
            <a:r>
              <a:rPr lang="cs-CZ" sz="2400"/>
              <a:t>Hrdinové</a:t>
            </a:r>
          </a:p>
          <a:p>
            <a:pPr algn="l">
              <a:spcBef>
                <a:spcPct val="20000"/>
              </a:spcBef>
              <a:buClr>
                <a:srgbClr val="7D1E1E"/>
              </a:buClr>
              <a:buFont typeface="Wingdings" pitchFamily="2" charset="2"/>
              <a:buAutoNum type="arabicPeriod"/>
            </a:pPr>
            <a:r>
              <a:rPr lang="cs-CZ" sz="2400"/>
              <a:t>Zvyky</a:t>
            </a:r>
          </a:p>
          <a:p>
            <a:pPr algn="l">
              <a:spcBef>
                <a:spcPct val="20000"/>
              </a:spcBef>
              <a:buClr>
                <a:srgbClr val="7D1E1E"/>
              </a:buClr>
              <a:buFont typeface="Wingdings" pitchFamily="2" charset="2"/>
              <a:buAutoNum type="arabicPeriod"/>
            </a:pPr>
            <a:r>
              <a:rPr lang="cs-CZ" sz="2400"/>
              <a:t>Rituály</a:t>
            </a:r>
          </a:p>
          <a:p>
            <a:pPr algn="l">
              <a:spcBef>
                <a:spcPct val="20000"/>
              </a:spcBef>
              <a:buClr>
                <a:srgbClr val="7D1E1E"/>
              </a:buClr>
              <a:buFont typeface="Wingdings" pitchFamily="2" charset="2"/>
              <a:buAutoNum type="arabicPeriod"/>
            </a:pPr>
            <a:r>
              <a:rPr lang="cs-CZ" sz="2400"/>
              <a:t>Ceremonie</a:t>
            </a:r>
            <a:endParaRPr 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9278</TotalTime>
  <Words>2557</Words>
  <Application>Microsoft Office PowerPoint</Application>
  <PresentationFormat>Předvádění na obrazovce (4:3)</PresentationFormat>
  <Paragraphs>435</Paragraphs>
  <Slides>45</Slides>
  <Notes>25</Notes>
  <HiddenSlides>0</HiddenSlides>
  <MMClips>0</MMClips>
  <ScaleCrop>false</ScaleCrop>
  <HeadingPairs>
    <vt:vector size="4" baseType="variant">
      <vt:variant>
        <vt:lpstr>Motiv</vt:lpstr>
      </vt:variant>
      <vt:variant>
        <vt:i4>1</vt:i4>
      </vt:variant>
      <vt:variant>
        <vt:lpstr>Nadpisy snímků</vt:lpstr>
      </vt:variant>
      <vt:variant>
        <vt:i4>45</vt:i4>
      </vt:variant>
    </vt:vector>
  </HeadingPairs>
  <TitlesOfParts>
    <vt:vector size="46" baseType="lpstr">
      <vt:lpstr>BÉŽOVÁ základní</vt:lpstr>
      <vt:lpstr>Organizační kultura</vt:lpstr>
      <vt:lpstr>Co můžete očekávat</vt:lpstr>
      <vt:lpstr>Co je to organizační kultura</vt:lpstr>
      <vt:lpstr>Další definice</vt:lpstr>
      <vt:lpstr>Základní předpoklady, názory</vt:lpstr>
      <vt:lpstr>Hodnoty</vt:lpstr>
      <vt:lpstr>Postoje</vt:lpstr>
      <vt:lpstr>Normy chování</vt:lpstr>
      <vt:lpstr>Artefakty</vt:lpstr>
      <vt:lpstr>Scheinův model organizační kultury</vt:lpstr>
      <vt:lpstr>Prezentace aplikace PowerPoint</vt:lpstr>
      <vt:lpstr>Prvky OK (Lukášová, 2010)</vt:lpstr>
      <vt:lpstr>Prezentace aplikace PowerPoint</vt:lpstr>
      <vt:lpstr>Úrovně organizační kultury</vt:lpstr>
      <vt:lpstr>Organizační kultura podle  E. Scheina</vt:lpstr>
      <vt:lpstr>Other approaches to organizational culture</vt:lpstr>
      <vt:lpstr>Denison’s model of corporate culture</vt:lpstr>
      <vt:lpstr>Další přístupy k organizační kultuře</vt:lpstr>
      <vt:lpstr>Obsah a síla organizační kultury</vt:lpstr>
      <vt:lpstr>Zdroje organizační kultury</vt:lpstr>
      <vt:lpstr>Harrison, 1972 and Handy, 1976</vt:lpstr>
      <vt:lpstr>Trompenaars, 1993</vt:lpstr>
      <vt:lpstr>Deal and Kennedy, 1982</vt:lpstr>
      <vt:lpstr>Deal and Kennedy, 1982</vt:lpstr>
      <vt:lpstr>Quinn et al, 1999</vt:lpstr>
      <vt:lpstr>Koncepce kultury</vt:lpstr>
      <vt:lpstr>Globální (nadnárodní) organizační kultura</vt:lpstr>
      <vt:lpstr>Výzkum OK   </vt:lpstr>
      <vt:lpstr>Geert Hofstede (*1928), Haarlem, Netherlands</vt:lpstr>
      <vt:lpstr>Kulturní dimenze podle Hofstedeho (IBM): </vt:lpstr>
      <vt:lpstr>1. Mocenský odstup</vt:lpstr>
      <vt:lpstr>2. Individualismus vs. kolektivismus</vt:lpstr>
      <vt:lpstr>3. Maskulinita vs. feminita</vt:lpstr>
      <vt:lpstr>4. Vyhýbaní se nejistotě</vt:lpstr>
      <vt:lpstr>5. Dlouhodobá vs. Krátkodobá orientace</vt:lpstr>
      <vt:lpstr>Kulturní dimenze</vt:lpstr>
      <vt:lpstr>Prezentace aplikace PowerPoint</vt:lpstr>
      <vt:lpstr>Prezentace aplikace PowerPoint</vt:lpstr>
      <vt:lpstr>Prezentace aplikace PowerPoint</vt:lpstr>
      <vt:lpstr>TBSD  (test barevně sémantického diferenciálu)</vt:lpstr>
      <vt:lpstr>Kulturní dimenze </vt:lpstr>
      <vt:lpstr>Srovnání hodnot českých podniků s Hofstedeho indexem  </vt:lpstr>
      <vt:lpstr>Prezentace aplikace PowerPoint</vt:lpstr>
      <vt:lpstr>Zdroje</vt:lpstr>
      <vt:lpstr>Zdroje</vt:lpstr>
    </vt:vector>
  </TitlesOfParts>
  <Company>ESF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EXACTDESIGN;Pavel Jílek</dc:creator>
  <cp:lastModifiedBy>Martina Rešlová</cp:lastModifiedBy>
  <cp:revision>327</cp:revision>
  <cp:lastPrinted>2011-05-09T08:32:29Z</cp:lastPrinted>
  <dcterms:created xsi:type="dcterms:W3CDTF">2005-05-06T16:40:20Z</dcterms:created>
  <dcterms:modified xsi:type="dcterms:W3CDTF">2014-10-07T10:45:46Z</dcterms:modified>
</cp:coreProperties>
</file>