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5472608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7200" smtClean="0"/>
              <a:t>Le plus-que-parfait</a:t>
            </a:r>
            <a:endParaRPr lang="cs-CZ" sz="7200"/>
          </a:p>
        </p:txBody>
      </p:sp>
    </p:spTree>
    <p:extLst>
      <p:ext uri="{BB962C8B-B14F-4D97-AF65-F5344CB8AC3E}">
        <p14:creationId xmlns:p14="http://schemas.microsoft.com/office/powerpoint/2010/main" val="1845321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cs-CZ" smtClean="0"/>
              <a:t>Formation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marL="0" indent="0">
              <a:buNone/>
            </a:pPr>
            <a:endParaRPr lang="cs-CZ" sz="2800"/>
          </a:p>
          <a:p>
            <a:pPr marL="0" indent="0">
              <a:buNone/>
            </a:pPr>
            <a:r>
              <a:rPr lang="cs-CZ" sz="2800" smtClean="0"/>
              <a:t>      Auxiliaire </a:t>
            </a:r>
            <a:endParaRPr lang="cs-CZ" sz="2800"/>
          </a:p>
          <a:p>
            <a:pPr marL="0" indent="0">
              <a:buNone/>
            </a:pPr>
            <a:r>
              <a:rPr lang="cs-CZ" sz="2800" b="1" smtClean="0"/>
              <a:t>      </a:t>
            </a:r>
            <a:r>
              <a:rPr lang="en-US" sz="2800" b="1" smtClean="0"/>
              <a:t>ê</a:t>
            </a:r>
            <a:r>
              <a:rPr lang="cs-CZ" sz="2800" b="1"/>
              <a:t>tre </a:t>
            </a:r>
            <a:r>
              <a:rPr lang="cs-CZ" sz="2800"/>
              <a:t>ou </a:t>
            </a:r>
            <a:r>
              <a:rPr lang="cs-CZ" sz="2800" b="1"/>
              <a:t>avoir</a:t>
            </a:r>
            <a:r>
              <a:rPr lang="cs-CZ" sz="2800"/>
              <a:t> </a:t>
            </a:r>
            <a:r>
              <a:rPr lang="cs-CZ" sz="2800" smtClean="0"/>
              <a:t>		</a:t>
            </a:r>
            <a:r>
              <a:rPr lang="cs-CZ" sz="2800"/>
              <a:t> </a:t>
            </a:r>
            <a:r>
              <a:rPr lang="cs-CZ" sz="2800" smtClean="0"/>
              <a:t>+      		participe passé</a:t>
            </a:r>
          </a:p>
          <a:p>
            <a:pPr marL="0" indent="0">
              <a:buNone/>
            </a:pPr>
            <a:r>
              <a:rPr lang="cs-CZ" sz="2800" smtClean="0"/>
              <a:t>      </a:t>
            </a:r>
            <a:r>
              <a:rPr lang="fr-FR" sz="2800" smtClean="0"/>
              <a:t>à</a:t>
            </a:r>
            <a:r>
              <a:rPr lang="cs-CZ" sz="2800" smtClean="0"/>
              <a:t> </a:t>
            </a:r>
            <a:r>
              <a:rPr lang="cs-CZ" sz="2800"/>
              <a:t>l´imparfait </a:t>
            </a:r>
            <a:r>
              <a:rPr lang="cs-CZ" sz="2800" smtClean="0"/>
              <a:t>	</a:t>
            </a:r>
          </a:p>
          <a:p>
            <a:pPr marL="0" indent="0">
              <a:buNone/>
            </a:pPr>
            <a:endParaRPr lang="cs-CZ" sz="2800" smtClean="0"/>
          </a:p>
          <a:p>
            <a:pPr marL="0" indent="0">
              <a:buNone/>
            </a:pPr>
            <a:r>
              <a:rPr lang="cs-CZ" sz="2800" smtClean="0"/>
              <a:t>      </a:t>
            </a:r>
          </a:p>
          <a:p>
            <a:pPr marL="0" indent="0">
              <a:buNone/>
            </a:pPr>
            <a:r>
              <a:rPr lang="cs-CZ" sz="2800"/>
              <a:t> </a:t>
            </a:r>
            <a:r>
              <a:rPr lang="cs-CZ" sz="2800" smtClean="0"/>
              <a:t>     </a:t>
            </a:r>
            <a:r>
              <a:rPr lang="cs-CZ" sz="2800" b="1" smtClean="0"/>
              <a:t>j´</a:t>
            </a:r>
            <a:r>
              <a:rPr lang="cs-CZ" sz="2800" b="1" smtClean="0">
                <a:solidFill>
                  <a:srgbClr val="00B050"/>
                </a:solidFill>
              </a:rPr>
              <a:t>avais</a:t>
            </a:r>
            <a:r>
              <a:rPr lang="cs-CZ" sz="2800" b="1" smtClean="0"/>
              <a:t> </a:t>
            </a:r>
            <a:r>
              <a:rPr lang="cs-CZ" sz="2800" b="1" smtClean="0">
                <a:solidFill>
                  <a:srgbClr val="FFC000"/>
                </a:solidFill>
              </a:rPr>
              <a:t>mangé</a:t>
            </a:r>
            <a:r>
              <a:rPr lang="cs-CZ" sz="2800" smtClean="0"/>
              <a:t>				</a:t>
            </a:r>
            <a:r>
              <a:rPr lang="cs-CZ" sz="2800" b="1" smtClean="0"/>
              <a:t>j´</a:t>
            </a:r>
            <a:r>
              <a:rPr lang="cs-CZ" sz="2800" b="1" smtClean="0">
                <a:solidFill>
                  <a:srgbClr val="00B050"/>
                </a:solidFill>
              </a:rPr>
              <a:t>étais</a:t>
            </a:r>
            <a:r>
              <a:rPr lang="cs-CZ" sz="2800" b="1" smtClean="0"/>
              <a:t> </a:t>
            </a:r>
            <a:r>
              <a:rPr lang="cs-CZ" sz="2800" b="1" smtClean="0">
                <a:solidFill>
                  <a:srgbClr val="FFC000"/>
                </a:solidFill>
              </a:rPr>
              <a:t>allé(e)</a:t>
            </a:r>
            <a:endParaRPr lang="cs-CZ" sz="2800" b="1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2800" smtClean="0"/>
              <a:t>	 			</a:t>
            </a:r>
            <a:r>
              <a:rPr lang="cs-CZ" smtClean="0"/>
              <a:t>		</a:t>
            </a:r>
            <a:endParaRPr lang="cs-CZ"/>
          </a:p>
          <a:p>
            <a:pPr marL="0" indent="0">
              <a:buNone/>
            </a:pPr>
            <a:endParaRPr lang="cs-CZ"/>
          </a:p>
        </p:txBody>
      </p:sp>
      <p:sp>
        <p:nvSpPr>
          <p:cNvPr id="4" name="Zaoblený obdélník 3"/>
          <p:cNvSpPr/>
          <p:nvPr/>
        </p:nvSpPr>
        <p:spPr>
          <a:xfrm>
            <a:off x="539552" y="1916832"/>
            <a:ext cx="2736304" cy="1944216"/>
          </a:xfrm>
          <a:prstGeom prst="round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5724128" y="1928664"/>
            <a:ext cx="2736304" cy="1944216"/>
          </a:xfrm>
          <a:prstGeom prst="round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296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cs-CZ" smtClean="0"/>
              <a:t>Emplois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/>
              <a:t>Il exprime l´</a:t>
            </a:r>
            <a:r>
              <a:rPr lang="cs-CZ" b="1" smtClean="0"/>
              <a:t>antériorité</a:t>
            </a:r>
            <a:r>
              <a:rPr lang="cs-CZ" smtClean="0"/>
              <a:t> d´un fait par rapport </a:t>
            </a:r>
            <a:r>
              <a:rPr lang="fr-FR" smtClean="0"/>
              <a:t>à</a:t>
            </a:r>
            <a:r>
              <a:rPr lang="cs-CZ" smtClean="0"/>
              <a:t> un autre fait passé (exprimé au passé composé, au passé simple ou </a:t>
            </a:r>
            <a:r>
              <a:rPr lang="fr-FR" smtClean="0"/>
              <a:t>à</a:t>
            </a:r>
            <a:r>
              <a:rPr lang="cs-CZ" smtClean="0"/>
              <a:t> l´imparfait) :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i="1" smtClean="0"/>
              <a:t>Ce matin, </a:t>
            </a:r>
            <a:r>
              <a:rPr lang="cs-CZ" b="1" i="1" smtClean="0"/>
              <a:t>j´ai posté </a:t>
            </a:r>
            <a:r>
              <a:rPr lang="cs-CZ" i="1" smtClean="0"/>
              <a:t>la lettre que </a:t>
            </a:r>
            <a:r>
              <a:rPr lang="cs-CZ" b="1" i="1" smtClean="0">
                <a:solidFill>
                  <a:srgbClr val="660066"/>
                </a:solidFill>
              </a:rPr>
              <a:t>j´avais écrite </a:t>
            </a:r>
            <a:r>
              <a:rPr lang="cs-CZ" i="1" smtClean="0"/>
              <a:t>hier soir.</a:t>
            </a:r>
            <a:endParaRPr lang="cs-CZ" i="1"/>
          </a:p>
        </p:txBody>
      </p:sp>
    </p:spTree>
    <p:extLst>
      <p:ext uri="{BB962C8B-B14F-4D97-AF65-F5344CB8AC3E}">
        <p14:creationId xmlns:p14="http://schemas.microsoft.com/office/powerpoint/2010/main" val="3003728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cs-CZ" smtClean="0"/>
              <a:t>Emplois – les temps du passé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/>
              <a:t>Le plus-que-parfait, le passé composé et l´imparfait distinguent différents moments du passé.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z="2400" smtClean="0"/>
              <a:t>Quand je me suis levé,</a:t>
            </a:r>
          </a:p>
          <a:p>
            <a:pPr marL="0" indent="0">
              <a:buNone/>
            </a:pPr>
            <a:r>
              <a:rPr lang="cs-CZ" sz="2400"/>
              <a:t>	</a:t>
            </a:r>
            <a:r>
              <a:rPr lang="cs-CZ" sz="2400" smtClean="0"/>
              <a:t>		ma m</a:t>
            </a:r>
            <a:r>
              <a:rPr lang="fr-FR" sz="2400" smtClean="0"/>
              <a:t>è</a:t>
            </a:r>
            <a:r>
              <a:rPr lang="cs-CZ" sz="2400" smtClean="0"/>
              <a:t>re </a:t>
            </a:r>
            <a:r>
              <a:rPr lang="cs-CZ" sz="2400" b="1" smtClean="0">
                <a:solidFill>
                  <a:srgbClr val="660066"/>
                </a:solidFill>
              </a:rPr>
              <a:t>avait préparé </a:t>
            </a:r>
            <a:r>
              <a:rPr lang="cs-CZ" sz="2400" smtClean="0"/>
              <a:t>le café. (</a:t>
            </a:r>
            <a:r>
              <a:rPr lang="cs-CZ" sz="2400" b="1" smtClean="0">
                <a:solidFill>
                  <a:srgbClr val="660066"/>
                </a:solidFill>
              </a:rPr>
              <a:t>avant</a:t>
            </a:r>
            <a:r>
              <a:rPr lang="cs-CZ" sz="2400" smtClean="0"/>
              <a:t>)</a:t>
            </a:r>
          </a:p>
          <a:p>
            <a:pPr marL="0" indent="0">
              <a:buNone/>
            </a:pPr>
            <a:r>
              <a:rPr lang="cs-CZ" sz="2400"/>
              <a:t>	</a:t>
            </a:r>
            <a:r>
              <a:rPr lang="cs-CZ" sz="2400" smtClean="0"/>
              <a:t>		</a:t>
            </a:r>
            <a:r>
              <a:rPr lang="cs-CZ" sz="2400"/>
              <a:t> ma m</a:t>
            </a:r>
            <a:r>
              <a:rPr lang="fr-FR" sz="2400"/>
              <a:t>è</a:t>
            </a:r>
            <a:r>
              <a:rPr lang="cs-CZ" sz="2400"/>
              <a:t>re </a:t>
            </a:r>
            <a:r>
              <a:rPr lang="cs-CZ" sz="2400" b="1" smtClean="0">
                <a:solidFill>
                  <a:srgbClr val="00B050"/>
                </a:solidFill>
              </a:rPr>
              <a:t>préparait </a:t>
            </a:r>
            <a:r>
              <a:rPr lang="cs-CZ" sz="2400" smtClean="0"/>
              <a:t>le café. 	(</a:t>
            </a:r>
            <a:r>
              <a:rPr lang="cs-CZ" sz="2400" b="1" smtClean="0">
                <a:solidFill>
                  <a:srgbClr val="00B050"/>
                </a:solidFill>
              </a:rPr>
              <a:t>pendant</a:t>
            </a:r>
            <a:r>
              <a:rPr lang="cs-CZ" sz="2400" smtClean="0"/>
              <a:t>)</a:t>
            </a:r>
          </a:p>
          <a:p>
            <a:pPr marL="0" indent="0">
              <a:buNone/>
            </a:pPr>
            <a:r>
              <a:rPr lang="cs-CZ" sz="2400"/>
              <a:t>	</a:t>
            </a:r>
            <a:r>
              <a:rPr lang="cs-CZ" sz="2400" smtClean="0"/>
              <a:t>		</a:t>
            </a:r>
            <a:r>
              <a:rPr lang="cs-CZ" sz="2400"/>
              <a:t> ma m</a:t>
            </a:r>
            <a:r>
              <a:rPr lang="fr-FR" sz="2400"/>
              <a:t>è</a:t>
            </a:r>
            <a:r>
              <a:rPr lang="cs-CZ" sz="2400"/>
              <a:t>re </a:t>
            </a:r>
            <a:r>
              <a:rPr lang="cs-CZ" sz="2400" b="1" smtClean="0">
                <a:solidFill>
                  <a:srgbClr val="0070C0"/>
                </a:solidFill>
              </a:rPr>
              <a:t>a préparé </a:t>
            </a:r>
            <a:r>
              <a:rPr lang="cs-CZ" sz="2400" smtClean="0"/>
              <a:t>le café. 	(</a:t>
            </a:r>
            <a:r>
              <a:rPr lang="cs-CZ" sz="2400" b="1" smtClean="0"/>
              <a:t>apr</a:t>
            </a:r>
            <a:r>
              <a:rPr lang="fr-FR" sz="2400" b="1" smtClean="0"/>
              <a:t>è</a:t>
            </a:r>
            <a:r>
              <a:rPr lang="cs-CZ" sz="2400" b="1" smtClean="0"/>
              <a:t>s</a:t>
            </a:r>
            <a:r>
              <a:rPr lang="cs-CZ" sz="2400" smtClean="0"/>
              <a:t>)</a:t>
            </a:r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620035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smtClean="0"/>
              <a:t>Emplois</a:t>
            </a:r>
            <a:br>
              <a:rPr lang="cs-CZ" smtClean="0"/>
            </a:br>
            <a:r>
              <a:rPr lang="cs-CZ" sz="4000" b="1" smtClean="0"/>
              <a:t>Le plus-que –parfait </a:t>
            </a:r>
            <a:r>
              <a:rPr lang="cs-CZ" sz="4000" smtClean="0"/>
              <a:t>exprime aussi :</a:t>
            </a:r>
            <a:endParaRPr lang="cs-CZ" sz="40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mtClean="0"/>
              <a:t>-  l´</a:t>
            </a:r>
            <a:r>
              <a:rPr lang="cs-CZ" b="1" smtClean="0"/>
              <a:t>irréalité</a:t>
            </a:r>
            <a:r>
              <a:rPr lang="cs-CZ" smtClean="0"/>
              <a:t> d´un fait avec la conjonction </a:t>
            </a:r>
            <a:r>
              <a:rPr lang="cs-CZ" b="1" smtClean="0"/>
              <a:t>si</a:t>
            </a:r>
          </a:p>
          <a:p>
            <a:pPr marL="0" indent="0">
              <a:buNone/>
            </a:pPr>
            <a:r>
              <a:rPr lang="cs-CZ" i="1" smtClean="0"/>
              <a:t>Ex. : Si </a:t>
            </a:r>
            <a:r>
              <a:rPr lang="cs-CZ" b="1" i="1" smtClean="0">
                <a:solidFill>
                  <a:schemeClr val="accent6"/>
                </a:solidFill>
              </a:rPr>
              <a:t>vous aviez roulé </a:t>
            </a:r>
            <a:r>
              <a:rPr lang="cs-CZ" i="1" smtClean="0"/>
              <a:t>plus prudemment, vous n´auriez pas causé cet accident.</a:t>
            </a:r>
          </a:p>
          <a:p>
            <a:pPr marL="0" indent="0">
              <a:buNone/>
            </a:pPr>
            <a:endParaRPr lang="cs-CZ" smtClean="0"/>
          </a:p>
          <a:p>
            <a:pPr>
              <a:buFontTx/>
              <a:buChar char="-"/>
            </a:pPr>
            <a:r>
              <a:rPr lang="cs-CZ" smtClean="0"/>
              <a:t>une </a:t>
            </a:r>
            <a:r>
              <a:rPr lang="cs-CZ" b="1" smtClean="0"/>
              <a:t>demande </a:t>
            </a:r>
            <a:r>
              <a:rPr lang="cs-CZ" smtClean="0"/>
              <a:t>tr</a:t>
            </a:r>
            <a:r>
              <a:rPr lang="fr-FR" smtClean="0"/>
              <a:t>è</a:t>
            </a:r>
            <a:r>
              <a:rPr lang="cs-CZ" smtClean="0"/>
              <a:t>s polie</a:t>
            </a:r>
          </a:p>
          <a:p>
            <a:pPr marL="0" indent="0">
              <a:buNone/>
            </a:pPr>
            <a:r>
              <a:rPr lang="cs-CZ" i="1" smtClean="0"/>
              <a:t>Ex. : Monsieur Courtois, </a:t>
            </a:r>
            <a:r>
              <a:rPr lang="cs-CZ" b="1" i="1" smtClean="0">
                <a:solidFill>
                  <a:schemeClr val="accent6"/>
                </a:solidFill>
              </a:rPr>
              <a:t>j´étais venu </a:t>
            </a:r>
            <a:r>
              <a:rPr lang="cs-CZ" i="1" smtClean="0"/>
              <a:t>simplement pour savoir les résultats des examens.</a:t>
            </a:r>
          </a:p>
          <a:p>
            <a:pPr marL="0" indent="0">
              <a:buNone/>
            </a:pPr>
            <a:endParaRPr lang="cs-CZ" smtClean="0"/>
          </a:p>
          <a:p>
            <a:pPr>
              <a:buFontTx/>
              <a:buChar char="-"/>
            </a:pPr>
            <a:r>
              <a:rPr lang="cs-CZ" smtClean="0"/>
              <a:t>le </a:t>
            </a:r>
            <a:r>
              <a:rPr lang="cs-CZ" b="1" smtClean="0"/>
              <a:t>regret</a:t>
            </a:r>
            <a:r>
              <a:rPr lang="cs-CZ" smtClean="0"/>
              <a:t> et le </a:t>
            </a:r>
            <a:r>
              <a:rPr lang="cs-CZ" b="1" smtClean="0"/>
              <a:t>reproche</a:t>
            </a:r>
          </a:p>
          <a:p>
            <a:pPr marL="0" indent="0">
              <a:buNone/>
            </a:pPr>
            <a:r>
              <a:rPr lang="cs-CZ" i="1" smtClean="0"/>
              <a:t>Ex. : Dommage, si </a:t>
            </a:r>
            <a:r>
              <a:rPr lang="cs-CZ" b="1" i="1" smtClean="0">
                <a:solidFill>
                  <a:schemeClr val="accent6"/>
                </a:solidFill>
              </a:rPr>
              <a:t>tu étais venu </a:t>
            </a:r>
            <a:r>
              <a:rPr lang="cs-CZ" i="1" smtClean="0"/>
              <a:t>!</a:t>
            </a:r>
          </a:p>
          <a:p>
            <a:pPr marL="0" indent="0">
              <a:buNone/>
            </a:pPr>
            <a:r>
              <a:rPr lang="cs-CZ" i="1"/>
              <a:t> </a:t>
            </a:r>
            <a:r>
              <a:rPr lang="cs-CZ" i="1" smtClean="0"/>
              <a:t>        Si </a:t>
            </a:r>
            <a:r>
              <a:rPr lang="cs-CZ" b="1" i="1" smtClean="0">
                <a:solidFill>
                  <a:schemeClr val="accent6"/>
                </a:solidFill>
              </a:rPr>
              <a:t>j´avais étudié </a:t>
            </a:r>
            <a:r>
              <a:rPr lang="cs-CZ" i="1" smtClean="0"/>
              <a:t>pour l´examen !</a:t>
            </a:r>
          </a:p>
          <a:p>
            <a:pPr lvl="4">
              <a:buFontTx/>
              <a:buChar char="-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906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cs-CZ" smtClean="0"/>
              <a:t>Exercice – temps du passé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cs-CZ" sz="2800" smtClean="0"/>
              <a:t>Nous avons vu que vous ______________ (acheter) des livres la veille.</a:t>
            </a:r>
          </a:p>
          <a:p>
            <a:pPr marL="514350" indent="-514350">
              <a:buAutoNum type="arabicPeriod"/>
            </a:pPr>
            <a:r>
              <a:rPr lang="cs-CZ" sz="2800" smtClean="0"/>
              <a:t>Tu ______________ (travailler) le cours avant le contr</a:t>
            </a:r>
            <a:r>
              <a:rPr lang="fr-FR" sz="2800" smtClean="0"/>
              <a:t>ô</a:t>
            </a:r>
            <a:r>
              <a:rPr lang="cs-CZ" sz="2800" smtClean="0"/>
              <a:t>le ?</a:t>
            </a:r>
          </a:p>
          <a:p>
            <a:pPr marL="514350" indent="-514350">
              <a:buAutoNum type="arabicPeriod"/>
            </a:pPr>
            <a:r>
              <a:rPr lang="cs-CZ" sz="2800" smtClean="0"/>
              <a:t>Nous ______________ (croire) que vous ne veniez pas.</a:t>
            </a:r>
          </a:p>
          <a:p>
            <a:pPr marL="514350" indent="-514350">
              <a:buAutoNum type="arabicPeriod"/>
            </a:pPr>
            <a:r>
              <a:rPr lang="cs-CZ" sz="2800" smtClean="0"/>
              <a:t>Je suis arrivé en retard en classe, parce que mon réveil _____________ (ne pas sonner).</a:t>
            </a:r>
          </a:p>
          <a:p>
            <a:pPr marL="514350" indent="-514350">
              <a:buAutoNum type="arabicPeriod"/>
            </a:pPr>
            <a:r>
              <a:rPr lang="cs-CZ" sz="2800" smtClean="0"/>
              <a:t>Je pense que tu ______________ (comprendre) ce que nous voulions faire.</a:t>
            </a:r>
            <a:endParaRPr lang="cs-CZ" sz="2800"/>
          </a:p>
        </p:txBody>
      </p:sp>
    </p:spTree>
    <p:extLst>
      <p:ext uri="{BB962C8B-B14F-4D97-AF65-F5344CB8AC3E}">
        <p14:creationId xmlns:p14="http://schemas.microsoft.com/office/powerpoint/2010/main" val="13389944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221</Words>
  <Application>Microsoft Office PowerPoint</Application>
  <PresentationFormat>Předvádění na obrazovce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Le plus-que-parfait</vt:lpstr>
      <vt:lpstr>Formation</vt:lpstr>
      <vt:lpstr>Emplois</vt:lpstr>
      <vt:lpstr>Emplois – les temps du passé</vt:lpstr>
      <vt:lpstr>Emplois Le plus-que –parfait exprime aussi :</vt:lpstr>
      <vt:lpstr>Exercice – temps du passé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plus-que-parfait</dc:title>
  <cp:lastModifiedBy>Červenková Marie</cp:lastModifiedBy>
  <cp:revision>4</cp:revision>
  <dcterms:modified xsi:type="dcterms:W3CDTF">2014-10-07T10:56:42Z</dcterms:modified>
</cp:coreProperties>
</file>