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800199"/>
          </a:xfrm>
        </p:spPr>
        <p:txBody>
          <a:bodyPr/>
          <a:lstStyle/>
          <a:p>
            <a:r>
              <a:rPr lang="cs-CZ" b="1" smtClean="0">
                <a:solidFill>
                  <a:schemeClr val="accent2">
                    <a:lumMod val="50000"/>
                  </a:schemeClr>
                </a:solidFill>
              </a:rPr>
              <a:t>Pronoms relatifs composés</a:t>
            </a:r>
            <a:endParaRPr lang="cs-CZ" b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>
            <a:noAutofit/>
          </a:bodyPr>
          <a:lstStyle/>
          <a:p>
            <a:r>
              <a:rPr lang="cs-CZ" sz="3600" b="1" smtClean="0">
                <a:solidFill>
                  <a:srgbClr val="C00000"/>
                </a:solidFill>
              </a:rPr>
              <a:t>lequel</a:t>
            </a:r>
          </a:p>
          <a:p>
            <a:r>
              <a:rPr lang="cs-CZ" sz="3600" b="1" smtClean="0">
                <a:solidFill>
                  <a:srgbClr val="C00000"/>
                </a:solidFill>
              </a:rPr>
              <a:t>laquelle</a:t>
            </a:r>
          </a:p>
          <a:p>
            <a:r>
              <a:rPr lang="cs-CZ" sz="3600" b="1" smtClean="0">
                <a:solidFill>
                  <a:srgbClr val="C00000"/>
                </a:solidFill>
              </a:rPr>
              <a:t>lesquels</a:t>
            </a:r>
          </a:p>
          <a:p>
            <a:r>
              <a:rPr lang="cs-CZ" sz="3600" b="1" smtClean="0">
                <a:solidFill>
                  <a:srgbClr val="C00000"/>
                </a:solidFill>
              </a:rPr>
              <a:t>lesquelles</a:t>
            </a:r>
            <a:endParaRPr lang="cs-CZ" sz="36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smtClean="0"/>
              <a:t>sont utilisés 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cs-CZ"/>
              <a:t>apr</a:t>
            </a:r>
            <a:r>
              <a:rPr lang="fr-FR"/>
              <a:t>è</a:t>
            </a:r>
            <a:r>
              <a:rPr lang="cs-CZ"/>
              <a:t>s les prépositions</a:t>
            </a:r>
            <a:endParaRPr lang="cs-CZ" b="1" smtClean="0">
              <a:solidFill>
                <a:srgbClr val="FFC000"/>
              </a:solidFill>
            </a:endParaRPr>
          </a:p>
          <a:p>
            <a:r>
              <a:rPr lang="cs-CZ" b="1" smtClean="0">
                <a:solidFill>
                  <a:srgbClr val="FFC000"/>
                </a:solidFill>
              </a:rPr>
              <a:t>dans</a:t>
            </a:r>
            <a:r>
              <a:rPr lang="cs-CZ" b="1">
                <a:solidFill>
                  <a:srgbClr val="FFC000"/>
                </a:solidFill>
              </a:rPr>
              <a:t>, avec, sur, </a:t>
            </a:r>
            <a:r>
              <a:rPr lang="cs-CZ" b="1" smtClean="0">
                <a:solidFill>
                  <a:srgbClr val="FFC000"/>
                </a:solidFill>
              </a:rPr>
              <a:t>pour, </a:t>
            </a:r>
            <a:r>
              <a:rPr lang="cs-CZ" b="1">
                <a:solidFill>
                  <a:srgbClr val="FFC000"/>
                </a:solidFill>
              </a:rPr>
              <a:t>devant, derri</a:t>
            </a:r>
            <a:r>
              <a:rPr lang="fr-FR" b="1">
                <a:solidFill>
                  <a:srgbClr val="FFC000"/>
                </a:solidFill>
              </a:rPr>
              <a:t>è</a:t>
            </a:r>
            <a:r>
              <a:rPr lang="cs-CZ" b="1">
                <a:solidFill>
                  <a:srgbClr val="FFC000"/>
                </a:solidFill>
              </a:rPr>
              <a:t>re</a:t>
            </a:r>
            <a:r>
              <a:rPr lang="cs-CZ" b="1" smtClean="0">
                <a:solidFill>
                  <a:srgbClr val="FFC000"/>
                </a:solidFill>
              </a:rPr>
              <a:t>…</a:t>
            </a:r>
          </a:p>
          <a:p>
            <a:endParaRPr lang="cs-CZ"/>
          </a:p>
          <a:p>
            <a:r>
              <a:rPr lang="cs-CZ" b="1" smtClean="0">
                <a:solidFill>
                  <a:srgbClr val="7030A0"/>
                </a:solidFill>
              </a:rPr>
              <a:t>de</a:t>
            </a:r>
            <a:r>
              <a:rPr lang="cs-CZ" b="1">
                <a:solidFill>
                  <a:srgbClr val="7030A0"/>
                </a:solidFill>
              </a:rPr>
              <a:t>, </a:t>
            </a:r>
            <a:r>
              <a:rPr lang="fr-FR" b="1">
                <a:solidFill>
                  <a:srgbClr val="7030A0"/>
                </a:solidFill>
              </a:rPr>
              <a:t>à</a:t>
            </a:r>
            <a:endParaRPr lang="cs-CZ" b="1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/>
              <a:t>et apr</a:t>
            </a:r>
            <a:r>
              <a:rPr lang="fr-FR"/>
              <a:t>è</a:t>
            </a:r>
            <a:r>
              <a:rPr lang="cs-CZ"/>
              <a:t>s les locutions prépositionnelles</a:t>
            </a:r>
            <a:endParaRPr lang="cs-CZ" smtClean="0"/>
          </a:p>
          <a:p>
            <a:r>
              <a:rPr lang="fr-FR" b="1" smtClean="0">
                <a:solidFill>
                  <a:srgbClr val="0070C0"/>
                </a:solidFill>
              </a:rPr>
              <a:t>à</a:t>
            </a:r>
            <a:r>
              <a:rPr lang="cs-CZ" b="1" smtClean="0">
                <a:solidFill>
                  <a:srgbClr val="0070C0"/>
                </a:solidFill>
              </a:rPr>
              <a:t> </a:t>
            </a:r>
            <a:r>
              <a:rPr lang="cs-CZ" b="1">
                <a:solidFill>
                  <a:srgbClr val="0070C0"/>
                </a:solidFill>
              </a:rPr>
              <a:t>c</a:t>
            </a:r>
            <a:r>
              <a:rPr lang="fr-FR" b="1">
                <a:solidFill>
                  <a:srgbClr val="0070C0"/>
                </a:solidFill>
              </a:rPr>
              <a:t>ô</a:t>
            </a:r>
            <a:r>
              <a:rPr lang="cs-CZ" b="1">
                <a:solidFill>
                  <a:srgbClr val="0070C0"/>
                </a:solidFill>
              </a:rPr>
              <a:t>té </a:t>
            </a:r>
            <a:r>
              <a:rPr lang="cs-CZ" b="1" smtClean="0">
                <a:solidFill>
                  <a:srgbClr val="0070C0"/>
                </a:solidFill>
              </a:rPr>
              <a:t>de, en face de, au milieu de, etc.</a:t>
            </a:r>
            <a:endParaRPr lang="cs-CZ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23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1) </a:t>
            </a:r>
            <a:r>
              <a:rPr lang="cs-CZ"/>
              <a:t>apr</a:t>
            </a:r>
            <a:r>
              <a:rPr lang="fr-FR"/>
              <a:t>è</a:t>
            </a:r>
            <a:r>
              <a:rPr lang="cs-CZ"/>
              <a:t>s les </a:t>
            </a:r>
            <a:r>
              <a:rPr lang="cs-CZ" smtClean="0"/>
              <a:t>prépositions </a:t>
            </a:r>
            <a:br>
              <a:rPr lang="cs-CZ" smtClean="0"/>
            </a:br>
            <a:r>
              <a:rPr lang="cs-CZ" b="1" smtClean="0">
                <a:solidFill>
                  <a:srgbClr val="FFC000"/>
                </a:solidFill>
              </a:rPr>
              <a:t>dans, sur, devant, pour, avec,… </a:t>
            </a:r>
            <a:endParaRPr lang="cs-CZ" b="1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smtClean="0"/>
              <a:t>Exemples :</a:t>
            </a:r>
          </a:p>
          <a:p>
            <a:pPr marL="0" indent="0">
              <a:buNone/>
            </a:pPr>
            <a:r>
              <a:rPr lang="cs-CZ" smtClean="0"/>
              <a:t>Comment s´appelle l´entreprise </a:t>
            </a:r>
            <a:r>
              <a:rPr lang="cs-CZ" b="1" smtClean="0">
                <a:solidFill>
                  <a:srgbClr val="FFC000"/>
                </a:solidFill>
              </a:rPr>
              <a:t>pour laquelle </a:t>
            </a:r>
            <a:r>
              <a:rPr lang="cs-CZ" smtClean="0"/>
              <a:t>il travaille ?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Le bureau </a:t>
            </a:r>
            <a:r>
              <a:rPr lang="cs-CZ" b="1" smtClean="0">
                <a:solidFill>
                  <a:srgbClr val="FFC000"/>
                </a:solidFill>
              </a:rPr>
              <a:t>dans lequel </a:t>
            </a:r>
            <a:r>
              <a:rPr lang="cs-CZ" smtClean="0"/>
              <a:t>on a placé un coin-cuisine est devenu trop bruyant.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Voil</a:t>
            </a:r>
            <a:r>
              <a:rPr lang="fr-FR" smtClean="0"/>
              <a:t>à</a:t>
            </a:r>
            <a:r>
              <a:rPr lang="cs-CZ" smtClean="0"/>
              <a:t> les documents </a:t>
            </a:r>
            <a:r>
              <a:rPr lang="cs-CZ" b="1" smtClean="0">
                <a:solidFill>
                  <a:srgbClr val="FFC000"/>
                </a:solidFill>
              </a:rPr>
              <a:t>sans lesquels </a:t>
            </a:r>
            <a:r>
              <a:rPr lang="cs-CZ" smtClean="0"/>
              <a:t>je ne peux pas partir.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7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2) </a:t>
            </a:r>
            <a:r>
              <a:rPr lang="cs-CZ"/>
              <a:t>apr</a:t>
            </a:r>
            <a:r>
              <a:rPr lang="fr-FR"/>
              <a:t>è</a:t>
            </a:r>
            <a:r>
              <a:rPr lang="cs-CZ"/>
              <a:t>s les prépositions </a:t>
            </a:r>
            <a:r>
              <a:rPr lang="cs-CZ" b="1" smtClean="0">
                <a:solidFill>
                  <a:srgbClr val="7030A0"/>
                </a:solidFill>
              </a:rPr>
              <a:t>de</a:t>
            </a:r>
            <a:r>
              <a:rPr lang="cs-CZ" b="1">
                <a:solidFill>
                  <a:srgbClr val="7030A0"/>
                </a:solidFill>
              </a:rPr>
              <a:t>, </a:t>
            </a:r>
            <a:r>
              <a:rPr lang="fr-FR" b="1">
                <a:solidFill>
                  <a:srgbClr val="7030A0"/>
                </a:solidFill>
              </a:rPr>
              <a:t>à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mtClean="0">
                <a:solidFill>
                  <a:srgbClr val="7030A0"/>
                </a:solidFill>
              </a:rPr>
              <a:t>duquel, de laquelle, desquels, desquelles</a:t>
            </a:r>
          </a:p>
          <a:p>
            <a:pPr marL="0" indent="0">
              <a:buNone/>
            </a:pPr>
            <a:r>
              <a:rPr lang="cs-CZ" i="1" smtClean="0"/>
              <a:t>Exemple :</a:t>
            </a:r>
          </a:p>
          <a:p>
            <a:pPr marL="0" indent="0">
              <a:buNone/>
            </a:pPr>
            <a:r>
              <a:rPr lang="fr-FR"/>
              <a:t>Le dialecte à l'étude </a:t>
            </a:r>
            <a:r>
              <a:rPr lang="fr-FR" b="1">
                <a:solidFill>
                  <a:srgbClr val="7030A0"/>
                </a:solidFill>
              </a:rPr>
              <a:t>duquel</a:t>
            </a:r>
            <a:r>
              <a:rPr lang="fr-FR" b="1"/>
              <a:t> </a:t>
            </a:r>
            <a:r>
              <a:rPr lang="fr-FR"/>
              <a:t>il se consacre est parlé par une minorité </a:t>
            </a:r>
            <a:r>
              <a:rPr lang="fr-FR" smtClean="0"/>
              <a:t>d'habitants</a:t>
            </a:r>
            <a:r>
              <a:rPr lang="cs-CZ" smtClean="0"/>
              <a:t>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>
                <a:solidFill>
                  <a:srgbClr val="7030A0"/>
                </a:solidFill>
              </a:rPr>
              <a:t>auquel, </a:t>
            </a:r>
            <a:r>
              <a:rPr lang="fr-FR" smtClean="0">
                <a:solidFill>
                  <a:srgbClr val="7030A0"/>
                </a:solidFill>
              </a:rPr>
              <a:t>à</a:t>
            </a:r>
            <a:r>
              <a:rPr lang="cs-CZ" smtClean="0">
                <a:solidFill>
                  <a:srgbClr val="7030A0"/>
                </a:solidFill>
              </a:rPr>
              <a:t> laquelle, auxquels, auxquelles</a:t>
            </a:r>
          </a:p>
          <a:p>
            <a:pPr marL="0" indent="0">
              <a:buNone/>
            </a:pPr>
            <a:r>
              <a:rPr lang="cs-CZ" i="1" smtClean="0"/>
              <a:t>Exemples </a:t>
            </a:r>
            <a:r>
              <a:rPr lang="cs-CZ" i="1"/>
              <a:t>:</a:t>
            </a:r>
          </a:p>
          <a:p>
            <a:pPr marL="0" indent="0">
              <a:buNone/>
            </a:pPr>
            <a:r>
              <a:rPr lang="cs-CZ" smtClean="0"/>
              <a:t>Ce sont les projets</a:t>
            </a:r>
            <a:r>
              <a:rPr lang="cs-CZ" b="1" smtClean="0">
                <a:solidFill>
                  <a:srgbClr val="7030A0"/>
                </a:solidFill>
              </a:rPr>
              <a:t> auxquels </a:t>
            </a:r>
            <a:r>
              <a:rPr lang="cs-CZ" smtClean="0"/>
              <a:t>j´ai déj</a:t>
            </a:r>
            <a:r>
              <a:rPr lang="fr-FR" smtClean="0"/>
              <a:t>à</a:t>
            </a:r>
            <a:r>
              <a:rPr lang="cs-CZ" smtClean="0"/>
              <a:t> pensé.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/>
              <a:t>Les élections </a:t>
            </a:r>
            <a:r>
              <a:rPr lang="cs-CZ" b="1">
                <a:solidFill>
                  <a:srgbClr val="7030A0"/>
                </a:solidFill>
              </a:rPr>
              <a:t>auxquelles </a:t>
            </a:r>
            <a:r>
              <a:rPr lang="cs-CZ"/>
              <a:t>nous avons participé ont été annulées.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50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cs-CZ" sz="3200" smtClean="0"/>
              <a:t>3) </a:t>
            </a:r>
            <a:r>
              <a:rPr lang="cs-CZ" sz="4000" smtClean="0"/>
              <a:t>et </a:t>
            </a:r>
            <a:r>
              <a:rPr lang="cs-CZ" sz="4000"/>
              <a:t>apr</a:t>
            </a:r>
            <a:r>
              <a:rPr lang="fr-FR" sz="4000"/>
              <a:t>è</a:t>
            </a:r>
            <a:r>
              <a:rPr lang="cs-CZ" sz="4000"/>
              <a:t>s les locutions </a:t>
            </a:r>
            <a:r>
              <a:rPr lang="cs-CZ" sz="4000" smtClean="0"/>
              <a:t>prépositionnelles</a:t>
            </a:r>
            <a:r>
              <a:rPr lang="cs-CZ" sz="4000" b="1">
                <a:solidFill>
                  <a:srgbClr val="0070C0"/>
                </a:solidFill>
              </a:rPr>
              <a:t/>
            </a:r>
            <a:br>
              <a:rPr lang="cs-CZ" sz="4000" b="1">
                <a:solidFill>
                  <a:srgbClr val="0070C0"/>
                </a:solidFill>
              </a:rPr>
            </a:br>
            <a:r>
              <a:rPr lang="fr-FR" sz="4000" b="1">
                <a:solidFill>
                  <a:srgbClr val="0070C0"/>
                </a:solidFill>
              </a:rPr>
              <a:t>à</a:t>
            </a:r>
            <a:r>
              <a:rPr lang="cs-CZ" sz="4000" b="1">
                <a:solidFill>
                  <a:srgbClr val="0070C0"/>
                </a:solidFill>
              </a:rPr>
              <a:t> c</a:t>
            </a:r>
            <a:r>
              <a:rPr lang="fr-FR" sz="4000" b="1">
                <a:solidFill>
                  <a:srgbClr val="0070C0"/>
                </a:solidFill>
              </a:rPr>
              <a:t>ô</a:t>
            </a:r>
            <a:r>
              <a:rPr lang="cs-CZ" sz="4000" b="1">
                <a:solidFill>
                  <a:srgbClr val="0070C0"/>
                </a:solidFill>
              </a:rPr>
              <a:t>té de, en face de, au milieu de, etc.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 err="1" smtClean="0"/>
              <a:t>Exemples</a:t>
            </a:r>
            <a:r>
              <a:rPr lang="cs-CZ" i="1" dirty="0" smtClean="0"/>
              <a:t> :</a:t>
            </a:r>
          </a:p>
          <a:p>
            <a:pPr marL="0" indent="0">
              <a:buNone/>
            </a:pPr>
            <a:r>
              <a:rPr lang="cs-CZ" dirty="0" smtClean="0"/>
              <a:t>La réunion </a:t>
            </a:r>
            <a:r>
              <a:rPr lang="fr-FR" b="1" dirty="0" smtClean="0">
                <a:solidFill>
                  <a:srgbClr val="0070C0"/>
                </a:solidFill>
              </a:rPr>
              <a:t>à</a:t>
            </a:r>
            <a:r>
              <a:rPr lang="cs-CZ" b="1" dirty="0" smtClean="0">
                <a:solidFill>
                  <a:srgbClr val="0070C0"/>
                </a:solidFill>
              </a:rPr>
              <a:t> la </a:t>
            </a:r>
            <a:r>
              <a:rPr lang="cs-CZ" b="1" dirty="0" err="1" smtClean="0">
                <a:solidFill>
                  <a:srgbClr val="0070C0"/>
                </a:solidFill>
              </a:rPr>
              <a:t>fin</a:t>
            </a:r>
            <a:r>
              <a:rPr lang="cs-CZ" b="1" dirty="0" smtClean="0">
                <a:solidFill>
                  <a:srgbClr val="0070C0"/>
                </a:solidFill>
              </a:rPr>
              <a:t> de </a:t>
            </a:r>
            <a:r>
              <a:rPr lang="cs-CZ" b="1" dirty="0" err="1" smtClean="0">
                <a:solidFill>
                  <a:srgbClr val="0070C0"/>
                </a:solidFill>
              </a:rPr>
              <a:t>laquelle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/>
              <a:t>j´ai</a:t>
            </a:r>
            <a:r>
              <a:rPr lang="cs-CZ" dirty="0" smtClean="0"/>
              <a:t> </a:t>
            </a:r>
            <a:r>
              <a:rPr lang="cs-CZ" dirty="0" err="1" smtClean="0"/>
              <a:t>assisté</a:t>
            </a:r>
            <a:r>
              <a:rPr lang="cs-CZ" dirty="0" smtClean="0"/>
              <a:t> a </a:t>
            </a:r>
            <a:r>
              <a:rPr lang="cs-CZ" dirty="0" err="1" smtClean="0"/>
              <a:t>duré</a:t>
            </a:r>
            <a:r>
              <a:rPr lang="cs-CZ" dirty="0" smtClean="0"/>
              <a:t> 3 </a:t>
            </a:r>
            <a:r>
              <a:rPr lang="cs-CZ" dirty="0" err="1" smtClean="0"/>
              <a:t>heures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séminaire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au milieu </a:t>
            </a:r>
            <a:r>
              <a:rPr lang="cs-CZ" b="1" dirty="0" err="1" smtClean="0">
                <a:solidFill>
                  <a:srgbClr val="0070C0"/>
                </a:solidFill>
              </a:rPr>
              <a:t>duquel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on </a:t>
            </a:r>
            <a:r>
              <a:rPr lang="cs-CZ" dirty="0" err="1" smtClean="0"/>
              <a:t>nous</a:t>
            </a:r>
            <a:r>
              <a:rPr lang="cs-CZ" dirty="0" smtClean="0"/>
              <a:t> a </a:t>
            </a:r>
            <a:r>
              <a:rPr lang="cs-CZ" dirty="0" err="1" smtClean="0"/>
              <a:t>présenté</a:t>
            </a:r>
            <a:r>
              <a:rPr lang="cs-CZ" dirty="0" smtClean="0"/>
              <a:t> la </a:t>
            </a:r>
            <a:r>
              <a:rPr lang="cs-CZ" dirty="0" err="1" smtClean="0"/>
              <a:t>nouvelle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r>
              <a:rPr lang="cs-CZ" dirty="0" smtClean="0"/>
              <a:t> de la </a:t>
            </a:r>
            <a:r>
              <a:rPr lang="cs-CZ" dirty="0" err="1" smtClean="0"/>
              <a:t>recherche</a:t>
            </a:r>
            <a:r>
              <a:rPr lang="cs-CZ" dirty="0" smtClean="0"/>
              <a:t> a </a:t>
            </a:r>
            <a:r>
              <a:rPr lang="cs-CZ" dirty="0" err="1" smtClean="0"/>
              <a:t>influencé</a:t>
            </a:r>
            <a:r>
              <a:rPr lang="cs-CZ" dirty="0" smtClean="0"/>
              <a:t> </a:t>
            </a:r>
            <a:r>
              <a:rPr lang="cs-CZ" dirty="0" err="1" smtClean="0"/>
              <a:t>beaucoup</a:t>
            </a:r>
            <a:r>
              <a:rPr lang="cs-CZ" dirty="0" smtClean="0"/>
              <a:t> de </a:t>
            </a:r>
            <a:r>
              <a:rPr lang="cs-CZ" dirty="0" err="1" smtClean="0"/>
              <a:t>mes</a:t>
            </a:r>
            <a:r>
              <a:rPr lang="cs-CZ" dirty="0" smtClean="0"/>
              <a:t> </a:t>
            </a:r>
            <a:r>
              <a:rPr lang="cs-CZ" dirty="0" err="1" smtClean="0"/>
              <a:t>coll</a:t>
            </a:r>
            <a:r>
              <a:rPr lang="fr-FR" dirty="0" smtClean="0"/>
              <a:t>è</a:t>
            </a:r>
            <a:r>
              <a:rPr lang="cs-CZ" dirty="0" err="1" smtClean="0"/>
              <a:t>gues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Le</a:t>
            </a:r>
            <a:r>
              <a:rPr lang="cs-CZ" dirty="0" smtClean="0"/>
              <a:t> b</a:t>
            </a:r>
            <a:r>
              <a:rPr lang="fr-FR" dirty="0" smtClean="0"/>
              <a:t>â</a:t>
            </a:r>
            <a:r>
              <a:rPr lang="cs-CZ" dirty="0" err="1" smtClean="0"/>
              <a:t>timent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en face </a:t>
            </a:r>
            <a:r>
              <a:rPr lang="cs-CZ" b="1" dirty="0" err="1" smtClean="0">
                <a:solidFill>
                  <a:srgbClr val="0070C0"/>
                </a:solidFill>
              </a:rPr>
              <a:t>duquel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se </a:t>
            </a:r>
            <a:r>
              <a:rPr lang="cs-CZ" dirty="0" err="1" smtClean="0"/>
              <a:t>trouve</a:t>
            </a:r>
            <a:r>
              <a:rPr lang="cs-CZ" dirty="0" smtClean="0"/>
              <a:t> </a:t>
            </a:r>
            <a:r>
              <a:rPr lang="cs-CZ" dirty="0" err="1" smtClean="0"/>
              <a:t>notre</a:t>
            </a:r>
            <a:r>
              <a:rPr lang="cs-CZ" dirty="0" smtClean="0"/>
              <a:t> </a:t>
            </a:r>
            <a:r>
              <a:rPr lang="cs-CZ" dirty="0" err="1" smtClean="0"/>
              <a:t>entreprise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smtClean="0"/>
              <a:t>17e </a:t>
            </a:r>
            <a:r>
              <a:rPr lang="cs-CZ" smtClean="0"/>
              <a:t>si</a:t>
            </a:r>
            <a:r>
              <a:rPr lang="fr-FR" dirty="0" smtClean="0"/>
              <a:t>è</a:t>
            </a:r>
            <a:r>
              <a:rPr lang="cs-CZ" dirty="0" smtClean="0"/>
              <a:t>cle.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0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smtClean="0"/>
              <a:t>X </a:t>
            </a:r>
            <a:r>
              <a:rPr lang="cs-CZ" smtClean="0"/>
              <a:t>pour les personnes </a:t>
            </a:r>
            <a:r>
              <a:rPr lang="cs-CZ" b="1" smtClean="0">
                <a:solidFill>
                  <a:srgbClr val="FF33CC"/>
                </a:solidFill>
              </a:rPr>
              <a:t>qui</a:t>
            </a:r>
            <a:endParaRPr lang="cs-CZ" b="1">
              <a:solidFill>
                <a:srgbClr val="FF33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smtClean="0"/>
              <a:t>Exemples :</a:t>
            </a:r>
          </a:p>
          <a:p>
            <a:pPr marL="0" indent="0">
              <a:buNone/>
            </a:pPr>
            <a:r>
              <a:rPr lang="cs-CZ" u="sng" smtClean="0"/>
              <a:t>Les gens </a:t>
            </a:r>
            <a:r>
              <a:rPr lang="cs-CZ" b="1" smtClean="0">
                <a:solidFill>
                  <a:srgbClr val="FF33CC"/>
                </a:solidFill>
              </a:rPr>
              <a:t>avec qui </a:t>
            </a:r>
            <a:r>
              <a:rPr lang="cs-CZ" smtClean="0"/>
              <a:t>je travaille sont sympas.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u="sng" smtClean="0"/>
              <a:t>La personne</a:t>
            </a:r>
            <a:r>
              <a:rPr lang="fr-FR" u="sng" smtClean="0"/>
              <a:t> </a:t>
            </a:r>
            <a:r>
              <a:rPr lang="fr-FR" b="1" smtClean="0">
                <a:solidFill>
                  <a:srgbClr val="FF33CC"/>
                </a:solidFill>
              </a:rPr>
              <a:t>à </a:t>
            </a:r>
            <a:r>
              <a:rPr lang="cs-CZ" b="1" smtClean="0">
                <a:solidFill>
                  <a:srgbClr val="FF33CC"/>
                </a:solidFill>
              </a:rPr>
              <a:t>qui </a:t>
            </a:r>
            <a:r>
              <a:rPr lang="cs-CZ" smtClean="0"/>
              <a:t>tu penses ne viendra pas.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u="sng" smtClean="0"/>
              <a:t>L´homme</a:t>
            </a:r>
            <a:r>
              <a:rPr lang="cs-CZ" smtClean="0"/>
              <a:t> </a:t>
            </a:r>
            <a:r>
              <a:rPr lang="fr-FR" b="1" smtClean="0">
                <a:solidFill>
                  <a:srgbClr val="FF33CC"/>
                </a:solidFill>
              </a:rPr>
              <a:t>à</a:t>
            </a:r>
            <a:r>
              <a:rPr lang="cs-CZ" b="1" smtClean="0">
                <a:solidFill>
                  <a:srgbClr val="FF33CC"/>
                </a:solidFill>
              </a:rPr>
              <a:t> c</a:t>
            </a:r>
            <a:r>
              <a:rPr lang="fr-FR" b="1" smtClean="0">
                <a:solidFill>
                  <a:srgbClr val="FF33CC"/>
                </a:solidFill>
              </a:rPr>
              <a:t>ô</a:t>
            </a:r>
            <a:r>
              <a:rPr lang="cs-CZ" b="1" smtClean="0">
                <a:solidFill>
                  <a:srgbClr val="FF33CC"/>
                </a:solidFill>
              </a:rPr>
              <a:t>té de qui </a:t>
            </a:r>
            <a:r>
              <a:rPr lang="cs-CZ" smtClean="0"/>
              <a:t>tu es assis est mon coll</a:t>
            </a:r>
            <a:r>
              <a:rPr lang="fr-FR" smtClean="0"/>
              <a:t>è</a:t>
            </a:r>
            <a:r>
              <a:rPr lang="cs-CZ" smtClean="0"/>
              <a:t>gue.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cs-CZ" sz="3600" smtClean="0"/>
              <a:t>Exercices</a:t>
            </a:r>
            <a:r>
              <a:rPr lang="cs-CZ" smtClean="0"/>
              <a:t/>
            </a:r>
            <a:br>
              <a:rPr lang="cs-CZ" smtClean="0"/>
            </a:br>
            <a:r>
              <a:rPr lang="cs-CZ" sz="2800" smtClean="0"/>
              <a:t>Complétez les lacunes avec les pronoms relatifs composés qui conviennent</a:t>
            </a: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arenR"/>
            </a:pPr>
            <a:r>
              <a:rPr lang="cs-CZ" smtClean="0"/>
              <a:t>C´est </a:t>
            </a:r>
            <a:r>
              <a:rPr lang="cs-CZ"/>
              <a:t>un paradis dans ……………………… vous ne pourrez pas entrer si vous n´</a:t>
            </a:r>
            <a:r>
              <a:rPr lang="fr-FR"/>
              <a:t>êtes pas une célébrité. </a:t>
            </a:r>
            <a:endParaRPr lang="cs-CZ" smtClean="0"/>
          </a:p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r>
              <a:rPr lang="cs-CZ"/>
              <a:t>Sur la place il y a des maisons anciennes en face ……………………… on peut admirer l´Horloge de ville. </a:t>
            </a:r>
            <a:endParaRPr lang="cs-CZ" smtClean="0"/>
          </a:p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r>
              <a:rPr lang="fr-FR"/>
              <a:t>C´est un sujet trè</a:t>
            </a:r>
            <a:r>
              <a:rPr lang="cs-CZ"/>
              <a:t>s délicat …………………………. il faut réfléchir sérieusement. </a:t>
            </a:r>
            <a:endParaRPr lang="cs-CZ" smtClean="0"/>
          </a:p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r>
              <a:rPr lang="cs-CZ"/>
              <a:t>Cette solution a des avantages ……………………….. vous n´avez pas pensé jusque-l</a:t>
            </a:r>
            <a:r>
              <a:rPr lang="fr-FR"/>
              <a:t>à. </a:t>
            </a:r>
            <a:endParaRPr lang="cs-CZ" smtClean="0"/>
          </a:p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r>
              <a:rPr lang="fr-FR"/>
              <a:t>Voici la place au centre ......................... se dresse une statue magnifique</a:t>
            </a:r>
            <a:r>
              <a:rPr lang="fr-FR" smtClean="0"/>
              <a:t>.</a:t>
            </a:r>
            <a:endParaRPr lang="cs-CZ" smtClean="0"/>
          </a:p>
          <a:p>
            <a:pPr marL="0" indent="0">
              <a:buNone/>
            </a:pPr>
            <a:r>
              <a:rPr lang="fr-FR" smtClean="0"/>
              <a:t> </a:t>
            </a:r>
            <a:endParaRPr lang="cs-CZ" smtClean="0"/>
          </a:p>
          <a:p>
            <a:pPr marL="0" indent="0">
              <a:buNone/>
            </a:pPr>
            <a:r>
              <a:rPr lang="cs-CZ" smtClean="0"/>
              <a:t>6)       Ces </a:t>
            </a:r>
            <a:r>
              <a:rPr lang="cs-CZ"/>
              <a:t>villes, dans la périphérie …………………… on a construit des grandes surfaces </a:t>
            </a:r>
            <a:r>
              <a:rPr lang="cs-CZ" smtClean="0"/>
              <a:t>         et </a:t>
            </a:r>
            <a:r>
              <a:rPr lang="cs-CZ"/>
              <a:t>des garages, ont perdu toute leur originalité. </a:t>
            </a:r>
            <a:endParaRPr lang="cs-CZ" smtClean="0"/>
          </a:p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 startAt="7"/>
            </a:pPr>
            <a:r>
              <a:rPr lang="fr-FR" smtClean="0"/>
              <a:t>La </a:t>
            </a:r>
            <a:r>
              <a:rPr lang="fr-FR"/>
              <a:t>question ........................... j´aimerais répondre est bien difficile. </a:t>
            </a:r>
            <a:endParaRPr lang="cs-CZ" smtClean="0"/>
          </a:p>
          <a:p>
            <a:pPr marL="514350" indent="-514350">
              <a:buAutoNum type="arabicParenR" startAt="7"/>
            </a:pPr>
            <a:r>
              <a:rPr lang="cs-CZ" smtClean="0"/>
              <a:t>Notre coll</a:t>
            </a:r>
            <a:r>
              <a:rPr lang="fr-FR" smtClean="0"/>
              <a:t>è</a:t>
            </a:r>
            <a:r>
              <a:rPr lang="cs-CZ" smtClean="0"/>
              <a:t>gue en ……………………. nous avions confiance a démissionné.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1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mtClean="0">
                <a:solidFill>
                  <a:srgbClr val="FF0000"/>
                </a:solidFill>
              </a:rPr>
              <a:t>Corrigé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cs-CZ"/>
              <a:t>C´est un paradis dans </a:t>
            </a:r>
            <a:r>
              <a:rPr lang="cs-CZ" b="1" smtClean="0">
                <a:solidFill>
                  <a:srgbClr val="FF0000"/>
                </a:solidFill>
              </a:rPr>
              <a:t>lequel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/>
              <a:t>vous ne pourrez pas entrer si vous n´</a:t>
            </a:r>
            <a:r>
              <a:rPr lang="fr-FR"/>
              <a:t>êtes pas une célébrité. </a:t>
            </a:r>
            <a:endParaRPr lang="cs-CZ"/>
          </a:p>
          <a:p>
            <a:pPr marL="514350" indent="-514350">
              <a:buAutoNum type="arabicParenR"/>
            </a:pPr>
            <a:endParaRPr lang="cs-CZ"/>
          </a:p>
          <a:p>
            <a:pPr marL="514350" indent="-514350">
              <a:buAutoNum type="arabicParenR"/>
            </a:pPr>
            <a:r>
              <a:rPr lang="cs-CZ"/>
              <a:t>Sur la place il y a des maisons anciennes en face </a:t>
            </a:r>
            <a:r>
              <a:rPr lang="cs-CZ" b="1" smtClean="0">
                <a:solidFill>
                  <a:srgbClr val="FF0000"/>
                </a:solidFill>
              </a:rPr>
              <a:t>desquelles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/>
              <a:t>on peut admirer l´Horloge de ville. </a:t>
            </a:r>
          </a:p>
          <a:p>
            <a:pPr marL="514350" indent="-514350">
              <a:buAutoNum type="arabicParenR"/>
            </a:pPr>
            <a:endParaRPr lang="cs-CZ"/>
          </a:p>
          <a:p>
            <a:pPr marL="514350" indent="-514350">
              <a:buAutoNum type="arabicParenR"/>
            </a:pPr>
            <a:r>
              <a:rPr lang="fr-FR"/>
              <a:t>C´est un sujet trè</a:t>
            </a:r>
            <a:r>
              <a:rPr lang="cs-CZ"/>
              <a:t>s délicat </a:t>
            </a:r>
            <a:r>
              <a:rPr lang="cs-CZ" b="1" smtClean="0">
                <a:solidFill>
                  <a:srgbClr val="FF0000"/>
                </a:solidFill>
              </a:rPr>
              <a:t>auquel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/>
              <a:t>il faut réfléchir sérieusement. </a:t>
            </a:r>
          </a:p>
          <a:p>
            <a:pPr marL="514350" indent="-514350">
              <a:buAutoNum type="arabicParenR"/>
            </a:pPr>
            <a:endParaRPr lang="cs-CZ"/>
          </a:p>
          <a:p>
            <a:pPr marL="514350" indent="-514350">
              <a:buAutoNum type="arabicParenR"/>
            </a:pPr>
            <a:r>
              <a:rPr lang="cs-CZ"/>
              <a:t>Cette solution a des avantages </a:t>
            </a:r>
            <a:r>
              <a:rPr lang="cs-CZ" b="1" smtClean="0">
                <a:solidFill>
                  <a:srgbClr val="FF0000"/>
                </a:solidFill>
              </a:rPr>
              <a:t>auxquels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/>
              <a:t>vous n´avez pas pensé jusque-l</a:t>
            </a:r>
            <a:r>
              <a:rPr lang="fr-FR"/>
              <a:t>à. </a:t>
            </a:r>
            <a:endParaRPr lang="cs-CZ"/>
          </a:p>
          <a:p>
            <a:pPr marL="514350" indent="-514350">
              <a:buAutoNum type="arabicParenR"/>
            </a:pPr>
            <a:endParaRPr lang="cs-CZ"/>
          </a:p>
          <a:p>
            <a:pPr marL="514350" indent="-514350">
              <a:buAutoNum type="arabicParenR"/>
            </a:pPr>
            <a:r>
              <a:rPr lang="fr-FR"/>
              <a:t>Voici la place au centre </a:t>
            </a:r>
            <a:r>
              <a:rPr lang="cs-CZ" b="1" smtClean="0">
                <a:solidFill>
                  <a:srgbClr val="FF0000"/>
                </a:solidFill>
              </a:rPr>
              <a:t>de</a:t>
            </a:r>
            <a:r>
              <a:rPr lang="cs-CZ" b="1" smtClean="0"/>
              <a:t> </a:t>
            </a:r>
            <a:r>
              <a:rPr lang="cs-CZ" b="1" smtClean="0">
                <a:solidFill>
                  <a:srgbClr val="FF0000"/>
                </a:solidFill>
              </a:rPr>
              <a:t>laquelle</a:t>
            </a:r>
            <a:r>
              <a:rPr lang="fr-FR" smtClean="0">
                <a:solidFill>
                  <a:srgbClr val="FF0000"/>
                </a:solidFill>
              </a:rPr>
              <a:t> </a:t>
            </a:r>
            <a:r>
              <a:rPr lang="fr-FR"/>
              <a:t>se dresse une statue magnifique.</a:t>
            </a:r>
            <a:endParaRPr lang="cs-CZ"/>
          </a:p>
          <a:p>
            <a:pPr marL="0" indent="0">
              <a:buNone/>
            </a:pPr>
            <a:r>
              <a:rPr lang="fr-FR"/>
              <a:t> </a:t>
            </a:r>
            <a:endParaRPr lang="cs-CZ"/>
          </a:p>
          <a:p>
            <a:pPr marL="0" indent="0">
              <a:buNone/>
            </a:pPr>
            <a:r>
              <a:rPr lang="cs-CZ"/>
              <a:t>6)       Ces villes, dans la périphérie </a:t>
            </a:r>
            <a:r>
              <a:rPr lang="cs-CZ" b="1" smtClean="0">
                <a:solidFill>
                  <a:srgbClr val="FF0000"/>
                </a:solidFill>
              </a:rPr>
              <a:t>desquelles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/>
              <a:t>on a construit des grandes </a:t>
            </a:r>
            <a:r>
              <a:rPr lang="cs-CZ" smtClean="0"/>
              <a:t>    surfaces </a:t>
            </a:r>
            <a:r>
              <a:rPr lang="cs-CZ"/>
              <a:t>et des garages, ont perdu toute leur originalité. </a:t>
            </a:r>
          </a:p>
          <a:p>
            <a:pPr marL="514350" indent="-514350">
              <a:buAutoNum type="arabicParenR"/>
            </a:pPr>
            <a:endParaRPr lang="cs-CZ"/>
          </a:p>
          <a:p>
            <a:pPr marL="514350" indent="-514350">
              <a:buAutoNum type="arabicParenR" startAt="7"/>
            </a:pPr>
            <a:r>
              <a:rPr lang="fr-FR" smtClean="0"/>
              <a:t>La </a:t>
            </a:r>
            <a:r>
              <a:rPr lang="fr-FR"/>
              <a:t>question </a:t>
            </a:r>
            <a:r>
              <a:rPr lang="fr-FR" b="1" smtClean="0">
                <a:solidFill>
                  <a:srgbClr val="FF0000"/>
                </a:solidFill>
              </a:rPr>
              <a:t>à</a:t>
            </a:r>
            <a:r>
              <a:rPr lang="cs-CZ" b="1" smtClean="0">
                <a:solidFill>
                  <a:srgbClr val="FF0000"/>
                </a:solidFill>
              </a:rPr>
              <a:t> laquelle</a:t>
            </a:r>
            <a:r>
              <a:rPr lang="cs-CZ" b="1" smtClean="0"/>
              <a:t> </a:t>
            </a:r>
            <a:r>
              <a:rPr lang="fr-FR" smtClean="0"/>
              <a:t>j´aimerais </a:t>
            </a:r>
            <a:r>
              <a:rPr lang="fr-FR"/>
              <a:t>répondre est bien difficile. </a:t>
            </a:r>
            <a:endParaRPr lang="cs-CZ" smtClean="0"/>
          </a:p>
          <a:p>
            <a:pPr marL="514350" indent="-514350">
              <a:buFont typeface="Arial" pitchFamily="34" charset="0"/>
              <a:buAutoNum type="arabicParenR" startAt="7"/>
            </a:pPr>
            <a:r>
              <a:rPr lang="cs-CZ"/>
              <a:t>Notre coll</a:t>
            </a:r>
            <a:r>
              <a:rPr lang="fr-FR"/>
              <a:t>è</a:t>
            </a:r>
            <a:r>
              <a:rPr lang="cs-CZ"/>
              <a:t>gue en </a:t>
            </a:r>
            <a:r>
              <a:rPr lang="cs-CZ" b="1" smtClean="0">
                <a:solidFill>
                  <a:srgbClr val="FF0000"/>
                </a:solidFill>
              </a:rPr>
              <a:t>qui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/>
              <a:t>nous avions confiance a démissionné.</a:t>
            </a:r>
          </a:p>
          <a:p>
            <a:pPr marL="514350" indent="-514350">
              <a:buAutoNum type="arabicParenR" startAt="7"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86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507</Words>
  <Application>Microsoft Office PowerPoint</Application>
  <PresentationFormat>Předvádění na obrazovce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Pronoms relatifs composés</vt:lpstr>
      <vt:lpstr>sont utilisés  </vt:lpstr>
      <vt:lpstr>1) après les prépositions  dans, sur, devant, pour, avec,… </vt:lpstr>
      <vt:lpstr> 2) après les prépositions de, à </vt:lpstr>
      <vt:lpstr>3) et après les locutions prépositionnelles à côté de, en face de, au milieu de, etc. </vt:lpstr>
      <vt:lpstr>X pour les personnes qui</vt:lpstr>
      <vt:lpstr>Exercices Complétez les lacunes avec les pronoms relatifs composés qui conviennent</vt:lpstr>
      <vt:lpstr>Corrigé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Pronoms relatifs composés</dc:title>
  <cp:lastModifiedBy>CIKT</cp:lastModifiedBy>
  <cp:revision>10</cp:revision>
  <dcterms:modified xsi:type="dcterms:W3CDTF">2014-10-29T14:04:50Z</dcterms:modified>
</cp:coreProperties>
</file>