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8" r:id="rId2"/>
    <p:sldId id="271" r:id="rId3"/>
    <p:sldId id="273" r:id="rId4"/>
    <p:sldId id="258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2" r:id="rId15"/>
    <p:sldId id="279" r:id="rId16"/>
    <p:sldId id="274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9002-3533-4E71-AEF4-E77DBCE4F35E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F047-AC6B-4B43-A3E1-A00A54531B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7CAF0-C292-4E82-9644-20EDDF8A68BD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5418E-EE6E-4620-961A-8CEA2C7E31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 1) Ve vědě neobstojí prázdné argumenty typu: </a:t>
            </a:r>
            <a:r>
              <a:rPr lang="cs-CZ" i="1" dirty="0" smtClean="0"/>
              <a:t>„je všeobecně známo“</a:t>
            </a:r>
            <a:r>
              <a:rPr lang="cs-CZ" dirty="0" smtClean="0"/>
              <a:t>, </a:t>
            </a:r>
            <a:r>
              <a:rPr lang="cs-CZ" i="1" dirty="0" smtClean="0"/>
              <a:t>„je přece jasné“</a:t>
            </a:r>
            <a:r>
              <a:rPr lang="cs-CZ" dirty="0" smtClean="0"/>
              <a:t> apod.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4DF5B2-49F4-40C0-917D-644B259B91C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ALE: čápi žijí ve venkovských oblastech, kde je současně vyšší porodnost kvůli odlišnému způsobu života</a:t>
            </a:r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DAD6AD-4AE8-4FA6-8BD9-9A12D455F713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8C21-788E-48E9-B3AB-99FA8DD61B4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Volba a formulace teoreticko-metodologických východisek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endParaRPr lang="cs-CZ" sz="20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07904" y="4149080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smtClean="0"/>
              <a:t>2.10.2014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BAEA-0B27-4C86-B9AE-A8D8ED8E2FAD}" type="slidenum">
              <a:rPr lang="cs-CZ"/>
              <a:pPr/>
              <a:t>10</a:t>
            </a:fld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Přehled literatury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  <a:p>
            <a:pPr>
              <a:buFontTx/>
              <a:buNone/>
            </a:pPr>
            <a:r>
              <a:rPr lang="cs-CZ" dirty="0"/>
              <a:t>	Co ostatní zjistili o problému?</a:t>
            </a:r>
            <a:br>
              <a:rPr lang="cs-CZ" dirty="0"/>
            </a:br>
            <a:r>
              <a:rPr lang="cs-CZ" dirty="0"/>
              <a:t>Jaké existují teorie k tématu a co říkají?</a:t>
            </a:r>
            <a:br>
              <a:rPr lang="cs-CZ" dirty="0"/>
            </a:br>
            <a:r>
              <a:rPr lang="cs-CZ" dirty="0"/>
              <a:t>Jaký výzkum byl doposud realizován?</a:t>
            </a:r>
            <a:br>
              <a:rPr lang="cs-CZ" dirty="0"/>
            </a:br>
            <a:r>
              <a:rPr lang="cs-CZ" dirty="0"/>
              <a:t>Jsou výsledky konzistentní, nebo se závěry studií </a:t>
            </a:r>
            <a:r>
              <a:rPr lang="cs-CZ" dirty="0" smtClean="0"/>
              <a:t>liší</a:t>
            </a:r>
            <a:r>
              <a:rPr lang="cs-CZ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C8D-2D8C-4193-9BE8-F99725CE5CDB}" type="slidenum">
              <a:rPr lang="cs-CZ"/>
              <a:pPr/>
              <a:t>11</a:t>
            </a:fld>
            <a:endParaRPr lang="cs-CZ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/>
          </a:bodyPr>
          <a:lstStyle/>
          <a:p>
            <a:r>
              <a:rPr lang="cs-CZ" b="1" dirty="0"/>
              <a:t>Předmět výzkumu</a:t>
            </a:r>
            <a:r>
              <a:rPr lang="cs-CZ" dirty="0"/>
              <a:t> </a:t>
            </a:r>
          </a:p>
          <a:p>
            <a:pPr>
              <a:buFontTx/>
              <a:buNone/>
            </a:pPr>
            <a:r>
              <a:rPr lang="cs-CZ" dirty="0"/>
              <a:t>	</a:t>
            </a:r>
            <a:r>
              <a:rPr lang="cs-CZ" dirty="0" smtClean="0"/>
              <a:t>Přesnější specifikace problému:  </a:t>
            </a:r>
          </a:p>
          <a:p>
            <a:pPr algn="ctr">
              <a:buFontTx/>
              <a:buNone/>
            </a:pPr>
            <a:r>
              <a:rPr lang="cs-CZ" dirty="0" smtClean="0"/>
              <a:t>	</a:t>
            </a:r>
            <a:r>
              <a:rPr lang="cs-CZ" u="sng" dirty="0" smtClean="0"/>
              <a:t>výzkumná otázka</a:t>
            </a:r>
          </a:p>
          <a:p>
            <a:pPr>
              <a:buFontTx/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Předmět popište obecně v teoretických pojmech i specificky v konkrétních termínech </a:t>
            </a:r>
            <a:r>
              <a:rPr lang="cs-CZ" dirty="0" smtClean="0"/>
              <a:t>–</a:t>
            </a:r>
            <a:r>
              <a:rPr lang="cs-CZ" u="sng" dirty="0" err="1" smtClean="0"/>
              <a:t>konceptualizace</a:t>
            </a:r>
            <a:r>
              <a:rPr lang="cs-CZ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6A07-7FA0-4358-B25F-74CCAE46FFE5}" type="slidenum">
              <a:rPr lang="cs-CZ"/>
              <a:pPr/>
              <a:t>12</a:t>
            </a:fld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b="1" dirty="0"/>
              <a:t>Nástroje měření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- Co </a:t>
            </a:r>
            <a:r>
              <a:rPr lang="cs-CZ" dirty="0"/>
              <a:t>jsou klíčové proměnné výzkumu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	- Jak </a:t>
            </a:r>
            <a:r>
              <a:rPr lang="cs-CZ" dirty="0"/>
              <a:t>je budete definovat a měřit?</a:t>
            </a:r>
            <a:br>
              <a:rPr lang="cs-CZ" dirty="0"/>
            </a:br>
            <a:r>
              <a:rPr lang="cs-CZ" dirty="0" smtClean="0"/>
              <a:t>- Budou </a:t>
            </a:r>
            <a:r>
              <a:rPr lang="cs-CZ" dirty="0"/>
              <a:t>vaše definice a techniky měření </a:t>
            </a:r>
            <a:r>
              <a:rPr lang="cs-CZ" dirty="0" smtClean="0"/>
              <a:t>	převzaté </a:t>
            </a:r>
            <a:r>
              <a:rPr lang="cs-CZ" dirty="0"/>
              <a:t>z dřívějších výzkumů, nebo </a:t>
            </a:r>
            <a:r>
              <a:rPr lang="cs-CZ" dirty="0" smtClean="0"/>
              <a:t>	vyvinete </a:t>
            </a:r>
            <a:r>
              <a:rPr lang="cs-CZ" dirty="0"/>
              <a:t>vlastní koncepty a nástroje? </a:t>
            </a:r>
            <a:endParaRPr lang="cs-CZ" dirty="0" smtClean="0"/>
          </a:p>
          <a:p>
            <a:pPr>
              <a:buFontTx/>
              <a:buNone/>
            </a:pPr>
            <a:r>
              <a:rPr lang="cs-CZ" dirty="0" smtClean="0"/>
              <a:t>	- Nástroj </a:t>
            </a:r>
            <a:r>
              <a:rPr lang="cs-CZ" dirty="0"/>
              <a:t>(např. dotazník) je dobré dát do </a:t>
            </a:r>
            <a:r>
              <a:rPr lang="cs-CZ" dirty="0" smtClean="0"/>
              <a:t>	přílohy.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28CF-F538-4E1D-B663-E18D5522F66D}" type="slidenum">
              <a:rPr lang="cs-CZ"/>
              <a:pPr/>
              <a:t>13</a:t>
            </a:fld>
            <a:endParaRPr lang="cs-CZ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cs-CZ" b="1" dirty="0"/>
              <a:t>Metoda sběru dat</a:t>
            </a:r>
            <a:br>
              <a:rPr lang="cs-CZ" b="1" dirty="0"/>
            </a:br>
            <a:r>
              <a:rPr lang="cs-CZ" dirty="0"/>
              <a:t>Jak budete sbírat data?</a:t>
            </a:r>
            <a:br>
              <a:rPr lang="cs-CZ" dirty="0"/>
            </a:br>
            <a:r>
              <a:rPr lang="cs-CZ" dirty="0"/>
              <a:t>Bude použit </a:t>
            </a:r>
            <a:r>
              <a:rPr lang="cs-CZ" dirty="0" err="1"/>
              <a:t>survey</a:t>
            </a:r>
            <a:r>
              <a:rPr lang="cs-CZ" dirty="0"/>
              <a:t> (průzkum) nebo </a:t>
            </a:r>
            <a:r>
              <a:rPr lang="cs-CZ" dirty="0" smtClean="0"/>
              <a:t>experiment či jiná výzkumná metoda?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Realizujete nový výzkum, nebo použijete </a:t>
            </a:r>
            <a:r>
              <a:rPr lang="cs-CZ" dirty="0" smtClean="0"/>
              <a:t>sekundární analýzu </a:t>
            </a:r>
            <a:r>
              <a:rPr lang="cs-CZ" dirty="0"/>
              <a:t>již </a:t>
            </a:r>
            <a:r>
              <a:rPr lang="cs-CZ" dirty="0" smtClean="0"/>
              <a:t>existujících </a:t>
            </a:r>
            <a:r>
              <a:rPr lang="cs-CZ" dirty="0"/>
              <a:t>dat</a:t>
            </a:r>
            <a:r>
              <a:rPr lang="cs-CZ" dirty="0" smtClean="0"/>
              <a:t>?</a:t>
            </a:r>
          </a:p>
          <a:p>
            <a:pPr marL="609600" indent="-609600" algn="ctr">
              <a:buNone/>
            </a:pPr>
            <a:r>
              <a:rPr lang="cs-CZ" dirty="0" smtClean="0">
                <a:sym typeface="Symbol"/>
              </a:rPr>
              <a:t></a:t>
            </a:r>
            <a:endParaRPr lang="cs-CZ" dirty="0" smtClean="0"/>
          </a:p>
          <a:p>
            <a:pPr marL="609600" indent="-609600" algn="ctr">
              <a:buNone/>
            </a:pPr>
            <a:r>
              <a:rPr lang="cs-CZ" sz="2800" dirty="0" smtClean="0"/>
              <a:t>Pokud má výzkum dopad na zkoumané osoby, jak zajistíte, že nebudou výzkumem ohroženy či poškozeny? </a:t>
            </a:r>
            <a:r>
              <a:rPr lang="cs-CZ" sz="2800" u="sng" dirty="0" smtClean="0"/>
              <a:t>Etika výzkumu</a:t>
            </a:r>
            <a:r>
              <a:rPr lang="cs-CZ" sz="2800" dirty="0" smtClean="0"/>
              <a:t>.</a:t>
            </a:r>
          </a:p>
          <a:p>
            <a:pPr marL="609600" indent="-60960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Výzkumné 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Mají ženy nižší příjem než muži?</a:t>
            </a:r>
          </a:p>
          <a:p>
            <a:r>
              <a:rPr lang="cs-CZ" dirty="0" smtClean="0">
                <a:latin typeface="Calibri" pitchFamily="34" charset="0"/>
              </a:rPr>
              <a:t>Proč mají ženy nižší příjem než muži?</a:t>
            </a:r>
          </a:p>
          <a:p>
            <a:r>
              <a:rPr lang="cs-CZ" dirty="0" smtClean="0"/>
              <a:t>Vliv neformálních skupin na produktivitu práce</a:t>
            </a:r>
          </a:p>
          <a:p>
            <a:r>
              <a:rPr lang="cs-CZ" dirty="0" smtClean="0"/>
              <a:t>Prostorové rozdíly míry nezaměstnanosti. </a:t>
            </a:r>
          </a:p>
          <a:p>
            <a:r>
              <a:rPr lang="cs-CZ" dirty="0" smtClean="0">
                <a:latin typeface="Calibri" pitchFamily="34" charset="0"/>
              </a:rPr>
              <a:t>Obliba pravicových stran u </a:t>
            </a:r>
            <a:r>
              <a:rPr lang="cs-CZ" dirty="0" err="1" smtClean="0">
                <a:latin typeface="Calibri" pitchFamily="34" charset="0"/>
              </a:rPr>
              <a:t>prvovoličů</a:t>
            </a:r>
            <a:r>
              <a:rPr lang="cs-CZ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to proměnná?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b="1" smtClean="0"/>
              <a:t>Proměnná</a:t>
            </a:r>
            <a:r>
              <a:rPr lang="cs-CZ" sz="2100" smtClean="0"/>
              <a:t> je znak, který je jednak symbolickým vyjádřením vlastnosti a jednak svými hodnotami vyjadřuje vlastnosti a vztahy mezi hodnotami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Proměnná je empiricky identifikovatelná dimenze pojmu nebo měřitelný pojem , který nabývá dvou nebo více hodnot pro různé jednotky nebo pro různá období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Musí splňovat tyto podmínky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sz="2100" smtClean="0"/>
              <a:t>diskriminabilita (rozlišitelnost) – musí nabývat alespoň 2 hodnot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sz="2100" smtClean="0"/>
              <a:t>úplnost – ke každému stavu vlastnosti existuje hodnota znaku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sz="2100" smtClean="0"/>
              <a:t>jednoznačnost – dvě různé hodnoty nemohou odpovídat jednomu stavu vlastnosti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accent2"/>
                </a:solidFill>
              </a:rPr>
              <a:t>Typy proměnných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b="1" smtClean="0"/>
              <a:t>Závisle proměnná</a:t>
            </a:r>
            <a:r>
              <a:rPr lang="cs-CZ" sz="2600" smtClean="0"/>
              <a:t> je jev, který se výzkumník snaží objasnit, je to to, co bylo něčím zapříčiněno. </a:t>
            </a:r>
          </a:p>
          <a:p>
            <a:pPr eaLnBrk="1" hangingPunct="1"/>
            <a:r>
              <a:rPr lang="cs-CZ" sz="2600" b="1" smtClean="0"/>
              <a:t>Nezávisle proměnná</a:t>
            </a:r>
            <a:r>
              <a:rPr lang="cs-CZ" sz="2600" smtClean="0"/>
              <a:t> je věc, která vysvětluje (částečně) závisle proměnnou. Je to důvod nebo příčina závisle proměnné. </a:t>
            </a:r>
          </a:p>
          <a:p>
            <a:pPr eaLnBrk="1" hangingPunct="1"/>
            <a:r>
              <a:rPr lang="cs-CZ" sz="2600" b="1" smtClean="0"/>
              <a:t>Intervenující proměnná</a:t>
            </a:r>
            <a:r>
              <a:rPr lang="cs-CZ" sz="2600" smtClean="0"/>
              <a:t> je současně závislá i nezávislá. Jestli je proměnná závislá nebo nezávislá, určíme </a:t>
            </a:r>
            <a:br>
              <a:rPr lang="cs-CZ" sz="2600" smtClean="0"/>
            </a:br>
            <a:r>
              <a:rPr lang="cs-CZ" sz="2600" smtClean="0"/>
              <a:t>z kontextu, který zkoumáme. </a:t>
            </a:r>
          </a:p>
          <a:p>
            <a:pPr eaLnBrk="1" hangingPunct="1"/>
            <a:r>
              <a:rPr lang="cs-CZ" sz="2600" b="1" smtClean="0"/>
              <a:t>Kauzální směr</a:t>
            </a:r>
            <a:r>
              <a:rPr lang="cs-CZ" sz="2600" smtClean="0"/>
              <a:t>: nezávisle proměnná</a:t>
            </a:r>
            <a:r>
              <a:rPr lang="cs-CZ" sz="2600" smtClean="0">
                <a:sym typeface="Symbol" pitchFamily="18" charset="2"/>
              </a:rPr>
              <a:t></a:t>
            </a:r>
            <a:r>
              <a:rPr lang="cs-CZ" sz="2600" smtClean="0"/>
              <a:t> intervenující proměnná</a:t>
            </a:r>
            <a:r>
              <a:rPr lang="cs-CZ" sz="2600" smtClean="0">
                <a:sym typeface="Symbol" pitchFamily="18" charset="2"/>
              </a:rPr>
              <a:t></a:t>
            </a:r>
            <a:r>
              <a:rPr lang="cs-CZ" sz="2600" smtClean="0"/>
              <a:t>závisle proměnná.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800" smtClean="0"/>
              <a:t>Základní typy vztahů mezi 2 proměnnými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endParaRPr lang="cs-CZ" sz="2500" smtClean="0"/>
          </a:p>
          <a:p>
            <a:pPr marL="571500" indent="-571500" eaLnBrk="1" hangingPunct="1"/>
            <a:r>
              <a:rPr lang="cs-CZ" sz="2500" smtClean="0"/>
              <a:t>V sociálních vědách pracujeme nejčastěji s komplexními systémy vztahů mezi mnoha proměnnými – ideálně se výzkum zaměří na jeden konkrétní  přirozený (tj. navenek relativně uzavřený) systém, aby tuto komplexitu zohlednil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800" smtClean="0"/>
              <a:t>Logika zkreslení při analýze sociálních systémů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4 základní způsoby, jak NEZOHLEDNĚNÁ (tj. NEPOZOROVANÁ NEBO NEMĚŘITELNÁ) třetí proměnná může ovlivnit přípravu, průběh, výsledek či interpretaci výzkumu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dirty="0" smtClean="0"/>
              <a:t>Chybějící střední proměnná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dirty="0" smtClean="0"/>
              <a:t>Vnější proměnná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dirty="0" smtClean="0"/>
              <a:t>Vývojová sekvence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dirty="0" smtClean="0"/>
              <a:t>Dvojí příčina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endParaRPr lang="cs-CZ" dirty="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A) </a:t>
            </a:r>
            <a:r>
              <a:rPr lang="cs-CZ" b="1" dirty="0" smtClean="0"/>
              <a:t>Chybějící </a:t>
            </a:r>
            <a:r>
              <a:rPr lang="cs-CZ" b="1" dirty="0" smtClean="0"/>
              <a:t>střední proměnná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Když mezi nezávisle proměnnou X a závisle Y existuje ještě proměnná Z, která nebyla v analýze zahrnuta.</a:t>
            </a:r>
          </a:p>
          <a:p>
            <a:pPr eaLnBrk="1" hangingPunct="1"/>
            <a:r>
              <a:rPr lang="cs-CZ" sz="2800" dirty="0" smtClean="0"/>
              <a:t>Jak se to jeví: X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/>
              <a:t>Y. Jak to je: X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/>
              <a:t>Z</a:t>
            </a:r>
            <a:r>
              <a:rPr lang="cs-CZ" sz="2800" dirty="0" smtClean="0">
                <a:sym typeface="Symbol" pitchFamily="18" charset="2"/>
              </a:rPr>
              <a:t></a:t>
            </a:r>
            <a:r>
              <a:rPr lang="cs-CZ" sz="2800" dirty="0" smtClean="0"/>
              <a:t>Y. </a:t>
            </a:r>
          </a:p>
          <a:p>
            <a:pPr eaLnBrk="1" hangingPunct="1"/>
            <a:r>
              <a:rPr lang="cs-CZ" sz="2800" dirty="0" smtClean="0"/>
              <a:t>Příklad: Ve Švédsku mají ve srovnání </a:t>
            </a:r>
            <a:br>
              <a:rPr lang="cs-CZ" sz="2800" dirty="0" smtClean="0"/>
            </a:br>
            <a:r>
              <a:rPr lang="cs-CZ" sz="2800" dirty="0" smtClean="0"/>
              <a:t>s ČR Φ výrazně vyšší vzdělanostní úroveň. (Interpretace: Jsou Češi méně inteligentní?) </a:t>
            </a:r>
          </a:p>
          <a:p>
            <a:pPr eaLnBrk="1" hangingPunct="1"/>
            <a:r>
              <a:rPr lang="cs-CZ" sz="2800" i="1" dirty="0" smtClean="0"/>
              <a:t>Navrhněte kvalifikovanější vysvětlení než která se nabízí z laického pohledu!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Hl. zásady sociálních věd:</a:t>
            </a:r>
            <a:endParaRPr lang="cs-CZ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772400" cy="4104456"/>
          </a:xfrm>
        </p:spPr>
        <p:txBody>
          <a:bodyPr>
            <a:normAutofit fontScale="25000" lnSpcReduction="20000"/>
          </a:bodyPr>
          <a:lstStyle/>
          <a:p>
            <a:r>
              <a:rPr lang="cs-CZ" sz="12000" dirty="0" smtClean="0"/>
              <a:t>Pokoušejí se vysvětlit, co se děje (nikoli co by se mělo stát), tzv. </a:t>
            </a:r>
            <a:r>
              <a:rPr lang="cs-CZ" sz="12000" u="sng" dirty="0" smtClean="0"/>
              <a:t>pozitivistická tradice</a:t>
            </a:r>
            <a:r>
              <a:rPr lang="cs-CZ" sz="12000" dirty="0" smtClean="0"/>
              <a:t>.</a:t>
            </a:r>
          </a:p>
          <a:p>
            <a:r>
              <a:rPr lang="cs-CZ" sz="12000" dirty="0" smtClean="0"/>
              <a:t>Hledají pravidelnosti v sociálním životě.</a:t>
            </a:r>
          </a:p>
          <a:p>
            <a:r>
              <a:rPr lang="cs-CZ" sz="12000" dirty="0" smtClean="0"/>
              <a:t>Sociální vědci vysvětlují jednání souboru lidí (nikoli jednotlivců).</a:t>
            </a:r>
          </a:p>
          <a:p>
            <a:r>
              <a:rPr lang="cs-CZ" sz="12000" dirty="0" smtClean="0"/>
              <a:t>Realita  je převedena do roviny proměnných.</a:t>
            </a:r>
          </a:p>
          <a:p>
            <a:pPr lvl="1"/>
            <a:r>
              <a:rPr lang="cs-CZ" sz="8800" dirty="0" smtClean="0"/>
              <a:t>Redukce počtu pozorovaných proměnných</a:t>
            </a:r>
          </a:p>
          <a:p>
            <a:pPr lvl="1"/>
            <a:r>
              <a:rPr lang="cs-CZ" sz="8800" dirty="0" smtClean="0"/>
              <a:t>Redukce počtu analyzovaných vztahů mezi nimi</a:t>
            </a:r>
          </a:p>
          <a:p>
            <a:pPr lvl="1"/>
            <a:r>
              <a:rPr lang="cs-CZ" sz="8800" dirty="0" smtClean="0"/>
              <a:t>Redukce populace na vzorek</a:t>
            </a:r>
          </a:p>
          <a:p>
            <a:pPr lvl="1"/>
            <a:r>
              <a:rPr lang="cs-CZ" sz="8800" dirty="0" smtClean="0"/>
              <a:t>Redukce časového kontinua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56176" y="5842337"/>
            <a:ext cx="27719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Použité zdroje:</a:t>
            </a:r>
          </a:p>
          <a:p>
            <a:r>
              <a:rPr lang="cs-CZ" sz="2000" i="1" dirty="0" err="1" smtClean="0"/>
              <a:t>Babbie</a:t>
            </a:r>
            <a:r>
              <a:rPr lang="cs-CZ" sz="2000" i="1" dirty="0" smtClean="0"/>
              <a:t>, E., © 2010,2007,</a:t>
            </a:r>
          </a:p>
          <a:p>
            <a:r>
              <a:rPr lang="cs-CZ" sz="2000" i="1" dirty="0" err="1" smtClean="0"/>
              <a:t>Disman</a:t>
            </a:r>
            <a:r>
              <a:rPr lang="cs-CZ" sz="2000" i="1" dirty="0" smtClean="0"/>
              <a:t>, M.,2008.</a:t>
            </a:r>
            <a:endParaRPr lang="cs-CZ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B) Vnější proměnná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Zkreslení, které vzniká tehdy, když třetí neanalyzovaná proměnná ovlivňuje nějak obě proměnné, které studujeme. </a:t>
            </a:r>
          </a:p>
          <a:p>
            <a:pPr eaLnBrk="1" hangingPunct="1"/>
            <a:r>
              <a:rPr lang="cs-CZ" smtClean="0"/>
              <a:t>Jak se to jeví: X</a:t>
            </a:r>
            <a:r>
              <a:rPr lang="cs-CZ" smtClean="0">
                <a:sym typeface="Symbol" pitchFamily="18" charset="2"/>
              </a:rPr>
              <a:t></a:t>
            </a:r>
            <a:r>
              <a:rPr lang="cs-CZ" smtClean="0"/>
              <a:t>Y. Jak to je: X</a:t>
            </a:r>
            <a:r>
              <a:rPr lang="cs-CZ" smtClean="0">
                <a:sym typeface="Symbol" pitchFamily="18" charset="2"/>
              </a:rPr>
              <a:t></a:t>
            </a:r>
            <a:r>
              <a:rPr lang="cs-CZ" smtClean="0"/>
              <a:t>Z</a:t>
            </a:r>
            <a:r>
              <a:rPr lang="cs-CZ" smtClean="0">
                <a:sym typeface="Symbol" pitchFamily="18" charset="2"/>
              </a:rPr>
              <a:t></a:t>
            </a:r>
            <a:r>
              <a:rPr lang="cs-CZ" smtClean="0"/>
              <a:t>Y.</a:t>
            </a:r>
          </a:p>
          <a:p>
            <a:pPr eaLnBrk="1" hangingPunct="1"/>
            <a:r>
              <a:rPr lang="cs-CZ" smtClean="0"/>
              <a:t>Příklad: Tam, kde je víc čápů, se také rodí více dětí (interpretace: čápi nosí děti?). </a:t>
            </a:r>
          </a:p>
          <a:p>
            <a:pPr eaLnBrk="1" hangingPunct="1"/>
            <a:r>
              <a:rPr lang="cs-CZ" i="1" smtClean="0"/>
              <a:t>Vysvětlení?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C) </a:t>
            </a:r>
            <a:r>
              <a:rPr lang="cs-CZ" b="1" dirty="0" smtClean="0"/>
              <a:t>Vývojová </a:t>
            </a:r>
            <a:r>
              <a:rPr lang="cs-CZ" b="1" dirty="0" smtClean="0"/>
              <a:t>sekvence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smtClean="0"/>
              <a:t>Je to zkreslení, způsobené faktem, že proměnná X, která ovlivňuje Y, je určována předcházející, ale nepozorovanou proměnnou Z. 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Jak se to jeví: X</a:t>
            </a:r>
            <a:r>
              <a:rPr lang="cs-CZ" sz="2600" smtClean="0">
                <a:sym typeface="Symbol" pitchFamily="18" charset="2"/>
              </a:rPr>
              <a:t></a:t>
            </a:r>
            <a:r>
              <a:rPr lang="cs-CZ" sz="2600" smtClean="0"/>
              <a:t>Y. Jak to je: Z</a:t>
            </a:r>
            <a:r>
              <a:rPr lang="cs-CZ" sz="2600" smtClean="0">
                <a:sym typeface="Symbol" pitchFamily="18" charset="2"/>
              </a:rPr>
              <a:t></a:t>
            </a:r>
            <a:r>
              <a:rPr lang="cs-CZ" sz="2600" smtClean="0"/>
              <a:t>X</a:t>
            </a:r>
            <a:r>
              <a:rPr lang="cs-CZ" sz="2600" smtClean="0">
                <a:sym typeface="Symbol" pitchFamily="18" charset="2"/>
              </a:rPr>
              <a:t></a:t>
            </a:r>
            <a:r>
              <a:rPr lang="cs-CZ" sz="2600" smtClean="0"/>
              <a:t>Y.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Příklad: vede počítačové hráčství k větší agresivitě? </a:t>
            </a:r>
            <a:br>
              <a:rPr lang="cs-CZ" sz="2600" smtClean="0"/>
            </a:br>
            <a:r>
              <a:rPr lang="cs-CZ" sz="2600" smtClean="0"/>
              <a:t>(Interpretace: virtuální násilí vede k tomu skutečnému?)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Vysvětlení: Mladí hráči počítačových her často vyrůstají v nefunkčních rodinách nebo v jiných podmínkách, které jsou primární příčinou jejich frustrace vybíjené na počítačích </a:t>
            </a:r>
            <a:br>
              <a:rPr lang="cs-CZ" sz="3200" dirty="0" smtClean="0"/>
            </a:br>
            <a:r>
              <a:rPr lang="cs-CZ" sz="3200" dirty="0" smtClean="0"/>
              <a:t>a pak i na lidech.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D) </a:t>
            </a:r>
            <a:r>
              <a:rPr lang="cs-CZ" b="1" dirty="0" smtClean="0"/>
              <a:t>Dvojí </a:t>
            </a:r>
            <a:r>
              <a:rPr lang="cs-CZ" b="1" dirty="0" smtClean="0"/>
              <a:t>příčina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500" dirty="0" smtClean="0"/>
              <a:t>Dvojí příčina znamená, že závisle proměnná Y má dvě příčiny, ale jenom jedna z nich byla zahrnuta do výzkumu. 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dirty="0" smtClean="0"/>
              <a:t>Jak se to jeví: X</a:t>
            </a:r>
            <a:r>
              <a:rPr lang="cs-CZ" sz="2500" dirty="0" smtClean="0">
                <a:sym typeface="Symbol" pitchFamily="18" charset="2"/>
              </a:rPr>
              <a:t></a:t>
            </a:r>
            <a:r>
              <a:rPr lang="cs-CZ" sz="2500" dirty="0" smtClean="0"/>
              <a:t>Y. Jak to je: X</a:t>
            </a:r>
            <a:r>
              <a:rPr lang="cs-CZ" sz="2500" dirty="0" smtClean="0">
                <a:sym typeface="Symbol" pitchFamily="18" charset="2"/>
              </a:rPr>
              <a:t></a:t>
            </a:r>
            <a:r>
              <a:rPr lang="cs-CZ" sz="2500" dirty="0" smtClean="0"/>
              <a:t>Y</a:t>
            </a:r>
            <a:r>
              <a:rPr lang="cs-CZ" sz="2500" dirty="0" smtClean="0">
                <a:sym typeface="Symbol" pitchFamily="18" charset="2"/>
              </a:rPr>
              <a:t></a:t>
            </a:r>
            <a:r>
              <a:rPr lang="cs-CZ" sz="2500" dirty="0" smtClean="0"/>
              <a:t>Z.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dirty="0" smtClean="0"/>
              <a:t>Příklad: Volby mají vyšší účast tehdy, pokud je špatné počasí. (Interpretace: lidé nejedou o víkendu na výlet, ale jdou k urnám.)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dirty="0" smtClean="0"/>
              <a:t>ALE: volby mají vyšší účast také proto, že jsou voliči velmi nespokojeni se stávající politickou </a:t>
            </a:r>
            <a:r>
              <a:rPr lang="cs-CZ" sz="2500" dirty="0" smtClean="0"/>
              <a:t>situací</a:t>
            </a:r>
            <a:r>
              <a:rPr lang="cs-CZ" sz="2500" dirty="0" smtClean="0"/>
              <a:t> </a:t>
            </a:r>
            <a:r>
              <a:rPr lang="cs-CZ" sz="2500" dirty="0" smtClean="0"/>
              <a:t>nebo na ně zapůsobila účinná kampaň atd.</a:t>
            </a:r>
            <a:endParaRPr lang="cs-CZ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i="1" dirty="0" smtClean="0"/>
              <a:t>Otázka z četby </a:t>
            </a:r>
            <a:br>
              <a:rPr lang="cs-CZ" sz="2800" b="1" i="1" dirty="0" smtClean="0"/>
            </a:br>
            <a:r>
              <a:rPr lang="cs-CZ" sz="2800" b="1" i="1" dirty="0" smtClean="0"/>
              <a:t>(</a:t>
            </a:r>
            <a:r>
              <a:rPr lang="cs-CZ" sz="2800" b="1" i="1" dirty="0" err="1" smtClean="0"/>
              <a:t>Babbie</a:t>
            </a:r>
            <a:r>
              <a:rPr lang="cs-CZ" sz="2800" b="1" i="1" dirty="0" smtClean="0"/>
              <a:t>) </a:t>
            </a:r>
            <a:endParaRPr lang="cs-CZ" sz="3600" i="1" baseline="30000" dirty="0" smtClean="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b="1" dirty="0" smtClean="0"/>
              <a:t>	</a:t>
            </a:r>
          </a:p>
          <a:p>
            <a:pPr marL="609600" indent="-609600" algn="ctr">
              <a:buNone/>
            </a:pPr>
            <a:r>
              <a:rPr lang="cs-CZ" b="1" dirty="0" smtClean="0"/>
              <a:t>	V čem spočívá rozdíl vědecké perspektivy a perspektivy tzv. „běžného všedního poznávání“?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Na začátku výzkumu se musíme rozhodnout:</a:t>
            </a:r>
            <a:endParaRPr lang="cs-CZ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772400" cy="3429000"/>
          </a:xfrm>
        </p:spPr>
        <p:txBody>
          <a:bodyPr>
            <a:normAutofit/>
          </a:bodyPr>
          <a:lstStyle/>
          <a:p>
            <a:r>
              <a:rPr lang="cs-CZ" dirty="0" smtClean="0"/>
              <a:t>Co chceme zjistit – jaký bude účel a co 	bude cíl výzkumu?</a:t>
            </a:r>
          </a:p>
          <a:p>
            <a:r>
              <a:rPr lang="cs-CZ" dirty="0" smtClean="0"/>
              <a:t>Musíme se rozhodnout jaké a kolik proměnných nás bude zajímat?</a:t>
            </a:r>
          </a:p>
          <a:p>
            <a:r>
              <a:rPr lang="cs-CZ" dirty="0" smtClean="0"/>
              <a:t>Jak budeme data získávat?</a:t>
            </a:r>
          </a:p>
          <a:p>
            <a:r>
              <a:rPr lang="cs-CZ" dirty="0" smtClean="0"/>
              <a:t>Jak budeme data analyzovat?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04248" y="6165304"/>
            <a:ext cx="19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err="1" smtClean="0"/>
              <a:t>Punch</a:t>
            </a:r>
            <a:r>
              <a:rPr lang="cs-CZ" sz="2000" i="1" dirty="0" smtClean="0"/>
              <a:t>, K.F., 2008</a:t>
            </a:r>
            <a:endParaRPr lang="cs-CZ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79BB-4AE9-4EDB-A89F-084088055F78}" type="slidenum">
              <a:rPr lang="cs-CZ"/>
              <a:pPr/>
              <a:t>5</a:t>
            </a:fld>
            <a:endParaRPr lang="cs-CZ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Cíle výzkumu</a:t>
            </a:r>
            <a:r>
              <a:rPr lang="cs-CZ" sz="4000"/>
              <a:t/>
            </a:r>
            <a:br>
              <a:rPr lang="cs-CZ" sz="4000"/>
            </a:br>
            <a:endParaRPr lang="cs-CZ" sz="40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1. </a:t>
            </a:r>
            <a:r>
              <a:rPr lang="cs-CZ" b="1" dirty="0"/>
              <a:t>Explorace – průzkum </a:t>
            </a:r>
            <a:br>
              <a:rPr lang="cs-CZ" b="1" dirty="0"/>
            </a:br>
            <a:r>
              <a:rPr lang="cs-CZ" dirty="0"/>
              <a:t>počáteční, hrubé porozumění nějakému jevu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2. </a:t>
            </a:r>
            <a:r>
              <a:rPr lang="cs-CZ" b="1" dirty="0"/>
              <a:t>Deskripce – popis</a:t>
            </a:r>
            <a:br>
              <a:rPr lang="cs-CZ" b="1" dirty="0"/>
            </a:br>
            <a:r>
              <a:rPr lang="cs-CZ" dirty="0"/>
              <a:t>přesné měření a popis vlastností populace nebo </a:t>
            </a:r>
            <a:r>
              <a:rPr lang="cs-CZ" dirty="0" smtClean="0"/>
              <a:t>jevu.  Co, jak</a:t>
            </a:r>
            <a:r>
              <a:rPr lang="cs-CZ" dirty="0"/>
              <a:t>, kolik?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3. </a:t>
            </a:r>
            <a:r>
              <a:rPr lang="cs-CZ" b="1" dirty="0"/>
              <a:t>Explanace – vysvětlení</a:t>
            </a:r>
            <a:br>
              <a:rPr lang="cs-CZ" b="1" dirty="0"/>
            </a:br>
            <a:r>
              <a:rPr lang="cs-CZ" dirty="0"/>
              <a:t>odhalení a popis vztahů mezi různými aspekty sledovaného jevu &gt; Proč?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C3906-257F-4130-9EC3-77F7EB66586F}" type="slidenum">
              <a:rPr lang="cs-CZ"/>
              <a:pPr/>
              <a:t>6</a:t>
            </a:fld>
            <a:endParaRPr lang="cs-CZ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Jednotky analýzy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Individuální </a:t>
            </a:r>
            <a:r>
              <a:rPr lang="cs-CZ" dirty="0" smtClean="0"/>
              <a:t>osoby</a:t>
            </a:r>
            <a:endParaRPr lang="cs-CZ" dirty="0"/>
          </a:p>
          <a:p>
            <a:r>
              <a:rPr lang="cs-CZ" dirty="0"/>
              <a:t>Skupiny </a:t>
            </a:r>
            <a:r>
              <a:rPr lang="cs-CZ" dirty="0" smtClean="0"/>
              <a:t>(domácnost)</a:t>
            </a:r>
            <a:endParaRPr lang="cs-CZ" dirty="0"/>
          </a:p>
          <a:p>
            <a:r>
              <a:rPr lang="cs-CZ" dirty="0"/>
              <a:t>Formální organizace </a:t>
            </a:r>
            <a:r>
              <a:rPr lang="cs-CZ" dirty="0" smtClean="0"/>
              <a:t>(firmy, úřady)</a:t>
            </a:r>
            <a:endParaRPr lang="cs-CZ" dirty="0"/>
          </a:p>
          <a:p>
            <a:r>
              <a:rPr lang="cs-CZ" dirty="0"/>
              <a:t>Lidské výtvory</a:t>
            </a:r>
          </a:p>
          <a:p>
            <a:pPr lvl="1"/>
            <a:r>
              <a:rPr lang="cs-CZ" sz="3200" dirty="0"/>
              <a:t>materiální </a:t>
            </a:r>
            <a:r>
              <a:rPr lang="cs-CZ" sz="3200" dirty="0" smtClean="0"/>
              <a:t>(dokumenty, knihy</a:t>
            </a:r>
            <a:r>
              <a:rPr lang="cs-CZ" sz="3200" dirty="0"/>
              <a:t>, obrazy)</a:t>
            </a:r>
          </a:p>
          <a:p>
            <a:pPr lvl="1"/>
            <a:r>
              <a:rPr lang="cs-CZ" sz="3200" dirty="0"/>
              <a:t>sociální interakce </a:t>
            </a:r>
            <a:r>
              <a:rPr lang="cs-CZ" sz="3200" dirty="0" smtClean="0"/>
              <a:t>(předváděcí akce,…)</a:t>
            </a:r>
            <a:endParaRPr lang="cs-CZ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BA95-D976-4754-9BDC-BD4757ECC99C}" type="slidenum">
              <a:rPr lang="cs-CZ"/>
              <a:pPr/>
              <a:t>7</a:t>
            </a:fld>
            <a:endParaRPr lang="cs-CZ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Výzkumný projekt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upřesnění, co chci zjistit a určení nejlepší cesty, jak to zjistit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cíle výzkumu</a:t>
            </a:r>
          </a:p>
          <a:p>
            <a:pPr>
              <a:lnSpc>
                <a:spcPct val="90000"/>
              </a:lnSpc>
            </a:pPr>
            <a:r>
              <a:rPr lang="cs-CZ" dirty="0"/>
              <a:t>jednotky analýzy</a:t>
            </a:r>
          </a:p>
          <a:p>
            <a:pPr>
              <a:lnSpc>
                <a:spcPct val="90000"/>
              </a:lnSpc>
            </a:pPr>
            <a:r>
              <a:rPr lang="cs-CZ" dirty="0"/>
              <a:t>témata výzkumu </a:t>
            </a:r>
            <a:r>
              <a:rPr lang="cs-CZ" sz="2400" dirty="0"/>
              <a:t>(podmínky, orientace, jednání)</a:t>
            </a:r>
          </a:p>
          <a:p>
            <a:pPr>
              <a:lnSpc>
                <a:spcPct val="90000"/>
              </a:lnSpc>
            </a:pPr>
            <a:r>
              <a:rPr lang="cs-CZ" dirty="0"/>
              <a:t>časová dimenze</a:t>
            </a:r>
          </a:p>
          <a:p>
            <a:pPr>
              <a:lnSpc>
                <a:spcPct val="90000"/>
              </a:lnSpc>
            </a:pPr>
            <a:r>
              <a:rPr lang="cs-CZ" dirty="0"/>
              <a:t>motivace výzkumu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Návrh výzkumného projektu </a:t>
            </a:r>
            <a:br>
              <a:rPr lang="cs-CZ" b="1" dirty="0"/>
            </a:br>
            <a:endParaRPr lang="cs-CZ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/>
              <a:t>proposal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9. 10. 2014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C24E-DFD9-4A8E-9C4A-426AC8F4499F}" type="slidenum">
              <a:rPr lang="cs-CZ"/>
              <a:pPr/>
              <a:t>9</a:t>
            </a:fld>
            <a:endParaRPr lang="cs-CZ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Výzkumný projekt by měl obsahovat: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Problém nebo předmět výzkumu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>
              <a:buFontTx/>
              <a:buNone/>
            </a:pPr>
            <a:r>
              <a:rPr lang="cs-CZ" dirty="0"/>
              <a:t>	Co přesně chci </a:t>
            </a:r>
            <a:r>
              <a:rPr lang="cs-CZ" dirty="0" smtClean="0"/>
              <a:t>studovat (zkoumat)?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K čemu to poslouží?</a:t>
            </a:r>
            <a:br>
              <a:rPr lang="cs-CZ" dirty="0"/>
            </a:br>
            <a:r>
              <a:rPr lang="cs-CZ" dirty="0"/>
              <a:t>Má navrhovaný výzkum praktické využití?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704</Words>
  <Application>Microsoft Office PowerPoint</Application>
  <PresentationFormat>Předvádění na obrazovce (4:3)</PresentationFormat>
  <Paragraphs>132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Volba a formulace teoreticko-metodologických východisek</vt:lpstr>
      <vt:lpstr>Hl. zásady sociálních věd:</vt:lpstr>
      <vt:lpstr>Otázka z četby  (Babbie) </vt:lpstr>
      <vt:lpstr>Na začátku výzkumu se musíme rozhodnout:</vt:lpstr>
      <vt:lpstr>Cíle výzkumu </vt:lpstr>
      <vt:lpstr>Jednotky analýzy</vt:lpstr>
      <vt:lpstr>Výzkumný projekt</vt:lpstr>
      <vt:lpstr>Návrh výzkumného projektu  </vt:lpstr>
      <vt:lpstr>Výzkumný projekt by měl obsahovat:</vt:lpstr>
      <vt:lpstr>Snímek 10</vt:lpstr>
      <vt:lpstr>Snímek 11</vt:lpstr>
      <vt:lpstr>Snímek 12</vt:lpstr>
      <vt:lpstr>Snímek 13</vt:lpstr>
      <vt:lpstr>Výzkumné náměty</vt:lpstr>
      <vt:lpstr>Co je to proměnná?</vt:lpstr>
      <vt:lpstr>Typy proměnných</vt:lpstr>
      <vt:lpstr>Základní typy vztahů mezi 2 proměnnými</vt:lpstr>
      <vt:lpstr>Logika zkreslení při analýze sociálních systémů</vt:lpstr>
      <vt:lpstr>A) Chybějící střední proměnná</vt:lpstr>
      <vt:lpstr>B) Vnější proměnná</vt:lpstr>
      <vt:lpstr>C) Vývojová sekvence</vt:lpstr>
      <vt:lpstr>Snímek 22</vt:lpstr>
      <vt:lpstr>D) Dvojí příčina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laura</dc:creator>
  <cp:lastModifiedBy>laura</cp:lastModifiedBy>
  <cp:revision>50</cp:revision>
  <dcterms:created xsi:type="dcterms:W3CDTF">2011-10-13T07:29:46Z</dcterms:created>
  <dcterms:modified xsi:type="dcterms:W3CDTF">2014-10-09T12:42:28Z</dcterms:modified>
</cp:coreProperties>
</file>