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80" r:id="rId2"/>
    <p:sldId id="281" r:id="rId3"/>
    <p:sldId id="291" r:id="rId4"/>
    <p:sldId id="292" r:id="rId5"/>
    <p:sldId id="293" r:id="rId6"/>
    <p:sldId id="294" r:id="rId7"/>
    <p:sldId id="295" r:id="rId8"/>
    <p:sldId id="270" r:id="rId9"/>
    <p:sldId id="268" r:id="rId10"/>
    <p:sldId id="277" r:id="rId11"/>
    <p:sldId id="272" r:id="rId12"/>
    <p:sldId id="271" r:id="rId13"/>
    <p:sldId id="276" r:id="rId14"/>
    <p:sldId id="283" r:id="rId15"/>
    <p:sldId id="274" r:id="rId16"/>
    <p:sldId id="297" r:id="rId17"/>
    <p:sldId id="275" r:id="rId18"/>
    <p:sldId id="273" r:id="rId19"/>
    <p:sldId id="286" r:id="rId20"/>
    <p:sldId id="284" r:id="rId21"/>
    <p:sldId id="288" r:id="rId22"/>
    <p:sldId id="296" r:id="rId23"/>
    <p:sldId id="298" r:id="rId24"/>
    <p:sldId id="299" r:id="rId25"/>
    <p:sldId id="300" r:id="rId26"/>
    <p:sldId id="301" r:id="rId27"/>
    <p:sldId id="260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79" autoAdjust="0"/>
  </p:normalViewPr>
  <p:slideViewPr>
    <p:cSldViewPr>
      <p:cViewPr varScale="1">
        <p:scale>
          <a:sx n="119" d="100"/>
          <a:sy n="11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5E91D9-22CD-4EC3-9470-714F7C110E8C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3FAF53-C2F4-4950-936A-113A5CD3CB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A3E7F80-348F-4550-8B21-E0D28E858BB7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C1B6DF5-07A5-40C5-ABDC-7F4B233C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 smtClean="0"/>
              <a:t> </a:t>
            </a: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9C9590-4D5F-4051-A53C-A01FFB3D003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Dvouhlavňová otázka, operuje s podmínkou, na které se nemusí všichni respondenti shodnout. </a:t>
            </a:r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E52641-4629-48FD-8C87-3856BD71007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Dvouhlavňová otázka, operuje s podmínkou, na které se nemusí všichni respondenti shodnout. 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5DD3F52-485E-429D-9A75-EB150DDDE08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 smtClean="0"/>
              <a:t> </a:t>
            </a: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FF8F9E-D79B-47EA-98A3-186B6FE4BD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 smtClean="0"/>
              <a:t> </a:t>
            </a:r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FF8F9E-D79B-47EA-98A3-186B6FE4BD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smtClean="0"/>
              <a:t>Dvouhlavňová otázka, operuje s podmínkou, na které se nemusí všichni respondenti shodnout. </a:t>
            </a: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75B0FB-EE23-438A-9D86-F129E7E7D5D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D4914-4034-4E75-8F06-C76091D97E90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99E41C-A38B-46A1-B7C4-0358AAE48E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874B7-AB86-4D9E-847F-9E1D6BFA50BF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437FA-E4C7-48BC-BACD-70F817F786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1F3B2-AD32-4EF8-B691-78F99B69A456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86B66-AE29-445B-9857-07AFCDC45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400">
              <a:latin typeface="Calibri" pitchFamily="34" charset="0"/>
              <a:cs typeface="+mn-cs"/>
            </a:endParaRPr>
          </a:p>
        </p:txBody>
      </p:sp>
      <p:sp>
        <p:nvSpPr>
          <p:cNvPr id="3" name="Rectangle 3"/>
          <p:cNvSpPr>
            <a:spLocks noGrp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cs-CZ" sz="320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BB50-9A5E-4408-9455-F2B3A07CA080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1F64-0688-4807-8428-594A3B4FA6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1A29C-E07C-4A57-A938-C8EEF5E5C0B0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0FA95-5512-433E-86D5-F704325F22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721B-D1B4-42D2-AD2E-E2EBE822A5AB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90BB9-BE69-494B-B2EF-AECE0696B0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287A9-A27A-4D3F-BE5F-77653B539C0C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D2608-F289-4E77-B81E-A76E5D228E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207F-6E0E-457F-83DD-CE31453614C0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38992-E71F-4881-912F-59BC719755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A024-AB6E-4378-ABA3-7E8D52EBA548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D975C-2C55-45FF-8066-B1B04E4AA5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231E4-DB2F-4415-B6E9-F2C4ADB56AF8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43E0A-A0B3-44AA-9A5E-30A3732ECA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48CD8-AE26-4C95-8615-2311A400BB1C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79445-6E14-45DC-801E-BB7D6F3B42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CC6228-A349-4EE8-ADEE-28C985B97E64}" type="datetimeFigureOut">
              <a:rPr lang="cs-CZ"/>
              <a:pPr>
                <a:defRPr/>
              </a:pPr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BBFB951-0E67-4306-AA3B-567851262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8" r:id="rId2"/>
    <p:sldLayoutId id="2147483686" r:id="rId3"/>
    <p:sldLayoutId id="2147483679" r:id="rId4"/>
    <p:sldLayoutId id="2147483680" r:id="rId5"/>
    <p:sldLayoutId id="2147483681" r:id="rId6"/>
    <p:sldLayoutId id="2147483682" r:id="rId7"/>
    <p:sldLayoutId id="2147483687" r:id="rId8"/>
    <p:sldLayoutId id="2147483688" r:id="rId9"/>
    <p:sldLayoutId id="2147483683" r:id="rId10"/>
    <p:sldLayoutId id="2147483684" r:id="rId11"/>
    <p:sldLayoutId id="214748368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00213"/>
            <a:ext cx="7772400" cy="1143000"/>
          </a:xfrm>
        </p:spPr>
        <p:txBody>
          <a:bodyPr/>
          <a:lstStyle/>
          <a:p>
            <a:r>
              <a:rPr lang="cs-CZ" b="1" smtClean="0"/>
              <a:t>Dotazník</a:t>
            </a:r>
            <a:endParaRPr 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3600" dirty="0" smtClean="0">
                <a:latin typeface="Calibri" pitchFamily="34" charset="0"/>
                <a:cs typeface="Calibri" pitchFamily="34" charset="0"/>
              </a:rPr>
              <a:t>Základní metodologická pravidla konstrukce dotazníku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3600" dirty="0" smtClean="0">
              <a:latin typeface="Calibri" pitchFamily="34" charset="0"/>
              <a:cs typeface="Calibri" pitchFamily="34" charset="0"/>
            </a:endParaRP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1. příklad: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2420938"/>
            <a:ext cx="6400800" cy="17526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„Máte rád/a mléko a mléčné výrobky?“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2. </a:t>
            </a:r>
            <a:r>
              <a:rPr lang="cs-CZ" b="1" dirty="0" smtClean="0">
                <a:cs typeface="Calibri" pitchFamily="34" charset="0"/>
              </a:rPr>
              <a:t>příklad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71475" y="2740025"/>
            <a:ext cx="86995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„Jste spokojen/a s Vašim zaměstnáním?“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1. Ano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2. Ne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3. příklad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42900" y="2740025"/>
            <a:ext cx="87566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4000" i="1">
                <a:latin typeface="Calibri" pitchFamily="34" charset="0"/>
                <a:cs typeface="Calibri" pitchFamily="34" charset="0"/>
              </a:rPr>
              <a:t>„Myslíte si, že stát dostatečně podporuje </a:t>
            </a:r>
          </a:p>
          <a:p>
            <a:pPr algn="ctr"/>
            <a:r>
              <a:rPr lang="cs-CZ" sz="4000" i="1">
                <a:latin typeface="Calibri" pitchFamily="34" charset="0"/>
                <a:cs typeface="Calibri" pitchFamily="34" charset="0"/>
              </a:rPr>
              <a:t>absolventy vysokých škol při hledání </a:t>
            </a:r>
          </a:p>
          <a:p>
            <a:pPr algn="ctr"/>
            <a:r>
              <a:rPr lang="cs-CZ" sz="4000" i="1">
                <a:latin typeface="Calibri" pitchFamily="34" charset="0"/>
                <a:cs typeface="Calibri" pitchFamily="34" charset="0"/>
              </a:rPr>
              <a:t>zaměstnání?“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4. příklad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20913" y="2997200"/>
            <a:ext cx="47529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4000" i="1">
                <a:latin typeface="Calibri" pitchFamily="34" charset="0"/>
                <a:cs typeface="Calibri" pitchFamily="34" charset="0"/>
              </a:rPr>
              <a:t>„Jak byste hodnotil/a </a:t>
            </a:r>
          </a:p>
          <a:p>
            <a:pPr algn="ctr"/>
            <a:r>
              <a:rPr lang="cs-CZ" sz="4000" i="1">
                <a:latin typeface="Calibri" pitchFamily="34" charset="0"/>
                <a:cs typeface="Calibri" pitchFamily="34" charset="0"/>
              </a:rPr>
              <a:t>svůj vztah k EU?“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5. příklad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952625" y="2060575"/>
            <a:ext cx="4113213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Do kina chodíte: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1. často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2. ne tak často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3. občas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4. zřídka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5. vůbec ne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6. příklad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692" y="2060575"/>
            <a:ext cx="870289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„Ve mzdách by neměly být velké rozdíly. “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1. Zcela 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2. Spíše 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3. Nevím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4. Spíše nesouhlasím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5. Zcela </a:t>
            </a: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nesouhlasím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000" i="1" dirty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25208 L 0.00052 -0.081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24723 L 1.38889E-6 -0.0861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b="1" dirty="0" smtClean="0"/>
              <a:t>6. Příklad - řešení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85777" y="2060575"/>
            <a:ext cx="8740726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„Ve mzdách by neměly být velké rozdíly. “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1. </a:t>
            </a: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 Zcela </a:t>
            </a:r>
            <a:r>
              <a:rPr lang="cs-CZ" sz="4000" i="1" dirty="0">
                <a:latin typeface="Calibri" pitchFamily="34" charset="0"/>
                <a:cs typeface="Calibri" pitchFamily="34" charset="0"/>
              </a:rPr>
              <a:t>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2. </a:t>
            </a: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 Spíše </a:t>
            </a:r>
            <a:r>
              <a:rPr lang="cs-CZ" sz="4000" i="1" dirty="0">
                <a:latin typeface="Calibri" pitchFamily="34" charset="0"/>
                <a:cs typeface="Calibri" pitchFamily="34" charset="0"/>
              </a:rPr>
              <a:t>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3. </a:t>
            </a: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 Spíše nesouhlasím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 4.  Zcela nesouhlasím</a:t>
            </a: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000" i="1" dirty="0" smtClean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		9. Nevím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</a:t>
            </a:r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 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i="1" dirty="0">
                <a:latin typeface="Calibri" pitchFamily="34" charset="0"/>
                <a:cs typeface="Calibri" pitchFamily="34" charset="0"/>
              </a:rPr>
              <a:t>		</a:t>
            </a:r>
            <a:endParaRPr lang="cs-CZ" sz="4000" i="1" dirty="0" smtClean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000" i="1" dirty="0">
              <a:latin typeface="Calibri" pitchFamily="34" charset="0"/>
              <a:cs typeface="Calibri" pitchFamily="34" charset="0"/>
            </a:endParaRPr>
          </a:p>
          <a:p>
            <a:pPr marL="742950" indent="-74295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7. příklad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81561" y="2997200"/>
            <a:ext cx="783009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„Uveďte prosím, jaký </a:t>
            </a:r>
            <a:r>
              <a:rPr lang="cs-CZ" sz="4000" i="1" dirty="0">
                <a:latin typeface="Calibri" pitchFamily="34" charset="0"/>
                <a:cs typeface="Calibri" pitchFamily="34" charset="0"/>
              </a:rPr>
              <a:t>je váš příjem? 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8. příklad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79388" y="2997200"/>
            <a:ext cx="88360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4000" i="1" dirty="0">
                <a:latin typeface="Calibri" pitchFamily="34" charset="0"/>
                <a:cs typeface="Calibri" pitchFamily="34" charset="0"/>
              </a:rPr>
              <a:t>„Souhlasíte nebo nesouhlasíte s názorem </a:t>
            </a:r>
          </a:p>
          <a:p>
            <a:pPr algn="ctr"/>
            <a:r>
              <a:rPr lang="cs-CZ" sz="4000" i="1" dirty="0">
                <a:latin typeface="Calibri" pitchFamily="34" charset="0"/>
                <a:cs typeface="Calibri" pitchFamily="34" charset="0"/>
              </a:rPr>
              <a:t>prezidenta, že …?“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9. příklad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542326" y="2997200"/>
            <a:ext cx="611013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„Jaká výše ročního školného </a:t>
            </a:r>
          </a:p>
          <a:p>
            <a:pPr algn="ctr"/>
            <a:r>
              <a:rPr lang="cs-CZ" sz="4000" i="1" dirty="0" smtClean="0">
                <a:latin typeface="Calibri" pitchFamily="34" charset="0"/>
                <a:cs typeface="Calibri" pitchFamily="34" charset="0"/>
              </a:rPr>
              <a:t>je podle Vás přijatelná? “</a:t>
            </a:r>
            <a:endParaRPr lang="cs-CZ" sz="4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TECHNIKY SBĚRU DAT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3429000" cy="4319587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KVANTITATIVNÍ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chemeClr val="accent4"/>
                </a:solidFill>
              </a:rPr>
              <a:t>VÝZKUM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i="1" dirty="0" smtClean="0"/>
              <a:t>standardizované techniky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b="1" dirty="0" smtClean="0"/>
              <a:t>Dotazník 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standardizovaný rozhovor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standardizované pozorování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sekundární analýza dat</a:t>
            </a:r>
          </a:p>
          <a:p>
            <a:pPr marL="274320" indent="-274320" fontAlgn="auto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sz="2200" dirty="0" smtClean="0"/>
              <a:t>kvantitativní obsahová analýza (dokumentů, tisku apod.)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557338"/>
            <a:ext cx="3748087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 smtClean="0">
                <a:solidFill>
                  <a:schemeClr val="accent1"/>
                </a:solidFill>
              </a:rPr>
              <a:t>KVALITATIVNÍ VÝZKUM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2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dirty="0" smtClean="0"/>
              <a:t>nestandardizované techniky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nestandardizované pozorování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 smtClean="0"/>
              <a:t>	(zejména participativní)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nestandardizovaný rozhovor (hloubkový, etnometodologický, atp.)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smtClean="0"/>
              <a:t>biografické metody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200" dirty="0" err="1" smtClean="0"/>
              <a:t>textuální</a:t>
            </a:r>
            <a:r>
              <a:rPr lang="cs-CZ" sz="2200" dirty="0" smtClean="0"/>
              <a:t> obsahová analýza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683568" y="2708920"/>
            <a:ext cx="82311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i="1" dirty="0" smtClean="0">
                <a:latin typeface="Calibri" pitchFamily="34" charset="0"/>
              </a:rPr>
              <a:t>„Zkuste stručně uvést změny, </a:t>
            </a:r>
          </a:p>
          <a:p>
            <a:r>
              <a:rPr lang="cs-CZ" sz="4000" i="1" dirty="0" smtClean="0">
                <a:latin typeface="Calibri" pitchFamily="34" charset="0"/>
              </a:rPr>
              <a:t>které v posledních dvou letech zásadně</a:t>
            </a:r>
          </a:p>
          <a:p>
            <a:r>
              <a:rPr lang="cs-CZ" sz="4000" i="1" dirty="0" smtClean="0">
                <a:latin typeface="Calibri" pitchFamily="34" charset="0"/>
              </a:rPr>
              <a:t>ovlivnily chod vaší organizace?“</a:t>
            </a:r>
            <a:endParaRPr lang="cs-CZ" sz="4000" i="1" dirty="0">
              <a:latin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5650" y="1557338"/>
            <a:ext cx="25133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+mn-cs"/>
              </a:rPr>
              <a:t>10. </a:t>
            </a:r>
            <a:r>
              <a:rPr lang="cs-CZ" sz="4000" b="1" dirty="0">
                <a:solidFill>
                  <a:schemeClr val="accent5">
                    <a:lumMod val="75000"/>
                  </a:schemeClr>
                </a:solidFill>
                <a:latin typeface="+mj-lt"/>
                <a:cs typeface="+mn-cs"/>
              </a:rPr>
              <a:t>příklad</a:t>
            </a:r>
            <a:endParaRPr lang="cs-CZ" sz="4000" dirty="0">
              <a:solidFill>
                <a:schemeClr val="accent5">
                  <a:lumMod val="75000"/>
                </a:schemeClr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57338"/>
            <a:ext cx="8229600" cy="1143000"/>
          </a:xfrm>
        </p:spPr>
        <p:txBody>
          <a:bodyPr/>
          <a:lstStyle/>
          <a:p>
            <a:r>
              <a:rPr lang="cs-CZ" b="1" dirty="0" smtClean="0"/>
              <a:t>11. příklad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771650" y="2997200"/>
            <a:ext cx="56499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4000" i="1">
                <a:latin typeface="Calibri" pitchFamily="34" charset="0"/>
                <a:cs typeface="Calibri" pitchFamily="34" charset="0"/>
              </a:rPr>
              <a:t>„Jakou hodnotu má </a:t>
            </a:r>
          </a:p>
          <a:p>
            <a:pPr algn="ctr"/>
            <a:r>
              <a:rPr lang="cs-CZ" sz="4000" i="1">
                <a:latin typeface="Calibri" pitchFamily="34" charset="0"/>
                <a:cs typeface="Calibri" pitchFamily="34" charset="0"/>
              </a:rPr>
              <a:t>vámi vlastněný majetek? 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Shrnutí: na co dávat pozor při tvorbě otázek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Ptát se na přímé zážitky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Respondent nemůže odpovědět – nemá s problémem zkušenost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Vyvarovat se hypotetických otázek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Pokaždé pokládat pouze jednu otázku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Nepokládat dvě otázky najednou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Vyhněte se otázkám, které obsahují neodůvodněné předpoklady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Pozor na skrytou nápovědu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Každý respondent má odpovídat na stejnou otázku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Všichni by měli rozumět termínům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000" dirty="0" smtClean="0">
                <a:latin typeface="Calibri" pitchFamily="34" charset="0"/>
                <a:cs typeface="Calibri" pitchFamily="34" charset="0"/>
              </a:rPr>
              <a:t>Jednoznačné časové úseky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Otázka končí otazníkem</a:t>
            </a:r>
          </a:p>
          <a:p>
            <a:pPr marL="174625" indent="-174625" algn="just" eaLnBrk="1" hangingPunct="1">
              <a:lnSpc>
                <a:spcPct val="90000"/>
              </a:lnSpc>
              <a:buFont typeface="Wingdings" pitchFamily="2" charset="2"/>
              <a:buChar char=""/>
              <a:tabLst>
                <a:tab pos="176213" algn="l"/>
                <a:tab pos="280988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</a:tabLst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Upřesněte počet odpovědí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u="sng" cap="small" dirty="0" smtClean="0">
                <a:solidFill>
                  <a:srgbClr val="C00000"/>
                </a:solidFill>
              </a:rPr>
              <a:t>Proměnné a jejich dělení</a:t>
            </a:r>
            <a:br>
              <a:rPr lang="cs-CZ" u="sng" cap="small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vyjádření hodnot proměnných: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kvantitativní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proměnné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(diskrétní &amp; spojité)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kvalitativní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proměnné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podle vztahů mezi hodnotami jednotlivých proměnných: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nominální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(název variant)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ordinální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(název variant &amp; uspořádání vertikální nebo horizontální)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- kardinální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(název variant &amp; uspořádání &amp; vzdálenost)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sz="2800" b="1" dirty="0" smtClean="0">
                <a:latin typeface="Times New Roman"/>
                <a:cs typeface="Times New Roman"/>
              </a:rPr>
              <a:t>▪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intervalové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(např. příjem)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cs-CZ" sz="2800" b="1" dirty="0" smtClean="0">
                <a:latin typeface="Times New Roman"/>
                <a:cs typeface="Times New Roman"/>
              </a:rPr>
              <a:t>▪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poměrové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(např. věk, počet dětí, váha, životnost výrobku atd.)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hranice mezi jednotlivými proměnnými nejsou neprůchodné, záleží na úhlu pohledu, např. volba politické strany (nominální, ordinální) nebo vzdělání (nominální, ordinální, kardinální)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proměnné vyššího řádu měření lze převést do nižšího řádu měření (tzv.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ordinalizace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nebo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nominalizace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proměnných)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KMVP část 2</a:t>
            </a:r>
          </a:p>
        </p:txBody>
      </p:sp>
      <p:pic>
        <p:nvPicPr>
          <p:cNvPr id="12292" name="Picture 5" descr="Typy-promennych_s137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0"/>
            <a:ext cx="70580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-404813"/>
            <a:ext cx="7772400" cy="80962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ZÁKLADNÍ </a:t>
            </a:r>
            <a:r>
              <a:rPr lang="cs-CZ" dirty="0"/>
              <a:t>POJMY  VÝBĚROVÉHO ŠETŘENÍ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cs-CZ" b="1" smtClean="0"/>
          </a:p>
          <a:p>
            <a:r>
              <a:rPr lang="cs-CZ" b="1" smtClean="0">
                <a:latin typeface="Calibri" pitchFamily="34" charset="0"/>
                <a:cs typeface="Calibri" pitchFamily="34" charset="0"/>
              </a:rPr>
              <a:t>Populace/ Základní soubor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= soubor jedinců/jednotek, o kterém předpokládáme, že jsou pro něj naše závěry platné.</a:t>
            </a:r>
          </a:p>
          <a:p>
            <a:r>
              <a:rPr lang="cs-CZ" b="1" smtClean="0">
                <a:latin typeface="Calibri" pitchFamily="34" charset="0"/>
                <a:cs typeface="Calibri" pitchFamily="34" charset="0"/>
              </a:rPr>
              <a:t>Vzorek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= skupina jedinců/jednotek, které skutečně pozorujeme.</a:t>
            </a:r>
          </a:p>
          <a:p>
            <a:r>
              <a:rPr lang="cs-CZ" b="1" smtClean="0">
                <a:latin typeface="Calibri" pitchFamily="34" charset="0"/>
                <a:cs typeface="Calibri" pitchFamily="34" charset="0"/>
              </a:rPr>
              <a:t>Reprezentativnost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= schopnost vzorku imitovat vlastnosti (strukturu) populace.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628775"/>
            <a:ext cx="6332537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Kritéria reprezentativnosti</a:t>
            </a:r>
          </a:p>
        </p:txBody>
      </p:sp>
      <p:sp>
        <p:nvSpPr>
          <p:cNvPr id="33795" name="TextovéPole 4"/>
          <p:cNvSpPr txBox="1">
            <a:spLocks noChangeArrowheads="1"/>
          </p:cNvSpPr>
          <p:nvPr/>
        </p:nvSpPr>
        <p:spPr bwMode="auto">
          <a:xfrm>
            <a:off x="1042988" y="3284538"/>
            <a:ext cx="66690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cs-CZ" sz="3600">
                <a:latin typeface="Calibri" pitchFamily="34" charset="0"/>
                <a:cs typeface="Calibri" pitchFamily="34" charset="0"/>
              </a:rPr>
              <a:t>Musí existovat tzv. </a:t>
            </a:r>
            <a:r>
              <a:rPr lang="cs-CZ" sz="3600" b="1">
                <a:latin typeface="Calibri" pitchFamily="34" charset="0"/>
                <a:cs typeface="Calibri" pitchFamily="34" charset="0"/>
              </a:rPr>
              <a:t>opora výběru</a:t>
            </a:r>
          </a:p>
          <a:p>
            <a:pPr marL="457200" indent="-457200">
              <a:buFontTx/>
              <a:buAutoNum type="arabicPeriod"/>
            </a:pPr>
            <a:r>
              <a:rPr lang="cs-CZ" sz="3600">
                <a:latin typeface="Calibri" pitchFamily="34" charset="0"/>
                <a:cs typeface="Calibri" pitchFamily="34" charset="0"/>
              </a:rPr>
              <a:t>Adekvátní výběr vzorku </a:t>
            </a:r>
          </a:p>
          <a:p>
            <a:pPr marL="457200" indent="-457200">
              <a:buFontTx/>
              <a:buAutoNum type="arabicPeriod"/>
            </a:pPr>
            <a:r>
              <a:rPr lang="cs-CZ" sz="2800">
                <a:latin typeface="Tw Cen MT" pitchFamily="34" charset="-18"/>
              </a:rPr>
              <a:t>Velikost vzorku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9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</a:rPr>
              <a:t>Disman</a:t>
            </a:r>
            <a:r>
              <a:rPr lang="cs-CZ" dirty="0" smtClean="0">
                <a:latin typeface="Calibri" pitchFamily="34" charset="0"/>
              </a:rPr>
              <a:t>, Miloslav: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i="1" dirty="0" smtClean="0">
                <a:latin typeface="Calibri" pitchFamily="34" charset="0"/>
              </a:rPr>
              <a:t>	Jak se vyrábí sociologická znalost. </a:t>
            </a:r>
            <a:r>
              <a:rPr lang="cs-CZ" dirty="0" smtClean="0">
                <a:latin typeface="Calibri" pitchFamily="34" charset="0"/>
              </a:rPr>
              <a:t>Karolinum, Praha 2009 (či starší vydání).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  <a:cs typeface="Calibri" pitchFamily="34" charset="0"/>
              </a:rPr>
              <a:t>Hendl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J.: 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Přehled statistických metod zpracování dat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(zejména kap. 1 a 2, str. 17-83). Portál, Praha 2004.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  <a:cs typeface="Calibri" pitchFamily="34" charset="0"/>
              </a:rPr>
              <a:t>Punch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K.F.: </a:t>
            </a:r>
            <a:r>
              <a:rPr lang="cs-CZ" i="1" dirty="0" smtClean="0">
                <a:latin typeface="Calibri" pitchFamily="34" charset="0"/>
                <a:cs typeface="Calibri" pitchFamily="34" charset="0"/>
              </a:rPr>
              <a:t>Základy kvantitativního šetření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 Portál, Praha 2008.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Calibri" pitchFamily="34" charset="0"/>
            </a:endParaRP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Calibri" pitchFamily="34" charset="0"/>
              </a:rPr>
              <a:t>Surynek</a:t>
            </a:r>
            <a:r>
              <a:rPr lang="cs-CZ" dirty="0" smtClean="0">
                <a:latin typeface="Calibri" pitchFamily="34" charset="0"/>
              </a:rPr>
              <a:t>, A., Komárková, R., Kašparová, E.: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i="1" dirty="0" smtClean="0">
                <a:latin typeface="Calibri" pitchFamily="34" charset="0"/>
              </a:rPr>
              <a:t>	Základy sociologického výzkumu.</a:t>
            </a:r>
            <a:r>
              <a:rPr lang="cs-CZ" dirty="0" smtClean="0">
                <a:latin typeface="Calibri" pitchFamily="34" charset="0"/>
              </a:rPr>
              <a:t> Management </a:t>
            </a:r>
            <a:r>
              <a:rPr lang="cs-CZ" dirty="0" err="1" smtClean="0">
                <a:latin typeface="Calibri" pitchFamily="34" charset="0"/>
              </a:rPr>
              <a:t>Press</a:t>
            </a:r>
            <a:r>
              <a:rPr lang="cs-CZ" dirty="0" smtClean="0">
                <a:latin typeface="Calibri" pitchFamily="34" charset="0"/>
              </a:rPr>
              <a:t>, Praha 2001.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543800" cy="868362"/>
          </a:xfrm>
        </p:spPr>
        <p:txBody>
          <a:bodyPr/>
          <a:lstStyle/>
          <a:p>
            <a:pPr eaLnBrk="1" hangingPunct="1"/>
            <a:r>
              <a:rPr lang="cs-CZ" smtClean="0"/>
              <a:t>Výhody dotazníku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713288"/>
          </a:xfrm>
        </p:spPr>
        <p:txBody>
          <a:bodyPr/>
          <a:lstStyle/>
          <a:p>
            <a:pPr eaLnBrk="1" hangingPunct="1"/>
            <a:endParaRPr lang="cs-CZ" dirty="0" smtClean="0">
              <a:latin typeface="Arial Rounded MT Bold" pitchFamily="34" charset="0"/>
            </a:endParaRP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málo nákladný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rychlá příprava i zpracování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menší požadavky na počet výzkumníků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možnost získání informací od vzdálených osob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malé požadavky na zaškolení spolupracovníků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větší čas na rozmyšlení pro respondenta</a:t>
            </a: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poměrně přesvědčivá anonymita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Nevýhody dotazníku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možnost přeskočení otázky</a:t>
            </a:r>
          </a:p>
          <a:p>
            <a:pPr eaLnBrk="1" hangingPunct="1">
              <a:buNone/>
            </a:pPr>
            <a:endParaRPr lang="cs-CZ" dirty="0" smtClean="0">
              <a:latin typeface="Arial Rounded MT Bold" pitchFamily="34" charset="0"/>
            </a:endParaRP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možnost zodpovězení jiným člověkem nebo rodinným týmem</a:t>
            </a:r>
          </a:p>
          <a:p>
            <a:pPr eaLnBrk="1" hangingPunct="1">
              <a:buNone/>
            </a:pPr>
            <a:endParaRPr lang="cs-CZ" dirty="0" smtClean="0">
              <a:latin typeface="Arial Rounded MT Bold" pitchFamily="34" charset="0"/>
            </a:endParaRPr>
          </a:p>
          <a:p>
            <a:pPr eaLnBrk="1" hangingPunct="1"/>
            <a:r>
              <a:rPr lang="cs-CZ" dirty="0" smtClean="0">
                <a:latin typeface="Arial Rounded MT Bold" pitchFamily="34" charset="0"/>
              </a:rPr>
              <a:t>nízká návratnost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Vzhled dotazníku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600" dirty="0" smtClean="0"/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dotazník nemá být obsažný a dlouhý (maximálně 40-50 otázek, délka vyplnění po 30 minutách snižuje ochotu dokončení)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má mít dobrou grafickou úpravu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odpudivě působí příliš velký formát – obtížně se s ním zachází, vzbuzuje představu velkého počtu informací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podobně malý formát nutí k velkému soustředění</a:t>
            </a:r>
          </a:p>
          <a:p>
            <a:pPr eaLnBrk="1" hangingPunct="1"/>
            <a:r>
              <a:rPr lang="cs-CZ" sz="2600" dirty="0" smtClean="0">
                <a:latin typeface="Arial Rounded MT Bold" pitchFamily="34" charset="0"/>
              </a:rPr>
              <a:t>nejvýhodnější je A4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Jak klást otázky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u="sng" dirty="0" smtClean="0">
                <a:latin typeface="Arial Rounded MT Bold" pitchFamily="34" charset="0"/>
              </a:rPr>
              <a:t>otázky mají být</a:t>
            </a:r>
            <a:r>
              <a:rPr lang="cs-CZ" sz="2600" dirty="0" smtClean="0">
                <a:latin typeface="Arial Rounded MT Bold" pitchFamily="34" charset="0"/>
              </a:rPr>
              <a:t>: 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vyčerpávající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srozumitelné, ne příliš dlouhé a složité formulace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2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jednoznačné, konkrétní (nevhodná je formulace „v poslední době, často“)</a:t>
            </a:r>
          </a:p>
          <a:p>
            <a:pPr eaLnBrk="1" hangingPunct="1">
              <a:lnSpc>
                <a:spcPct val="80000"/>
              </a:lnSpc>
            </a:pPr>
            <a:endParaRPr lang="cs-CZ" sz="22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nesmí znechutit - způsob vyplnění musí být srozumitelný i člověku s nižším vzděláním</a:t>
            </a:r>
          </a:p>
          <a:p>
            <a:pPr lvl="2" eaLnBrk="1" hangingPunct="1">
              <a:lnSpc>
                <a:spcPct val="80000"/>
              </a:lnSpc>
            </a:pPr>
            <a:endParaRPr lang="cs-CZ" sz="2500" dirty="0" smtClean="0">
              <a:latin typeface="Arial Rounded MT Bold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cs-CZ" sz="2500" dirty="0" smtClean="0">
                <a:latin typeface="Arial Rounded MT Bold" pitchFamily="34" charset="0"/>
              </a:rPr>
              <a:t>vyhnout se otázkám sugestivním</a:t>
            </a:r>
          </a:p>
          <a:p>
            <a:pPr lvl="2" eaLnBrk="1" hangingPunct="1">
              <a:lnSpc>
                <a:spcPct val="80000"/>
              </a:lnSpc>
            </a:pPr>
            <a:endParaRPr lang="cs-CZ" sz="25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772400" cy="940966"/>
          </a:xfrm>
        </p:spPr>
        <p:txBody>
          <a:bodyPr/>
          <a:lstStyle/>
          <a:p>
            <a:pPr eaLnBrk="1" hangingPunct="1"/>
            <a:r>
              <a:rPr lang="cs-CZ" dirty="0" smtClean="0"/>
              <a:t>Rady pro zvýšení návratnosti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052736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úvodní oslovení má vzbudit zájem dotazovaného, má zdůraznit význam odpovědí, má apelovat na spolupráci dotazovaného, zdůraznit význam jím poskytnutých informací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smtClean="0">
                <a:latin typeface="Calibri" pitchFamily="34" charset="0"/>
                <a:cs typeface="Calibri" pitchFamily="34" charset="0"/>
              </a:rPr>
              <a:t>dobrým dojmem působí přehledně členěná struktura dotazníku (zároveň </a:t>
            </a:r>
            <a:r>
              <a:rPr lang="cs-CZ" sz="2600" dirty="0" err="1" smtClean="0">
                <a:latin typeface="Calibri" pitchFamily="34" charset="0"/>
                <a:cs typeface="Calibri" pitchFamily="34" charset="0"/>
              </a:rPr>
              <a:t>designová</a:t>
            </a:r>
            <a:r>
              <a:rPr lang="cs-CZ" sz="2600" dirty="0" smtClean="0">
                <a:latin typeface="Calibri" pitchFamily="34" charset="0"/>
                <a:cs typeface="Calibri" pitchFamily="34" charset="0"/>
              </a:rPr>
              <a:t> střídmost) 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rozdat dotazníky v prostorově koncentrované společnosti (studenti, vojáci, zaměstnanci – pozor však na past nahodilého výběru!)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poštou – ofrankovaná obálka, slušná kvalita papíru, dostatek místa na odpovědi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po určitém čase (14 dnů) poslat respondentům upomínku</a:t>
            </a:r>
          </a:p>
          <a:p>
            <a:pPr eaLnBrk="1" hangingPunct="1"/>
            <a:r>
              <a:rPr lang="cs-CZ" dirty="0" smtClean="0">
                <a:latin typeface="Calibri" pitchFamily="34" charset="0"/>
                <a:cs typeface="Calibri" pitchFamily="34" charset="0"/>
              </a:rPr>
              <a:t>odměna za vyplnění dotazníku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26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908050"/>
            <a:ext cx="7772400" cy="1143000"/>
          </a:xfrm>
        </p:spPr>
        <p:txBody>
          <a:bodyPr/>
          <a:lstStyle/>
          <a:p>
            <a:r>
              <a:rPr lang="cs-CZ" sz="2400" i="1" smtClean="0"/>
              <a:t/>
            </a:r>
            <a:br>
              <a:rPr lang="cs-CZ" sz="2400" i="1" smtClean="0"/>
            </a:br>
            <a:endParaRPr lang="cs-CZ" sz="3600" i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7772400" cy="4835525"/>
          </a:xfrm>
        </p:spPr>
        <p:txBody>
          <a:bodyPr/>
          <a:lstStyle/>
          <a:p>
            <a:pPr marL="514350" indent="-514350">
              <a:spcBef>
                <a:spcPct val="10000"/>
              </a:spcBef>
              <a:buFontTx/>
              <a:buAutoNum type="arabicParenBoth"/>
            </a:pPr>
            <a:endParaRPr lang="cs-CZ" b="1" smtClean="0">
              <a:latin typeface="Calibri" pitchFamily="34" charset="0"/>
              <a:cs typeface="Calibri" pitchFamily="34" charset="0"/>
            </a:endParaRP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Je daná otázka opravdu nezbytná?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Zjišťuje otázka opravdu to co si myslíme, že zjišťuje?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(problém tzv. validity)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Je otázka srozumitelná opravdu všem?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Neptá se otázka na dvě různé věci najednou?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Není otázka sugestivní?</a:t>
            </a:r>
          </a:p>
          <a:p>
            <a:pPr marL="514350" indent="-514350">
              <a:spcBef>
                <a:spcPct val="10000"/>
              </a:spcBef>
              <a:buFontTx/>
              <a:buAutoNum type="arabicParenBoth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Je výčet kategorií pro odpověď úplný?</a:t>
            </a:r>
          </a:p>
          <a:p>
            <a:pPr marL="514350" indent="-514350">
              <a:spcBef>
                <a:spcPct val="10000"/>
              </a:spcBef>
              <a:buFont typeface="Wingdings 2" pitchFamily="18" charset="2"/>
              <a:buNone/>
            </a:pPr>
            <a:endParaRPr lang="cs-CZ" b="1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20" name="AutoShape 5"/>
          <p:cNvSpPr>
            <a:spLocks noChangeArrowheads="1"/>
          </p:cNvSpPr>
          <p:nvPr/>
        </p:nvSpPr>
        <p:spPr bwMode="auto">
          <a:xfrm>
            <a:off x="6400800" y="6172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latin typeface="Perpetua" pitchFamily="18" charset="0"/>
            </a:endParaRPr>
          </a:p>
        </p:txBody>
      </p:sp>
      <p:sp>
        <p:nvSpPr>
          <p:cNvPr id="9221" name="TextovéPole 5"/>
          <p:cNvSpPr txBox="1">
            <a:spLocks noChangeArrowheads="1"/>
          </p:cNvSpPr>
          <p:nvPr/>
        </p:nvSpPr>
        <p:spPr bwMode="auto">
          <a:xfrm>
            <a:off x="611188" y="620713"/>
            <a:ext cx="79883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600" b="1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Na co si dávat pozor při formulaci otázek</a:t>
            </a:r>
            <a:r>
              <a:rPr lang="cs-CZ" b="1">
                <a:solidFill>
                  <a:schemeClr val="accent1"/>
                </a:solidFill>
                <a:latin typeface="Perpetua" pitchFamily="18" charset="0"/>
              </a:rPr>
              <a:t> </a:t>
            </a:r>
            <a:endParaRPr lang="cs-CZ">
              <a:solidFill>
                <a:schemeClr val="accent1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00213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/>
              <a:t>Běžné nedostatky ve formulaci otázek v dotazníku</a:t>
            </a: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3600" smtClean="0">
                <a:latin typeface="Calibri" pitchFamily="34" charset="0"/>
                <a:cs typeface="Calibri" pitchFamily="34" charset="0"/>
              </a:rPr>
              <a:t>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598</Words>
  <Application>Microsoft Office PowerPoint</Application>
  <PresentationFormat>Předvádění na obrazovce (4:3)</PresentationFormat>
  <Paragraphs>186</Paragraphs>
  <Slides>27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Jmění</vt:lpstr>
      <vt:lpstr>Dotazník</vt:lpstr>
      <vt:lpstr>TECHNIKY SBĚRU DAT</vt:lpstr>
      <vt:lpstr>Výhody dotazníku</vt:lpstr>
      <vt:lpstr>Nevýhody dotazníku</vt:lpstr>
      <vt:lpstr>Vzhled dotazníku</vt:lpstr>
      <vt:lpstr>Jak klást otázky</vt:lpstr>
      <vt:lpstr>Rady pro zvýšení návratnosti</vt:lpstr>
      <vt:lpstr> </vt:lpstr>
      <vt:lpstr>Běžné nedostatky ve formulaci otázek v dotazníku</vt:lpstr>
      <vt:lpstr>1. příklad:</vt:lpstr>
      <vt:lpstr>2. příklad</vt:lpstr>
      <vt:lpstr>3. příklad</vt:lpstr>
      <vt:lpstr>4. příklad</vt:lpstr>
      <vt:lpstr>5. příklad</vt:lpstr>
      <vt:lpstr>6. příklad</vt:lpstr>
      <vt:lpstr>6. Příklad - řešení</vt:lpstr>
      <vt:lpstr>7. příklad</vt:lpstr>
      <vt:lpstr>8. příklad</vt:lpstr>
      <vt:lpstr>9. příklad</vt:lpstr>
      <vt:lpstr>Snímek 20</vt:lpstr>
      <vt:lpstr>11. příklad</vt:lpstr>
      <vt:lpstr>Shrnutí: na co dávat pozor při tvorbě otázek</vt:lpstr>
      <vt:lpstr>Proměnné a jejich dělení </vt:lpstr>
      <vt:lpstr>Snímek 24</vt:lpstr>
      <vt:lpstr>  ZÁKLADNÍ POJMY  VÝBĚROVÉHO ŠETŘENÍ </vt:lpstr>
      <vt:lpstr> Kritéria reprezentativnosti</vt:lpstr>
      <vt:lpstr>Použité zdroje</vt:lpstr>
    </vt:vector>
  </TitlesOfParts>
  <Company>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katrnak</dc:creator>
  <cp:lastModifiedBy>laura</cp:lastModifiedBy>
  <cp:revision>110</cp:revision>
  <dcterms:created xsi:type="dcterms:W3CDTF">2010-11-11T11:06:05Z</dcterms:created>
  <dcterms:modified xsi:type="dcterms:W3CDTF">2014-11-13T11:44:30Z</dcterms:modified>
</cp:coreProperties>
</file>