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3" r:id="rId2"/>
    <p:sldId id="274" r:id="rId3"/>
    <p:sldId id="277" r:id="rId4"/>
    <p:sldId id="275" r:id="rId5"/>
    <p:sldId id="272" r:id="rId6"/>
    <p:sldId id="27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89002-3533-4E71-AEF4-E77DBCE4F35E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F047-AC6B-4B43-A3E1-A00A54531B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7CAF0-C292-4E82-9644-20EDDF8A68BD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5418E-EE6E-4620-961A-8CEA2C7E311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09600"/>
            <a:ext cx="4572000" cy="34290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038600"/>
            <a:ext cx="6858000" cy="510540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28C21-788E-48E9-B3AB-99FA8DD61B41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cs-CZ" sz="3600" b="1" dirty="0" smtClean="0">
                <a:solidFill>
                  <a:srgbClr val="0070C0"/>
                </a:solidFill>
              </a:rPr>
              <a:t>Příprava výzkumu</a:t>
            </a:r>
          </a:p>
          <a:p>
            <a:pPr algn="ctr">
              <a:buNone/>
            </a:pPr>
            <a:endParaRPr lang="cs-CZ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cs-CZ" dirty="0" smtClean="0"/>
              <a:t>16.10.2014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6632"/>
            <a:ext cx="8763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4000" dirty="0" smtClean="0"/>
              <a:t>K</a:t>
            </a:r>
            <a:r>
              <a:rPr lang="en-US" sz="4000" dirty="0" err="1" smtClean="0"/>
              <a:t>lasifi</a:t>
            </a:r>
            <a:r>
              <a:rPr lang="cs-CZ" sz="4000" dirty="0" smtClean="0"/>
              <a:t>k</a:t>
            </a:r>
            <a:r>
              <a:rPr lang="en-US" sz="4000" dirty="0" smtClean="0"/>
              <a:t>a</a:t>
            </a:r>
            <a:r>
              <a:rPr lang="cs-CZ" sz="4000" dirty="0" err="1" smtClean="0"/>
              <a:t>ce</a:t>
            </a:r>
            <a:r>
              <a:rPr lang="en-US" sz="4000" dirty="0" smtClean="0"/>
              <a:t> </a:t>
            </a:r>
            <a:r>
              <a:rPr lang="cs-CZ" sz="4000" dirty="0" err="1" smtClean="0"/>
              <a:t>výzk</a:t>
            </a:r>
            <a:r>
              <a:rPr lang="cs-CZ" sz="4000" dirty="0" smtClean="0"/>
              <a:t>. strategií</a:t>
            </a:r>
            <a:endParaRPr lang="en-US" sz="40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001000" cy="504056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spcBef>
                <a:spcPct val="40000"/>
              </a:spcBef>
            </a:pPr>
            <a:r>
              <a:rPr lang="cs-CZ" u="sng" dirty="0" smtClean="0"/>
              <a:t>Z hlediska cíle výzkumu</a:t>
            </a:r>
            <a:endParaRPr lang="en-US" u="sng" dirty="0" smtClean="0"/>
          </a:p>
          <a:p>
            <a:pPr lvl="1" eaLnBrk="1" hangingPunct="1">
              <a:spcBef>
                <a:spcPct val="40000"/>
              </a:spcBef>
            </a:pPr>
            <a:r>
              <a:rPr lang="cs-CZ" dirty="0" smtClean="0"/>
              <a:t>D</a:t>
            </a:r>
            <a:r>
              <a:rPr lang="en-US" dirty="0" err="1" smtClean="0"/>
              <a:t>es</a:t>
            </a:r>
            <a:r>
              <a:rPr lang="cs-CZ" dirty="0" smtClean="0"/>
              <a:t>k</a:t>
            </a:r>
            <a:r>
              <a:rPr lang="en-US" dirty="0" err="1" smtClean="0"/>
              <a:t>riptiv</a:t>
            </a:r>
            <a:r>
              <a:rPr lang="cs-CZ" dirty="0" smtClean="0"/>
              <a:t>ní (sledujeme rozložení proměnných)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dirty="0" smtClean="0"/>
              <a:t>K</a:t>
            </a:r>
            <a:r>
              <a:rPr lang="en-US" dirty="0" smtClean="0"/>
              <a:t>au</a:t>
            </a:r>
            <a:r>
              <a:rPr lang="cs-CZ" dirty="0" err="1" smtClean="0"/>
              <a:t>zá</a:t>
            </a:r>
            <a:r>
              <a:rPr lang="en-US" dirty="0" smtClean="0"/>
              <a:t>l</a:t>
            </a:r>
            <a:r>
              <a:rPr lang="cs-CZ" dirty="0" smtClean="0"/>
              <a:t>ní (sledujeme vztahy mezi proměnnými)</a:t>
            </a:r>
            <a:endParaRPr lang="en-US" dirty="0" smtClean="0"/>
          </a:p>
          <a:p>
            <a:pPr eaLnBrk="1" hangingPunct="1">
              <a:spcBef>
                <a:spcPct val="40000"/>
              </a:spcBef>
            </a:pPr>
            <a:r>
              <a:rPr lang="cs-CZ" u="sng" dirty="0" smtClean="0"/>
              <a:t>Z hlediska časové </a:t>
            </a:r>
            <a:r>
              <a:rPr lang="en-US" u="sng" dirty="0" err="1" smtClean="0"/>
              <a:t>dimen</a:t>
            </a:r>
            <a:r>
              <a:rPr lang="cs-CZ" u="sng" dirty="0" smtClean="0"/>
              <a:t>ze</a:t>
            </a:r>
            <a:endParaRPr lang="en-US" u="sng" dirty="0" smtClean="0"/>
          </a:p>
          <a:p>
            <a:pPr lvl="1" eaLnBrk="1" hangingPunct="1">
              <a:spcBef>
                <a:spcPct val="40000"/>
              </a:spcBef>
            </a:pPr>
            <a:r>
              <a:rPr lang="cs-CZ" dirty="0" smtClean="0"/>
              <a:t>Jednorázová průřezová studie (mapuje pouze existující rozdíly, nikoli změny působené intervencí)</a:t>
            </a:r>
            <a:endParaRPr lang="en-US" dirty="0" smtClean="0"/>
          </a:p>
          <a:p>
            <a:pPr lvl="1" eaLnBrk="1" hangingPunct="1">
              <a:spcBef>
                <a:spcPct val="40000"/>
              </a:spcBef>
            </a:pPr>
            <a:r>
              <a:rPr lang="en-US" dirty="0" err="1" smtClean="0"/>
              <a:t>Longitudin</a:t>
            </a:r>
            <a:r>
              <a:rPr lang="cs-CZ" dirty="0" smtClean="0"/>
              <a:t>á</a:t>
            </a:r>
            <a:r>
              <a:rPr lang="en-US" dirty="0" smtClean="0"/>
              <a:t>l</a:t>
            </a:r>
            <a:r>
              <a:rPr lang="cs-CZ" dirty="0" smtClean="0"/>
              <a:t>ní výzkumy:  </a:t>
            </a:r>
          </a:p>
          <a:p>
            <a:pPr lvl="2">
              <a:spcBef>
                <a:spcPct val="40000"/>
              </a:spcBef>
            </a:pPr>
            <a:r>
              <a:rPr lang="cs-CZ" dirty="0" smtClean="0"/>
              <a:t>Panel (Panel design)</a:t>
            </a:r>
          </a:p>
          <a:p>
            <a:pPr lvl="2">
              <a:spcBef>
                <a:spcPct val="40000"/>
              </a:spcBef>
            </a:pPr>
            <a:r>
              <a:rPr lang="cs-CZ" dirty="0" err="1" smtClean="0"/>
              <a:t>Kohortová</a:t>
            </a:r>
            <a:r>
              <a:rPr lang="cs-CZ" dirty="0" smtClean="0"/>
              <a:t> analýza (</a:t>
            </a:r>
            <a:r>
              <a:rPr lang="cs-CZ" dirty="0" err="1" smtClean="0"/>
              <a:t>Cohort</a:t>
            </a:r>
            <a:r>
              <a:rPr lang="cs-CZ" dirty="0" smtClean="0"/>
              <a:t> Study)</a:t>
            </a:r>
          </a:p>
          <a:p>
            <a:pPr lvl="2">
              <a:spcBef>
                <a:spcPct val="40000"/>
              </a:spcBef>
            </a:pPr>
            <a:r>
              <a:rPr lang="cs-CZ" dirty="0" smtClean="0"/>
              <a:t>Analýza trendů (Trend Study)</a:t>
            </a:r>
          </a:p>
          <a:p>
            <a:pPr eaLnBrk="1" hangingPunct="1">
              <a:spcBef>
                <a:spcPct val="40000"/>
              </a:spcBef>
            </a:pPr>
            <a:r>
              <a:rPr lang="cs-CZ" u="sng" dirty="0" smtClean="0"/>
              <a:t>Z hlediska tematického rozsahu</a:t>
            </a:r>
            <a:endParaRPr lang="en-US" u="sng" dirty="0" smtClean="0"/>
          </a:p>
          <a:p>
            <a:pPr lvl="1" eaLnBrk="1" hangingPunct="1">
              <a:spcBef>
                <a:spcPct val="40000"/>
              </a:spcBef>
            </a:pPr>
            <a:r>
              <a:rPr lang="en-US" dirty="0" smtClean="0"/>
              <a:t>Statistic</a:t>
            </a:r>
            <a:r>
              <a:rPr lang="cs-CZ" dirty="0" err="1" smtClean="0"/>
              <a:t>ké</a:t>
            </a:r>
            <a:r>
              <a:rPr lang="en-US" dirty="0" smtClean="0"/>
              <a:t> </a:t>
            </a:r>
            <a:r>
              <a:rPr lang="cs-CZ" dirty="0" smtClean="0"/>
              <a:t>studie</a:t>
            </a:r>
            <a:endParaRPr lang="en-US" dirty="0" smtClean="0"/>
          </a:p>
          <a:p>
            <a:pPr lvl="1" eaLnBrk="1" hangingPunct="1"/>
            <a:r>
              <a:rPr lang="cs-CZ" dirty="0" smtClean="0"/>
              <a:t>Případová studie (</a:t>
            </a:r>
            <a:r>
              <a:rPr lang="en-US" dirty="0" smtClean="0"/>
              <a:t>Case study</a:t>
            </a:r>
            <a:r>
              <a:rPr lang="cs-CZ" dirty="0" smtClean="0"/>
              <a:t>), např. studie organizace</a:t>
            </a:r>
            <a:endParaRPr lang="en-US" dirty="0" smtClean="0"/>
          </a:p>
        </p:txBody>
      </p:sp>
      <p:sp>
        <p:nvSpPr>
          <p:cNvPr id="11268" name="Rectangle 11"/>
          <p:cNvSpPr>
            <a:spLocks noChangeArrowheads="1"/>
          </p:cNvSpPr>
          <p:nvPr/>
        </p:nvSpPr>
        <p:spPr bwMode="auto">
          <a:xfrm>
            <a:off x="5148064" y="6613525"/>
            <a:ext cx="3825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743200" algn="ctr"/>
                <a:tab pos="5486400" algn="r"/>
              </a:tabLst>
            </a:pPr>
            <a:r>
              <a:rPr lang="en-US" sz="1000" dirty="0">
                <a:latin typeface="Arial" charset="0"/>
              </a:rPr>
              <a:t>Copyright © 2000 - 2009 by Michael J. Miller. 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dirty="0" smtClean="0"/>
              <a:t>Význam</a:t>
            </a:r>
            <a:r>
              <a:rPr lang="cs-CZ" sz="3600" dirty="0" smtClean="0"/>
              <a:t> výzkumné otázky</a:t>
            </a:r>
            <a:r>
              <a:rPr lang="en-US" sz="3600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Slouží jako základ celého návrhu resp.  samotného výzkumu. </a:t>
            </a:r>
            <a:endParaRPr lang="en-US" dirty="0" smtClean="0"/>
          </a:p>
          <a:p>
            <a:pPr eaLnBrk="1" hangingPunct="1"/>
            <a:r>
              <a:rPr lang="cs-CZ" dirty="0" smtClean="0"/>
              <a:t>Je-li správně formulovaná, vyzdvihne</a:t>
            </a:r>
            <a:r>
              <a:rPr lang="en-US" dirty="0" smtClean="0"/>
              <a:t>:</a:t>
            </a:r>
            <a:endParaRPr lang="en-US" dirty="0" smtClean="0"/>
          </a:p>
          <a:p>
            <a:pPr lvl="1" eaLnBrk="1" hangingPunct="1"/>
            <a:r>
              <a:rPr lang="cs-CZ" dirty="0" smtClean="0"/>
              <a:t>Rozsah výzkumu</a:t>
            </a:r>
            <a:endParaRPr lang="en-US" dirty="0" smtClean="0"/>
          </a:p>
          <a:p>
            <a:pPr lvl="1" eaLnBrk="1" hangingPunct="1"/>
            <a:r>
              <a:rPr lang="cs-CZ" dirty="0" smtClean="0"/>
              <a:t>Proměnné</a:t>
            </a:r>
            <a:endParaRPr lang="en-US" dirty="0" smtClean="0"/>
          </a:p>
          <a:p>
            <a:pPr lvl="1" eaLnBrk="1" hangingPunct="1"/>
            <a:r>
              <a:rPr lang="cs-CZ" dirty="0" smtClean="0"/>
              <a:t>Cílový soubor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Příklad</a:t>
            </a:r>
            <a:r>
              <a:rPr lang="en-US" dirty="0" smtClean="0"/>
              <a:t> 1</a:t>
            </a:r>
            <a:r>
              <a:rPr lang="cs-CZ" dirty="0" smtClean="0"/>
              <a:t>)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Výzkumná otázka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cs-CZ" dirty="0" smtClean="0"/>
              <a:t>Přinese zavedení flexibilní pracovní doby snížení fluktuace </a:t>
            </a:r>
            <a:r>
              <a:rPr lang="en-US" dirty="0" smtClean="0"/>
              <a:t> </a:t>
            </a:r>
            <a:r>
              <a:rPr lang="cs-CZ" dirty="0" smtClean="0"/>
              <a:t>v </a:t>
            </a:r>
            <a:r>
              <a:rPr lang="cs-CZ" dirty="0" err="1" smtClean="0"/>
              <a:t>call</a:t>
            </a:r>
            <a:r>
              <a:rPr lang="cs-CZ" dirty="0" smtClean="0"/>
              <a:t> centru?</a:t>
            </a:r>
            <a:endParaRPr lang="en-US" dirty="0" smtClean="0"/>
          </a:p>
          <a:p>
            <a:pPr eaLnBrk="1" hangingPunct="1"/>
            <a:r>
              <a:rPr lang="cs-CZ" b="1" dirty="0" smtClean="0"/>
              <a:t>Nezávisle proměnná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cs-CZ" dirty="0" smtClean="0"/>
              <a:t>?</a:t>
            </a:r>
            <a:endParaRPr lang="en-US" dirty="0" smtClean="0"/>
          </a:p>
          <a:p>
            <a:pPr eaLnBrk="1" hangingPunct="1"/>
            <a:r>
              <a:rPr lang="cs-CZ" b="1" dirty="0" smtClean="0"/>
              <a:t>Závisle proměnná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cs-CZ" dirty="0" smtClean="0"/>
              <a:t>?</a:t>
            </a:r>
            <a:endParaRPr lang="en-US" dirty="0" smtClean="0"/>
          </a:p>
          <a:p>
            <a:pPr eaLnBrk="1" hangingPunct="1"/>
            <a:r>
              <a:rPr lang="cs-CZ" b="1" dirty="0" smtClean="0"/>
              <a:t>Intervenující proměnná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cs-CZ" dirty="0" smtClean="0"/>
              <a:t>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Výzkumné náměty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Mají ženy nižší příjem než muži?</a:t>
            </a:r>
          </a:p>
          <a:p>
            <a:r>
              <a:rPr lang="cs-CZ" dirty="0" smtClean="0">
                <a:latin typeface="Calibri" pitchFamily="34" charset="0"/>
              </a:rPr>
              <a:t>Proč mají ženy nižší příjem než muži?</a:t>
            </a:r>
          </a:p>
          <a:p>
            <a:r>
              <a:rPr lang="cs-CZ" dirty="0" smtClean="0"/>
              <a:t>Vliv neformálních skupin na produktivitu práce</a:t>
            </a:r>
          </a:p>
          <a:p>
            <a:r>
              <a:rPr lang="cs-CZ" dirty="0" smtClean="0"/>
              <a:t>Prostorové rozdíly míry nezaměstnanosti. </a:t>
            </a:r>
          </a:p>
          <a:p>
            <a:r>
              <a:rPr lang="cs-CZ" dirty="0" smtClean="0">
                <a:latin typeface="Calibri" pitchFamily="34" charset="0"/>
              </a:rPr>
              <a:t>Struktura zdrojů NNO působících v oblasti sociálních služeb.</a:t>
            </a:r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 smtClean="0"/>
              <a:t>Jak má vypadat výzkumná otázka</a:t>
            </a:r>
            <a:endParaRPr lang="en-US" sz="36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“</a:t>
            </a:r>
            <a:r>
              <a:rPr lang="cs-CZ" dirty="0" smtClean="0"/>
              <a:t>Jaká je struktura zdrojů NNO působících </a:t>
            </a:r>
            <a:br>
              <a:rPr lang="cs-CZ" dirty="0" smtClean="0"/>
            </a:br>
            <a:r>
              <a:rPr lang="cs-CZ" dirty="0" smtClean="0"/>
              <a:t>v oblasti sociálních služeb?</a:t>
            </a:r>
            <a:r>
              <a:rPr lang="en-US" dirty="0" smtClean="0"/>
              <a:t>”</a:t>
            </a:r>
            <a:endParaRPr lang="en-US" dirty="0" smtClean="0"/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323528" y="2780928"/>
            <a:ext cx="86106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sz="2200" b="1" dirty="0" smtClean="0">
                <a:latin typeface="Arial" charset="0"/>
              </a:rPr>
              <a:t>Určete rozsah studie</a:t>
            </a:r>
            <a:r>
              <a:rPr lang="cs-CZ" sz="2200" b="1" dirty="0" smtClean="0">
                <a:latin typeface="Arial" charset="0"/>
              </a:rPr>
              <a:t>!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304800" y="3861048"/>
            <a:ext cx="8610600" cy="1296144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sz="2200" b="1" dirty="0" smtClean="0">
                <a:latin typeface="Arial" charset="0"/>
              </a:rPr>
              <a:t>Určete hlavní proměnné</a:t>
            </a:r>
            <a:r>
              <a:rPr lang="en-US" sz="2200" dirty="0" smtClean="0">
                <a:latin typeface="Arial" charset="0"/>
              </a:rPr>
              <a:t>: </a:t>
            </a:r>
            <a:endParaRPr lang="cs-CZ" sz="2200" dirty="0" smtClean="0">
              <a:latin typeface="Arial" charset="0"/>
            </a:endParaRPr>
          </a:p>
          <a:p>
            <a:r>
              <a:rPr lang="cs-CZ" sz="2200" dirty="0" smtClean="0">
                <a:latin typeface="Arial" charset="0"/>
              </a:rPr>
              <a:t>	 </a:t>
            </a:r>
            <a:r>
              <a:rPr lang="cs-CZ" sz="2200" dirty="0" smtClean="0">
                <a:latin typeface="Arial" charset="0"/>
              </a:rPr>
              <a:t>     nezávisle proměnné: ???</a:t>
            </a:r>
            <a:r>
              <a:rPr lang="en-US" sz="2200" dirty="0" smtClean="0">
                <a:latin typeface="Arial" charset="0"/>
              </a:rPr>
              <a:t> </a:t>
            </a:r>
            <a:endParaRPr lang="en-US" sz="2200" dirty="0">
              <a:latin typeface="Arial" charset="0"/>
            </a:endParaRPr>
          </a:p>
          <a:p>
            <a:r>
              <a:rPr lang="en-US" sz="2200" dirty="0">
                <a:latin typeface="Arial" charset="0"/>
              </a:rPr>
              <a:t>                  </a:t>
            </a:r>
            <a:r>
              <a:rPr lang="cs-CZ" sz="2200" dirty="0" smtClean="0">
                <a:latin typeface="Arial" charset="0"/>
              </a:rPr>
              <a:t>závisle proměnné: ???</a:t>
            </a:r>
            <a:r>
              <a:rPr lang="en-US" sz="2200" dirty="0" smtClean="0">
                <a:latin typeface="Arial" charset="0"/>
              </a:rPr>
              <a:t> </a:t>
            </a:r>
            <a:endParaRPr lang="en-US" sz="2200" dirty="0">
              <a:latin typeface="Arial" charset="0"/>
            </a:endParaRPr>
          </a:p>
          <a:p>
            <a:r>
              <a:rPr lang="en-US" sz="2200" dirty="0">
                <a:latin typeface="Arial" charset="0"/>
              </a:rPr>
              <a:t>                  </a:t>
            </a:r>
            <a:r>
              <a:rPr lang="cs-CZ" sz="2200" dirty="0" smtClean="0">
                <a:latin typeface="Arial" charset="0"/>
              </a:rPr>
              <a:t>intervenující proměnné: ???</a:t>
            </a:r>
            <a:endParaRPr lang="en-US" sz="2200" dirty="0">
              <a:latin typeface="Arial" charset="0"/>
            </a:endParaRPr>
          </a:p>
        </p:txBody>
      </p:sp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251520" y="5301208"/>
            <a:ext cx="8610600" cy="1066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sz="2200" b="1" dirty="0" smtClean="0">
                <a:latin typeface="Arial" charset="0"/>
              </a:rPr>
              <a:t>Určete cílový soubor</a:t>
            </a:r>
            <a:r>
              <a:rPr lang="cs-CZ" sz="2200" b="1" dirty="0" smtClean="0">
                <a:latin typeface="Arial" charset="0"/>
              </a:rPr>
              <a:t>!</a:t>
            </a:r>
            <a:endParaRPr lang="en-US" sz="2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nimBg="1"/>
      <p:bldP spid="151557" grpId="0" animBg="1"/>
      <p:bldP spid="151558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224</Words>
  <Application>Microsoft Office PowerPoint</Application>
  <PresentationFormat>Předvádění na obrazovce (4:3)</PresentationFormat>
  <Paragraphs>45</Paragraphs>
  <Slides>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Klasifikace výzk. strategií</vt:lpstr>
      <vt:lpstr>Význam výzkumné otázky  </vt:lpstr>
      <vt:lpstr>Příklad 1)</vt:lpstr>
      <vt:lpstr>Výzkumné náměty</vt:lpstr>
      <vt:lpstr>Jak má vypadat výzkumná otázka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laura</dc:creator>
  <cp:lastModifiedBy>laura</cp:lastModifiedBy>
  <cp:revision>61</cp:revision>
  <dcterms:created xsi:type="dcterms:W3CDTF">2011-10-13T07:29:46Z</dcterms:created>
  <dcterms:modified xsi:type="dcterms:W3CDTF">2014-10-16T08:04:02Z</dcterms:modified>
</cp:coreProperties>
</file>