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700" b="1" smtClean="0">
                <a:solidFill>
                  <a:srgbClr val="002060"/>
                </a:solidFill>
              </a:rPr>
              <a:t>Pronoms adverbiaux </a:t>
            </a:r>
            <a:r>
              <a:rPr lang="cs-CZ" smtClean="0"/>
              <a:t/>
            </a:r>
            <a:br>
              <a:rPr lang="cs-CZ" smtClean="0"/>
            </a:br>
            <a:r>
              <a:rPr lang="cs-CZ" sz="8900" smtClean="0">
                <a:solidFill>
                  <a:srgbClr val="00B050"/>
                </a:solidFill>
              </a:rPr>
              <a:t>y</a:t>
            </a:r>
            <a:r>
              <a:rPr lang="cs-CZ" sz="8900" smtClean="0"/>
              <a:t>, </a:t>
            </a:r>
            <a:r>
              <a:rPr lang="cs-CZ" sz="8900" smtClean="0">
                <a:solidFill>
                  <a:srgbClr val="0070C0"/>
                </a:solidFill>
              </a:rPr>
              <a:t>en</a:t>
            </a:r>
            <a:endParaRPr lang="cs-CZ" sz="89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3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/>
            </a:r>
            <a:br>
              <a:rPr lang="cs-CZ" b="1" smtClean="0">
                <a:solidFill>
                  <a:srgbClr val="00B050"/>
                </a:solidFill>
              </a:rPr>
            </a:br>
            <a:r>
              <a:rPr lang="cs-CZ" b="1" smtClean="0">
                <a:solidFill>
                  <a:srgbClr val="00B050"/>
                </a:solidFill>
              </a:rPr>
              <a:t>Y</a:t>
            </a:r>
            <a:br>
              <a:rPr lang="cs-CZ" b="1" smtClean="0">
                <a:solidFill>
                  <a:srgbClr val="00B050"/>
                </a:solidFill>
              </a:rPr>
            </a:br>
            <a:r>
              <a:rPr lang="cs-CZ" sz="4000"/>
              <a:t>nahrazuje</a:t>
            </a:r>
            <a:r>
              <a:rPr lang="cs-CZ"/>
              <a:t/>
            </a:r>
            <a:br>
              <a:rPr lang="cs-CZ"/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cs-CZ" b="1" smtClean="0"/>
              <a:t>místo</a:t>
            </a:r>
            <a:r>
              <a:rPr lang="cs-CZ" smtClean="0"/>
              <a:t> (tam)</a:t>
            </a:r>
          </a:p>
          <a:p>
            <a:pPr marL="0" indent="0">
              <a:buNone/>
            </a:pPr>
            <a:r>
              <a:rPr lang="fr-FR" sz="2800"/>
              <a:t>Ex. : </a:t>
            </a:r>
            <a:r>
              <a:rPr lang="fr-FR" sz="2800" i="1"/>
              <a:t>Gérard aime le théâ</a:t>
            </a:r>
            <a:r>
              <a:rPr lang="cs-CZ" sz="2800" i="1"/>
              <a:t>tre, il </a:t>
            </a:r>
            <a:r>
              <a:rPr lang="cs-CZ" sz="2800" i="1" u="sng">
                <a:solidFill>
                  <a:srgbClr val="00B050"/>
                </a:solidFill>
              </a:rPr>
              <a:t>y</a:t>
            </a:r>
            <a:r>
              <a:rPr lang="cs-CZ" sz="2800" i="1"/>
              <a:t> va </a:t>
            </a:r>
            <a:r>
              <a:rPr lang="cs-CZ" sz="2800" i="1"/>
              <a:t>souvent</a:t>
            </a:r>
            <a:r>
              <a:rPr lang="cs-CZ" sz="2800" i="1" smtClean="0"/>
              <a:t>.</a:t>
            </a:r>
          </a:p>
          <a:p>
            <a:pPr marL="0" indent="0">
              <a:buNone/>
            </a:pPr>
            <a:r>
              <a:rPr lang="cs-CZ" sz="2800" i="1" smtClean="0"/>
              <a:t>(</a:t>
            </a:r>
            <a:r>
              <a:rPr lang="cs-CZ" sz="2800" i="1"/>
              <a:t>il va souvent </a:t>
            </a:r>
            <a:r>
              <a:rPr lang="cs-CZ" sz="2800" i="1" u="sng"/>
              <a:t>au </a:t>
            </a:r>
            <a:r>
              <a:rPr lang="cs-CZ" sz="2800" i="1" u="sng"/>
              <a:t>théâtre</a:t>
            </a:r>
            <a:r>
              <a:rPr lang="cs-CZ" sz="2800" i="1" smtClean="0"/>
              <a:t>)</a:t>
            </a:r>
          </a:p>
          <a:p>
            <a:pPr marL="0" indent="0">
              <a:buNone/>
            </a:pPr>
            <a:endParaRPr lang="cs-CZ" sz="2800" i="1"/>
          </a:p>
          <a:p>
            <a:pPr marL="0" indent="0">
              <a:buNone/>
            </a:pPr>
            <a:r>
              <a:rPr lang="cs-CZ" sz="2800" b="1" smtClean="0"/>
              <a:t>2) podst. jm. neživotné po slovesné vazbě s předložkou </a:t>
            </a:r>
            <a:r>
              <a:rPr lang="fr-FR" sz="2800" b="1" i="1" smtClean="0"/>
              <a:t>à</a:t>
            </a:r>
            <a:r>
              <a:rPr lang="fr-FR" sz="2800" b="1" smtClean="0"/>
              <a:t> </a:t>
            </a:r>
            <a:endParaRPr lang="cs-CZ" sz="2800" b="1" smtClean="0"/>
          </a:p>
          <a:p>
            <a:pPr marL="0" indent="0">
              <a:buNone/>
            </a:pPr>
            <a:r>
              <a:rPr lang="cs-CZ" sz="2800" smtClean="0"/>
              <a:t>penser </a:t>
            </a:r>
            <a:r>
              <a:rPr lang="fr-FR" sz="2800" smtClean="0"/>
              <a:t>à</a:t>
            </a:r>
            <a:r>
              <a:rPr lang="cs-CZ" sz="2800" smtClean="0"/>
              <a:t> qch, assister </a:t>
            </a:r>
            <a:r>
              <a:rPr lang="fr-FR" sz="2800" smtClean="0"/>
              <a:t>à</a:t>
            </a:r>
            <a:r>
              <a:rPr lang="cs-CZ" sz="2800" smtClean="0"/>
              <a:t> qch, arriver </a:t>
            </a:r>
            <a:r>
              <a:rPr lang="fr-FR" sz="2800" smtClean="0"/>
              <a:t>à</a:t>
            </a:r>
            <a:r>
              <a:rPr lang="cs-CZ" sz="2800" smtClean="0"/>
              <a:t> qch, renoncer </a:t>
            </a:r>
            <a:r>
              <a:rPr lang="fr-FR" sz="2800" smtClean="0"/>
              <a:t>à</a:t>
            </a:r>
            <a:r>
              <a:rPr lang="cs-CZ" sz="2800" smtClean="0"/>
              <a:t> qch, tenir </a:t>
            </a:r>
            <a:r>
              <a:rPr lang="fr-FR" sz="2800" smtClean="0"/>
              <a:t>à</a:t>
            </a:r>
            <a:r>
              <a:rPr lang="cs-CZ" sz="2800" smtClean="0"/>
              <a:t> qch,…</a:t>
            </a:r>
            <a:endParaRPr lang="cs-CZ" sz="2800"/>
          </a:p>
          <a:p>
            <a:pPr marL="0" indent="0">
              <a:buNone/>
            </a:pPr>
            <a:r>
              <a:rPr lang="fr-FR" sz="2800"/>
              <a:t> </a:t>
            </a:r>
            <a:endParaRPr lang="cs-CZ" sz="2800"/>
          </a:p>
          <a:p>
            <a:pPr marL="0" indent="0">
              <a:buNone/>
            </a:pPr>
            <a:r>
              <a:rPr lang="fr-FR" sz="2800"/>
              <a:t>Ex . : 	</a:t>
            </a:r>
            <a:r>
              <a:rPr lang="fr-FR" sz="2800" i="1"/>
              <a:t>Pensez-vous </a:t>
            </a:r>
            <a:r>
              <a:rPr lang="fr-FR" sz="2800" i="1" u="sng"/>
              <a:t>à</a:t>
            </a:r>
            <a:r>
              <a:rPr lang="cs-CZ" sz="2800" i="1" u="sng"/>
              <a:t> votre voyage</a:t>
            </a:r>
            <a:r>
              <a:rPr lang="cs-CZ" sz="2800" i="1"/>
              <a:t> ? – Oui, j´</a:t>
            </a:r>
            <a:r>
              <a:rPr lang="cs-CZ" sz="2800" i="1" u="sng">
                <a:solidFill>
                  <a:srgbClr val="00B050"/>
                </a:solidFill>
              </a:rPr>
              <a:t>y</a:t>
            </a:r>
            <a:r>
              <a:rPr lang="cs-CZ" sz="2800" i="1"/>
              <a:t> pense.</a:t>
            </a:r>
            <a:endParaRPr lang="cs-CZ" sz="2800"/>
          </a:p>
          <a:p>
            <a:pPr marL="0" indent="0">
              <a:buNone/>
            </a:pPr>
            <a:r>
              <a:rPr lang="fr-FR" sz="2800" i="1"/>
              <a:t>Jean réfléchit encore </a:t>
            </a:r>
            <a:r>
              <a:rPr lang="fr-FR" sz="2800" i="1" u="sng"/>
              <a:t>à ce problè</a:t>
            </a:r>
            <a:r>
              <a:rPr lang="cs-CZ" sz="2800" i="1" u="sng"/>
              <a:t>me</a:t>
            </a:r>
            <a:r>
              <a:rPr lang="cs-CZ" sz="2800" i="1"/>
              <a:t> ? </a:t>
            </a:r>
            <a:r>
              <a:rPr lang="cs-CZ" sz="2800" i="1" u="sng">
                <a:solidFill>
                  <a:srgbClr val="00B050"/>
                </a:solidFill>
              </a:rPr>
              <a:t>Y</a:t>
            </a:r>
            <a:r>
              <a:rPr lang="cs-CZ" sz="2800" i="1"/>
              <a:t> réfléchissez-vous aussi ?</a:t>
            </a:r>
            <a:endParaRPr lang="cs-CZ" sz="2800"/>
          </a:p>
          <a:p>
            <a:pPr marL="0" indent="0">
              <a:buNone/>
            </a:pPr>
            <a:endParaRPr lang="cs-CZ" sz="2800"/>
          </a:p>
          <a:p>
            <a:pPr marL="0" indent="0">
              <a:buNone/>
            </a:pPr>
            <a:r>
              <a:rPr lang="cs-CZ" sz="2800" smtClean="0"/>
              <a:t>podst.jm. životné – zůstane předložka </a:t>
            </a:r>
            <a:r>
              <a:rPr lang="fr-FR" sz="2800" i="1" smtClean="0"/>
              <a:t>à</a:t>
            </a:r>
            <a:r>
              <a:rPr lang="cs-CZ" sz="2800" smtClean="0"/>
              <a:t> s os. zájmenem samostatným:</a:t>
            </a:r>
            <a:endParaRPr lang="cs-CZ" sz="2800"/>
          </a:p>
          <a:p>
            <a:pPr marL="0" indent="0">
              <a:buNone/>
            </a:pPr>
            <a:r>
              <a:rPr lang="cs-CZ" sz="2800"/>
              <a:t>	</a:t>
            </a:r>
          </a:p>
          <a:p>
            <a:pPr marL="0" indent="0">
              <a:buNone/>
            </a:pPr>
            <a:r>
              <a:rPr lang="cs-CZ" sz="2800"/>
              <a:t>Ex. : </a:t>
            </a:r>
            <a:r>
              <a:rPr lang="cs-CZ" sz="2800" i="1"/>
              <a:t>Pensez-vous </a:t>
            </a:r>
            <a:r>
              <a:rPr lang="fr-FR" sz="2800" i="1" u="sng"/>
              <a:t>à vo</a:t>
            </a:r>
            <a:r>
              <a:rPr lang="cs-CZ" sz="2800" i="1" u="sng"/>
              <a:t>tre amie</a:t>
            </a:r>
            <a:r>
              <a:rPr lang="cs-CZ" sz="2800" i="1"/>
              <a:t> ? – Oui, je pense </a:t>
            </a:r>
            <a:r>
              <a:rPr lang="fr-FR" sz="2800" i="1"/>
              <a:t>à</a:t>
            </a:r>
            <a:r>
              <a:rPr lang="cs-CZ" sz="2800" i="1"/>
              <a:t> elle</a:t>
            </a:r>
            <a:r>
              <a:rPr lang="cs-CZ" sz="2800" i="1"/>
              <a:t>.</a:t>
            </a:r>
            <a:r>
              <a:rPr lang="cs-CZ" sz="2800"/>
              <a:t> </a:t>
            </a: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91045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EN</a:t>
            </a:r>
            <a:br>
              <a:rPr lang="cs-CZ" smtClean="0">
                <a:solidFill>
                  <a:srgbClr val="0070C0"/>
                </a:solidFill>
              </a:rPr>
            </a:br>
            <a:r>
              <a:rPr lang="cs-CZ" sz="4000" smtClean="0"/>
              <a:t>nahrazuje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cs-CZ" b="1" smtClean="0"/>
              <a:t>místo</a:t>
            </a:r>
            <a:r>
              <a:rPr lang="cs-CZ" smtClean="0"/>
              <a:t> (odtud, odtamtud – s předl. </a:t>
            </a:r>
            <a:r>
              <a:rPr lang="cs-CZ" b="1" i="1" smtClean="0"/>
              <a:t>de</a:t>
            </a:r>
            <a:r>
              <a:rPr lang="cs-CZ" smtClean="0"/>
              <a:t>)</a:t>
            </a:r>
          </a:p>
          <a:p>
            <a:pPr marL="0" indent="0">
              <a:buNone/>
            </a:pPr>
            <a:r>
              <a:rPr lang="cs-CZ" smtClean="0"/>
              <a:t>Ex</a:t>
            </a:r>
            <a:r>
              <a:rPr lang="cs-CZ"/>
              <a:t>. </a:t>
            </a:r>
            <a:r>
              <a:rPr lang="cs-CZ"/>
              <a:t>: </a:t>
            </a:r>
            <a:r>
              <a:rPr lang="cs-CZ" i="1" smtClean="0"/>
              <a:t>Il sort du bureau – il 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sort (sortir </a:t>
            </a:r>
            <a:r>
              <a:rPr lang="cs-CZ" i="1" u="sng"/>
              <a:t>du </a:t>
            </a:r>
            <a:r>
              <a:rPr lang="cs-CZ" i="1" u="sng"/>
              <a:t>bureau</a:t>
            </a:r>
            <a:r>
              <a:rPr lang="cs-CZ" i="1" smtClean="0"/>
              <a:t>)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b="1" smtClean="0"/>
              <a:t>2) </a:t>
            </a:r>
            <a:r>
              <a:rPr lang="cs-CZ" b="1"/>
              <a:t>podst. jm. neživotné </a:t>
            </a:r>
            <a:r>
              <a:rPr lang="cs-CZ" b="1"/>
              <a:t>po </a:t>
            </a:r>
            <a:r>
              <a:rPr lang="cs-CZ" b="1" smtClean="0"/>
              <a:t>vazbě </a:t>
            </a:r>
            <a:r>
              <a:rPr lang="cs-CZ" b="1"/>
              <a:t>s </a:t>
            </a:r>
            <a:r>
              <a:rPr lang="cs-CZ" b="1"/>
              <a:t>předložkou </a:t>
            </a:r>
            <a:r>
              <a:rPr lang="cs-CZ" b="1" i="1" smtClean="0"/>
              <a:t>de</a:t>
            </a:r>
            <a:endParaRPr lang="cs-CZ" smtClean="0"/>
          </a:p>
          <a:p>
            <a:pPr marL="0" indent="0">
              <a:buNone/>
            </a:pPr>
            <a:r>
              <a:rPr lang="cs-CZ"/>
              <a:t>Ex. : 	</a:t>
            </a:r>
            <a:r>
              <a:rPr lang="cs-CZ" i="1"/>
              <a:t>Voil</a:t>
            </a:r>
            <a:r>
              <a:rPr lang="fr-FR" i="1"/>
              <a:t>à le</a:t>
            </a:r>
            <a:r>
              <a:rPr lang="cs-CZ" i="1"/>
              <a:t> dictionnaire, vous pouvez vous </a:t>
            </a:r>
            <a:r>
              <a:rPr lang="cs-CZ" i="1" u="sng">
                <a:solidFill>
                  <a:srgbClr val="0070C0"/>
                </a:solidFill>
              </a:rPr>
              <a:t>en </a:t>
            </a:r>
            <a:r>
              <a:rPr lang="cs-CZ" i="1"/>
              <a:t>servir. (se servir de qch – se servir </a:t>
            </a:r>
            <a:r>
              <a:rPr lang="cs-CZ" i="1" u="sng"/>
              <a:t>du </a:t>
            </a:r>
            <a:r>
              <a:rPr lang="cs-CZ" i="1" u="sng"/>
              <a:t>dictionnaire</a:t>
            </a:r>
            <a:r>
              <a:rPr lang="cs-CZ" i="1" smtClean="0"/>
              <a:t>)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i="1"/>
              <a:t>André me rendra mon couteau, il n´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plus besoin. (avoir besoin de – avoir besoin </a:t>
            </a:r>
            <a:r>
              <a:rPr lang="cs-CZ" i="1" u="sng"/>
              <a:t>du </a:t>
            </a:r>
            <a:r>
              <a:rPr lang="cs-CZ" i="1" u="sng"/>
              <a:t>couteau</a:t>
            </a:r>
            <a:r>
              <a:rPr lang="cs-CZ" i="1" smtClean="0"/>
              <a:t>)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i="1"/>
              <a:t>J´ai visité la C</a:t>
            </a:r>
            <a:r>
              <a:rPr lang="fr-FR" i="1"/>
              <a:t>ô</a:t>
            </a:r>
            <a:r>
              <a:rPr lang="cs-CZ" i="1"/>
              <a:t>te d´Azur et j´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suis content. (</a:t>
            </a:r>
            <a:r>
              <a:rPr lang="fr-FR" i="1"/>
              <a:t>ê</a:t>
            </a:r>
            <a:r>
              <a:rPr lang="cs-CZ" i="1"/>
              <a:t>tre content de – </a:t>
            </a:r>
            <a:r>
              <a:rPr lang="fr-FR" i="1"/>
              <a:t>ê</a:t>
            </a:r>
            <a:r>
              <a:rPr lang="cs-CZ" i="1"/>
              <a:t>tre content </a:t>
            </a:r>
            <a:r>
              <a:rPr lang="cs-CZ" i="1" u="sng"/>
              <a:t>de la C</a:t>
            </a:r>
            <a:r>
              <a:rPr lang="fr-FR" i="1" u="sng"/>
              <a:t>ô</a:t>
            </a:r>
            <a:r>
              <a:rPr lang="cs-CZ" i="1" u="sng"/>
              <a:t>te d´Azur</a:t>
            </a:r>
            <a:r>
              <a:rPr lang="cs-CZ" i="1"/>
              <a:t> )</a:t>
            </a: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b="1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19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/>
              <a:t>podst</a:t>
            </a:r>
            <a:r>
              <a:rPr lang="cs-CZ" sz="2000" smtClean="0"/>
              <a:t>. jm</a:t>
            </a:r>
            <a:r>
              <a:rPr lang="cs-CZ" sz="2000"/>
              <a:t>. životné – zůstane </a:t>
            </a:r>
            <a:r>
              <a:rPr lang="cs-CZ" sz="2000"/>
              <a:t>předložka </a:t>
            </a:r>
            <a:r>
              <a:rPr lang="cs-CZ" sz="2000" b="1" i="1" smtClean="0"/>
              <a:t>de</a:t>
            </a:r>
            <a:r>
              <a:rPr lang="cs-CZ" sz="2000" smtClean="0"/>
              <a:t> </a:t>
            </a:r>
            <a:r>
              <a:rPr lang="cs-CZ" sz="2000"/>
              <a:t>s os. zájmenem samostatným:</a:t>
            </a:r>
          </a:p>
          <a:p>
            <a:pPr marL="0" indent="0">
              <a:buNone/>
            </a:pPr>
            <a:r>
              <a:rPr lang="cs-CZ" sz="2000"/>
              <a:t>	</a:t>
            </a:r>
          </a:p>
          <a:p>
            <a:pPr marL="0" indent="0">
              <a:buNone/>
            </a:pPr>
            <a:r>
              <a:rPr lang="cs-CZ" sz="2000"/>
              <a:t>Ex. : </a:t>
            </a:r>
            <a:r>
              <a:rPr lang="cs-CZ" sz="2000" i="1"/>
              <a:t>Vous vous souvenez </a:t>
            </a:r>
            <a:r>
              <a:rPr lang="cs-CZ" sz="2000" i="1" u="sng"/>
              <a:t>de mon ami Paul</a:t>
            </a:r>
            <a:r>
              <a:rPr lang="cs-CZ" sz="2000" i="1"/>
              <a:t> ? – Oui, je me souviens </a:t>
            </a:r>
            <a:r>
              <a:rPr lang="cs-CZ" sz="2000" b="1" i="1"/>
              <a:t>de lui</a:t>
            </a:r>
            <a:r>
              <a:rPr lang="cs-CZ" sz="2000"/>
              <a:t>. 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45589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smtClean="0"/>
              <a:t>3)- podst. jm. s dělivým členem</a:t>
            </a:r>
          </a:p>
          <a:p>
            <a:pPr marL="0" indent="0">
              <a:buNone/>
            </a:pPr>
            <a:r>
              <a:rPr lang="cs-CZ"/>
              <a:t>Ex. : 	</a:t>
            </a:r>
            <a:r>
              <a:rPr lang="cs-CZ" i="1"/>
              <a:t>Avez-vous </a:t>
            </a:r>
            <a:r>
              <a:rPr lang="cs-CZ" i="1" u="sng"/>
              <a:t>du pain</a:t>
            </a:r>
            <a:r>
              <a:rPr lang="cs-CZ" i="1"/>
              <a:t> ? – Oui, nous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avons.</a:t>
            </a:r>
            <a:endParaRPr lang="cs-CZ"/>
          </a:p>
          <a:p>
            <a:pPr marL="0" indent="0">
              <a:buNone/>
            </a:pPr>
            <a:r>
              <a:rPr lang="cs-CZ" i="1"/>
              <a:t>	Robert a </a:t>
            </a:r>
            <a:r>
              <a:rPr lang="cs-CZ" i="1" u="sng"/>
              <a:t>de la chance</a:t>
            </a:r>
            <a:r>
              <a:rPr lang="cs-CZ" i="1"/>
              <a:t>, il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toujours </a:t>
            </a:r>
            <a:r>
              <a:rPr lang="cs-CZ" i="1"/>
              <a:t>eu</a:t>
            </a:r>
            <a:r>
              <a:rPr lang="cs-CZ" i="1" smtClean="0"/>
              <a:t>.</a:t>
            </a:r>
          </a:p>
          <a:p>
            <a:pPr marL="0" indent="0">
              <a:buNone/>
            </a:pPr>
            <a:endParaRPr lang="cs-CZ" i="1"/>
          </a:p>
          <a:p>
            <a:pPr marL="0" indent="0">
              <a:buNone/>
            </a:pPr>
            <a:r>
              <a:rPr lang="cs-CZ" b="1" smtClean="0"/>
              <a:t>- podst. jm. s neurčitým členem (un, une, des)</a:t>
            </a:r>
            <a:endParaRPr lang="cs-CZ" smtClean="0"/>
          </a:p>
          <a:p>
            <a:pPr marL="0" indent="0">
              <a:buNone/>
            </a:pPr>
            <a:r>
              <a:rPr lang="cs-CZ"/>
              <a:t>Ex. :	</a:t>
            </a:r>
            <a:r>
              <a:rPr lang="cs-CZ" i="1"/>
              <a:t>Y a-t-il encore </a:t>
            </a:r>
            <a:r>
              <a:rPr lang="cs-CZ" i="1" u="sng"/>
              <a:t>des billets</a:t>
            </a:r>
            <a:r>
              <a:rPr lang="cs-CZ" i="1"/>
              <a:t> ? – Je crois qu´il </a:t>
            </a:r>
            <a:r>
              <a:rPr lang="cs-CZ" i="1"/>
              <a:t>y </a:t>
            </a:r>
            <a:r>
              <a:rPr lang="cs-CZ" i="1" smtClean="0"/>
              <a:t>	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</a:t>
            </a:r>
            <a:r>
              <a:rPr lang="cs-CZ" i="1"/>
              <a:t>a </a:t>
            </a:r>
            <a:r>
              <a:rPr lang="cs-CZ" i="1"/>
              <a:t>encore</a:t>
            </a:r>
            <a:r>
              <a:rPr lang="cs-CZ" i="1" smtClean="0"/>
              <a:t>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i="1" smtClean="0"/>
              <a:t>	Chloé </a:t>
            </a:r>
            <a:r>
              <a:rPr lang="cs-CZ" i="1"/>
              <a:t>a </a:t>
            </a:r>
            <a:r>
              <a:rPr lang="cs-CZ" i="1" u="sng"/>
              <a:t>un chapeau</a:t>
            </a:r>
            <a:r>
              <a:rPr lang="cs-CZ" i="1"/>
              <a:t> ? – Elle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trois. </a:t>
            </a:r>
            <a:r>
              <a:rPr lang="cs-CZ" i="1"/>
              <a:t>Elle </a:t>
            </a:r>
            <a:r>
              <a:rPr lang="cs-CZ" i="1" smtClean="0"/>
              <a:t>	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</a:t>
            </a:r>
            <a:r>
              <a:rPr lang="cs-CZ" i="1"/>
              <a:t>a plusieurs.</a:t>
            </a:r>
            <a:endParaRPr lang="cs-CZ"/>
          </a:p>
          <a:p>
            <a:pPr marL="0" indent="0">
              <a:buNone/>
            </a:pPr>
            <a:endParaRPr lang="cs-CZ" b="1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414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smtClean="0"/>
              <a:t>podst. jm. s výrazem množství</a:t>
            </a:r>
            <a:endParaRPr lang="cs-CZ" smtClean="0"/>
          </a:p>
          <a:p>
            <a:pPr marL="0" indent="0">
              <a:buNone/>
            </a:pPr>
            <a:r>
              <a:rPr lang="cs-CZ" i="1" smtClean="0"/>
              <a:t>Ex. : Il ach</a:t>
            </a:r>
            <a:r>
              <a:rPr lang="fr-FR" i="1" smtClean="0"/>
              <a:t>è</a:t>
            </a:r>
            <a:r>
              <a:rPr lang="cs-CZ" i="1" smtClean="0"/>
              <a:t>te </a:t>
            </a:r>
            <a:r>
              <a:rPr lang="cs-CZ" i="1" u="sng" smtClean="0"/>
              <a:t>un kilo de pommes</a:t>
            </a:r>
            <a:r>
              <a:rPr lang="cs-CZ" i="1" smtClean="0"/>
              <a:t>. – Il 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ach</a:t>
            </a:r>
            <a:r>
              <a:rPr lang="fr-FR" i="1" smtClean="0"/>
              <a:t>è</a:t>
            </a:r>
            <a:r>
              <a:rPr lang="cs-CZ" i="1" smtClean="0"/>
              <a:t>te </a:t>
            </a:r>
            <a:r>
              <a:rPr lang="cs-CZ" i="1" u="sng" smtClean="0"/>
              <a:t>un kilo</a:t>
            </a:r>
            <a:r>
              <a:rPr lang="cs-CZ" i="1" smtClean="0"/>
              <a:t>.</a:t>
            </a:r>
            <a:endParaRPr lang="cs-CZ" smtClean="0"/>
          </a:p>
          <a:p>
            <a:pPr marL="0" indent="0">
              <a:buNone/>
            </a:pPr>
            <a:endParaRPr lang="cs-CZ" b="1"/>
          </a:p>
          <a:p>
            <a:pPr marL="0" indent="0">
              <a:buNone/>
            </a:pPr>
            <a:r>
              <a:rPr lang="cs-CZ" b="1" smtClean="0"/>
              <a:t>- podst. jm. po absolutním záporu</a:t>
            </a:r>
          </a:p>
          <a:p>
            <a:pPr marL="0" indent="0">
              <a:buNone/>
            </a:pPr>
            <a:r>
              <a:rPr lang="cs-CZ" i="1"/>
              <a:t>Ex. : Georges n´a pas </a:t>
            </a:r>
            <a:r>
              <a:rPr lang="cs-CZ" i="1" u="sng"/>
              <a:t>de stylo</a:t>
            </a:r>
            <a:r>
              <a:rPr lang="cs-CZ" i="1"/>
              <a:t> ? – Non, il n´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pas. – Si, il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</a:t>
            </a:r>
            <a:r>
              <a:rPr lang="cs-CZ" i="1" u="sng"/>
              <a:t>un</a:t>
            </a:r>
            <a:r>
              <a:rPr lang="cs-CZ" i="1"/>
              <a:t>.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1158440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139</Words>
  <Application>Microsoft Office PowerPoint</Application>
  <PresentationFormat>Předvádění na obrazovce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Pronoms adverbiaux  y, en</vt:lpstr>
      <vt:lpstr> Y nahrazuje </vt:lpstr>
      <vt:lpstr>EN nahrazuje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Pronoms adverbiaux  y, en</dc:title>
  <cp:lastModifiedBy>Červenková Marie</cp:lastModifiedBy>
  <cp:revision>3</cp:revision>
  <dcterms:modified xsi:type="dcterms:W3CDTF">2014-05-05T07:33:00Z</dcterms:modified>
</cp:coreProperties>
</file>