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5" r:id="rId2"/>
  </p:sldMasterIdLst>
  <p:notesMasterIdLst>
    <p:notesMasterId r:id="rId16"/>
  </p:notesMasterIdLst>
  <p:handoutMasterIdLst>
    <p:handoutMasterId r:id="rId17"/>
  </p:handoutMasterIdLst>
  <p:sldIdLst>
    <p:sldId id="333" r:id="rId3"/>
    <p:sldId id="304" r:id="rId4"/>
    <p:sldId id="312" r:id="rId5"/>
    <p:sldId id="335" r:id="rId6"/>
    <p:sldId id="340" r:id="rId7"/>
    <p:sldId id="336" r:id="rId8"/>
    <p:sldId id="341" r:id="rId9"/>
    <p:sldId id="338" r:id="rId10"/>
    <p:sldId id="323" r:id="rId11"/>
    <p:sldId id="343" r:id="rId12"/>
    <p:sldId id="346" r:id="rId13"/>
    <p:sldId id="344" r:id="rId14"/>
    <p:sldId id="345" r:id="rId15"/>
  </p:sldIdLst>
  <p:sldSz cx="9144000" cy="6858000" type="screen4x3"/>
  <p:notesSz cx="6858000" cy="9144000"/>
  <p:defaultTextStyle>
    <a:defPPr>
      <a:defRPr lang="cs-CZ"/>
    </a:defPPr>
    <a:lvl1pPr algn="l" rtl="0" eaLnBrk="0" fontAlgn="base" hangingPunct="0">
      <a:spcBef>
        <a:spcPct val="0"/>
      </a:spcBef>
      <a:spcAft>
        <a:spcPct val="0"/>
      </a:spcAft>
      <a:defRPr sz="3400" kern="1200">
        <a:solidFill>
          <a:srgbClr val="7D1E1E"/>
        </a:solidFill>
        <a:latin typeface="Trebuchet MS" pitchFamily="34" charset="0"/>
        <a:ea typeface="+mn-ea"/>
        <a:cs typeface="+mn-cs"/>
      </a:defRPr>
    </a:lvl1pPr>
    <a:lvl2pPr marL="457200" algn="l" rtl="0" eaLnBrk="0" fontAlgn="base" hangingPunct="0">
      <a:spcBef>
        <a:spcPct val="0"/>
      </a:spcBef>
      <a:spcAft>
        <a:spcPct val="0"/>
      </a:spcAft>
      <a:defRPr sz="3400" kern="1200">
        <a:solidFill>
          <a:srgbClr val="7D1E1E"/>
        </a:solidFill>
        <a:latin typeface="Trebuchet MS" pitchFamily="34" charset="0"/>
        <a:ea typeface="+mn-ea"/>
        <a:cs typeface="+mn-cs"/>
      </a:defRPr>
    </a:lvl2pPr>
    <a:lvl3pPr marL="914400" algn="l" rtl="0" eaLnBrk="0" fontAlgn="base" hangingPunct="0">
      <a:spcBef>
        <a:spcPct val="0"/>
      </a:spcBef>
      <a:spcAft>
        <a:spcPct val="0"/>
      </a:spcAft>
      <a:defRPr sz="3400" kern="1200">
        <a:solidFill>
          <a:srgbClr val="7D1E1E"/>
        </a:solidFill>
        <a:latin typeface="Trebuchet MS" pitchFamily="34" charset="0"/>
        <a:ea typeface="+mn-ea"/>
        <a:cs typeface="+mn-cs"/>
      </a:defRPr>
    </a:lvl3pPr>
    <a:lvl4pPr marL="1371600" algn="l" rtl="0" eaLnBrk="0" fontAlgn="base" hangingPunct="0">
      <a:spcBef>
        <a:spcPct val="0"/>
      </a:spcBef>
      <a:spcAft>
        <a:spcPct val="0"/>
      </a:spcAft>
      <a:defRPr sz="3400" kern="1200">
        <a:solidFill>
          <a:srgbClr val="7D1E1E"/>
        </a:solidFill>
        <a:latin typeface="Trebuchet MS" pitchFamily="34" charset="0"/>
        <a:ea typeface="+mn-ea"/>
        <a:cs typeface="+mn-cs"/>
      </a:defRPr>
    </a:lvl4pPr>
    <a:lvl5pPr marL="1828800" algn="l" rtl="0" eaLnBrk="0" fontAlgn="base" hangingPunct="0">
      <a:spcBef>
        <a:spcPct val="0"/>
      </a:spcBef>
      <a:spcAft>
        <a:spcPct val="0"/>
      </a:spcAft>
      <a:defRPr sz="3400" kern="1200">
        <a:solidFill>
          <a:srgbClr val="7D1E1E"/>
        </a:solidFill>
        <a:latin typeface="Trebuchet MS" pitchFamily="34" charset="0"/>
        <a:ea typeface="+mn-ea"/>
        <a:cs typeface="+mn-cs"/>
      </a:defRPr>
    </a:lvl5pPr>
    <a:lvl6pPr marL="2286000" algn="l" defTabSz="914400" rtl="0" eaLnBrk="1" latinLnBrk="0" hangingPunct="1">
      <a:defRPr sz="3400" kern="1200">
        <a:solidFill>
          <a:srgbClr val="7D1E1E"/>
        </a:solidFill>
        <a:latin typeface="Trebuchet MS" pitchFamily="34" charset="0"/>
        <a:ea typeface="+mn-ea"/>
        <a:cs typeface="+mn-cs"/>
      </a:defRPr>
    </a:lvl6pPr>
    <a:lvl7pPr marL="2743200" algn="l" defTabSz="914400" rtl="0" eaLnBrk="1" latinLnBrk="0" hangingPunct="1">
      <a:defRPr sz="3400" kern="1200">
        <a:solidFill>
          <a:srgbClr val="7D1E1E"/>
        </a:solidFill>
        <a:latin typeface="Trebuchet MS" pitchFamily="34" charset="0"/>
        <a:ea typeface="+mn-ea"/>
        <a:cs typeface="+mn-cs"/>
      </a:defRPr>
    </a:lvl7pPr>
    <a:lvl8pPr marL="3200400" algn="l" defTabSz="914400" rtl="0" eaLnBrk="1" latinLnBrk="0" hangingPunct="1">
      <a:defRPr sz="3400" kern="1200">
        <a:solidFill>
          <a:srgbClr val="7D1E1E"/>
        </a:solidFill>
        <a:latin typeface="Trebuchet MS" pitchFamily="34" charset="0"/>
        <a:ea typeface="+mn-ea"/>
        <a:cs typeface="+mn-cs"/>
      </a:defRPr>
    </a:lvl8pPr>
    <a:lvl9pPr marL="3657600" algn="l" defTabSz="914400" rtl="0" eaLnBrk="1" latinLnBrk="0" hangingPunct="1">
      <a:defRPr sz="3400" kern="1200">
        <a:solidFill>
          <a:srgbClr val="7D1E1E"/>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3366"/>
    <a:srgbClr val="E5D5BD"/>
    <a:srgbClr val="E7C99D"/>
    <a:srgbClr val="FFF1E1"/>
    <a:srgbClr val="EAEAEA"/>
    <a:srgbClr val="FFEACD"/>
    <a:srgbClr val="7D1E1E"/>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9" autoAdjust="0"/>
    <p:restoredTop sz="94747" autoAdjust="0"/>
  </p:normalViewPr>
  <p:slideViewPr>
    <p:cSldViewPr>
      <p:cViewPr>
        <p:scale>
          <a:sx n="77" d="100"/>
          <a:sy n="77" d="100"/>
        </p:scale>
        <p:origin x="-1788" y="-64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137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charset="0"/>
              </a:defRPr>
            </a:lvl1pPr>
          </a:lstStyle>
          <a:p>
            <a:pPr>
              <a:defRPr/>
            </a:pPr>
            <a:endParaRPr 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pPr>
              <a:defRPr/>
            </a:pPr>
            <a:endParaRPr 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defRPr>
            </a:lvl1pPr>
          </a:lstStyle>
          <a:p>
            <a:pPr>
              <a:defRPr/>
            </a:pPr>
            <a:endParaRPr 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Arial" charset="0"/>
              </a:defRPr>
            </a:lvl1pPr>
          </a:lstStyle>
          <a:p>
            <a:pPr>
              <a:defRPr/>
            </a:pPr>
            <a:fld id="{38A80990-CBB4-4EF4-8D23-56475FFE32AB}" type="slidenum">
              <a:rPr lang="cs-CZ" altLang="cs-CZ"/>
              <a:pPr>
                <a:defRPr/>
              </a:pPr>
              <a:t>‹#›</a:t>
            </a:fld>
            <a:endParaRPr lang="cs-CZ" altLang="cs-CZ"/>
          </a:p>
        </p:txBody>
      </p:sp>
    </p:spTree>
    <p:extLst>
      <p:ext uri="{BB962C8B-B14F-4D97-AF65-F5344CB8AC3E}">
        <p14:creationId xmlns:p14="http://schemas.microsoft.com/office/powerpoint/2010/main" xmlns="" val="1024546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charset="0"/>
              </a:defRPr>
            </a:lvl1pPr>
          </a:lstStyle>
          <a:p>
            <a:pPr>
              <a:defRPr/>
            </a:pPr>
            <a:endParaRPr lang="cs-CZ"/>
          </a:p>
        </p:txBody>
      </p:sp>
      <p:sp>
        <p:nvSpPr>
          <p:cNvPr id="334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pPr>
              <a:defRPr/>
            </a:pPr>
            <a:endParaRPr lang="cs-CZ"/>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defRPr>
            </a:lvl1pPr>
          </a:lstStyle>
          <a:p>
            <a:pPr>
              <a:defRPr/>
            </a:pPr>
            <a:endParaRPr 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Arial" charset="0"/>
              </a:defRPr>
            </a:lvl1pPr>
          </a:lstStyle>
          <a:p>
            <a:pPr>
              <a:defRPr/>
            </a:pPr>
            <a:fld id="{61CA2A82-116B-4AEA-B76C-E40836E87663}" type="slidenum">
              <a:rPr lang="cs-CZ" altLang="cs-CZ"/>
              <a:pPr>
                <a:defRPr/>
              </a:pPr>
              <a:t>‹#›</a:t>
            </a:fld>
            <a:endParaRPr lang="cs-CZ" altLang="cs-CZ"/>
          </a:p>
        </p:txBody>
      </p:sp>
    </p:spTree>
    <p:extLst>
      <p:ext uri="{BB962C8B-B14F-4D97-AF65-F5344CB8AC3E}">
        <p14:creationId xmlns:p14="http://schemas.microsoft.com/office/powerpoint/2010/main" xmlns="" val="2400789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94EEBCA4-8581-49A0-B3EC-9A7E1301A8D4}" type="slidenum">
              <a:rPr lang="cs-CZ" altLang="cs-CZ"/>
              <a:pPr/>
              <a:t>1</a:t>
            </a:fld>
            <a:endParaRPr lang="cs-CZ" altLang="cs-CZ"/>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31254DA-2D42-4F29-9A1B-D0B1E77C710D}" type="slidenum">
              <a:rPr lang="cs-CZ" altLang="cs-CZ"/>
              <a:pPr/>
              <a:t>2</a:t>
            </a:fld>
            <a:endParaRPr lang="cs-CZ" altLang="cs-CZ"/>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956C7FB1-2849-4FB4-83BE-1577B99277DB}" type="slidenum">
              <a:rPr lang="cs-CZ" altLang="cs-CZ"/>
              <a:pPr/>
              <a:t>3</a:t>
            </a:fld>
            <a:endParaRPr lang="cs-CZ" altLang="cs-CZ"/>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a:ln/>
        </p:spPr>
      </p:sp>
      <p:sp>
        <p:nvSpPr>
          <p:cNvPr id="28675" name="Zástupný symbol pro poznámky 2"/>
          <p:cNvSpPr>
            <a:spLocks noGrp="1"/>
          </p:cNvSpPr>
          <p:nvPr>
            <p:ph type="body" idx="1"/>
          </p:nvPr>
        </p:nvSpPr>
        <p:spPr>
          <a:noFill/>
          <a:ln/>
        </p:spPr>
        <p:txBody>
          <a:bodyPr/>
          <a:lstStyle/>
          <a:p>
            <a:endParaRPr lang="cs-CZ" altLang="cs-CZ" smtClean="0"/>
          </a:p>
        </p:txBody>
      </p:sp>
      <p:sp>
        <p:nvSpPr>
          <p:cNvPr id="28676" name="Zástupný symbol pro číslo snímku 3"/>
          <p:cNvSpPr>
            <a:spLocks noGrp="1"/>
          </p:cNvSpPr>
          <p:nvPr>
            <p:ph type="sldNum" sz="quarter" idx="5"/>
          </p:nvPr>
        </p:nvSpPr>
        <p:spPr>
          <a:noFill/>
        </p:spPr>
        <p:txBody>
          <a:bodyPr/>
          <a:lstStyle/>
          <a:p>
            <a:fld id="{929E2DF5-BEB9-4A42-A05D-2B12AEEA8F9C}" type="slidenum">
              <a:rPr lang="cs-CZ" altLang="cs-CZ"/>
              <a:pPr/>
              <a:t>7</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a:ln/>
        </p:spPr>
      </p:sp>
      <p:sp>
        <p:nvSpPr>
          <p:cNvPr id="30723" name="Zástupný symbol pro poznámky 2"/>
          <p:cNvSpPr>
            <a:spLocks noGrp="1"/>
          </p:cNvSpPr>
          <p:nvPr>
            <p:ph type="body" idx="1"/>
          </p:nvPr>
        </p:nvSpPr>
        <p:spPr>
          <a:noFill/>
          <a:ln/>
        </p:spPr>
        <p:txBody>
          <a:bodyPr/>
          <a:lstStyle/>
          <a:p>
            <a:endParaRPr lang="cs-CZ" altLang="cs-CZ" smtClean="0"/>
          </a:p>
        </p:txBody>
      </p:sp>
      <p:sp>
        <p:nvSpPr>
          <p:cNvPr id="30724" name="Zástupný symbol pro číslo snímku 3"/>
          <p:cNvSpPr>
            <a:spLocks noGrp="1"/>
          </p:cNvSpPr>
          <p:nvPr>
            <p:ph type="sldNum" sz="quarter" idx="5"/>
          </p:nvPr>
        </p:nvSpPr>
        <p:spPr>
          <a:noFill/>
        </p:spPr>
        <p:txBody>
          <a:bodyPr/>
          <a:lstStyle/>
          <a:p>
            <a:fld id="{13EA4FCC-DCF0-49C1-A5AA-D53313944645}" type="slidenum">
              <a:rPr lang="cs-CZ" altLang="cs-CZ"/>
              <a:pPr/>
              <a:t>9</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30D34CDE-96A5-4ED1-B059-6B3CEFB9EB5A}" type="slidenum">
              <a:rPr lang="cs-CZ" altLang="cs-CZ"/>
              <a:pPr/>
              <a:t>11</a:t>
            </a:fld>
            <a:endParaRPr lang="cs-CZ" altLang="cs-CZ"/>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9F2DBAC-5A8A-4CDF-AA78-E1D1FC0016D7}" type="slidenum">
              <a:rPr lang="cs-CZ" altLang="cs-CZ"/>
              <a:pPr/>
              <a:t>12</a:t>
            </a:fld>
            <a:endParaRPr lang="cs-CZ" altLang="cs-CZ"/>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 Id="rId5" Type="http://schemas.openxmlformats.org/officeDocument/2006/relationships/image" Target="../media/image6.emf"/><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a:defRPr sz="3400">
                <a:solidFill>
                  <a:srgbClr val="7D1E1E"/>
                </a:solidFill>
                <a:latin typeface="Trebuchet MS" panose="020B0603020202020204" pitchFamily="34" charset="0"/>
              </a:defRPr>
            </a:lvl1pPr>
            <a:lvl2pPr marL="742950" indent="-285750">
              <a:defRPr sz="3400">
                <a:solidFill>
                  <a:srgbClr val="7D1E1E"/>
                </a:solidFill>
                <a:latin typeface="Trebuchet MS" panose="020B0603020202020204" pitchFamily="34" charset="0"/>
              </a:defRPr>
            </a:lvl2pPr>
            <a:lvl3pPr marL="1143000" indent="-228600">
              <a:defRPr sz="3400">
                <a:solidFill>
                  <a:srgbClr val="7D1E1E"/>
                </a:solidFill>
                <a:latin typeface="Trebuchet MS" panose="020B0603020202020204" pitchFamily="34" charset="0"/>
              </a:defRPr>
            </a:lvl3pPr>
            <a:lvl4pPr marL="1600200" indent="-228600">
              <a:defRPr sz="3400">
                <a:solidFill>
                  <a:srgbClr val="7D1E1E"/>
                </a:solidFill>
                <a:latin typeface="Trebuchet MS" panose="020B0603020202020204" pitchFamily="34" charset="0"/>
              </a:defRPr>
            </a:lvl4pPr>
            <a:lvl5pPr marL="2057400" indent="-228600">
              <a:defRPr sz="3400">
                <a:solidFill>
                  <a:srgbClr val="7D1E1E"/>
                </a:solidFill>
                <a:latin typeface="Trebuchet MS" panose="020B0603020202020204" pitchFamily="34" charset="0"/>
              </a:defRPr>
            </a:lvl5pPr>
            <a:lvl6pPr marL="2514600" indent="-228600" eaLnBrk="0" fontAlgn="base" hangingPunct="0">
              <a:spcBef>
                <a:spcPct val="0"/>
              </a:spcBef>
              <a:spcAft>
                <a:spcPct val="0"/>
              </a:spcAft>
              <a:defRPr sz="3400">
                <a:solidFill>
                  <a:srgbClr val="7D1E1E"/>
                </a:solidFill>
                <a:latin typeface="Trebuchet MS" panose="020B0603020202020204" pitchFamily="34" charset="0"/>
              </a:defRPr>
            </a:lvl6pPr>
            <a:lvl7pPr marL="2971800" indent="-228600" eaLnBrk="0" fontAlgn="base" hangingPunct="0">
              <a:spcBef>
                <a:spcPct val="0"/>
              </a:spcBef>
              <a:spcAft>
                <a:spcPct val="0"/>
              </a:spcAft>
              <a:defRPr sz="3400">
                <a:solidFill>
                  <a:srgbClr val="7D1E1E"/>
                </a:solidFill>
                <a:latin typeface="Trebuchet MS" panose="020B0603020202020204" pitchFamily="34" charset="0"/>
              </a:defRPr>
            </a:lvl7pPr>
            <a:lvl8pPr marL="3429000" indent="-228600" eaLnBrk="0" fontAlgn="base" hangingPunct="0">
              <a:spcBef>
                <a:spcPct val="0"/>
              </a:spcBef>
              <a:spcAft>
                <a:spcPct val="0"/>
              </a:spcAft>
              <a:defRPr sz="3400">
                <a:solidFill>
                  <a:srgbClr val="7D1E1E"/>
                </a:solidFill>
                <a:latin typeface="Trebuchet MS" panose="020B0603020202020204" pitchFamily="34" charset="0"/>
              </a:defRPr>
            </a:lvl8pPr>
            <a:lvl9pPr marL="3886200" indent="-228600" eaLnBrk="0" fontAlgn="base" hangingPunct="0">
              <a:spcBef>
                <a:spcPct val="0"/>
              </a:spcBef>
              <a:spcAft>
                <a:spcPct val="0"/>
              </a:spcAft>
              <a:defRPr sz="3400">
                <a:solidFill>
                  <a:srgbClr val="7D1E1E"/>
                </a:solidFill>
                <a:latin typeface="Trebuchet MS" panose="020B0603020202020204" pitchFamily="34" charset="0"/>
              </a:defRPr>
            </a:lvl9pPr>
          </a:lstStyle>
          <a:p>
            <a:pPr eaLnBrk="1" hangingPunct="1">
              <a:defRPr/>
            </a:pPr>
            <a:endParaRPr lang="cs-CZ" smtClean="0"/>
          </a:p>
        </p:txBody>
      </p:sp>
      <p:pic>
        <p:nvPicPr>
          <p:cNvPr id="5" name="Picture 15" descr="pruh_TITL"/>
          <p:cNvPicPr>
            <a:picLocks noChangeAspect="1" noChangeArrowheads="1"/>
          </p:cNvPicPr>
          <p:nvPr/>
        </p:nvPicPr>
        <p:blipFill>
          <a:blip r:embed="rId2" cstate="print"/>
          <a:srcRect/>
          <a:stretch>
            <a:fillRect/>
          </a:stretch>
        </p:blipFill>
        <p:spPr bwMode="auto">
          <a:xfrm>
            <a:off x="900113" y="50800"/>
            <a:ext cx="1397000" cy="6762750"/>
          </a:xfrm>
          <a:prstGeom prst="rect">
            <a:avLst/>
          </a:prstGeom>
          <a:noFill/>
          <a:ln w="9525">
            <a:noFill/>
            <a:miter lim="800000"/>
            <a:headEnd/>
            <a:tailEnd/>
          </a:ln>
        </p:spPr>
      </p:pic>
      <p:pic>
        <p:nvPicPr>
          <p:cNvPr id="6" name="Picture 17" descr="text"/>
          <p:cNvPicPr>
            <a:picLocks noChangeAspect="1" noChangeArrowheads="1"/>
          </p:cNvPicPr>
          <p:nvPr/>
        </p:nvPicPr>
        <p:blipFill>
          <a:blip r:embed="rId3" cstate="print"/>
          <a:srcRect/>
          <a:stretch>
            <a:fillRect/>
          </a:stretch>
        </p:blipFill>
        <p:spPr bwMode="auto">
          <a:xfrm>
            <a:off x="2692400" y="858838"/>
            <a:ext cx="5275263" cy="630237"/>
          </a:xfrm>
          <a:prstGeom prst="rect">
            <a:avLst/>
          </a:prstGeom>
          <a:noFill/>
          <a:ln w="9525">
            <a:noFill/>
            <a:miter lim="800000"/>
            <a:headEnd/>
            <a:tailEnd/>
          </a:ln>
        </p:spPr>
      </p:pic>
      <p:pic>
        <p:nvPicPr>
          <p:cNvPr id="7" name="Picture 18" descr="logoC"/>
          <p:cNvPicPr>
            <a:picLocks noChangeAspect="1" noChangeArrowheads="1"/>
          </p:cNvPicPr>
          <p:nvPr/>
        </p:nvPicPr>
        <p:blipFill>
          <a:blip r:embed="rId4" cstate="print"/>
          <a:srcRect/>
          <a:stretch>
            <a:fillRect/>
          </a:stretch>
        </p:blipFill>
        <p:spPr bwMode="auto">
          <a:xfrm>
            <a:off x="846138" y="533400"/>
            <a:ext cx="1506537" cy="1506538"/>
          </a:xfrm>
          <a:prstGeom prst="rect">
            <a:avLst/>
          </a:prstGeom>
          <a:noFill/>
          <a:ln w="9525">
            <a:noFill/>
            <a:miter lim="800000"/>
            <a:headEnd/>
            <a:tailEnd/>
          </a:ln>
        </p:spPr>
      </p:pic>
      <p:pic>
        <p:nvPicPr>
          <p:cNvPr id="8" name="Picture 13" descr="OPVK_MU_vlevo_2"/>
          <p:cNvPicPr>
            <a:picLocks noChangeAspect="1" noChangeArrowheads="1"/>
          </p:cNvPicPr>
          <p:nvPr userDrawn="1"/>
        </p:nvPicPr>
        <p:blipFill>
          <a:blip r:embed="rId5" cstate="print"/>
          <a:srcRect/>
          <a:stretch>
            <a:fillRect/>
          </a:stretch>
        </p:blipFill>
        <p:spPr bwMode="auto">
          <a:xfrm>
            <a:off x="3276600" y="5516563"/>
            <a:ext cx="4318000" cy="1025525"/>
          </a:xfrm>
          <a:prstGeom prst="rect">
            <a:avLst/>
          </a:prstGeom>
          <a:noFill/>
          <a:ln w="9525">
            <a:noFill/>
            <a:miter lim="800000"/>
            <a:headEnd/>
            <a:tailEnd/>
          </a:ln>
        </p:spPr>
      </p:pic>
      <p:sp>
        <p:nvSpPr>
          <p:cNvPr id="251908" name="Rectangle 4"/>
          <p:cNvSpPr>
            <a:spLocks noGrp="1" noChangeArrowheads="1"/>
          </p:cNvSpPr>
          <p:nvPr>
            <p:ph type="ctrTitle"/>
          </p:nvPr>
        </p:nvSpPr>
        <p:spPr>
          <a:xfrm>
            <a:off x="2706688" y="2709863"/>
            <a:ext cx="5969000" cy="1582737"/>
          </a:xfrm>
        </p:spPr>
        <p:txBody>
          <a:bodyPr bIns="360000" anchor="ctr"/>
          <a:lstStyle>
            <a:lvl1pPr>
              <a:defRPr sz="3400"/>
            </a:lvl1pPr>
          </a:lstStyle>
          <a:p>
            <a:r>
              <a:rPr lang="cs-CZ"/>
              <a:t>Klepnutím lze upravit styl předlohy nadpisů.</a:t>
            </a:r>
          </a:p>
        </p:txBody>
      </p:sp>
      <p:sp>
        <p:nvSpPr>
          <p:cNvPr id="251909" name="Rectangle 5"/>
          <p:cNvSpPr>
            <a:spLocks noGrp="1" noChangeArrowheads="1"/>
          </p:cNvSpPr>
          <p:nvPr>
            <p:ph type="subTitle" idx="1"/>
          </p:nvPr>
        </p:nvSpPr>
        <p:spPr>
          <a:xfrm>
            <a:off x="2700338" y="4365625"/>
            <a:ext cx="5969000" cy="792163"/>
          </a:xfrm>
        </p:spPr>
        <p:txBody>
          <a:bodyPr anchor="b"/>
          <a:lstStyle>
            <a:lvl1pPr marL="0" indent="0">
              <a:buFont typeface="Wingdings" pitchFamily="2" charset="2"/>
              <a:buNone/>
              <a:defRPr sz="2400"/>
            </a:lvl1pPr>
          </a:lstStyle>
          <a:p>
            <a:r>
              <a:rPr lang="cs-CZ"/>
              <a:t>Klepnutím lze upravit styl předlohy podnadpisů.</a:t>
            </a:r>
          </a:p>
        </p:txBody>
      </p:sp>
      <p:sp>
        <p:nvSpPr>
          <p:cNvPr id="9" name="Rectangle 20"/>
          <p:cNvSpPr>
            <a:spLocks noGrp="1" noChangeArrowheads="1"/>
          </p:cNvSpPr>
          <p:nvPr>
            <p:ph type="ftr" sz="quarter" idx="10"/>
          </p:nvPr>
        </p:nvSpPr>
        <p:spPr bwMode="auto">
          <a:xfrm>
            <a:off x="2706688" y="5229225"/>
            <a:ext cx="6257925" cy="1260475"/>
          </a:xfrm>
          <a:prstGeom prst="rect">
            <a:avLst/>
          </a:prstGeom>
          <a:ln algn="ctr">
            <a:miter lim="800000"/>
            <a:headEnd/>
            <a:tailEnd/>
          </a:ln>
        </p:spPr>
        <p:txBody>
          <a:bodyPr vert="horz" wrap="square" lIns="0" tIns="0" rIns="0" bIns="0" numCol="1" anchor="t" anchorCtr="0" compatLnSpc="1">
            <a:prstTxWarp prst="textNoShape">
              <a:avLst/>
            </a:prstTxWarp>
          </a:bodyPr>
          <a:lstStyle>
            <a:lvl1pPr eaLnBrk="1" hangingPunct="1">
              <a:defRPr sz="1200"/>
            </a:lvl1pPr>
          </a:lstStyle>
          <a:p>
            <a:pPr>
              <a:defRPr/>
            </a:pPr>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sldNum" sz="quarter" idx="10"/>
          </p:nvPr>
        </p:nvSpPr>
        <p:spPr>
          <a:ln/>
        </p:spPr>
        <p:txBody>
          <a:bodyPr/>
          <a:lstStyle>
            <a:lvl1pPr>
              <a:defRPr/>
            </a:lvl1pPr>
          </a:lstStyle>
          <a:p>
            <a:pPr>
              <a:defRPr/>
            </a:pPr>
            <a:fld id="{2DC535D6-31A3-4C0A-B671-C230A09B017A}" type="slidenum">
              <a:rPr lang="cs-CZ" altLang="cs-CZ"/>
              <a:pPr>
                <a:defRPr/>
              </a:pPr>
              <a:t>‹#›</a:t>
            </a:fld>
            <a:endParaRPr lang="cs-CZ"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sldNum" sz="quarter" idx="10"/>
          </p:nvPr>
        </p:nvSpPr>
        <p:spPr>
          <a:ln/>
        </p:spPr>
        <p:txBody>
          <a:bodyPr/>
          <a:lstStyle>
            <a:lvl1pPr>
              <a:defRPr/>
            </a:lvl1pPr>
          </a:lstStyle>
          <a:p>
            <a:pPr>
              <a:defRPr/>
            </a:pPr>
            <a:fld id="{769A3C84-61FC-4684-B9EC-49761A0C3975}" type="slidenum">
              <a:rPr lang="cs-CZ" altLang="cs-CZ"/>
              <a:pPr>
                <a:defRPr/>
              </a:pPr>
              <a:t>‹#›</a:t>
            </a:fld>
            <a:endParaRPr lang="cs-CZ" alt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5" name="Rectangle 7"/>
          <p:cNvSpPr>
            <a:spLocks noGrp="1" noChangeArrowheads="1"/>
          </p:cNvSpPr>
          <p:nvPr>
            <p:ph type="sldNum" sz="quarter" idx="11"/>
          </p:nvPr>
        </p:nvSpPr>
        <p:spPr>
          <a:ln/>
        </p:spPr>
        <p:txBody>
          <a:bodyPr/>
          <a:lstStyle>
            <a:lvl1pPr>
              <a:defRPr/>
            </a:lvl1pPr>
          </a:lstStyle>
          <a:p>
            <a:pPr>
              <a:defRPr/>
            </a:pPr>
            <a:fld id="{ABCA3CBF-2424-4285-A119-A20CDFD83C05}" type="slidenum">
              <a:rPr lang="cs-CZ" altLang="cs-CZ"/>
              <a:pPr>
                <a:defRPr/>
              </a:pPr>
              <a:t>‹#›</a:t>
            </a:fld>
            <a:endParaRPr lang="cs-CZ" alt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5" name="Rectangle 7"/>
          <p:cNvSpPr>
            <a:spLocks noGrp="1" noChangeArrowheads="1"/>
          </p:cNvSpPr>
          <p:nvPr>
            <p:ph type="sldNum" sz="quarter" idx="11"/>
          </p:nvPr>
        </p:nvSpPr>
        <p:spPr>
          <a:ln/>
        </p:spPr>
        <p:txBody>
          <a:bodyPr/>
          <a:lstStyle>
            <a:lvl1pPr>
              <a:defRPr/>
            </a:lvl1pPr>
          </a:lstStyle>
          <a:p>
            <a:pPr>
              <a:defRPr/>
            </a:pPr>
            <a:fld id="{919F44B8-44BD-4A34-BB70-3A119649B1EC}" type="slidenum">
              <a:rPr lang="cs-CZ" altLang="cs-CZ"/>
              <a:pPr>
                <a:defRPr/>
              </a:pPr>
              <a:t>‹#›</a:t>
            </a:fld>
            <a:endParaRPr lang="cs-CZ" alt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5" name="Rectangle 7"/>
          <p:cNvSpPr>
            <a:spLocks noGrp="1" noChangeArrowheads="1"/>
          </p:cNvSpPr>
          <p:nvPr>
            <p:ph type="sldNum" sz="quarter" idx="11"/>
          </p:nvPr>
        </p:nvSpPr>
        <p:spPr>
          <a:ln/>
        </p:spPr>
        <p:txBody>
          <a:bodyPr/>
          <a:lstStyle>
            <a:lvl1pPr>
              <a:defRPr/>
            </a:lvl1pPr>
          </a:lstStyle>
          <a:p>
            <a:pPr>
              <a:defRPr/>
            </a:pPr>
            <a:fld id="{8698F92F-F81A-4BCC-887D-E3D4C00B0A42}" type="slidenum">
              <a:rPr lang="cs-CZ" altLang="cs-CZ"/>
              <a:pPr>
                <a:defRPr/>
              </a:pPr>
              <a:t>‹#›</a:t>
            </a:fld>
            <a:endParaRPr lang="cs-CZ" alt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6" name="Rectangle 7"/>
          <p:cNvSpPr>
            <a:spLocks noGrp="1" noChangeArrowheads="1"/>
          </p:cNvSpPr>
          <p:nvPr>
            <p:ph type="sldNum" sz="quarter" idx="11"/>
          </p:nvPr>
        </p:nvSpPr>
        <p:spPr>
          <a:ln/>
        </p:spPr>
        <p:txBody>
          <a:bodyPr/>
          <a:lstStyle>
            <a:lvl1pPr>
              <a:defRPr/>
            </a:lvl1pPr>
          </a:lstStyle>
          <a:p>
            <a:pPr>
              <a:defRPr/>
            </a:pPr>
            <a:fld id="{6045941C-0091-43A7-97A2-AC58D144B591}" type="slidenum">
              <a:rPr lang="cs-CZ" altLang="cs-CZ"/>
              <a:pPr>
                <a:defRPr/>
              </a:pPr>
              <a:t>‹#›</a:t>
            </a:fld>
            <a:endParaRPr lang="cs-CZ" alt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8" name="Rectangle 7"/>
          <p:cNvSpPr>
            <a:spLocks noGrp="1" noChangeArrowheads="1"/>
          </p:cNvSpPr>
          <p:nvPr>
            <p:ph type="sldNum" sz="quarter" idx="11"/>
          </p:nvPr>
        </p:nvSpPr>
        <p:spPr>
          <a:ln/>
        </p:spPr>
        <p:txBody>
          <a:bodyPr/>
          <a:lstStyle>
            <a:lvl1pPr>
              <a:defRPr/>
            </a:lvl1pPr>
          </a:lstStyle>
          <a:p>
            <a:pPr>
              <a:defRPr/>
            </a:pPr>
            <a:fld id="{48A2E5A8-BE27-4635-BC38-9170DCAC4D09}" type="slidenum">
              <a:rPr lang="cs-CZ" altLang="cs-CZ"/>
              <a:pPr>
                <a:defRPr/>
              </a:pPr>
              <a:t>‹#›</a:t>
            </a:fld>
            <a:endParaRPr lang="cs-CZ" alt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4" name="Rectangle 7"/>
          <p:cNvSpPr>
            <a:spLocks noGrp="1" noChangeArrowheads="1"/>
          </p:cNvSpPr>
          <p:nvPr>
            <p:ph type="sldNum" sz="quarter" idx="11"/>
          </p:nvPr>
        </p:nvSpPr>
        <p:spPr>
          <a:ln/>
        </p:spPr>
        <p:txBody>
          <a:bodyPr/>
          <a:lstStyle>
            <a:lvl1pPr>
              <a:defRPr/>
            </a:lvl1pPr>
          </a:lstStyle>
          <a:p>
            <a:pPr>
              <a:defRPr/>
            </a:pPr>
            <a:fld id="{2AE3FBB1-1041-4BD6-9C36-6BC234BE9285}" type="slidenum">
              <a:rPr lang="cs-CZ" altLang="cs-CZ"/>
              <a:pPr>
                <a:defRPr/>
              </a:pPr>
              <a:t>‹#›</a:t>
            </a:fld>
            <a:endParaRPr lang="cs-CZ" alt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3" name="Rectangle 7"/>
          <p:cNvSpPr>
            <a:spLocks noGrp="1" noChangeArrowheads="1"/>
          </p:cNvSpPr>
          <p:nvPr>
            <p:ph type="sldNum" sz="quarter" idx="11"/>
          </p:nvPr>
        </p:nvSpPr>
        <p:spPr>
          <a:ln/>
        </p:spPr>
        <p:txBody>
          <a:bodyPr/>
          <a:lstStyle>
            <a:lvl1pPr>
              <a:defRPr/>
            </a:lvl1pPr>
          </a:lstStyle>
          <a:p>
            <a:pPr>
              <a:defRPr/>
            </a:pPr>
            <a:fld id="{D526C1CF-BE84-42AD-9EE7-0633BBA3ADB6}" type="slidenum">
              <a:rPr lang="cs-CZ" altLang="cs-CZ"/>
              <a:pPr>
                <a:defRPr/>
              </a:pPr>
              <a:t>‹#›</a:t>
            </a:fld>
            <a:endParaRPr lang="cs-CZ" alt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6" name="Rectangle 7"/>
          <p:cNvSpPr>
            <a:spLocks noGrp="1" noChangeArrowheads="1"/>
          </p:cNvSpPr>
          <p:nvPr>
            <p:ph type="sldNum" sz="quarter" idx="11"/>
          </p:nvPr>
        </p:nvSpPr>
        <p:spPr>
          <a:ln/>
        </p:spPr>
        <p:txBody>
          <a:bodyPr/>
          <a:lstStyle>
            <a:lvl1pPr>
              <a:defRPr/>
            </a:lvl1pPr>
          </a:lstStyle>
          <a:p>
            <a:pPr>
              <a:defRPr/>
            </a:pPr>
            <a:fld id="{406CD571-28CE-4368-BD19-F9B17553826B}" type="slidenum">
              <a:rPr lang="cs-CZ" altLang="cs-CZ"/>
              <a:pPr>
                <a:defRPr/>
              </a:pPr>
              <a:t>‹#›</a:t>
            </a:fld>
            <a:endParaRPr lang="cs-CZ"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sldNum" sz="quarter" idx="10"/>
          </p:nvPr>
        </p:nvSpPr>
        <p:spPr>
          <a:ln/>
        </p:spPr>
        <p:txBody>
          <a:bodyPr/>
          <a:lstStyle>
            <a:lvl1pPr>
              <a:defRPr/>
            </a:lvl1pPr>
          </a:lstStyle>
          <a:p>
            <a:pPr>
              <a:defRPr/>
            </a:pPr>
            <a:fld id="{6003E991-8CF8-4002-9B2F-A2063CDD35CD}" type="slidenum">
              <a:rPr lang="cs-CZ" altLang="cs-CZ"/>
              <a:pPr>
                <a:defRPr/>
              </a:pPr>
              <a:t>‹#›</a:t>
            </a:fld>
            <a:endParaRPr lang="cs-CZ" alt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6" name="Rectangle 7"/>
          <p:cNvSpPr>
            <a:spLocks noGrp="1" noChangeArrowheads="1"/>
          </p:cNvSpPr>
          <p:nvPr>
            <p:ph type="sldNum" sz="quarter" idx="11"/>
          </p:nvPr>
        </p:nvSpPr>
        <p:spPr>
          <a:ln/>
        </p:spPr>
        <p:txBody>
          <a:bodyPr/>
          <a:lstStyle>
            <a:lvl1pPr>
              <a:defRPr/>
            </a:lvl1pPr>
          </a:lstStyle>
          <a:p>
            <a:pPr>
              <a:defRPr/>
            </a:pPr>
            <a:fld id="{6E371A5B-8267-410A-9701-BAF5C99D2A3C}" type="slidenum">
              <a:rPr lang="cs-CZ" altLang="cs-CZ"/>
              <a:pPr>
                <a:defRPr/>
              </a:pPr>
              <a:t>‹#›</a:t>
            </a:fld>
            <a:endParaRPr lang="cs-CZ" alt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5" name="Rectangle 7"/>
          <p:cNvSpPr>
            <a:spLocks noGrp="1" noChangeArrowheads="1"/>
          </p:cNvSpPr>
          <p:nvPr>
            <p:ph type="sldNum" sz="quarter" idx="11"/>
          </p:nvPr>
        </p:nvSpPr>
        <p:spPr>
          <a:ln/>
        </p:spPr>
        <p:txBody>
          <a:bodyPr/>
          <a:lstStyle>
            <a:lvl1pPr>
              <a:defRPr/>
            </a:lvl1pPr>
          </a:lstStyle>
          <a:p>
            <a:pPr>
              <a:defRPr/>
            </a:pPr>
            <a:fld id="{8FEEB442-6FEF-4CCB-A502-FC400A109699}" type="slidenum">
              <a:rPr lang="cs-CZ" altLang="cs-CZ"/>
              <a:pPr>
                <a:defRPr/>
              </a:pPr>
              <a:t>‹#›</a:t>
            </a:fld>
            <a:endParaRPr lang="cs-CZ" alt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38925" y="1125538"/>
            <a:ext cx="2058988" cy="50006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125538"/>
            <a:ext cx="6029325" cy="5000625"/>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Centrum ekonomických a právních studií MU        www.ceps.muni.cz</a:t>
            </a:r>
          </a:p>
        </p:txBody>
      </p:sp>
      <p:sp>
        <p:nvSpPr>
          <p:cNvPr id="5" name="Rectangle 7"/>
          <p:cNvSpPr>
            <a:spLocks noGrp="1" noChangeArrowheads="1"/>
          </p:cNvSpPr>
          <p:nvPr>
            <p:ph type="sldNum" sz="quarter" idx="11"/>
          </p:nvPr>
        </p:nvSpPr>
        <p:spPr>
          <a:ln/>
        </p:spPr>
        <p:txBody>
          <a:bodyPr/>
          <a:lstStyle>
            <a:lvl1pPr>
              <a:defRPr/>
            </a:lvl1pPr>
          </a:lstStyle>
          <a:p>
            <a:pPr>
              <a:defRPr/>
            </a:pPr>
            <a:fld id="{59534598-2B8E-453F-B4A3-C9338E6DEE69}" type="slidenum">
              <a:rPr lang="cs-CZ" altLang="cs-CZ"/>
              <a:pPr>
                <a:defRPr/>
              </a:pPr>
              <a:t>‹#›</a:t>
            </a:fld>
            <a:endParaRPr lang="cs-CZ" alt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sldNum" sz="quarter" idx="10"/>
          </p:nvPr>
        </p:nvSpPr>
        <p:spPr>
          <a:ln/>
        </p:spPr>
        <p:txBody>
          <a:bodyPr/>
          <a:lstStyle>
            <a:lvl1pPr>
              <a:defRPr/>
            </a:lvl1pPr>
          </a:lstStyle>
          <a:p>
            <a:pPr>
              <a:defRPr/>
            </a:pPr>
            <a:fld id="{B20385C7-22F7-47C6-9380-ECF76D595179}" type="slidenum">
              <a:rPr lang="cs-CZ" altLang="cs-CZ"/>
              <a:pPr>
                <a:defRPr/>
              </a:pPr>
              <a:t>‹#›</a:t>
            </a:fld>
            <a:endParaRPr lang="cs-CZ" alt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
          <p:cNvSpPr>
            <a:spLocks noGrp="1" noChangeArrowheads="1"/>
          </p:cNvSpPr>
          <p:nvPr>
            <p:ph type="sldNum" sz="quarter" idx="10"/>
          </p:nvPr>
        </p:nvSpPr>
        <p:spPr>
          <a:ln/>
        </p:spPr>
        <p:txBody>
          <a:bodyPr/>
          <a:lstStyle>
            <a:lvl1pPr>
              <a:defRPr/>
            </a:lvl1pPr>
          </a:lstStyle>
          <a:p>
            <a:pPr>
              <a:defRPr/>
            </a:pPr>
            <a:fld id="{37287D8C-353C-4CAC-8AA3-B9B2C042759B}" type="slidenum">
              <a:rPr lang="cs-CZ" altLang="cs-CZ"/>
              <a:pPr>
                <a:defRPr/>
              </a:pPr>
              <a:t>‹#›</a:t>
            </a:fld>
            <a:endParaRPr lang="cs-CZ"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
          <p:cNvSpPr>
            <a:spLocks noGrp="1" noChangeArrowheads="1"/>
          </p:cNvSpPr>
          <p:nvPr>
            <p:ph type="sldNum" sz="quarter" idx="10"/>
          </p:nvPr>
        </p:nvSpPr>
        <p:spPr>
          <a:ln/>
        </p:spPr>
        <p:txBody>
          <a:bodyPr/>
          <a:lstStyle>
            <a:lvl1pPr>
              <a:defRPr/>
            </a:lvl1pPr>
          </a:lstStyle>
          <a:p>
            <a:pPr>
              <a:defRPr/>
            </a:pPr>
            <a:fld id="{41B9A6D7-AB37-4F23-B638-187408E59758}" type="slidenum">
              <a:rPr lang="cs-CZ" altLang="cs-CZ"/>
              <a:pPr>
                <a:defRPr/>
              </a:pPr>
              <a:t>‹#›</a:t>
            </a:fld>
            <a:endParaRPr lang="cs-CZ"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5"/>
          <p:cNvSpPr>
            <a:spLocks noGrp="1" noChangeArrowheads="1"/>
          </p:cNvSpPr>
          <p:nvPr>
            <p:ph type="sldNum" sz="quarter" idx="10"/>
          </p:nvPr>
        </p:nvSpPr>
        <p:spPr>
          <a:ln/>
        </p:spPr>
        <p:txBody>
          <a:bodyPr/>
          <a:lstStyle>
            <a:lvl1pPr>
              <a:defRPr/>
            </a:lvl1pPr>
          </a:lstStyle>
          <a:p>
            <a:pPr>
              <a:defRPr/>
            </a:pPr>
            <a:fld id="{947869F3-1F24-4E00-B111-F26E09C53650}" type="slidenum">
              <a:rPr lang="cs-CZ" altLang="cs-CZ"/>
              <a:pPr>
                <a:defRPr/>
              </a:pPr>
              <a:t>‹#›</a:t>
            </a:fld>
            <a:endParaRPr lang="cs-CZ"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EECAE6EA-57D8-463E-91D8-1BD3A9C074C6}" type="slidenum">
              <a:rPr lang="cs-CZ" altLang="cs-CZ"/>
              <a:pPr>
                <a:defRPr/>
              </a:pPr>
              <a:t>‹#›</a:t>
            </a:fld>
            <a:endParaRPr lang="cs-CZ"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sldNum" sz="quarter" idx="10"/>
          </p:nvPr>
        </p:nvSpPr>
        <p:spPr>
          <a:ln/>
        </p:spPr>
        <p:txBody>
          <a:bodyPr/>
          <a:lstStyle>
            <a:lvl1pPr>
              <a:defRPr/>
            </a:lvl1pPr>
          </a:lstStyle>
          <a:p>
            <a:pPr>
              <a:defRPr/>
            </a:pPr>
            <a:fld id="{F2042397-E5C9-4E03-A2EA-7F736BF5CB43}" type="slidenum">
              <a:rPr lang="cs-CZ" altLang="cs-CZ"/>
              <a:pPr>
                <a:defRPr/>
              </a:pPr>
              <a:t>‹#›</a:t>
            </a:fld>
            <a:endParaRPr lang="cs-CZ"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sldNum" sz="quarter" idx="10"/>
          </p:nvPr>
        </p:nvSpPr>
        <p:spPr>
          <a:ln/>
        </p:spPr>
        <p:txBody>
          <a:bodyPr/>
          <a:lstStyle>
            <a:lvl1pPr>
              <a:defRPr/>
            </a:lvl1pPr>
          </a:lstStyle>
          <a:p>
            <a:pPr>
              <a:defRPr/>
            </a:pPr>
            <a:fld id="{52603AAB-329E-4960-9757-3453ABD94BEF}" type="slidenum">
              <a:rPr lang="cs-CZ" altLang="cs-CZ"/>
              <a:pPr>
                <a:defRPr/>
              </a:pPr>
              <a:t>‹#›</a:t>
            </a:fld>
            <a:endParaRPr lang="cs-CZ"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7.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a:defRPr sz="3400">
                <a:solidFill>
                  <a:srgbClr val="7D1E1E"/>
                </a:solidFill>
                <a:latin typeface="Trebuchet MS" panose="020B0603020202020204" pitchFamily="34" charset="0"/>
              </a:defRPr>
            </a:lvl1pPr>
            <a:lvl2pPr marL="742950" indent="-285750">
              <a:defRPr sz="3400">
                <a:solidFill>
                  <a:srgbClr val="7D1E1E"/>
                </a:solidFill>
                <a:latin typeface="Trebuchet MS" panose="020B0603020202020204" pitchFamily="34" charset="0"/>
              </a:defRPr>
            </a:lvl2pPr>
            <a:lvl3pPr marL="1143000" indent="-228600">
              <a:defRPr sz="3400">
                <a:solidFill>
                  <a:srgbClr val="7D1E1E"/>
                </a:solidFill>
                <a:latin typeface="Trebuchet MS" panose="020B0603020202020204" pitchFamily="34" charset="0"/>
              </a:defRPr>
            </a:lvl3pPr>
            <a:lvl4pPr marL="1600200" indent="-228600">
              <a:defRPr sz="3400">
                <a:solidFill>
                  <a:srgbClr val="7D1E1E"/>
                </a:solidFill>
                <a:latin typeface="Trebuchet MS" panose="020B0603020202020204" pitchFamily="34" charset="0"/>
              </a:defRPr>
            </a:lvl4pPr>
            <a:lvl5pPr marL="2057400" indent="-228600">
              <a:defRPr sz="3400">
                <a:solidFill>
                  <a:srgbClr val="7D1E1E"/>
                </a:solidFill>
                <a:latin typeface="Trebuchet MS" panose="020B0603020202020204" pitchFamily="34" charset="0"/>
              </a:defRPr>
            </a:lvl5pPr>
            <a:lvl6pPr marL="2514600" indent="-228600" eaLnBrk="0" fontAlgn="base" hangingPunct="0">
              <a:spcBef>
                <a:spcPct val="0"/>
              </a:spcBef>
              <a:spcAft>
                <a:spcPct val="0"/>
              </a:spcAft>
              <a:defRPr sz="3400">
                <a:solidFill>
                  <a:srgbClr val="7D1E1E"/>
                </a:solidFill>
                <a:latin typeface="Trebuchet MS" panose="020B0603020202020204" pitchFamily="34" charset="0"/>
              </a:defRPr>
            </a:lvl6pPr>
            <a:lvl7pPr marL="2971800" indent="-228600" eaLnBrk="0" fontAlgn="base" hangingPunct="0">
              <a:spcBef>
                <a:spcPct val="0"/>
              </a:spcBef>
              <a:spcAft>
                <a:spcPct val="0"/>
              </a:spcAft>
              <a:defRPr sz="3400">
                <a:solidFill>
                  <a:srgbClr val="7D1E1E"/>
                </a:solidFill>
                <a:latin typeface="Trebuchet MS" panose="020B0603020202020204" pitchFamily="34" charset="0"/>
              </a:defRPr>
            </a:lvl7pPr>
            <a:lvl8pPr marL="3429000" indent="-228600" eaLnBrk="0" fontAlgn="base" hangingPunct="0">
              <a:spcBef>
                <a:spcPct val="0"/>
              </a:spcBef>
              <a:spcAft>
                <a:spcPct val="0"/>
              </a:spcAft>
              <a:defRPr sz="3400">
                <a:solidFill>
                  <a:srgbClr val="7D1E1E"/>
                </a:solidFill>
                <a:latin typeface="Trebuchet MS" panose="020B0603020202020204" pitchFamily="34" charset="0"/>
              </a:defRPr>
            </a:lvl8pPr>
            <a:lvl9pPr marL="3886200" indent="-228600" eaLnBrk="0" fontAlgn="base" hangingPunct="0">
              <a:spcBef>
                <a:spcPct val="0"/>
              </a:spcBef>
              <a:spcAft>
                <a:spcPct val="0"/>
              </a:spcAft>
              <a:defRPr sz="3400">
                <a:solidFill>
                  <a:srgbClr val="7D1E1E"/>
                </a:solidFill>
                <a:latin typeface="Trebuchet MS" panose="020B0603020202020204" pitchFamily="34" charset="0"/>
              </a:defRPr>
            </a:lvl9pPr>
          </a:lstStyle>
          <a:p>
            <a:pPr eaLnBrk="1" hangingPunct="1">
              <a:defRPr/>
            </a:pPr>
            <a:endParaRPr lang="cs-CZ" smtClean="0"/>
          </a:p>
        </p:txBody>
      </p:sp>
      <p:pic>
        <p:nvPicPr>
          <p:cNvPr id="1027" name="Picture 11" descr="text"/>
          <p:cNvPicPr>
            <a:picLocks noChangeAspect="1" noChangeArrowheads="1"/>
          </p:cNvPicPr>
          <p:nvPr/>
        </p:nvPicPr>
        <p:blipFill>
          <a:blip r:embed="rId13" cstate="print"/>
          <a:srcRect/>
          <a:stretch>
            <a:fillRect/>
          </a:stretch>
        </p:blipFill>
        <p:spPr bwMode="auto">
          <a:xfrm>
            <a:off x="2705100" y="222250"/>
            <a:ext cx="3414713" cy="407988"/>
          </a:xfrm>
          <a:prstGeom prst="rect">
            <a:avLst/>
          </a:prstGeom>
          <a:noFill/>
          <a:ln w="9525">
            <a:noFill/>
            <a:miter lim="800000"/>
            <a:headEnd/>
            <a:tailEnd/>
          </a:ln>
        </p:spPr>
      </p:pic>
      <p:sp>
        <p:nvSpPr>
          <p:cNvPr id="1028" name="Rectangle 2"/>
          <p:cNvSpPr>
            <a:spLocks noGrp="1" noChangeArrowheads="1"/>
          </p:cNvSpPr>
          <p:nvPr>
            <p:ph type="title"/>
          </p:nvPr>
        </p:nvSpPr>
        <p:spPr bwMode="auto">
          <a:xfrm>
            <a:off x="914400" y="1125538"/>
            <a:ext cx="7772400" cy="503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1029" name="Rectangle 3"/>
          <p:cNvSpPr>
            <a:spLocks noGrp="1" noChangeArrowheads="1"/>
          </p:cNvSpPr>
          <p:nvPr>
            <p:ph type="body" idx="1"/>
          </p:nvPr>
        </p:nvSpPr>
        <p:spPr bwMode="auto">
          <a:xfrm>
            <a:off x="900113" y="1773238"/>
            <a:ext cx="7772400" cy="43576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defRPr sz="1000" b="1" smtClean="0"/>
            </a:lvl1pPr>
          </a:lstStyle>
          <a:p>
            <a:pPr>
              <a:defRPr/>
            </a:pPr>
            <a:fld id="{E1BCCD7C-F046-4595-9695-D8AEAC26C2C6}" type="slidenum">
              <a:rPr lang="cs-CZ" altLang="cs-CZ"/>
              <a:pPr>
                <a:defRPr/>
              </a:pPr>
              <a:t>‹#›</a:t>
            </a:fld>
            <a:endParaRPr lang="cs-CZ" altLang="cs-CZ"/>
          </a:p>
        </p:txBody>
      </p:sp>
      <p:pic>
        <p:nvPicPr>
          <p:cNvPr id="1031" name="Picture 7" descr="pruh_normal"/>
          <p:cNvPicPr>
            <a:picLocks noChangeAspect="1" noChangeArrowheads="1"/>
          </p:cNvPicPr>
          <p:nvPr/>
        </p:nvPicPr>
        <p:blipFill>
          <a:blip r:embed="rId14" cstate="print"/>
          <a:srcRect/>
          <a:stretch>
            <a:fillRect/>
          </a:stretch>
        </p:blipFill>
        <p:spPr bwMode="auto">
          <a:xfrm>
            <a:off x="900113" y="44450"/>
            <a:ext cx="1420812" cy="973138"/>
          </a:xfrm>
          <a:prstGeom prst="rect">
            <a:avLst/>
          </a:prstGeom>
          <a:noFill/>
          <a:ln w="9525">
            <a:noFill/>
            <a:miter lim="800000"/>
            <a:headEnd/>
            <a:tailEnd/>
          </a:ln>
        </p:spPr>
      </p:pic>
      <p:pic>
        <p:nvPicPr>
          <p:cNvPr id="1032" name="Picture 8" descr="pruh_normal"/>
          <p:cNvPicPr>
            <a:picLocks noChangeAspect="1" noChangeArrowheads="1"/>
          </p:cNvPicPr>
          <p:nvPr/>
        </p:nvPicPr>
        <p:blipFill>
          <a:blip r:embed="rId15" cstate="print"/>
          <a:srcRect/>
          <a:stretch>
            <a:fillRect/>
          </a:stretch>
        </p:blipFill>
        <p:spPr bwMode="auto">
          <a:xfrm>
            <a:off x="900113" y="6423025"/>
            <a:ext cx="1420812" cy="412750"/>
          </a:xfrm>
          <a:prstGeom prst="rect">
            <a:avLst/>
          </a:prstGeom>
          <a:noFill/>
          <a:ln w="9525">
            <a:noFill/>
            <a:miter lim="800000"/>
            <a:headEnd/>
            <a:tailEnd/>
          </a:ln>
        </p:spPr>
      </p:pic>
      <p:sp>
        <p:nvSpPr>
          <p:cNvPr id="1033" name="Text Box 10"/>
          <p:cNvSpPr txBox="1">
            <a:spLocks noChangeArrowheads="1"/>
          </p:cNvSpPr>
          <p:nvPr/>
        </p:nvSpPr>
        <p:spPr bwMode="auto">
          <a:xfrm>
            <a:off x="6548438" y="463550"/>
            <a:ext cx="2160587" cy="182563"/>
          </a:xfrm>
          <a:prstGeom prst="rect">
            <a:avLst/>
          </a:prstGeom>
          <a:noFill/>
          <a:ln>
            <a:noFill/>
          </a:ln>
          <a:extLst/>
        </p:spPr>
        <p:txBody>
          <a:bodyPr lIns="0" tIns="0" rIns="0" bIns="0">
            <a:spAutoFit/>
          </a:bodyPr>
          <a:lstStyle>
            <a:lvl1pPr eaLnBrk="0" hangingPunct="0">
              <a:defRPr sz="3400">
                <a:solidFill>
                  <a:srgbClr val="7D1E1E"/>
                </a:solidFill>
                <a:latin typeface="Trebuchet MS" pitchFamily="34" charset="0"/>
              </a:defRPr>
            </a:lvl1pPr>
            <a:lvl2pPr marL="742950" indent="-285750" eaLnBrk="0" hangingPunct="0">
              <a:defRPr sz="3400">
                <a:solidFill>
                  <a:srgbClr val="7D1E1E"/>
                </a:solidFill>
                <a:latin typeface="Trebuchet MS" pitchFamily="34" charset="0"/>
              </a:defRPr>
            </a:lvl2pPr>
            <a:lvl3pPr marL="1143000" indent="-228600" eaLnBrk="0" hangingPunct="0">
              <a:defRPr sz="3400">
                <a:solidFill>
                  <a:srgbClr val="7D1E1E"/>
                </a:solidFill>
                <a:latin typeface="Trebuchet MS" pitchFamily="34" charset="0"/>
              </a:defRPr>
            </a:lvl3pPr>
            <a:lvl4pPr marL="1600200" indent="-228600" eaLnBrk="0" hangingPunct="0">
              <a:defRPr sz="3400">
                <a:solidFill>
                  <a:srgbClr val="7D1E1E"/>
                </a:solidFill>
                <a:latin typeface="Trebuchet MS" pitchFamily="34" charset="0"/>
              </a:defRPr>
            </a:lvl4pPr>
            <a:lvl5pPr marL="2057400" indent="-228600" eaLnBrk="0" hangingPunct="0">
              <a:defRPr sz="3400">
                <a:solidFill>
                  <a:srgbClr val="7D1E1E"/>
                </a:solidFill>
                <a:latin typeface="Trebuchet MS" pitchFamily="34" charset="0"/>
              </a:defRPr>
            </a:lvl5pPr>
            <a:lvl6pPr marL="2514600" indent="-228600" eaLnBrk="0" fontAlgn="base" hangingPunct="0">
              <a:spcBef>
                <a:spcPct val="0"/>
              </a:spcBef>
              <a:spcAft>
                <a:spcPct val="0"/>
              </a:spcAft>
              <a:defRPr sz="3400">
                <a:solidFill>
                  <a:srgbClr val="7D1E1E"/>
                </a:solidFill>
                <a:latin typeface="Trebuchet MS" pitchFamily="34" charset="0"/>
              </a:defRPr>
            </a:lvl6pPr>
            <a:lvl7pPr marL="2971800" indent="-228600" eaLnBrk="0" fontAlgn="base" hangingPunct="0">
              <a:spcBef>
                <a:spcPct val="0"/>
              </a:spcBef>
              <a:spcAft>
                <a:spcPct val="0"/>
              </a:spcAft>
              <a:defRPr sz="3400">
                <a:solidFill>
                  <a:srgbClr val="7D1E1E"/>
                </a:solidFill>
                <a:latin typeface="Trebuchet MS" pitchFamily="34" charset="0"/>
              </a:defRPr>
            </a:lvl7pPr>
            <a:lvl8pPr marL="3429000" indent="-228600" eaLnBrk="0" fontAlgn="base" hangingPunct="0">
              <a:spcBef>
                <a:spcPct val="0"/>
              </a:spcBef>
              <a:spcAft>
                <a:spcPct val="0"/>
              </a:spcAft>
              <a:defRPr sz="3400">
                <a:solidFill>
                  <a:srgbClr val="7D1E1E"/>
                </a:solidFill>
                <a:latin typeface="Trebuchet MS" pitchFamily="34" charset="0"/>
              </a:defRPr>
            </a:lvl8pPr>
            <a:lvl9pPr marL="3886200" indent="-228600" eaLnBrk="0" fontAlgn="base" hangingPunct="0">
              <a:spcBef>
                <a:spcPct val="0"/>
              </a:spcBef>
              <a:spcAft>
                <a:spcPct val="0"/>
              </a:spcAft>
              <a:defRPr sz="3400">
                <a:solidFill>
                  <a:srgbClr val="7D1E1E"/>
                </a:solidFill>
                <a:latin typeface="Trebuchet MS" pitchFamily="34" charset="0"/>
              </a:defRPr>
            </a:lvl9pPr>
          </a:lstStyle>
          <a:p>
            <a:pPr algn="r" eaLnBrk="1" hangingPunct="1">
              <a:spcBef>
                <a:spcPct val="50000"/>
              </a:spcBef>
              <a:defRPr/>
            </a:pPr>
            <a:r>
              <a:rPr lang="cs-CZ" sz="1200" b="1" smtClean="0">
                <a:solidFill>
                  <a:srgbClr val="FFFFFF"/>
                </a:solidFill>
              </a:rPr>
              <a:t>www.econ.muni.cz</a:t>
            </a:r>
          </a:p>
        </p:txBody>
      </p:sp>
    </p:spTree>
  </p:cSld>
  <p:clrMap bg1="lt1" tx1="dk1" bg2="lt2" tx2="dk2" accent1="accent1" accent2="accent2" accent3="accent3" accent4="accent4" accent5="accent5" accent6="accent6" hlink="hlink" folHlink="folHlink"/>
  <p:sldLayoutIdLst>
    <p:sldLayoutId id="2147484021"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a:defRPr sz="3400">
                <a:solidFill>
                  <a:srgbClr val="7D1E1E"/>
                </a:solidFill>
                <a:latin typeface="Trebuchet MS" panose="020B0603020202020204" pitchFamily="34" charset="0"/>
              </a:defRPr>
            </a:lvl1pPr>
            <a:lvl2pPr marL="742950" indent="-285750">
              <a:defRPr sz="3400">
                <a:solidFill>
                  <a:srgbClr val="7D1E1E"/>
                </a:solidFill>
                <a:latin typeface="Trebuchet MS" panose="020B0603020202020204" pitchFamily="34" charset="0"/>
              </a:defRPr>
            </a:lvl2pPr>
            <a:lvl3pPr marL="1143000" indent="-228600">
              <a:defRPr sz="3400">
                <a:solidFill>
                  <a:srgbClr val="7D1E1E"/>
                </a:solidFill>
                <a:latin typeface="Trebuchet MS" panose="020B0603020202020204" pitchFamily="34" charset="0"/>
              </a:defRPr>
            </a:lvl3pPr>
            <a:lvl4pPr marL="1600200" indent="-228600">
              <a:defRPr sz="3400">
                <a:solidFill>
                  <a:srgbClr val="7D1E1E"/>
                </a:solidFill>
                <a:latin typeface="Trebuchet MS" panose="020B0603020202020204" pitchFamily="34" charset="0"/>
              </a:defRPr>
            </a:lvl4pPr>
            <a:lvl5pPr marL="2057400" indent="-228600">
              <a:defRPr sz="3400">
                <a:solidFill>
                  <a:srgbClr val="7D1E1E"/>
                </a:solidFill>
                <a:latin typeface="Trebuchet MS" panose="020B0603020202020204" pitchFamily="34" charset="0"/>
              </a:defRPr>
            </a:lvl5pPr>
            <a:lvl6pPr marL="2514600" indent="-228600" eaLnBrk="0" fontAlgn="base" hangingPunct="0">
              <a:spcBef>
                <a:spcPct val="0"/>
              </a:spcBef>
              <a:spcAft>
                <a:spcPct val="0"/>
              </a:spcAft>
              <a:defRPr sz="3400">
                <a:solidFill>
                  <a:srgbClr val="7D1E1E"/>
                </a:solidFill>
                <a:latin typeface="Trebuchet MS" panose="020B0603020202020204" pitchFamily="34" charset="0"/>
              </a:defRPr>
            </a:lvl6pPr>
            <a:lvl7pPr marL="2971800" indent="-228600" eaLnBrk="0" fontAlgn="base" hangingPunct="0">
              <a:spcBef>
                <a:spcPct val="0"/>
              </a:spcBef>
              <a:spcAft>
                <a:spcPct val="0"/>
              </a:spcAft>
              <a:defRPr sz="3400">
                <a:solidFill>
                  <a:srgbClr val="7D1E1E"/>
                </a:solidFill>
                <a:latin typeface="Trebuchet MS" panose="020B0603020202020204" pitchFamily="34" charset="0"/>
              </a:defRPr>
            </a:lvl7pPr>
            <a:lvl8pPr marL="3429000" indent="-228600" eaLnBrk="0" fontAlgn="base" hangingPunct="0">
              <a:spcBef>
                <a:spcPct val="0"/>
              </a:spcBef>
              <a:spcAft>
                <a:spcPct val="0"/>
              </a:spcAft>
              <a:defRPr sz="3400">
                <a:solidFill>
                  <a:srgbClr val="7D1E1E"/>
                </a:solidFill>
                <a:latin typeface="Trebuchet MS" panose="020B0603020202020204" pitchFamily="34" charset="0"/>
              </a:defRPr>
            </a:lvl8pPr>
            <a:lvl9pPr marL="3886200" indent="-228600" eaLnBrk="0" fontAlgn="base" hangingPunct="0">
              <a:spcBef>
                <a:spcPct val="0"/>
              </a:spcBef>
              <a:spcAft>
                <a:spcPct val="0"/>
              </a:spcAft>
              <a:defRPr sz="3400">
                <a:solidFill>
                  <a:srgbClr val="7D1E1E"/>
                </a:solidFill>
                <a:latin typeface="Trebuchet MS" panose="020B0603020202020204" pitchFamily="34" charset="0"/>
              </a:defRPr>
            </a:lvl9pPr>
          </a:lstStyle>
          <a:p>
            <a:pPr eaLnBrk="1" hangingPunct="1">
              <a:defRPr/>
            </a:pPr>
            <a:endParaRPr lang="cs-CZ" smtClean="0"/>
          </a:p>
        </p:txBody>
      </p:sp>
      <p:pic>
        <p:nvPicPr>
          <p:cNvPr id="2051" name="Picture 3" descr="text"/>
          <p:cNvPicPr>
            <a:picLocks noChangeAspect="1" noChangeArrowheads="1"/>
          </p:cNvPicPr>
          <p:nvPr/>
        </p:nvPicPr>
        <p:blipFill>
          <a:blip r:embed="rId13" cstate="print"/>
          <a:srcRect/>
          <a:stretch>
            <a:fillRect/>
          </a:stretch>
        </p:blipFill>
        <p:spPr bwMode="auto">
          <a:xfrm>
            <a:off x="2705100" y="222250"/>
            <a:ext cx="3414713" cy="407988"/>
          </a:xfrm>
          <a:prstGeom prst="rect">
            <a:avLst/>
          </a:prstGeom>
          <a:noFill/>
          <a:ln w="9525">
            <a:noFill/>
            <a:miter lim="800000"/>
            <a:headEnd/>
            <a:tailEnd/>
          </a:ln>
        </p:spPr>
      </p:pic>
      <p:sp>
        <p:nvSpPr>
          <p:cNvPr id="354310" name="Rectangle 6"/>
          <p:cNvSpPr>
            <a:spLocks noGrp="1" noChangeArrowheads="1"/>
          </p:cNvSpPr>
          <p:nvPr>
            <p:ph type="ftr" sz="quarter" idx="3"/>
          </p:nvPr>
        </p:nvSpPr>
        <p:spPr bwMode="auto">
          <a:xfrm>
            <a:off x="2706688" y="6442075"/>
            <a:ext cx="5087937" cy="26352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eaLnBrk="1" hangingPunct="1">
              <a:defRPr sz="1200" b="1"/>
            </a:lvl1pPr>
          </a:lstStyle>
          <a:p>
            <a:pPr>
              <a:defRPr/>
            </a:pPr>
            <a:r>
              <a:rPr lang="cs-CZ"/>
              <a:t>Centrum ekonomických a právních studií MU        www.ceps.muni.cz</a:t>
            </a:r>
          </a:p>
        </p:txBody>
      </p:sp>
      <p:sp>
        <p:nvSpPr>
          <p:cNvPr id="354311" name="Rectangle 7"/>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defRPr sz="1000" b="1" smtClean="0"/>
            </a:lvl1pPr>
          </a:lstStyle>
          <a:p>
            <a:pPr>
              <a:defRPr/>
            </a:pPr>
            <a:fld id="{6A93C900-0137-4AE4-BCD8-631097BE3049}" type="slidenum">
              <a:rPr lang="cs-CZ" altLang="cs-CZ"/>
              <a:pPr>
                <a:defRPr/>
              </a:pPr>
              <a:t>‹#›</a:t>
            </a:fld>
            <a:endParaRPr lang="cs-CZ" altLang="cs-CZ"/>
          </a:p>
        </p:txBody>
      </p:sp>
      <p:pic>
        <p:nvPicPr>
          <p:cNvPr id="2054" name="Picture 8" descr="pruh_normal"/>
          <p:cNvPicPr>
            <a:picLocks noChangeAspect="1" noChangeArrowheads="1"/>
          </p:cNvPicPr>
          <p:nvPr/>
        </p:nvPicPr>
        <p:blipFill>
          <a:blip r:embed="rId14" cstate="print"/>
          <a:srcRect/>
          <a:stretch>
            <a:fillRect/>
          </a:stretch>
        </p:blipFill>
        <p:spPr bwMode="auto">
          <a:xfrm>
            <a:off x="900113" y="44450"/>
            <a:ext cx="1420812" cy="973138"/>
          </a:xfrm>
          <a:prstGeom prst="rect">
            <a:avLst/>
          </a:prstGeom>
          <a:noFill/>
          <a:ln w="9525">
            <a:noFill/>
            <a:miter lim="800000"/>
            <a:headEnd/>
            <a:tailEnd/>
          </a:ln>
        </p:spPr>
      </p:pic>
      <p:pic>
        <p:nvPicPr>
          <p:cNvPr id="2055" name="Picture 9" descr="pruh_normal"/>
          <p:cNvPicPr>
            <a:picLocks noChangeAspect="1" noChangeArrowheads="1"/>
          </p:cNvPicPr>
          <p:nvPr/>
        </p:nvPicPr>
        <p:blipFill>
          <a:blip r:embed="rId15" cstate="print"/>
          <a:srcRect/>
          <a:stretch>
            <a:fillRect/>
          </a:stretch>
        </p:blipFill>
        <p:spPr bwMode="auto">
          <a:xfrm>
            <a:off x="900113" y="6423025"/>
            <a:ext cx="1420812" cy="412750"/>
          </a:xfrm>
          <a:prstGeom prst="rect">
            <a:avLst/>
          </a:prstGeom>
          <a:noFill/>
          <a:ln w="9525">
            <a:noFill/>
            <a:miter lim="800000"/>
            <a:headEnd/>
            <a:tailEnd/>
          </a:ln>
        </p:spPr>
      </p:pic>
      <p:sp>
        <p:nvSpPr>
          <p:cNvPr id="2056" name="Text Box 10"/>
          <p:cNvSpPr txBox="1">
            <a:spLocks noChangeArrowheads="1"/>
          </p:cNvSpPr>
          <p:nvPr/>
        </p:nvSpPr>
        <p:spPr bwMode="auto">
          <a:xfrm>
            <a:off x="6548438" y="463550"/>
            <a:ext cx="2160587" cy="182563"/>
          </a:xfrm>
          <a:prstGeom prst="rect">
            <a:avLst/>
          </a:prstGeom>
          <a:noFill/>
          <a:ln>
            <a:noFill/>
          </a:ln>
          <a:extLst/>
        </p:spPr>
        <p:txBody>
          <a:bodyPr lIns="0" tIns="0" rIns="0" bIns="0">
            <a:spAutoFit/>
          </a:bodyPr>
          <a:lstStyle>
            <a:lvl1pPr eaLnBrk="0" hangingPunct="0">
              <a:defRPr sz="3400">
                <a:solidFill>
                  <a:srgbClr val="7D1E1E"/>
                </a:solidFill>
                <a:latin typeface="Trebuchet MS" pitchFamily="34" charset="0"/>
              </a:defRPr>
            </a:lvl1pPr>
            <a:lvl2pPr marL="742950" indent="-285750" eaLnBrk="0" hangingPunct="0">
              <a:defRPr sz="3400">
                <a:solidFill>
                  <a:srgbClr val="7D1E1E"/>
                </a:solidFill>
                <a:latin typeface="Trebuchet MS" pitchFamily="34" charset="0"/>
              </a:defRPr>
            </a:lvl2pPr>
            <a:lvl3pPr marL="1143000" indent="-228600" eaLnBrk="0" hangingPunct="0">
              <a:defRPr sz="3400">
                <a:solidFill>
                  <a:srgbClr val="7D1E1E"/>
                </a:solidFill>
                <a:latin typeface="Trebuchet MS" pitchFamily="34" charset="0"/>
              </a:defRPr>
            </a:lvl3pPr>
            <a:lvl4pPr marL="1600200" indent="-228600" eaLnBrk="0" hangingPunct="0">
              <a:defRPr sz="3400">
                <a:solidFill>
                  <a:srgbClr val="7D1E1E"/>
                </a:solidFill>
                <a:latin typeface="Trebuchet MS" pitchFamily="34" charset="0"/>
              </a:defRPr>
            </a:lvl4pPr>
            <a:lvl5pPr marL="2057400" indent="-228600" eaLnBrk="0" hangingPunct="0">
              <a:defRPr sz="3400">
                <a:solidFill>
                  <a:srgbClr val="7D1E1E"/>
                </a:solidFill>
                <a:latin typeface="Trebuchet MS" pitchFamily="34" charset="0"/>
              </a:defRPr>
            </a:lvl5pPr>
            <a:lvl6pPr marL="2514600" indent="-228600" eaLnBrk="0" fontAlgn="base" hangingPunct="0">
              <a:spcBef>
                <a:spcPct val="0"/>
              </a:spcBef>
              <a:spcAft>
                <a:spcPct val="0"/>
              </a:spcAft>
              <a:defRPr sz="3400">
                <a:solidFill>
                  <a:srgbClr val="7D1E1E"/>
                </a:solidFill>
                <a:latin typeface="Trebuchet MS" pitchFamily="34" charset="0"/>
              </a:defRPr>
            </a:lvl6pPr>
            <a:lvl7pPr marL="2971800" indent="-228600" eaLnBrk="0" fontAlgn="base" hangingPunct="0">
              <a:spcBef>
                <a:spcPct val="0"/>
              </a:spcBef>
              <a:spcAft>
                <a:spcPct val="0"/>
              </a:spcAft>
              <a:defRPr sz="3400">
                <a:solidFill>
                  <a:srgbClr val="7D1E1E"/>
                </a:solidFill>
                <a:latin typeface="Trebuchet MS" pitchFamily="34" charset="0"/>
              </a:defRPr>
            </a:lvl7pPr>
            <a:lvl8pPr marL="3429000" indent="-228600" eaLnBrk="0" fontAlgn="base" hangingPunct="0">
              <a:spcBef>
                <a:spcPct val="0"/>
              </a:spcBef>
              <a:spcAft>
                <a:spcPct val="0"/>
              </a:spcAft>
              <a:defRPr sz="3400">
                <a:solidFill>
                  <a:srgbClr val="7D1E1E"/>
                </a:solidFill>
                <a:latin typeface="Trebuchet MS" pitchFamily="34" charset="0"/>
              </a:defRPr>
            </a:lvl8pPr>
            <a:lvl9pPr marL="3886200" indent="-228600" eaLnBrk="0" fontAlgn="base" hangingPunct="0">
              <a:spcBef>
                <a:spcPct val="0"/>
              </a:spcBef>
              <a:spcAft>
                <a:spcPct val="0"/>
              </a:spcAft>
              <a:defRPr sz="3400">
                <a:solidFill>
                  <a:srgbClr val="7D1E1E"/>
                </a:solidFill>
                <a:latin typeface="Trebuchet MS" pitchFamily="34" charset="0"/>
              </a:defRPr>
            </a:lvl9pPr>
          </a:lstStyle>
          <a:p>
            <a:pPr algn="r" eaLnBrk="1" hangingPunct="1">
              <a:spcBef>
                <a:spcPct val="50000"/>
              </a:spcBef>
              <a:defRPr/>
            </a:pPr>
            <a:r>
              <a:rPr lang="cs-CZ" sz="1200" b="1" smtClean="0">
                <a:solidFill>
                  <a:srgbClr val="FFFFFF"/>
                </a:solidFill>
              </a:rPr>
              <a:t>www.econ.muni.cz</a:t>
            </a:r>
          </a:p>
        </p:txBody>
      </p:sp>
      <p:pic>
        <p:nvPicPr>
          <p:cNvPr id="2057" name="Picture 8" descr="OPVK_MU_stred_2"/>
          <p:cNvPicPr>
            <a:picLocks noChangeAspect="1" noChangeArrowheads="1"/>
          </p:cNvPicPr>
          <p:nvPr userDrawn="1"/>
        </p:nvPicPr>
        <p:blipFill>
          <a:blip r:embed="rId16" cstate="print"/>
          <a:srcRect/>
          <a:stretch>
            <a:fillRect/>
          </a:stretch>
        </p:blipFill>
        <p:spPr bwMode="auto">
          <a:xfrm>
            <a:off x="1547813" y="4618038"/>
            <a:ext cx="6624637" cy="1619250"/>
          </a:xfrm>
          <a:prstGeom prst="rect">
            <a:avLst/>
          </a:prstGeom>
          <a:noFill/>
          <a:ln w="9525">
            <a:noFill/>
            <a:miter lim="800000"/>
            <a:headEnd/>
            <a:tailEnd/>
          </a:ln>
        </p:spPr>
      </p:pic>
      <p:sp>
        <p:nvSpPr>
          <p:cNvPr id="2058" name="Rectangle 13"/>
          <p:cNvSpPr>
            <a:spLocks noGrp="1" noChangeArrowheads="1"/>
          </p:cNvSpPr>
          <p:nvPr>
            <p:ph type="title"/>
          </p:nvPr>
        </p:nvSpPr>
        <p:spPr bwMode="auto">
          <a:xfrm>
            <a:off x="468313" y="1125538"/>
            <a:ext cx="8229600" cy="2159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Tree>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defRPr sz="1400" b="1">
          <a:solidFill>
            <a:srgbClr val="7D1E1E"/>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ravoesf.econ.muni.cz/aspi'&amp;link='99/1963%20Sb.'&amp;dbtype='1'&amp;dbname=''&amp;ucin-k-dni='d"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p:cNvSpPr txBox="1">
            <a:spLocks noChangeArrowheads="1"/>
          </p:cNvSpPr>
          <p:nvPr/>
        </p:nvSpPr>
        <p:spPr bwMode="auto">
          <a:xfrm>
            <a:off x="7956550" y="6573838"/>
            <a:ext cx="1152525" cy="182562"/>
          </a:xfrm>
          <a:prstGeom prst="rect">
            <a:avLst/>
          </a:prstGeom>
          <a:noFill/>
          <a:ln w="9525" algn="ctr">
            <a:noFill/>
            <a:miter lim="800000"/>
            <a:headEnd/>
            <a:tailEnd/>
          </a:ln>
        </p:spPr>
        <p:txBody>
          <a:bodyPr lIns="0" tIns="0" rIns="0" bIns="0">
            <a:spAutoFit/>
          </a:bodyPr>
          <a:lstStyle/>
          <a:p>
            <a:pPr algn="r" eaLnBrk="1" hangingPunct="1">
              <a:spcBef>
                <a:spcPct val="50000"/>
              </a:spcBef>
            </a:pPr>
            <a:fld id="{16BC8780-6919-4544-A808-3978ED0206A3}" type="datetime1">
              <a:rPr lang="cs-CZ" altLang="cs-CZ" sz="1200"/>
              <a:pPr algn="r" eaLnBrk="1" hangingPunct="1">
                <a:spcBef>
                  <a:spcPct val="50000"/>
                </a:spcBef>
              </a:pPr>
              <a:t>16.1.2015</a:t>
            </a:fld>
            <a:endParaRPr lang="cs-CZ" altLang="cs-CZ" sz="1200"/>
          </a:p>
        </p:txBody>
      </p:sp>
      <p:sp>
        <p:nvSpPr>
          <p:cNvPr id="4099" name="Rectangle 20"/>
          <p:cNvSpPr>
            <a:spLocks noGrp="1" noChangeArrowheads="1"/>
          </p:cNvSpPr>
          <p:nvPr>
            <p:ph type="ftr" sz="quarter" idx="10"/>
          </p:nvPr>
        </p:nvSpPr>
        <p:spPr>
          <a:xfrm>
            <a:off x="2555875" y="5013325"/>
            <a:ext cx="5976938" cy="1584325"/>
          </a:xfrm>
          <a:noFill/>
        </p:spPr>
        <p:txBody>
          <a:bodyPr/>
          <a:lstStyle/>
          <a:p>
            <a:r>
              <a:rPr lang="cs-CZ" altLang="cs-CZ" smtClean="0"/>
              <a:t>Tento studijní materil byl vytvořen jako výstup z projektu č. CZ.1.07/2.2.00/15.0189.</a:t>
            </a:r>
          </a:p>
        </p:txBody>
      </p:sp>
      <p:sp>
        <p:nvSpPr>
          <p:cNvPr id="4100" name="Obdélník 5"/>
          <p:cNvSpPr>
            <a:spLocks noChangeArrowheads="1"/>
          </p:cNvSpPr>
          <p:nvPr/>
        </p:nvSpPr>
        <p:spPr bwMode="auto">
          <a:xfrm>
            <a:off x="2484438" y="2708275"/>
            <a:ext cx="6335712" cy="2954655"/>
          </a:xfrm>
          <a:prstGeom prst="rect">
            <a:avLst/>
          </a:prstGeom>
          <a:noFill/>
          <a:ln>
            <a:noFill/>
          </a:ln>
          <a:extLst/>
        </p:spPr>
        <p:txBody>
          <a:bodyPr>
            <a:spAutoFit/>
          </a:bodyPr>
          <a:lstStyle/>
          <a:p>
            <a:pPr eaLnBrk="1" hangingPunct="1">
              <a:defRPr/>
            </a:pPr>
            <a:r>
              <a:rPr lang="cs-CZ" sz="2800" b="1">
                <a:solidFill>
                  <a:schemeClr val="accent2">
                    <a:lumMod val="50000"/>
                  </a:schemeClr>
                </a:solidFill>
                <a:latin typeface="Arial" charset="0"/>
              </a:rPr>
              <a:t>Systém </a:t>
            </a:r>
            <a:r>
              <a:rPr lang="cs-CZ" sz="2800" b="1" smtClean="0">
                <a:solidFill>
                  <a:schemeClr val="accent2">
                    <a:lumMod val="50000"/>
                  </a:schemeClr>
                </a:solidFill>
                <a:latin typeface="Arial" charset="0"/>
              </a:rPr>
              <a:t>práva</a:t>
            </a:r>
            <a:endParaRPr lang="cs-CZ" sz="2800" b="1" dirty="0">
              <a:solidFill>
                <a:schemeClr val="accent2">
                  <a:lumMod val="50000"/>
                </a:schemeClr>
              </a:solidFill>
              <a:latin typeface="Arial" charset="0"/>
            </a:endParaRPr>
          </a:p>
          <a:p>
            <a:pPr eaLnBrk="1" hangingPunct="1">
              <a:defRPr/>
            </a:pPr>
            <a:endParaRPr lang="cs-CZ" sz="3200" dirty="0">
              <a:solidFill>
                <a:schemeClr val="accent2"/>
              </a:solidFill>
              <a:latin typeface="Arial" charset="0"/>
              <a:cs typeface="Arial" charset="0"/>
            </a:endParaRPr>
          </a:p>
          <a:p>
            <a:pPr eaLnBrk="1" hangingPunct="1">
              <a:defRPr/>
            </a:pPr>
            <a:r>
              <a:rPr lang="cs-CZ" sz="1800" dirty="0">
                <a:solidFill>
                  <a:schemeClr val="tx1"/>
                </a:solidFill>
                <a:latin typeface="Arial" charset="0"/>
                <a:cs typeface="Arial" charset="0"/>
              </a:rPr>
              <a:t/>
            </a:r>
            <a:br>
              <a:rPr lang="cs-CZ" sz="1800" dirty="0">
                <a:solidFill>
                  <a:schemeClr val="tx1"/>
                </a:solidFill>
                <a:latin typeface="Arial" charset="0"/>
                <a:cs typeface="Arial" charset="0"/>
              </a:rPr>
            </a:br>
            <a:r>
              <a:rPr lang="cs-CZ" sz="1800" dirty="0">
                <a:solidFill>
                  <a:schemeClr val="tx1"/>
                </a:solidFill>
                <a:latin typeface="Times New Roman" pitchFamily="18" charset="0"/>
                <a:cs typeface="Arial" charset="0"/>
              </a:rPr>
              <a:t/>
            </a:r>
            <a:br>
              <a:rPr lang="cs-CZ" sz="1800" dirty="0">
                <a:solidFill>
                  <a:schemeClr val="tx1"/>
                </a:solidFill>
                <a:latin typeface="Times New Roman" pitchFamily="18" charset="0"/>
                <a:cs typeface="Arial" charset="0"/>
              </a:rPr>
            </a:br>
            <a:endParaRPr lang="cs-CZ" sz="1800" dirty="0">
              <a:solidFill>
                <a:schemeClr val="tx1"/>
              </a:solidFill>
              <a:latin typeface="Arial" charset="0"/>
              <a:cs typeface="Arial" charset="0"/>
            </a:endParaRPr>
          </a:p>
          <a:p>
            <a:pPr eaLnBrk="1" hangingPunct="1">
              <a:defRPr/>
            </a:pPr>
            <a:r>
              <a:rPr lang="cs-CZ" sz="1800" dirty="0">
                <a:solidFill>
                  <a:schemeClr val="tx1"/>
                </a:solidFill>
                <a:latin typeface="Arial" charset="0"/>
                <a:cs typeface="Arial" charset="0"/>
              </a:rPr>
              <a:t/>
            </a:r>
            <a:br>
              <a:rPr lang="cs-CZ" sz="1800" dirty="0">
                <a:solidFill>
                  <a:schemeClr val="tx1"/>
                </a:solidFill>
                <a:latin typeface="Arial" charset="0"/>
                <a:cs typeface="Arial" charset="0"/>
              </a:rPr>
            </a:br>
            <a:r>
              <a:rPr lang="cs-CZ" sz="1800" dirty="0">
                <a:solidFill>
                  <a:schemeClr val="tx1"/>
                </a:solidFill>
                <a:latin typeface="Times New Roman" pitchFamily="18" charset="0"/>
                <a:cs typeface="Arial" charset="0"/>
              </a:rPr>
              <a:t/>
            </a:r>
            <a:br>
              <a:rPr lang="cs-CZ" sz="1800" dirty="0">
                <a:solidFill>
                  <a:schemeClr val="tx1"/>
                </a:solidFill>
                <a:latin typeface="Times New Roman" pitchFamily="18" charset="0"/>
                <a:cs typeface="Arial" charset="0"/>
              </a:rPr>
            </a:br>
            <a:r>
              <a:rPr lang="cs-CZ" sz="1800" dirty="0">
                <a:solidFill>
                  <a:schemeClr val="tx1"/>
                </a:solidFill>
                <a:latin typeface="Times New Roman" pitchFamily="18" charset="0"/>
                <a:cs typeface="Arial" charset="0"/>
              </a:rPr>
              <a:t/>
            </a:r>
            <a:br>
              <a:rPr lang="cs-CZ" sz="1800" dirty="0">
                <a:solidFill>
                  <a:schemeClr val="tx1"/>
                </a:solidFill>
                <a:latin typeface="Times New Roman" pitchFamily="18" charset="0"/>
                <a:cs typeface="Arial" charset="0"/>
              </a:rPr>
            </a:br>
            <a:endParaRPr lang="cs-CZ" sz="1800" dirty="0">
              <a:solidFill>
                <a:schemeClr val="tx1"/>
              </a:solidFill>
              <a:latin typeface="Times New Roman" pitchFamily="18" charset="0"/>
              <a:cs typeface="Arial" charset="0"/>
            </a:endParaRPr>
          </a:p>
        </p:txBody>
      </p:sp>
      <p:pic>
        <p:nvPicPr>
          <p:cNvPr id="4101" name="Picture 1"/>
          <p:cNvPicPr>
            <a:picLocks noChangeAspect="1"/>
          </p:cNvPicPr>
          <p:nvPr/>
        </p:nvPicPr>
        <p:blipFill>
          <a:blip r:embed="rId3" cstate="print"/>
          <a:srcRect/>
          <a:stretch>
            <a:fillRect/>
          </a:stretch>
        </p:blipFill>
        <p:spPr bwMode="auto">
          <a:xfrm>
            <a:off x="2555875" y="5262563"/>
            <a:ext cx="5832475" cy="1274762"/>
          </a:xfrm>
          <a:prstGeom prst="rect">
            <a:avLst/>
          </a:prstGeom>
          <a:noFill/>
          <a:ln w="9525">
            <a:noFill/>
            <a:miter lim="800000"/>
            <a:headEnd/>
            <a:tailEnd/>
          </a:ln>
        </p:spPr>
      </p:pic>
      <p:sp>
        <p:nvSpPr>
          <p:cNvPr id="4102" name="Rectangle 1"/>
          <p:cNvSpPr>
            <a:spLocks noChangeArrowheads="1"/>
          </p:cNvSpPr>
          <p:nvPr/>
        </p:nvSpPr>
        <p:spPr bwMode="auto">
          <a:xfrm>
            <a:off x="4211638" y="2063750"/>
            <a:ext cx="720725" cy="360363"/>
          </a:xfrm>
          <a:prstGeom prst="rect">
            <a:avLst/>
          </a:prstGeom>
          <a:noFill/>
          <a:ln w="9525" algn="ctr">
            <a:noFill/>
            <a:round/>
            <a:headEnd/>
            <a:tailEnd/>
          </a:ln>
        </p:spPr>
        <p:txBody>
          <a:bodyPr lIns="0" tIns="0" rIns="0" bIns="360000" anchor="ctr"/>
          <a:lstStyle/>
          <a:p>
            <a:pPr eaLnBrk="1" hangingPunct="1"/>
            <a:endParaRPr lang="cs-CZ" altLang="cs-CZ"/>
          </a:p>
        </p:txBody>
      </p:sp>
      <p:sp>
        <p:nvSpPr>
          <p:cNvPr id="4103" name="Rectangle 2"/>
          <p:cNvSpPr>
            <a:spLocks noChangeArrowheads="1"/>
          </p:cNvSpPr>
          <p:nvPr/>
        </p:nvSpPr>
        <p:spPr bwMode="auto">
          <a:xfrm>
            <a:off x="3671888" y="1844675"/>
            <a:ext cx="719137" cy="288925"/>
          </a:xfrm>
          <a:prstGeom prst="rect">
            <a:avLst/>
          </a:prstGeom>
          <a:noFill/>
          <a:ln w="9525" algn="ctr">
            <a:noFill/>
            <a:round/>
            <a:headEnd/>
            <a:tailEnd/>
          </a:ln>
        </p:spPr>
        <p:txBody>
          <a:bodyPr lIns="0" tIns="0" rIns="0" bIns="360000" anchor="ctr"/>
          <a:lstStyle/>
          <a:p>
            <a:pPr eaLnBrk="1" hangingPunct="1"/>
            <a:endParaRPr lang="cs-CZ" altLang="cs-CZ"/>
          </a:p>
        </p:txBody>
      </p:sp>
      <p:sp>
        <p:nvSpPr>
          <p:cNvPr id="4104" name="Rectangle 3"/>
          <p:cNvSpPr>
            <a:spLocks noChangeArrowheads="1"/>
          </p:cNvSpPr>
          <p:nvPr/>
        </p:nvSpPr>
        <p:spPr bwMode="auto">
          <a:xfrm>
            <a:off x="4932363" y="1628775"/>
            <a:ext cx="1295400" cy="504825"/>
          </a:xfrm>
          <a:prstGeom prst="rect">
            <a:avLst/>
          </a:prstGeom>
          <a:noFill/>
          <a:ln w="9525" algn="ctr">
            <a:noFill/>
            <a:round/>
            <a:headEnd/>
            <a:tailEnd/>
          </a:ln>
        </p:spPr>
        <p:txBody>
          <a:bodyPr lIns="0" tIns="0" rIns="0" bIns="360000" anchor="ctr"/>
          <a:lstStyle/>
          <a:p>
            <a:pPr eaLnBrk="1" hangingPunct="1"/>
            <a:endParaRPr lang="cs-CZ" altLang="cs-CZ"/>
          </a:p>
        </p:txBody>
      </p:sp>
      <p:sp>
        <p:nvSpPr>
          <p:cNvPr id="4105" name="Rectangle 8"/>
          <p:cNvSpPr>
            <a:spLocks noChangeArrowheads="1"/>
          </p:cNvSpPr>
          <p:nvPr/>
        </p:nvSpPr>
        <p:spPr bwMode="auto">
          <a:xfrm>
            <a:off x="4932363" y="1836738"/>
            <a:ext cx="1295400" cy="503237"/>
          </a:xfrm>
          <a:prstGeom prst="rect">
            <a:avLst/>
          </a:prstGeom>
          <a:noFill/>
          <a:ln w="9525" algn="ctr">
            <a:noFill/>
            <a:round/>
            <a:headEnd/>
            <a:tailEnd/>
          </a:ln>
        </p:spPr>
        <p:txBody>
          <a:bodyPr lIns="0" tIns="0" rIns="0" bIns="360000" anchor="ctr"/>
          <a:lstStyle/>
          <a:p>
            <a:pPr eaLnBrk="1" hangingPunct="1"/>
            <a:endParaRPr lang="cs-CZ" altLang="cs-CZ"/>
          </a:p>
        </p:txBody>
      </p:sp>
      <p:sp>
        <p:nvSpPr>
          <p:cNvPr id="4106" name="Rectangle 9"/>
          <p:cNvSpPr>
            <a:spLocks noChangeArrowheads="1"/>
          </p:cNvSpPr>
          <p:nvPr/>
        </p:nvSpPr>
        <p:spPr bwMode="auto">
          <a:xfrm>
            <a:off x="4356100" y="1836738"/>
            <a:ext cx="2232025" cy="331787"/>
          </a:xfrm>
          <a:prstGeom prst="rect">
            <a:avLst/>
          </a:prstGeom>
          <a:noFill/>
          <a:ln w="9525" algn="ctr">
            <a:noFill/>
            <a:round/>
            <a:headEnd/>
            <a:tailEnd/>
          </a:ln>
        </p:spPr>
        <p:txBody>
          <a:bodyPr lIns="0" tIns="0" rIns="0" bIns="360000" anchor="ctr"/>
          <a:lstStyle/>
          <a:p>
            <a:pPr eaLnBrk="1" hangingPunct="1"/>
            <a:endParaRPr lang="cs-CZ" altLang="cs-CZ"/>
          </a:p>
        </p:txBody>
      </p:sp>
      <p:sp>
        <p:nvSpPr>
          <p:cNvPr id="4107" name="Rectangle 10"/>
          <p:cNvSpPr>
            <a:spLocks noChangeArrowheads="1"/>
          </p:cNvSpPr>
          <p:nvPr/>
        </p:nvSpPr>
        <p:spPr bwMode="auto">
          <a:xfrm>
            <a:off x="4284663" y="1836738"/>
            <a:ext cx="1655762" cy="250825"/>
          </a:xfrm>
          <a:prstGeom prst="rect">
            <a:avLst/>
          </a:prstGeom>
          <a:noFill/>
          <a:ln w="9525" algn="ctr">
            <a:noFill/>
            <a:round/>
            <a:headEnd/>
            <a:tailEnd/>
          </a:ln>
        </p:spPr>
        <p:txBody>
          <a:bodyPr lIns="0" tIns="0" rIns="0" bIns="360000" anchor="ctr"/>
          <a:lstStyle/>
          <a:p>
            <a:pPr eaLnBrk="1" hangingPunct="1"/>
            <a:endParaRPr lang="cs-CZ" altLang="cs-CZ"/>
          </a:p>
        </p:txBody>
      </p:sp>
      <p:sp>
        <p:nvSpPr>
          <p:cNvPr id="4108" name="TextBox 1"/>
          <p:cNvSpPr txBox="1">
            <a:spLocks noChangeArrowheads="1"/>
          </p:cNvSpPr>
          <p:nvPr/>
        </p:nvSpPr>
        <p:spPr bwMode="auto">
          <a:xfrm>
            <a:off x="2592388" y="1687513"/>
            <a:ext cx="3311525" cy="400050"/>
          </a:xfrm>
          <a:prstGeom prst="rect">
            <a:avLst/>
          </a:prstGeom>
          <a:noFill/>
          <a:ln w="9525">
            <a:noFill/>
            <a:miter lim="800000"/>
            <a:headEnd/>
            <a:tailEnd/>
          </a:ln>
        </p:spPr>
        <p:txBody>
          <a:bodyPr>
            <a:spAutoFit/>
          </a:bodyPr>
          <a:lstStyle/>
          <a:p>
            <a:pPr eaLnBrk="1" hangingPunct="1"/>
            <a:r>
              <a:rPr lang="cs-CZ" altLang="cs-CZ" sz="2000">
                <a:solidFill>
                  <a:srgbClr val="FFFFFF"/>
                </a:solidFill>
              </a:rPr>
              <a:t>Katedra práva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altLang="cs-CZ" smtClean="0"/>
              <a:t>Soukromé právo po rekodifikaci (od 1. 1. 2014)</a:t>
            </a:r>
          </a:p>
        </p:txBody>
      </p:sp>
      <p:sp>
        <p:nvSpPr>
          <p:cNvPr id="14339" name="Zástupný symbol pro obsah 2"/>
          <p:cNvSpPr>
            <a:spLocks noGrp="1"/>
          </p:cNvSpPr>
          <p:nvPr>
            <p:ph idx="1"/>
          </p:nvPr>
        </p:nvSpPr>
        <p:spPr/>
        <p:txBody>
          <a:bodyPr/>
          <a:lstStyle/>
          <a:p>
            <a:pPr marL="342900" lvl="1" indent="-342900" algn="just" eaLnBrk="1" hangingPunct="1">
              <a:defRPr/>
            </a:pPr>
            <a:r>
              <a:rPr lang="cs-CZ" sz="1800" b="1" dirty="0" smtClean="0">
                <a:latin typeface="Arial" pitchFamily="34" charset="0"/>
                <a:cs typeface="Arial" pitchFamily="34" charset="0"/>
              </a:rPr>
              <a:t>Metoda </a:t>
            </a:r>
            <a:r>
              <a:rPr lang="cs-CZ" sz="1800" b="1" dirty="0" smtClean="0">
                <a:latin typeface="Arial" pitchFamily="34" charset="0"/>
                <a:cs typeface="Arial" pitchFamily="34" charset="0"/>
              </a:rPr>
              <a:t>právní regulace = </a:t>
            </a:r>
            <a:r>
              <a:rPr lang="cs-CZ" sz="1800" dirty="0" smtClean="0">
                <a:latin typeface="Arial" pitchFamily="34" charset="0"/>
                <a:cs typeface="Arial" pitchFamily="34" charset="0"/>
              </a:rPr>
              <a:t> smluvní (autonomie vůle subjektů)</a:t>
            </a:r>
          </a:p>
          <a:p>
            <a:pPr marL="342900" lvl="1" indent="-342900" algn="just" eaLnBrk="1" hangingPunct="1">
              <a:defRPr/>
            </a:pPr>
            <a:endParaRPr lang="cs-CZ" sz="1800" b="1" dirty="0" smtClean="0">
              <a:latin typeface="Arial" pitchFamily="34" charset="0"/>
              <a:cs typeface="Arial" pitchFamily="34" charset="0"/>
            </a:endParaRPr>
          </a:p>
          <a:p>
            <a:pPr marL="342900" lvl="1" indent="-342900" algn="just" eaLnBrk="1" hangingPunct="1">
              <a:defRPr/>
            </a:pPr>
            <a:r>
              <a:rPr lang="cs-CZ" sz="1800" b="1" dirty="0" smtClean="0">
                <a:latin typeface="Arial" pitchFamily="34" charset="0"/>
                <a:cs typeface="Arial" pitchFamily="34" charset="0"/>
              </a:rPr>
              <a:t>Rovné </a:t>
            </a:r>
            <a:r>
              <a:rPr lang="cs-CZ" sz="1800" b="1" dirty="0" smtClean="0">
                <a:latin typeface="Arial" pitchFamily="34" charset="0"/>
                <a:cs typeface="Arial" pitchFamily="34" charset="0"/>
              </a:rPr>
              <a:t>postavení subjektů v právních </a:t>
            </a:r>
            <a:r>
              <a:rPr lang="cs-CZ" sz="1800" b="1" dirty="0" smtClean="0">
                <a:latin typeface="Arial" pitchFamily="34" charset="0"/>
                <a:cs typeface="Arial" pitchFamily="34" charset="0"/>
              </a:rPr>
              <a:t>vztazích = </a:t>
            </a:r>
            <a:r>
              <a:rPr lang="cs-CZ" sz="1800" dirty="0" smtClean="0">
                <a:latin typeface="Arial" pitchFamily="34" charset="0"/>
                <a:cs typeface="Arial" pitchFamily="34" charset="0"/>
              </a:rPr>
              <a:t>Subjekty </a:t>
            </a:r>
            <a:r>
              <a:rPr lang="cs-CZ" sz="1800" dirty="0" smtClean="0">
                <a:latin typeface="Arial" pitchFamily="34" charset="0"/>
                <a:cs typeface="Arial" pitchFamily="34" charset="0"/>
              </a:rPr>
              <a:t>si vzájemně v soukromoprávním vztahu nemohou nic nařizovat – jsou si rovny</a:t>
            </a:r>
          </a:p>
          <a:p>
            <a:endParaRPr lang="cs-CZ" sz="1800" b="1" dirty="0" smtClean="0">
              <a:latin typeface="Arial" pitchFamily="34" charset="0"/>
              <a:cs typeface="Arial" pitchFamily="34" charset="0"/>
            </a:endParaRPr>
          </a:p>
          <a:p>
            <a:r>
              <a:rPr lang="cs-CZ" sz="1800" b="1" dirty="0" smtClean="0">
                <a:latin typeface="Arial" pitchFamily="34" charset="0"/>
                <a:cs typeface="Arial" pitchFamily="34" charset="0"/>
              </a:rPr>
              <a:t>Definice </a:t>
            </a:r>
            <a:r>
              <a:rPr lang="cs-CZ" sz="1800" b="1" dirty="0" smtClean="0">
                <a:latin typeface="Arial" pitchFamily="34" charset="0"/>
                <a:cs typeface="Arial" pitchFamily="34" charset="0"/>
              </a:rPr>
              <a:t>soukromého práva (§ 1 odst. 1 NOZ) - </a:t>
            </a:r>
            <a:r>
              <a:rPr lang="cs-CZ" sz="1800" dirty="0" smtClean="0">
                <a:latin typeface="Arial" pitchFamily="34" charset="0"/>
                <a:cs typeface="Arial" pitchFamily="34" charset="0"/>
              </a:rPr>
              <a:t>Ustanovení právního řádu upravující vzájemná práva a povinnosti osob vytvářejí ve svém souhrnu soukromé právo. Uplatňování soukromého práva je nezávislé na uplatňování práva veřejného. </a:t>
            </a:r>
            <a:endParaRPr lang="cs-CZ" sz="1800" dirty="0" smtClean="0">
              <a:latin typeface="Arial" pitchFamily="34" charset="0"/>
              <a:cs typeface="Arial" pitchFamily="34" charset="0"/>
            </a:endParaRPr>
          </a:p>
          <a:p>
            <a:endParaRPr lang="cs-CZ" sz="1800" dirty="0" smtClean="0">
              <a:latin typeface="Arial" pitchFamily="34" charset="0"/>
              <a:cs typeface="Arial" pitchFamily="34" charset="0"/>
            </a:endParaRPr>
          </a:p>
          <a:p>
            <a:r>
              <a:rPr lang="cs-CZ" sz="1800" dirty="0" smtClean="0">
                <a:latin typeface="Arial" pitchFamily="34" charset="0"/>
                <a:cs typeface="Arial" pitchFamily="34" charset="0"/>
              </a:rPr>
              <a:t>Podrobněji viz prezentace k NOZ</a:t>
            </a:r>
            <a:endParaRPr lang="cs-CZ" sz="1800" dirty="0" smtClean="0">
              <a:latin typeface="Arial" pitchFamily="34" charset="0"/>
              <a:cs typeface="Arial" pitchFamily="34" charset="0"/>
            </a:endParaRPr>
          </a:p>
          <a:p>
            <a:pPr lvl="2"/>
            <a:endParaRPr lang="cs-CZ" altLang="cs-CZ" sz="1400" dirty="0" smtClean="0">
              <a:latin typeface="Arial" charset="0"/>
            </a:endParaRPr>
          </a:p>
        </p:txBody>
      </p:sp>
      <p:sp>
        <p:nvSpPr>
          <p:cNvPr id="14340" name="Zástupný symbol pro číslo snímku 3"/>
          <p:cNvSpPr>
            <a:spLocks noGrp="1"/>
          </p:cNvSpPr>
          <p:nvPr>
            <p:ph type="sldNum" sz="quarter" idx="10"/>
          </p:nvPr>
        </p:nvSpPr>
        <p:spPr>
          <a:noFill/>
        </p:spPr>
        <p:txBody>
          <a:bodyPr/>
          <a:lstStyle/>
          <a:p>
            <a:fld id="{88CFEE8B-D805-43BC-9708-B12EC38F55A3}" type="slidenum">
              <a:rPr lang="cs-CZ" altLang="cs-CZ"/>
              <a:pPr/>
              <a:t>10</a:t>
            </a:fld>
            <a:endParaRPr lang="cs-CZ" alt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3"/>
          <p:cNvSpPr>
            <a:spLocks noGrp="1"/>
          </p:cNvSpPr>
          <p:nvPr>
            <p:ph type="sldNum" sz="quarter" idx="10"/>
          </p:nvPr>
        </p:nvSpPr>
        <p:spPr>
          <a:noFill/>
        </p:spPr>
        <p:txBody>
          <a:bodyPr/>
          <a:lstStyle/>
          <a:p>
            <a:fld id="{434ADCA9-A8C5-4756-9968-C347499D100D}" type="slidenum">
              <a:rPr lang="cs-CZ" altLang="cs-CZ"/>
              <a:pPr/>
              <a:t>11</a:t>
            </a:fld>
            <a:endParaRPr lang="cs-CZ" altLang="cs-CZ"/>
          </a:p>
        </p:txBody>
      </p:sp>
      <p:sp>
        <p:nvSpPr>
          <p:cNvPr id="19459" name="Rectangle 16"/>
          <p:cNvSpPr>
            <a:spLocks noGrp="1" noChangeArrowheads="1"/>
          </p:cNvSpPr>
          <p:nvPr>
            <p:ph type="title"/>
          </p:nvPr>
        </p:nvSpPr>
        <p:spPr/>
        <p:txBody>
          <a:bodyPr/>
          <a:lstStyle/>
          <a:p>
            <a:pPr eaLnBrk="1" hangingPunct="1"/>
            <a:r>
              <a:rPr lang="cs-CZ" altLang="cs-CZ" dirty="0" smtClean="0">
                <a:latin typeface="Arial" charset="0"/>
                <a:cs typeface="Arial" charset="0"/>
              </a:rPr>
              <a:t>+ Hmotné </a:t>
            </a:r>
            <a:r>
              <a:rPr lang="cs-CZ" altLang="cs-CZ" dirty="0" smtClean="0">
                <a:latin typeface="Arial" charset="0"/>
                <a:cs typeface="Arial" charset="0"/>
              </a:rPr>
              <a:t>a procesní právo</a:t>
            </a:r>
          </a:p>
        </p:txBody>
      </p:sp>
      <p:sp>
        <p:nvSpPr>
          <p:cNvPr id="19460" name="Rectangle 17"/>
          <p:cNvSpPr>
            <a:spLocks noGrp="1" noChangeArrowheads="1"/>
          </p:cNvSpPr>
          <p:nvPr>
            <p:ph type="body" idx="1"/>
          </p:nvPr>
        </p:nvSpPr>
        <p:spPr/>
        <p:txBody>
          <a:bodyPr/>
          <a:lstStyle/>
          <a:p>
            <a:pPr algn="just" eaLnBrk="1" hangingPunct="1"/>
            <a:r>
              <a:rPr lang="cs-CZ" altLang="cs-CZ" sz="1600" b="1" dirty="0" smtClean="0">
                <a:latin typeface="Arial" charset="0"/>
                <a:cs typeface="Arial" charset="0"/>
              </a:rPr>
              <a:t>Hmotné právo </a:t>
            </a:r>
            <a:endParaRPr lang="cs-CZ" altLang="cs-CZ" sz="1600" b="1" dirty="0" smtClean="0">
              <a:latin typeface="Arial" charset="0"/>
              <a:cs typeface="Arial" charset="0"/>
            </a:endParaRPr>
          </a:p>
          <a:p>
            <a:pPr algn="just" eaLnBrk="1" hangingPunct="1">
              <a:buFontTx/>
              <a:buChar char="-"/>
            </a:pPr>
            <a:r>
              <a:rPr lang="cs-CZ" altLang="cs-CZ" sz="1600" dirty="0" smtClean="0">
                <a:latin typeface="Arial" charset="0"/>
                <a:cs typeface="Arial" charset="0"/>
              </a:rPr>
              <a:t>upravuje </a:t>
            </a:r>
            <a:r>
              <a:rPr lang="cs-CZ" altLang="cs-CZ" sz="1600" dirty="0" smtClean="0">
                <a:latin typeface="Arial" charset="0"/>
                <a:cs typeface="Arial" charset="0"/>
              </a:rPr>
              <a:t>subjektivní práva a povinnosti účastníků právních </a:t>
            </a:r>
            <a:r>
              <a:rPr lang="cs-CZ" altLang="cs-CZ" sz="1600" dirty="0" smtClean="0">
                <a:latin typeface="Arial" charset="0"/>
                <a:cs typeface="Arial" charset="0"/>
              </a:rPr>
              <a:t>vztahů</a:t>
            </a:r>
          </a:p>
          <a:p>
            <a:pPr algn="just" eaLnBrk="1" hangingPunct="1">
              <a:buFontTx/>
              <a:buChar char="-"/>
            </a:pPr>
            <a:r>
              <a:rPr lang="cs-CZ" altLang="cs-CZ" sz="1600" dirty="0" err="1" smtClean="0">
                <a:latin typeface="Arial" charset="0"/>
                <a:cs typeface="Arial" charset="0"/>
              </a:rPr>
              <a:t>h</a:t>
            </a:r>
            <a:r>
              <a:rPr lang="cs-CZ" altLang="cs-CZ" sz="1600" dirty="0" err="1" smtClean="0">
                <a:latin typeface="Arial" charset="0"/>
                <a:cs typeface="Arial" charset="0"/>
              </a:rPr>
              <a:t>motněprávní</a:t>
            </a:r>
            <a:r>
              <a:rPr lang="cs-CZ" altLang="cs-CZ" sz="1600" dirty="0" smtClean="0">
                <a:latin typeface="Arial" charset="0"/>
                <a:cs typeface="Arial" charset="0"/>
              </a:rPr>
              <a:t> </a:t>
            </a:r>
            <a:r>
              <a:rPr lang="cs-CZ" altLang="cs-CZ" sz="1600" dirty="0" smtClean="0">
                <a:latin typeface="Arial" charset="0"/>
                <a:cs typeface="Arial" charset="0"/>
              </a:rPr>
              <a:t>předpisy: viz výše</a:t>
            </a:r>
          </a:p>
          <a:p>
            <a:pPr algn="just" eaLnBrk="1" hangingPunct="1">
              <a:buFont typeface="Wingdings 2" pitchFamily="18" charset="2"/>
              <a:buNone/>
            </a:pPr>
            <a:endParaRPr lang="cs-CZ" altLang="cs-CZ" sz="1600" dirty="0" smtClean="0">
              <a:latin typeface="Arial" charset="0"/>
              <a:cs typeface="Arial" charset="0"/>
            </a:endParaRPr>
          </a:p>
          <a:p>
            <a:pPr algn="just" eaLnBrk="1" hangingPunct="1"/>
            <a:r>
              <a:rPr lang="cs-CZ" altLang="cs-CZ" sz="1600" b="1" dirty="0" smtClean="0">
                <a:latin typeface="Arial" charset="0"/>
                <a:cs typeface="Arial" charset="0"/>
              </a:rPr>
              <a:t>Procesní </a:t>
            </a:r>
            <a:r>
              <a:rPr lang="cs-CZ" altLang="cs-CZ" sz="1600" b="1" dirty="0" smtClean="0">
                <a:latin typeface="Arial" charset="0"/>
                <a:cs typeface="Arial" charset="0"/>
              </a:rPr>
              <a:t>právo</a:t>
            </a:r>
            <a:endParaRPr lang="cs-CZ" altLang="cs-CZ" sz="1600" b="1" dirty="0" smtClean="0">
              <a:latin typeface="Arial" charset="0"/>
              <a:cs typeface="Arial" charset="0"/>
            </a:endParaRPr>
          </a:p>
          <a:p>
            <a:pPr algn="just" eaLnBrk="1" hangingPunct="1">
              <a:buFontTx/>
              <a:buChar char="-"/>
            </a:pPr>
            <a:r>
              <a:rPr lang="cs-CZ" altLang="cs-CZ" sz="1600" dirty="0" smtClean="0">
                <a:latin typeface="Arial" charset="0"/>
                <a:cs typeface="Arial" charset="0"/>
              </a:rPr>
              <a:t>upravuje </a:t>
            </a:r>
            <a:r>
              <a:rPr lang="cs-CZ" altLang="cs-CZ" sz="1600" dirty="0" smtClean="0">
                <a:latin typeface="Arial" charset="0"/>
                <a:cs typeface="Arial" charset="0"/>
              </a:rPr>
              <a:t>postup soudů, či správních orgánů při rozhodování o právech, právem chráněných zájmech a povinnostech účastníků právních </a:t>
            </a:r>
            <a:r>
              <a:rPr lang="cs-CZ" altLang="cs-CZ" sz="1600" dirty="0" smtClean="0">
                <a:latin typeface="Arial" charset="0"/>
                <a:cs typeface="Arial" charset="0"/>
              </a:rPr>
              <a:t>vztahů</a:t>
            </a:r>
          </a:p>
          <a:p>
            <a:pPr algn="just" eaLnBrk="1" hangingPunct="1">
              <a:buFontTx/>
              <a:buChar char="-"/>
            </a:pPr>
            <a:r>
              <a:rPr lang="cs-CZ" sz="1600" dirty="0" smtClean="0">
                <a:latin typeface="Arial" pitchFamily="34" charset="0"/>
                <a:cs typeface="Arial" pitchFamily="34" charset="0"/>
              </a:rPr>
              <a:t>Občanské </a:t>
            </a:r>
            <a:r>
              <a:rPr lang="cs-CZ" sz="1600" dirty="0" smtClean="0">
                <a:latin typeface="Arial" pitchFamily="34" charset="0"/>
                <a:cs typeface="Arial" pitchFamily="34" charset="0"/>
              </a:rPr>
              <a:t>soudní řízení (zákon </a:t>
            </a:r>
            <a:r>
              <a:rPr lang="cs-CZ" sz="1600" dirty="0" smtClean="0">
                <a:latin typeface="Arial" pitchFamily="34" charset="0"/>
                <a:cs typeface="Arial" pitchFamily="34" charset="0"/>
                <a:hlinkClick r:id="rId3"/>
              </a:rPr>
              <a:t>č. 99/1963 Sb.</a:t>
            </a:r>
            <a:r>
              <a:rPr lang="cs-CZ" sz="1600" dirty="0" smtClean="0">
                <a:latin typeface="Arial" pitchFamily="34" charset="0"/>
                <a:cs typeface="Arial" pitchFamily="34" charset="0"/>
              </a:rPr>
              <a:t> a související </a:t>
            </a:r>
            <a:r>
              <a:rPr lang="cs-CZ" sz="1600" dirty="0" smtClean="0">
                <a:latin typeface="Arial" pitchFamily="34" charset="0"/>
                <a:cs typeface="Arial" pitchFamily="34" charset="0"/>
              </a:rPr>
              <a:t>předpisy)</a:t>
            </a:r>
          </a:p>
          <a:p>
            <a:pPr algn="just" eaLnBrk="1" hangingPunct="1">
              <a:buFontTx/>
              <a:buChar char="-"/>
            </a:pPr>
            <a:r>
              <a:rPr lang="cs-CZ" sz="1600" dirty="0" smtClean="0">
                <a:latin typeface="Arial" pitchFamily="34" charset="0"/>
                <a:cs typeface="Arial" pitchFamily="34" charset="0"/>
              </a:rPr>
              <a:t>Trestní </a:t>
            </a:r>
            <a:r>
              <a:rPr lang="cs-CZ" sz="1600" dirty="0" smtClean="0">
                <a:latin typeface="Arial" pitchFamily="34" charset="0"/>
                <a:cs typeface="Arial" pitchFamily="34" charset="0"/>
              </a:rPr>
              <a:t>řízení (trestní řád</a:t>
            </a:r>
            <a:r>
              <a:rPr lang="cs-CZ" sz="1600" dirty="0" smtClean="0">
                <a:latin typeface="Arial" pitchFamily="34" charset="0"/>
                <a:cs typeface="Arial" pitchFamily="34" charset="0"/>
              </a:rPr>
              <a:t>).</a:t>
            </a:r>
          </a:p>
          <a:p>
            <a:pPr algn="just" eaLnBrk="1" hangingPunct="1">
              <a:buFontTx/>
              <a:buChar char="-"/>
            </a:pPr>
            <a:r>
              <a:rPr lang="cs-CZ" sz="1600" dirty="0" smtClean="0">
                <a:latin typeface="Arial" pitchFamily="34" charset="0"/>
                <a:cs typeface="Arial" pitchFamily="34" charset="0"/>
              </a:rPr>
              <a:t>Soudní </a:t>
            </a:r>
            <a:r>
              <a:rPr lang="cs-CZ" sz="1600" dirty="0" smtClean="0">
                <a:latin typeface="Arial" pitchFamily="34" charset="0"/>
                <a:cs typeface="Arial" pitchFamily="34" charset="0"/>
              </a:rPr>
              <a:t>řízení správní (soudní řád správní – zákon č. 150/2002 Sb</a:t>
            </a:r>
            <a:r>
              <a:rPr lang="cs-CZ" sz="1600" dirty="0" smtClean="0">
                <a:latin typeface="Arial" pitchFamily="34" charset="0"/>
                <a:cs typeface="Arial" pitchFamily="34" charset="0"/>
              </a:rPr>
              <a:t>.)</a:t>
            </a:r>
          </a:p>
          <a:p>
            <a:pPr algn="just" eaLnBrk="1" hangingPunct="1">
              <a:buFontTx/>
              <a:buChar char="-"/>
            </a:pPr>
            <a:r>
              <a:rPr lang="cs-CZ" sz="1600" dirty="0" smtClean="0">
                <a:latin typeface="Arial" pitchFamily="34" charset="0"/>
                <a:cs typeface="Arial" pitchFamily="34" charset="0"/>
              </a:rPr>
              <a:t>Správní </a:t>
            </a:r>
            <a:r>
              <a:rPr lang="cs-CZ" sz="1600" dirty="0" smtClean="0">
                <a:latin typeface="Arial" pitchFamily="34" charset="0"/>
                <a:cs typeface="Arial" pitchFamily="34" charset="0"/>
              </a:rPr>
              <a:t>řízení (správní řád - zákon č. 500/2004 Sb.) + </a:t>
            </a:r>
            <a:r>
              <a:rPr lang="cs-CZ" sz="1600" dirty="0" smtClean="0">
                <a:latin typeface="Arial" pitchFamily="34" charset="0"/>
                <a:cs typeface="Arial" pitchFamily="34" charset="0"/>
              </a:rPr>
              <a:t>subsidiarita</a:t>
            </a:r>
          </a:p>
          <a:p>
            <a:pPr algn="just" eaLnBrk="1" hangingPunct="1">
              <a:buFontTx/>
              <a:buChar char="-"/>
            </a:pPr>
            <a:r>
              <a:rPr lang="cs-CZ" sz="1600" dirty="0" smtClean="0">
                <a:latin typeface="Arial" pitchFamily="34" charset="0"/>
                <a:cs typeface="Arial" pitchFamily="34" charset="0"/>
              </a:rPr>
              <a:t>Daňové </a:t>
            </a:r>
            <a:r>
              <a:rPr lang="cs-CZ" sz="1600" dirty="0" smtClean="0">
                <a:latin typeface="Arial" pitchFamily="34" charset="0"/>
                <a:cs typeface="Arial" pitchFamily="34" charset="0"/>
              </a:rPr>
              <a:t>řízení (daňový řád – zákon č. 280/2009 Sb.)</a:t>
            </a:r>
          </a:p>
          <a:p>
            <a:pPr algn="just" eaLnBrk="1" hangingPunct="1">
              <a:buFont typeface="Wingdings 2" pitchFamily="18" charset="2"/>
              <a:buNone/>
            </a:pPr>
            <a:endParaRPr lang="cs-CZ" altLang="cs-CZ" sz="1600" dirty="0" smtClean="0">
              <a:latin typeface="Arial" charset="0"/>
              <a:cs typeface="Arial" charset="0"/>
            </a:endParaRPr>
          </a:p>
          <a:p>
            <a:pPr algn="just" eaLnBrk="1" hangingPunct="1"/>
            <a:r>
              <a:rPr lang="cs-CZ" altLang="cs-CZ" sz="1600" dirty="0" err="1" smtClean="0">
                <a:latin typeface="Arial" charset="0"/>
                <a:cs typeface="Arial" charset="0"/>
              </a:rPr>
              <a:t>Hmotněprávní</a:t>
            </a:r>
            <a:r>
              <a:rPr lang="cs-CZ" altLang="cs-CZ" sz="1600" dirty="0" smtClean="0">
                <a:latin typeface="Arial" charset="0"/>
                <a:cs typeface="Arial" charset="0"/>
              </a:rPr>
              <a:t> a současně procesně právní předpisy – </a:t>
            </a:r>
            <a:r>
              <a:rPr lang="cs-CZ" altLang="cs-CZ" sz="1600" dirty="0" smtClean="0">
                <a:latin typeface="Arial" charset="0"/>
                <a:cs typeface="Arial" charset="0"/>
              </a:rPr>
              <a:t>např. zákon o přestupcích</a:t>
            </a:r>
          </a:p>
          <a:p>
            <a:pPr algn="just" eaLnBrk="1" hangingPunct="1"/>
            <a:endParaRPr lang="cs-CZ" altLang="cs-CZ" sz="1800" dirty="0" smtClean="0">
              <a:latin typeface="Arial" charset="0"/>
              <a:cs typeface="Arial" charset="0"/>
            </a:endParaRPr>
          </a:p>
          <a:p>
            <a:pPr algn="just" eaLnBrk="1" hangingPunct="1">
              <a:buNone/>
            </a:pPr>
            <a:endParaRPr lang="cs-CZ" altLang="cs-CZ" sz="1800" dirty="0" smtClean="0">
              <a:latin typeface="Arial" charset="0"/>
              <a:cs typeface="Arial" charset="0"/>
            </a:endParaRPr>
          </a:p>
          <a:p>
            <a:pPr eaLnBrk="1" hangingPunct="1">
              <a:lnSpc>
                <a:spcPct val="90000"/>
              </a:lnSpc>
              <a:buFont typeface="Wingdings 2" pitchFamily="18" charset="2"/>
              <a:buNone/>
            </a:pPr>
            <a:endParaRPr lang="cs-CZ" altLang="cs-CZ" sz="2400" dirty="0" smtClean="0"/>
          </a:p>
          <a:p>
            <a:pPr eaLnBrk="1" hangingPunct="1"/>
            <a:endParaRPr lang="cs-CZ" altLang="cs-CZ" sz="2000" dirty="0" smtClean="0">
              <a:latin typeface="Arial" charset="0"/>
              <a:cs typeface="Arial" charset="0"/>
            </a:endParaRPr>
          </a:p>
          <a:p>
            <a:pPr eaLnBrk="1" hangingPunct="1">
              <a:buFont typeface="Wingdings" pitchFamily="2" charset="2"/>
              <a:buNone/>
            </a:pPr>
            <a:endParaRPr lang="cs-CZ" altLang="cs-CZ"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číslo snímku 3"/>
          <p:cNvSpPr>
            <a:spLocks noGrp="1"/>
          </p:cNvSpPr>
          <p:nvPr>
            <p:ph type="sldNum" sz="quarter" idx="10"/>
          </p:nvPr>
        </p:nvSpPr>
        <p:spPr>
          <a:noFill/>
        </p:spPr>
        <p:txBody>
          <a:bodyPr/>
          <a:lstStyle/>
          <a:p>
            <a:fld id="{38193E50-89F1-4B3E-B1EA-9054814D61E0}" type="slidenum">
              <a:rPr lang="cs-CZ" altLang="cs-CZ"/>
              <a:pPr/>
              <a:t>12</a:t>
            </a:fld>
            <a:endParaRPr lang="cs-CZ" altLang="cs-CZ"/>
          </a:p>
        </p:txBody>
      </p:sp>
      <p:sp>
        <p:nvSpPr>
          <p:cNvPr id="18435" name="Rectangle 16"/>
          <p:cNvSpPr>
            <a:spLocks noGrp="1" noChangeArrowheads="1"/>
          </p:cNvSpPr>
          <p:nvPr>
            <p:ph type="title"/>
          </p:nvPr>
        </p:nvSpPr>
        <p:spPr/>
        <p:txBody>
          <a:bodyPr/>
          <a:lstStyle/>
          <a:p>
            <a:pPr eaLnBrk="1" hangingPunct="1"/>
            <a:r>
              <a:rPr lang="cs-CZ" altLang="cs-CZ" dirty="0" smtClean="0">
                <a:latin typeface="Arial" charset="0"/>
                <a:cs typeface="Arial" charset="0"/>
              </a:rPr>
              <a:t>Právní odvětví </a:t>
            </a:r>
            <a:r>
              <a:rPr lang="cs-CZ" altLang="cs-CZ" dirty="0" smtClean="0">
                <a:latin typeface="Arial" charset="0"/>
                <a:cs typeface="Arial" charset="0"/>
              </a:rPr>
              <a:t>smíšená.</a:t>
            </a:r>
            <a:endParaRPr lang="cs-CZ" altLang="cs-CZ" dirty="0" smtClean="0">
              <a:latin typeface="Arial" charset="0"/>
              <a:cs typeface="Arial" charset="0"/>
            </a:endParaRPr>
          </a:p>
        </p:txBody>
      </p:sp>
      <p:sp>
        <p:nvSpPr>
          <p:cNvPr id="18436" name="Rectangle 17"/>
          <p:cNvSpPr>
            <a:spLocks noGrp="1" noChangeArrowheads="1"/>
          </p:cNvSpPr>
          <p:nvPr>
            <p:ph type="body" idx="1"/>
          </p:nvPr>
        </p:nvSpPr>
        <p:spPr/>
        <p:txBody>
          <a:bodyPr/>
          <a:lstStyle/>
          <a:p>
            <a:r>
              <a:rPr lang="cs-CZ" sz="1400" dirty="0" smtClean="0">
                <a:latin typeface="Arial" pitchFamily="34" charset="0"/>
                <a:cs typeface="Arial" pitchFamily="34" charset="0"/>
              </a:rPr>
              <a:t>Některé odvětví obsahují jak soukromoprávní tak veřejnoprávní prvky. Zejména lze zmínit:</a:t>
            </a:r>
          </a:p>
          <a:p>
            <a:r>
              <a:rPr lang="cs-CZ" sz="1400" b="1" dirty="0" smtClean="0">
                <a:latin typeface="Arial" pitchFamily="34" charset="0"/>
                <a:cs typeface="Arial" pitchFamily="34" charset="0"/>
              </a:rPr>
              <a:t>Právo </a:t>
            </a:r>
            <a:r>
              <a:rPr lang="cs-CZ" sz="1400" b="1" dirty="0" smtClean="0">
                <a:latin typeface="Arial" pitchFamily="34" charset="0"/>
                <a:cs typeface="Arial" pitchFamily="34" charset="0"/>
              </a:rPr>
              <a:t>hospodářské soutěže</a:t>
            </a:r>
            <a:r>
              <a:rPr lang="cs-CZ" sz="1400" dirty="0" smtClean="0">
                <a:latin typeface="Arial" pitchFamily="34" charset="0"/>
                <a:cs typeface="Arial" pitchFamily="34" charset="0"/>
              </a:rPr>
              <a:t> </a:t>
            </a:r>
            <a:r>
              <a:rPr lang="cs-CZ" sz="1400" dirty="0" smtClean="0">
                <a:latin typeface="Arial" pitchFamily="34" charset="0"/>
                <a:cs typeface="Arial" pitchFamily="34" charset="0"/>
              </a:rPr>
              <a:t>spadá do obchodního </a:t>
            </a:r>
            <a:r>
              <a:rPr lang="cs-CZ" sz="1400" dirty="0" smtClean="0">
                <a:latin typeface="Arial" pitchFamily="34" charset="0"/>
                <a:cs typeface="Arial" pitchFamily="34" charset="0"/>
              </a:rPr>
              <a:t>práva, některé jeho části (zejména právo </a:t>
            </a:r>
            <a:r>
              <a:rPr lang="cs-CZ" sz="1400" dirty="0" err="1" smtClean="0">
                <a:latin typeface="Arial" pitchFamily="34" charset="0"/>
                <a:cs typeface="Arial" pitchFamily="34" charset="0"/>
              </a:rPr>
              <a:t>protimonoplní</a:t>
            </a:r>
            <a:r>
              <a:rPr lang="cs-CZ" sz="1400" dirty="0" smtClean="0">
                <a:latin typeface="Arial" pitchFamily="34" charset="0"/>
                <a:cs typeface="Arial" pitchFamily="34" charset="0"/>
              </a:rPr>
              <a:t> a protikartelové) však mají výrazně veřejnoprávní charakter. </a:t>
            </a:r>
            <a:r>
              <a:rPr lang="cs-CZ" sz="1400" dirty="0" smtClean="0">
                <a:latin typeface="Arial" pitchFamily="34" charset="0"/>
                <a:cs typeface="Arial" pitchFamily="34" charset="0"/>
              </a:rPr>
              <a:t>Právo </a:t>
            </a:r>
            <a:r>
              <a:rPr lang="cs-CZ" sz="1400" dirty="0" err="1" smtClean="0">
                <a:latin typeface="Arial" pitchFamily="34" charset="0"/>
                <a:cs typeface="Arial" pitchFamily="34" charset="0"/>
              </a:rPr>
              <a:t>nekalé</a:t>
            </a:r>
            <a:r>
              <a:rPr lang="cs-CZ" sz="1400" dirty="0" smtClean="0">
                <a:latin typeface="Arial" pitchFamily="34" charset="0"/>
                <a:cs typeface="Arial" pitchFamily="34" charset="0"/>
              </a:rPr>
              <a:t> soutěže používá sice metody soukromoprávní (definuje vzájemné nároky soutěžitelů - na zdržení se, na náhradu škody atd.), cílem celé úpravy je však hlavně zajistit fungování tržních mechanismů, což je ve veřejném </a:t>
            </a:r>
            <a:r>
              <a:rPr lang="cs-CZ" sz="1400" dirty="0" smtClean="0">
                <a:latin typeface="Arial" pitchFamily="34" charset="0"/>
                <a:cs typeface="Arial" pitchFamily="34" charset="0"/>
              </a:rPr>
              <a:t>zájmu</a:t>
            </a:r>
            <a:r>
              <a:rPr lang="cs-CZ" sz="1400" dirty="0" smtClean="0">
                <a:latin typeface="Arial" pitchFamily="34" charset="0"/>
                <a:cs typeface="Arial" pitchFamily="34" charset="0"/>
              </a:rPr>
              <a:t>.</a:t>
            </a:r>
          </a:p>
          <a:p>
            <a:r>
              <a:rPr lang="cs-CZ" sz="1400" b="1" dirty="0" smtClean="0">
                <a:latin typeface="Arial" pitchFamily="34" charset="0"/>
                <a:cs typeface="Arial" pitchFamily="34" charset="0"/>
              </a:rPr>
              <a:t>Smlouvy o ochraně investic</a:t>
            </a:r>
            <a:r>
              <a:rPr lang="cs-CZ" sz="1400" dirty="0" smtClean="0">
                <a:latin typeface="Arial" pitchFamily="34" charset="0"/>
                <a:cs typeface="Arial" pitchFamily="34" charset="0"/>
              </a:rPr>
              <a:t> jsou uzavírány mezi suverénními státy a patří tedy spíše do práva mezinárodního. Tyto smlouvy však většinou poskytují nároky rovněž investorům-občanům jednoho smluvního státu vůči druhému smluvnímu státu pro případ, že by ten smlouvu nedodržel a investici neochránil. Vztahy vznikající z těchto smluv se také někdy označují jako </a:t>
            </a:r>
            <a:r>
              <a:rPr lang="cs-CZ" sz="1400" dirty="0" smtClean="0">
                <a:latin typeface="Arial" pitchFamily="34" charset="0"/>
                <a:cs typeface="Arial" pitchFamily="34" charset="0"/>
              </a:rPr>
              <a:t>diagonální.</a:t>
            </a:r>
          </a:p>
          <a:p>
            <a:r>
              <a:rPr lang="cs-CZ" altLang="cs-CZ" sz="1400" b="1" dirty="0" smtClean="0">
                <a:latin typeface="Arial" pitchFamily="34" charset="0"/>
                <a:cs typeface="Arial" pitchFamily="34" charset="0"/>
              </a:rPr>
              <a:t>Právo </a:t>
            </a:r>
            <a:r>
              <a:rPr lang="cs-CZ" altLang="cs-CZ" sz="1400" b="1" dirty="0" smtClean="0">
                <a:latin typeface="Arial" pitchFamily="34" charset="0"/>
                <a:cs typeface="Arial" pitchFamily="34" charset="0"/>
              </a:rPr>
              <a:t>sociálního </a:t>
            </a:r>
            <a:r>
              <a:rPr lang="cs-CZ" altLang="cs-CZ" sz="1400" b="1" dirty="0" smtClean="0">
                <a:latin typeface="Arial" pitchFamily="34" charset="0"/>
                <a:cs typeface="Arial" pitchFamily="34" charset="0"/>
              </a:rPr>
              <a:t>zabezpečení</a:t>
            </a:r>
          </a:p>
          <a:p>
            <a:r>
              <a:rPr lang="cs-CZ" altLang="cs-CZ" sz="1400" b="1" dirty="0" smtClean="0">
                <a:latin typeface="Arial" pitchFamily="34" charset="0"/>
                <a:cs typeface="Arial" pitchFamily="34" charset="0"/>
              </a:rPr>
              <a:t>Finanční trh</a:t>
            </a:r>
          </a:p>
          <a:p>
            <a:r>
              <a:rPr lang="cs-CZ" altLang="cs-CZ" sz="1400" dirty="0" smtClean="0">
                <a:latin typeface="Arial" pitchFamily="34" charset="0"/>
                <a:cs typeface="Arial" pitchFamily="34" charset="0"/>
              </a:rPr>
              <a:t>Atp.</a:t>
            </a:r>
            <a:endParaRPr lang="cs-CZ" altLang="cs-CZ" sz="1400" dirty="0" smtClean="0">
              <a:latin typeface="Arial" pitchFamily="34" charset="0"/>
              <a:cs typeface="Arial" pitchFamily="34" charset="0"/>
            </a:endParaRPr>
          </a:p>
          <a:p>
            <a:pPr lvl="1" eaLnBrk="1" hangingPunct="1">
              <a:lnSpc>
                <a:spcPct val="90000"/>
              </a:lnSpc>
            </a:pPr>
            <a:endParaRPr lang="cs-CZ" altLang="cs-CZ" sz="1400" dirty="0" smtClean="0">
              <a:latin typeface="Arial" pitchFamily="34" charset="0"/>
              <a:cs typeface="Arial" pitchFamily="34" charset="0"/>
            </a:endParaRPr>
          </a:p>
          <a:p>
            <a:pPr eaLnBrk="1" hangingPunct="1">
              <a:lnSpc>
                <a:spcPct val="90000"/>
              </a:lnSpc>
              <a:buFont typeface="Wingdings 2" pitchFamily="18" charset="2"/>
              <a:buNone/>
            </a:pPr>
            <a:endParaRPr lang="cs-CZ" altLang="cs-CZ" sz="1400" dirty="0" smtClean="0">
              <a:latin typeface="Arial" pitchFamily="34" charset="0"/>
              <a:cs typeface="Arial" pitchFamily="34" charset="0"/>
            </a:endParaRPr>
          </a:p>
          <a:p>
            <a:pPr eaLnBrk="1" hangingPunct="1"/>
            <a:endParaRPr lang="cs-CZ" altLang="cs-CZ" sz="1400" dirty="0" smtClean="0">
              <a:latin typeface="Arial" pitchFamily="34" charset="0"/>
              <a:cs typeface="Arial" pitchFamily="34" charset="0"/>
            </a:endParaRPr>
          </a:p>
          <a:p>
            <a:pPr eaLnBrk="1" hangingPunct="1">
              <a:buFont typeface="Wingdings" pitchFamily="2" charset="2"/>
              <a:buNone/>
            </a:pPr>
            <a:endParaRPr lang="cs-CZ" altLang="cs-CZ" sz="1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Alternativní členění práva</a:t>
            </a:r>
            <a:endParaRPr lang="cs-CZ" dirty="0"/>
          </a:p>
        </p:txBody>
      </p:sp>
      <p:sp>
        <p:nvSpPr>
          <p:cNvPr id="3" name="Zástupný symbol pro obsah 2"/>
          <p:cNvSpPr>
            <a:spLocks noGrp="1"/>
          </p:cNvSpPr>
          <p:nvPr>
            <p:ph idx="1"/>
          </p:nvPr>
        </p:nvSpPr>
        <p:spPr/>
        <p:txBody>
          <a:bodyPr/>
          <a:lstStyle/>
          <a:p>
            <a:r>
              <a:rPr lang="cs-CZ" sz="1400" dirty="0" smtClean="0">
                <a:latin typeface="Arial" pitchFamily="34" charset="0"/>
                <a:cs typeface="Arial" pitchFamily="34" charset="0"/>
              </a:rPr>
              <a:t>Jiný způsob členění práva může vycházet z potřeb </a:t>
            </a:r>
            <a:r>
              <a:rPr lang="cs-CZ" sz="1400" dirty="0" smtClean="0">
                <a:latin typeface="Arial" pitchFamily="34" charset="0"/>
                <a:cs typeface="Arial" pitchFamily="34" charset="0"/>
              </a:rPr>
              <a:t>praxe</a:t>
            </a:r>
            <a:r>
              <a:rPr lang="cs-CZ" sz="1400" dirty="0" smtClean="0">
                <a:latin typeface="Arial" pitchFamily="34" charset="0"/>
                <a:cs typeface="Arial" pitchFamily="34" charset="0"/>
              </a:rPr>
              <a:t>. </a:t>
            </a:r>
            <a:endParaRPr lang="cs-CZ" sz="1400" dirty="0" smtClean="0">
              <a:latin typeface="Arial" pitchFamily="34" charset="0"/>
              <a:cs typeface="Arial" pitchFamily="34" charset="0"/>
            </a:endParaRPr>
          </a:p>
          <a:p>
            <a:r>
              <a:rPr lang="cs-CZ" sz="1400" dirty="0" smtClean="0">
                <a:latin typeface="Arial" pitchFamily="34" charset="0"/>
                <a:cs typeface="Arial" pitchFamily="34" charset="0"/>
              </a:rPr>
              <a:t>Jako </a:t>
            </a:r>
            <a:r>
              <a:rPr lang="cs-CZ" sz="1400" dirty="0" smtClean="0">
                <a:latin typeface="Arial" pitchFamily="34" charset="0"/>
                <a:cs typeface="Arial" pitchFamily="34" charset="0"/>
              </a:rPr>
              <a:t>příklad lze uvést podnikatele provozujícího autodopravu. </a:t>
            </a:r>
            <a:endParaRPr lang="cs-CZ" sz="1400" dirty="0" smtClean="0">
              <a:latin typeface="Arial" pitchFamily="34" charset="0"/>
              <a:cs typeface="Arial" pitchFamily="34" charset="0"/>
            </a:endParaRPr>
          </a:p>
          <a:p>
            <a:r>
              <a:rPr lang="cs-CZ" sz="1400" dirty="0" smtClean="0">
                <a:latin typeface="Arial" pitchFamily="34" charset="0"/>
                <a:cs typeface="Arial" pitchFamily="34" charset="0"/>
              </a:rPr>
              <a:t>Pro </a:t>
            </a:r>
            <a:r>
              <a:rPr lang="cs-CZ" sz="1400" dirty="0" smtClean="0">
                <a:latin typeface="Arial" pitchFamily="34" charset="0"/>
                <a:cs typeface="Arial" pitchFamily="34" charset="0"/>
              </a:rPr>
              <a:t>tuto činnost bude potřebovat určité znalosti různých právních odvětví; je však zbytečné, aby ovládal tato odvětví v celé jejich šíři. Z oblasti občanského práva bude jistě potřebovat podrobné znalosti týkající se smluvních typů užívaných v přepravě, z jiných oblastí mu postačí běžné znalosti a některé oblasti těchto odvětví nebude potřebovat vůbec (autorské právo, dědické právo apod.). Podobně z odvětví správního práva jej budou zajímat především dopravní předpisy, zatímco předpisy upravující myslivost, brannou povinnost nebo bezpečnost jaderných zařízení (které se rovněž řadí do správního práva) ponechá bez povšimnutí. Takto je možno definovat v podstatě neomezené množství různých oborů práva více či méně </a:t>
            </a:r>
            <a:r>
              <a:rPr lang="cs-CZ" sz="1400" dirty="0" smtClean="0">
                <a:latin typeface="Arial" pitchFamily="34" charset="0"/>
                <a:cs typeface="Arial" pitchFamily="34" charset="0"/>
              </a:rPr>
              <a:t>specializovaných</a:t>
            </a:r>
          </a:p>
          <a:p>
            <a:pPr>
              <a:buNone/>
            </a:pPr>
            <a:r>
              <a:rPr lang="cs-CZ" altLang="cs-CZ" sz="1400" dirty="0" smtClean="0">
                <a:latin typeface="Arial" charset="0"/>
                <a:cs typeface="Arial" charset="0"/>
              </a:rPr>
              <a:t>- ) Právo </a:t>
            </a:r>
            <a:r>
              <a:rPr lang="cs-CZ" altLang="cs-CZ" sz="1400" dirty="0" smtClean="0">
                <a:latin typeface="Arial" charset="0"/>
                <a:cs typeface="Arial" charset="0"/>
              </a:rPr>
              <a:t>v </a:t>
            </a:r>
            <a:r>
              <a:rPr lang="cs-CZ" altLang="cs-CZ" sz="1400" dirty="0" smtClean="0">
                <a:latin typeface="Arial" charset="0"/>
                <a:cs typeface="Arial" charset="0"/>
              </a:rPr>
              <a:t>podnikání, ve stavebnictví (stavební právo+ veřejné zakázky+bezpečnost na staveništi atp.)</a:t>
            </a:r>
          </a:p>
          <a:p>
            <a:endParaRPr lang="cs-CZ" altLang="cs-CZ" sz="1400" dirty="0" smtClean="0">
              <a:latin typeface="Arial" charset="0"/>
              <a:cs typeface="Arial" charset="0"/>
            </a:endParaRPr>
          </a:p>
          <a:p>
            <a:pPr>
              <a:buNone/>
            </a:pPr>
            <a:r>
              <a:rPr lang="cs-CZ" altLang="cs-CZ" sz="1400" dirty="0" smtClean="0">
                <a:latin typeface="Arial" charset="0"/>
                <a:cs typeface="Arial" charset="0"/>
              </a:rPr>
              <a:t>+ Nová právní odvětví, např. „internetové právo“</a:t>
            </a:r>
            <a:endParaRPr lang="cs-CZ" altLang="cs-CZ" sz="1400" dirty="0" smtClean="0">
              <a:latin typeface="Arial" charset="0"/>
              <a:cs typeface="Arial" charset="0"/>
            </a:endParaRPr>
          </a:p>
          <a:p>
            <a:endParaRPr lang="cs-CZ" sz="1200" dirty="0">
              <a:latin typeface="Arial" pitchFamily="34" charset="0"/>
              <a:cs typeface="Arial" pitchFamily="34" charset="0"/>
            </a:endParaRPr>
          </a:p>
        </p:txBody>
      </p:sp>
      <p:sp>
        <p:nvSpPr>
          <p:cNvPr id="4" name="Zástupný symbol pro číslo snímku 3"/>
          <p:cNvSpPr>
            <a:spLocks noGrp="1"/>
          </p:cNvSpPr>
          <p:nvPr>
            <p:ph type="sldNum" sz="quarter" idx="10"/>
          </p:nvPr>
        </p:nvSpPr>
        <p:spPr/>
        <p:txBody>
          <a:bodyPr/>
          <a:lstStyle/>
          <a:p>
            <a:pPr>
              <a:defRPr/>
            </a:pPr>
            <a:fld id="{6003E991-8CF8-4002-9B2F-A2063CDD35CD}" type="slidenum">
              <a:rPr lang="cs-CZ" altLang="cs-CZ" smtClean="0"/>
              <a:pPr>
                <a:defRPr/>
              </a:pPr>
              <a:t>13</a:t>
            </a:fld>
            <a:endParaRPr lang="cs-CZ" alt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3"/>
          <p:cNvSpPr>
            <a:spLocks noGrp="1"/>
          </p:cNvSpPr>
          <p:nvPr>
            <p:ph type="sldNum" sz="quarter" idx="10"/>
          </p:nvPr>
        </p:nvSpPr>
        <p:spPr>
          <a:noFill/>
        </p:spPr>
        <p:txBody>
          <a:bodyPr/>
          <a:lstStyle/>
          <a:p>
            <a:fld id="{74BFFD0A-0032-4EAB-994C-71ED71E3FDC3}" type="slidenum">
              <a:rPr lang="cs-CZ" altLang="cs-CZ"/>
              <a:pPr/>
              <a:t>2</a:t>
            </a:fld>
            <a:endParaRPr lang="cs-CZ" altLang="cs-CZ"/>
          </a:p>
        </p:txBody>
      </p:sp>
      <p:sp>
        <p:nvSpPr>
          <p:cNvPr id="5123" name="Rectangle 16"/>
          <p:cNvSpPr>
            <a:spLocks noGrp="1" noChangeArrowheads="1"/>
          </p:cNvSpPr>
          <p:nvPr>
            <p:ph type="title"/>
          </p:nvPr>
        </p:nvSpPr>
        <p:spPr/>
        <p:txBody>
          <a:bodyPr/>
          <a:lstStyle/>
          <a:p>
            <a:pPr eaLnBrk="1" hangingPunct="1"/>
            <a:r>
              <a:rPr lang="cs-CZ" altLang="cs-CZ" smtClean="0">
                <a:latin typeface="Arial" charset="0"/>
                <a:cs typeface="Arial" charset="0"/>
              </a:rPr>
              <a:t>Právo jako systém</a:t>
            </a:r>
          </a:p>
        </p:txBody>
      </p:sp>
      <p:sp>
        <p:nvSpPr>
          <p:cNvPr id="5124" name="Rectangle 17"/>
          <p:cNvSpPr>
            <a:spLocks noGrp="1" noChangeArrowheads="1"/>
          </p:cNvSpPr>
          <p:nvPr>
            <p:ph type="body" idx="1"/>
          </p:nvPr>
        </p:nvSpPr>
        <p:spPr/>
        <p:txBody>
          <a:bodyPr/>
          <a:lstStyle/>
          <a:p>
            <a:pPr algn="just" eaLnBrk="1" hangingPunct="1"/>
            <a:r>
              <a:rPr lang="cs-CZ" altLang="cs-CZ" sz="2000" dirty="0" smtClean="0">
                <a:latin typeface="Arial" charset="0"/>
                <a:cs typeface="Arial" charset="0"/>
              </a:rPr>
              <a:t>právo </a:t>
            </a:r>
            <a:r>
              <a:rPr lang="cs-CZ" altLang="cs-CZ" sz="2000" dirty="0" smtClean="0">
                <a:latin typeface="Arial" charset="0"/>
                <a:cs typeface="Arial" charset="0"/>
              </a:rPr>
              <a:t>=</a:t>
            </a:r>
            <a:r>
              <a:rPr lang="cs-CZ" altLang="cs-CZ" sz="2000" dirty="0" smtClean="0">
                <a:latin typeface="Arial" charset="0"/>
                <a:cs typeface="Arial" charset="0"/>
              </a:rPr>
              <a:t> </a:t>
            </a:r>
            <a:r>
              <a:rPr lang="cs-CZ" altLang="cs-CZ" sz="2000" dirty="0" smtClean="0">
                <a:latin typeface="Arial" charset="0"/>
                <a:cs typeface="Arial" charset="0"/>
              </a:rPr>
              <a:t>normativní </a:t>
            </a:r>
            <a:r>
              <a:rPr lang="cs-CZ" altLang="cs-CZ" sz="2000" dirty="0" smtClean="0">
                <a:latin typeface="Arial" charset="0"/>
                <a:cs typeface="Arial" charset="0"/>
              </a:rPr>
              <a:t>systém, který lze různě členit </a:t>
            </a:r>
            <a:endParaRPr lang="cs-CZ" altLang="cs-CZ" sz="2000" dirty="0" smtClean="0">
              <a:latin typeface="Arial" charset="0"/>
              <a:cs typeface="Arial" charset="0"/>
            </a:endParaRPr>
          </a:p>
          <a:p>
            <a:pPr algn="just" eaLnBrk="1" hangingPunct="1"/>
            <a:endParaRPr lang="cs-CZ" altLang="cs-CZ" sz="2000" dirty="0" smtClean="0">
              <a:latin typeface="Arial" charset="0"/>
              <a:cs typeface="Arial" charset="0"/>
            </a:endParaRPr>
          </a:p>
          <a:p>
            <a:pPr algn="just" eaLnBrk="1" hangingPunct="1"/>
            <a:r>
              <a:rPr lang="cs-CZ" altLang="cs-CZ" sz="2000" dirty="0" smtClean="0">
                <a:latin typeface="Arial" charset="0"/>
                <a:cs typeface="Arial" charset="0"/>
              </a:rPr>
              <a:t>v</a:t>
            </a:r>
            <a:r>
              <a:rPr lang="cs-CZ" altLang="cs-CZ" sz="2000" dirty="0" smtClean="0">
                <a:latin typeface="Arial" charset="0"/>
                <a:cs typeface="Arial" charset="0"/>
              </a:rPr>
              <a:t>nější a vnitřní členění dle různých kategorií</a:t>
            </a:r>
          </a:p>
          <a:p>
            <a:pPr algn="just" eaLnBrk="1" hangingPunct="1"/>
            <a:endParaRPr lang="cs-CZ" altLang="cs-CZ" sz="2000" dirty="0" smtClean="0">
              <a:latin typeface="Arial" charset="0"/>
              <a:cs typeface="Arial" charset="0"/>
            </a:endParaRPr>
          </a:p>
          <a:p>
            <a:pPr algn="just" eaLnBrk="1" hangingPunct="1"/>
            <a:r>
              <a:rPr lang="cs-CZ" altLang="cs-CZ" sz="2000" dirty="0" smtClean="0">
                <a:latin typeface="Arial" charset="0"/>
                <a:cs typeface="Arial" charset="0"/>
              </a:rPr>
              <a:t>vnitrostátní </a:t>
            </a:r>
            <a:r>
              <a:rPr lang="cs-CZ" altLang="cs-CZ" sz="2000" dirty="0" smtClean="0">
                <a:latin typeface="Arial" charset="0"/>
                <a:cs typeface="Arial" charset="0"/>
              </a:rPr>
              <a:t>x</a:t>
            </a:r>
            <a:r>
              <a:rPr lang="cs-CZ" altLang="cs-CZ" sz="2000" dirty="0" smtClean="0">
                <a:latin typeface="Arial" charset="0"/>
                <a:cs typeface="Arial" charset="0"/>
              </a:rPr>
              <a:t> mezinárodní, soukromé </a:t>
            </a:r>
            <a:r>
              <a:rPr lang="cs-CZ" altLang="cs-CZ" sz="2000" dirty="0" smtClean="0">
                <a:latin typeface="Arial" charset="0"/>
                <a:cs typeface="Arial" charset="0"/>
              </a:rPr>
              <a:t>x </a:t>
            </a:r>
            <a:r>
              <a:rPr lang="cs-CZ" altLang="cs-CZ" sz="2000" dirty="0" smtClean="0">
                <a:latin typeface="Arial" charset="0"/>
                <a:cs typeface="Arial" charset="0"/>
              </a:rPr>
              <a:t>veřejné, pozitivní </a:t>
            </a:r>
            <a:r>
              <a:rPr lang="cs-CZ" altLang="cs-CZ" sz="2000" dirty="0" smtClean="0">
                <a:latin typeface="Arial" charset="0"/>
                <a:cs typeface="Arial" charset="0"/>
              </a:rPr>
              <a:t>x </a:t>
            </a:r>
            <a:r>
              <a:rPr lang="cs-CZ" altLang="cs-CZ" sz="2000" dirty="0" smtClean="0">
                <a:latin typeface="Arial" charset="0"/>
                <a:cs typeface="Arial" charset="0"/>
              </a:rPr>
              <a:t>přirozené</a:t>
            </a:r>
          </a:p>
          <a:p>
            <a:pPr algn="just" eaLnBrk="1" hangingPunct="1"/>
            <a:endParaRPr lang="cs-CZ" altLang="cs-CZ" sz="2000" dirty="0" smtClean="0">
              <a:latin typeface="Arial" charset="0"/>
              <a:cs typeface="Arial" charset="0"/>
            </a:endParaRPr>
          </a:p>
          <a:p>
            <a:pPr algn="just" eaLnBrk="1" hangingPunct="1"/>
            <a:r>
              <a:rPr lang="cs-CZ" altLang="cs-CZ" sz="2000" dirty="0" smtClean="0">
                <a:latin typeface="Arial" charset="0"/>
                <a:cs typeface="Arial" charset="0"/>
              </a:rPr>
              <a:t>vnitřní struktura práva (</a:t>
            </a:r>
            <a:r>
              <a:rPr lang="cs-CZ" altLang="cs-CZ" sz="2000" dirty="0" err="1" smtClean="0">
                <a:latin typeface="Arial" charset="0"/>
                <a:cs typeface="Arial" charset="0"/>
              </a:rPr>
              <a:t>pr</a:t>
            </a:r>
            <a:r>
              <a:rPr lang="cs-CZ" altLang="cs-CZ" sz="2000" dirty="0" smtClean="0">
                <a:latin typeface="Arial" charset="0"/>
                <a:cs typeface="Arial" charset="0"/>
              </a:rPr>
              <a:t>. odvětví atp.) </a:t>
            </a:r>
          </a:p>
          <a:p>
            <a:pPr eaLnBrk="1" hangingPunct="1"/>
            <a:endParaRPr lang="cs-CZ" altLang="cs-CZ" sz="2000" dirty="0" smtClean="0">
              <a:latin typeface="Arial" charset="0"/>
              <a:cs typeface="Arial" charset="0"/>
            </a:endParaRPr>
          </a:p>
          <a:p>
            <a:pPr eaLnBrk="1" hangingPunct="1">
              <a:buFont typeface="Wingdings" pitchFamily="2" charset="2"/>
              <a:buNone/>
            </a:pPr>
            <a:endParaRPr lang="cs-CZ" altLang="cs-CZ"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číslo snímku 3"/>
          <p:cNvSpPr>
            <a:spLocks noGrp="1"/>
          </p:cNvSpPr>
          <p:nvPr>
            <p:ph type="sldNum" sz="quarter" idx="10"/>
          </p:nvPr>
        </p:nvSpPr>
        <p:spPr>
          <a:noFill/>
        </p:spPr>
        <p:txBody>
          <a:bodyPr/>
          <a:lstStyle/>
          <a:p>
            <a:fld id="{DD23273B-2FE4-4EC6-BA43-F48BBD0FC705}" type="slidenum">
              <a:rPr lang="cs-CZ" altLang="cs-CZ"/>
              <a:pPr/>
              <a:t>3</a:t>
            </a:fld>
            <a:endParaRPr lang="cs-CZ" altLang="cs-CZ"/>
          </a:p>
        </p:txBody>
      </p:sp>
      <p:sp>
        <p:nvSpPr>
          <p:cNvPr id="6147" name="Rectangle 16"/>
          <p:cNvSpPr>
            <a:spLocks noGrp="1" noChangeArrowheads="1"/>
          </p:cNvSpPr>
          <p:nvPr>
            <p:ph type="title"/>
          </p:nvPr>
        </p:nvSpPr>
        <p:spPr/>
        <p:txBody>
          <a:bodyPr/>
          <a:lstStyle/>
          <a:p>
            <a:pPr eaLnBrk="1" hangingPunct="1"/>
            <a:r>
              <a:rPr lang="cs-CZ" altLang="cs-CZ" dirty="0" smtClean="0">
                <a:latin typeface="Arial" charset="0"/>
                <a:cs typeface="Arial" charset="0"/>
              </a:rPr>
              <a:t>1) Právo </a:t>
            </a:r>
            <a:r>
              <a:rPr lang="cs-CZ" altLang="cs-CZ" dirty="0" smtClean="0">
                <a:latin typeface="Arial" charset="0"/>
                <a:cs typeface="Arial" charset="0"/>
              </a:rPr>
              <a:t>mezinárodní a právo vnitrostátní</a:t>
            </a:r>
          </a:p>
        </p:txBody>
      </p:sp>
      <p:sp>
        <p:nvSpPr>
          <p:cNvPr id="6148" name="Rectangle 17"/>
          <p:cNvSpPr>
            <a:spLocks noGrp="1" noChangeArrowheads="1"/>
          </p:cNvSpPr>
          <p:nvPr>
            <p:ph type="body" idx="1"/>
          </p:nvPr>
        </p:nvSpPr>
        <p:spPr/>
        <p:txBody>
          <a:bodyPr/>
          <a:lstStyle/>
          <a:p>
            <a:pPr marL="0" indent="0" algn="just" eaLnBrk="1" hangingPunct="1">
              <a:lnSpc>
                <a:spcPct val="90000"/>
              </a:lnSpc>
              <a:buNone/>
            </a:pPr>
            <a:r>
              <a:rPr lang="cs-CZ" altLang="cs-CZ" sz="1600" b="1" dirty="0" smtClean="0">
                <a:latin typeface="Arial" pitchFamily="34" charset="0"/>
                <a:cs typeface="Arial" pitchFamily="34" charset="0"/>
              </a:rPr>
              <a:t>Vnitrostátní právo </a:t>
            </a:r>
          </a:p>
          <a:p>
            <a:pPr marL="0" indent="0" algn="just" eaLnBrk="1" hangingPunct="1">
              <a:lnSpc>
                <a:spcPct val="90000"/>
              </a:lnSpc>
              <a:buFontTx/>
              <a:buChar char="-"/>
            </a:pPr>
            <a:r>
              <a:rPr lang="cs-CZ" sz="1600" dirty="0" smtClean="0">
                <a:latin typeface="Arial" pitchFamily="34" charset="0"/>
                <a:cs typeface="Arial" pitchFamily="34" charset="0"/>
              </a:rPr>
              <a:t>autorem </a:t>
            </a:r>
            <a:r>
              <a:rPr lang="cs-CZ" sz="1600" dirty="0" smtClean="0">
                <a:latin typeface="Arial" pitchFamily="34" charset="0"/>
                <a:cs typeface="Arial" pitchFamily="34" charset="0"/>
              </a:rPr>
              <a:t>a současně garantem dodržování právních norem </a:t>
            </a:r>
            <a:r>
              <a:rPr lang="cs-CZ" sz="1600" dirty="0" smtClean="0">
                <a:latin typeface="Arial" pitchFamily="34" charset="0"/>
                <a:cs typeface="Arial" pitchFamily="34" charset="0"/>
              </a:rPr>
              <a:t>= stát </a:t>
            </a:r>
            <a:r>
              <a:rPr lang="cs-CZ" sz="1600" dirty="0" smtClean="0">
                <a:latin typeface="Arial" pitchFamily="34" charset="0"/>
                <a:cs typeface="Arial" pitchFamily="34" charset="0"/>
              </a:rPr>
              <a:t>prostřednictvím státní moci (zákonodárné, výkonné a soudní). </a:t>
            </a:r>
            <a:endParaRPr lang="cs-CZ" sz="1600" dirty="0" smtClean="0">
              <a:latin typeface="Arial" pitchFamily="34" charset="0"/>
              <a:cs typeface="Arial" pitchFamily="34" charset="0"/>
            </a:endParaRPr>
          </a:p>
          <a:p>
            <a:pPr marL="0" indent="0" algn="just" eaLnBrk="1" hangingPunct="1">
              <a:lnSpc>
                <a:spcPct val="90000"/>
              </a:lnSpc>
              <a:buFontTx/>
              <a:buChar char="-"/>
            </a:pPr>
            <a:r>
              <a:rPr lang="cs-CZ" sz="1600" dirty="0" smtClean="0">
                <a:latin typeface="Arial" pitchFamily="34" charset="0"/>
                <a:cs typeface="Arial" pitchFamily="34" charset="0"/>
              </a:rPr>
              <a:t> </a:t>
            </a:r>
            <a:r>
              <a:rPr lang="cs-CZ" sz="1600" dirty="0" smtClean="0">
                <a:latin typeface="Arial" pitchFamily="34" charset="0"/>
                <a:cs typeface="Arial" pitchFamily="34" charset="0"/>
              </a:rPr>
              <a:t>Adresátem </a:t>
            </a:r>
            <a:r>
              <a:rPr lang="cs-CZ" sz="1600" dirty="0" smtClean="0">
                <a:latin typeface="Arial" pitchFamily="34" charset="0"/>
                <a:cs typeface="Arial" pitchFamily="34" charset="0"/>
              </a:rPr>
              <a:t>těchto norem jsou pak různé subjekty, vůči kterým stát svou moc z titulu územní či personální suverenity uplatňuje.</a:t>
            </a:r>
            <a:endParaRPr lang="cs-CZ" altLang="cs-CZ" sz="1600" dirty="0" smtClean="0">
              <a:latin typeface="Arial" pitchFamily="34" charset="0"/>
              <a:cs typeface="Arial" pitchFamily="34" charset="0"/>
            </a:endParaRPr>
          </a:p>
          <a:p>
            <a:pPr marL="0" lvl="2" indent="0" algn="just" eaLnBrk="1" hangingPunct="1">
              <a:lnSpc>
                <a:spcPct val="90000"/>
              </a:lnSpc>
              <a:buNone/>
            </a:pPr>
            <a:r>
              <a:rPr lang="cs-CZ" altLang="cs-CZ" sz="1600" dirty="0" smtClean="0">
                <a:latin typeface="Arial" pitchFamily="34" charset="0"/>
                <a:cs typeface="Arial" pitchFamily="34" charset="0"/>
              </a:rPr>
              <a:t>-) </a:t>
            </a:r>
            <a:r>
              <a:rPr lang="cs-CZ" altLang="cs-CZ" sz="1600" dirty="0" err="1" smtClean="0">
                <a:latin typeface="Arial" pitchFamily="34" charset="0"/>
                <a:cs typeface="Arial" pitchFamily="34" charset="0"/>
              </a:rPr>
              <a:t>Normotvůrci</a:t>
            </a:r>
            <a:r>
              <a:rPr lang="cs-CZ" altLang="cs-CZ" sz="1600" dirty="0" smtClean="0">
                <a:latin typeface="Arial" pitchFamily="34" charset="0"/>
                <a:cs typeface="Arial" pitchFamily="34" charset="0"/>
              </a:rPr>
              <a:t> </a:t>
            </a:r>
            <a:r>
              <a:rPr lang="cs-CZ" altLang="cs-CZ" sz="1600" dirty="0" smtClean="0">
                <a:latin typeface="Arial" pitchFamily="34" charset="0"/>
                <a:cs typeface="Arial" pitchFamily="34" charset="0"/>
              </a:rPr>
              <a:t>= stát </a:t>
            </a:r>
            <a:r>
              <a:rPr lang="cs-CZ" altLang="cs-CZ" sz="1600" dirty="0" smtClean="0">
                <a:latin typeface="Arial" pitchFamily="34" charset="0"/>
                <a:cs typeface="Arial" pitchFamily="34" charset="0"/>
              </a:rPr>
              <a:t>a delegované subjekty</a:t>
            </a:r>
            <a:endParaRPr lang="cs-CZ" altLang="cs-CZ" sz="1600" dirty="0" smtClean="0">
              <a:latin typeface="Arial" pitchFamily="34" charset="0"/>
              <a:cs typeface="Arial" pitchFamily="34" charset="0"/>
            </a:endParaRPr>
          </a:p>
          <a:p>
            <a:pPr marL="0" lvl="2" indent="0" algn="just" eaLnBrk="1" hangingPunct="1">
              <a:lnSpc>
                <a:spcPct val="90000"/>
              </a:lnSpc>
            </a:pPr>
            <a:endParaRPr lang="cs-CZ" altLang="cs-CZ" sz="1600" b="1" dirty="0" smtClean="0">
              <a:latin typeface="Arial" pitchFamily="34" charset="0"/>
              <a:cs typeface="Arial" pitchFamily="34" charset="0"/>
            </a:endParaRPr>
          </a:p>
          <a:p>
            <a:pPr marL="0" lvl="2" indent="0" algn="just" eaLnBrk="1" hangingPunct="1">
              <a:lnSpc>
                <a:spcPct val="90000"/>
              </a:lnSpc>
              <a:buNone/>
            </a:pPr>
            <a:r>
              <a:rPr lang="cs-CZ" altLang="cs-CZ" sz="1600" b="1" dirty="0" smtClean="0">
                <a:latin typeface="Arial" pitchFamily="34" charset="0"/>
                <a:cs typeface="Arial" pitchFamily="34" charset="0"/>
              </a:rPr>
              <a:t>Mezinárodní právo</a:t>
            </a:r>
          </a:p>
          <a:p>
            <a:pPr marL="0" lvl="2" indent="0" algn="just" eaLnBrk="1" hangingPunct="1">
              <a:lnSpc>
                <a:spcPct val="90000"/>
              </a:lnSpc>
              <a:buNone/>
            </a:pPr>
            <a:r>
              <a:rPr lang="cs-CZ" sz="1600" dirty="0" smtClean="0">
                <a:latin typeface="Arial" pitchFamily="34" charset="0"/>
                <a:cs typeface="Arial" pitchFamily="34" charset="0"/>
              </a:rPr>
              <a:t>- U MP jsou </a:t>
            </a:r>
            <a:r>
              <a:rPr lang="cs-CZ" sz="1600" dirty="0" smtClean="0">
                <a:latin typeface="Arial" pitchFamily="34" charset="0"/>
                <a:cs typeface="Arial" pitchFamily="34" charset="0"/>
              </a:rPr>
              <a:t>právní normy projevem společného konsensu zúčastněných souřadných subjektů (států, mezinárodních organizací a dalších). Mechanismy pro rozhodování sporů a vynucení dodržování těchto právních norem jsou do značné míry závislé na konkrétní politické situaci a tudíž značně proměnlivé v závislosti na regionu a čase.</a:t>
            </a:r>
            <a:endParaRPr lang="cs-CZ" altLang="cs-CZ" sz="1600" b="1" dirty="0" smtClean="0">
              <a:latin typeface="Arial" pitchFamily="34" charset="0"/>
              <a:cs typeface="Arial" pitchFamily="34" charset="0"/>
            </a:endParaRPr>
          </a:p>
          <a:p>
            <a:pPr marL="0" lvl="2" indent="0" algn="just" eaLnBrk="1" hangingPunct="1">
              <a:lnSpc>
                <a:spcPct val="90000"/>
              </a:lnSpc>
              <a:buNone/>
            </a:pPr>
            <a:r>
              <a:rPr lang="cs-CZ" altLang="cs-CZ" sz="1600" dirty="0" smtClean="0">
                <a:latin typeface="Arial" pitchFamily="34" charset="0"/>
                <a:cs typeface="Arial" pitchFamily="34" charset="0"/>
              </a:rPr>
              <a:t>-) </a:t>
            </a:r>
            <a:r>
              <a:rPr lang="cs-CZ" altLang="cs-CZ" sz="1600" dirty="0" err="1" smtClean="0">
                <a:latin typeface="Arial" pitchFamily="34" charset="0"/>
                <a:cs typeface="Arial" pitchFamily="34" charset="0"/>
              </a:rPr>
              <a:t>Normotvůrci</a:t>
            </a:r>
            <a:r>
              <a:rPr lang="cs-CZ" altLang="cs-CZ" sz="1600" dirty="0" smtClean="0">
                <a:latin typeface="Arial" pitchFamily="34" charset="0"/>
                <a:cs typeface="Arial" pitchFamily="34" charset="0"/>
              </a:rPr>
              <a:t> </a:t>
            </a:r>
            <a:r>
              <a:rPr lang="cs-CZ" altLang="cs-CZ" sz="1600" dirty="0" smtClean="0">
                <a:latin typeface="Arial" pitchFamily="34" charset="0"/>
                <a:cs typeface="Arial" pitchFamily="34" charset="0"/>
              </a:rPr>
              <a:t>= státy a mezinárodní </a:t>
            </a:r>
            <a:r>
              <a:rPr lang="cs-CZ" altLang="cs-CZ" sz="1600" dirty="0" smtClean="0">
                <a:latin typeface="Arial" pitchFamily="34" charset="0"/>
                <a:cs typeface="Arial" pitchFamily="34" charset="0"/>
              </a:rPr>
              <a:t>organizace</a:t>
            </a:r>
            <a:endParaRPr lang="cs-CZ" altLang="cs-CZ" sz="1600" dirty="0" smtClean="0">
              <a:latin typeface="Arial" pitchFamily="34" charset="0"/>
              <a:cs typeface="Arial" pitchFamily="34" charset="0"/>
            </a:endParaRPr>
          </a:p>
          <a:p>
            <a:pPr eaLnBrk="1" hangingPunct="1">
              <a:buFont typeface="Wingdings" pitchFamily="2" charset="2"/>
              <a:buNone/>
            </a:pPr>
            <a:endParaRPr lang="cs-CZ" altLang="cs-CZ"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62"/>
          </a:xfrm>
        </p:spPr>
        <p:txBody>
          <a:bodyPr/>
          <a:lstStyle/>
          <a:p>
            <a:r>
              <a:rPr lang="cs-CZ" sz="2600" dirty="0" smtClean="0">
                <a:latin typeface="Arial" pitchFamily="34" charset="0"/>
                <a:cs typeface="Arial" pitchFamily="34" charset="0"/>
              </a:rPr>
              <a:t>Poměr práva vnitrostátního a práva mezinárodního</a:t>
            </a:r>
            <a:endParaRPr lang="cs-CZ" sz="2600" dirty="0">
              <a:latin typeface="Arial" pitchFamily="34" charset="0"/>
              <a:cs typeface="Arial" pitchFamily="34" charset="0"/>
            </a:endParaRPr>
          </a:p>
        </p:txBody>
      </p:sp>
      <p:sp>
        <p:nvSpPr>
          <p:cNvPr id="3" name="Zástupný symbol pro obsah 2"/>
          <p:cNvSpPr>
            <a:spLocks noGrp="1"/>
          </p:cNvSpPr>
          <p:nvPr>
            <p:ph idx="1"/>
          </p:nvPr>
        </p:nvSpPr>
        <p:spPr>
          <a:xfrm>
            <a:off x="900113" y="2132856"/>
            <a:ext cx="7772400" cy="3998069"/>
          </a:xfrm>
        </p:spPr>
        <p:txBody>
          <a:bodyPr/>
          <a:lstStyle/>
          <a:p>
            <a:pPr algn="just" eaLnBrk="1" hangingPunct="1">
              <a:lnSpc>
                <a:spcPct val="90000"/>
              </a:lnSpc>
            </a:pPr>
            <a:r>
              <a:rPr lang="cs-CZ" altLang="cs-CZ" sz="2000" b="1" dirty="0" smtClean="0">
                <a:latin typeface="Arial" charset="0"/>
                <a:cs typeface="Arial" charset="0"/>
              </a:rPr>
              <a:t>Dva základní pohledy:</a:t>
            </a:r>
          </a:p>
          <a:p>
            <a:pPr lvl="1" algn="just" eaLnBrk="1" hangingPunct="1">
              <a:lnSpc>
                <a:spcPct val="90000"/>
              </a:lnSpc>
              <a:buNone/>
            </a:pPr>
            <a:r>
              <a:rPr lang="cs-CZ" altLang="cs-CZ" sz="1800" b="1" dirty="0" smtClean="0">
                <a:latin typeface="Arial" charset="0"/>
                <a:cs typeface="Arial" charset="0"/>
              </a:rPr>
              <a:t>M</a:t>
            </a:r>
            <a:r>
              <a:rPr lang="cs-CZ" altLang="cs-CZ" sz="1800" b="1" dirty="0" smtClean="0">
                <a:latin typeface="Arial" charset="0"/>
                <a:cs typeface="Arial" charset="0"/>
              </a:rPr>
              <a:t>onismus </a:t>
            </a:r>
            <a:r>
              <a:rPr lang="cs-CZ" altLang="cs-CZ" sz="1800" b="1" dirty="0" smtClean="0">
                <a:latin typeface="Arial" charset="0"/>
                <a:cs typeface="Arial" charset="0"/>
              </a:rPr>
              <a:t>(primát jednoho ze systémů)</a:t>
            </a:r>
          </a:p>
          <a:p>
            <a:pPr lvl="2" algn="just" eaLnBrk="1" hangingPunct="1">
              <a:lnSpc>
                <a:spcPct val="90000"/>
              </a:lnSpc>
            </a:pPr>
            <a:r>
              <a:rPr lang="cs-CZ" altLang="cs-CZ" sz="1800" dirty="0" smtClean="0">
                <a:latin typeface="Arial" charset="0"/>
                <a:cs typeface="Arial" charset="0"/>
              </a:rPr>
              <a:t>Normy mezinárodního práva jsou nadřazeny normám vnitrostátním</a:t>
            </a:r>
          </a:p>
          <a:p>
            <a:pPr lvl="2" algn="just" eaLnBrk="1" hangingPunct="1">
              <a:lnSpc>
                <a:spcPct val="90000"/>
              </a:lnSpc>
            </a:pPr>
            <a:r>
              <a:rPr lang="cs-CZ" altLang="cs-CZ" sz="1800" dirty="0" smtClean="0">
                <a:latin typeface="Arial" charset="0"/>
                <a:cs typeface="Arial" charset="0"/>
              </a:rPr>
              <a:t>Existuje jen </a:t>
            </a:r>
            <a:r>
              <a:rPr lang="cs-CZ" altLang="cs-CZ" sz="1800" b="1" dirty="0" smtClean="0">
                <a:latin typeface="Arial" charset="0"/>
                <a:cs typeface="Arial" charset="0"/>
              </a:rPr>
              <a:t>JEDEN </a:t>
            </a:r>
            <a:r>
              <a:rPr lang="cs-CZ" altLang="cs-CZ" sz="1800" dirty="0" smtClean="0">
                <a:latin typeface="Arial" charset="0"/>
                <a:cs typeface="Arial" charset="0"/>
              </a:rPr>
              <a:t>vnitřně strukturovaný systém práva</a:t>
            </a:r>
          </a:p>
          <a:p>
            <a:pPr lvl="2" algn="just" eaLnBrk="1" hangingPunct="1">
              <a:lnSpc>
                <a:spcPct val="90000"/>
              </a:lnSpc>
            </a:pPr>
            <a:r>
              <a:rPr lang="cs-CZ" altLang="cs-CZ" sz="1800" dirty="0" smtClean="0">
                <a:latin typeface="Arial" charset="0"/>
                <a:cs typeface="Arial" charset="0"/>
              </a:rPr>
              <a:t>P</a:t>
            </a:r>
            <a:r>
              <a:rPr lang="cs-CZ" altLang="cs-CZ" sz="1800" dirty="0" smtClean="0">
                <a:latin typeface="Arial" charset="0"/>
                <a:cs typeface="Arial" charset="0"/>
              </a:rPr>
              <a:t>rimát </a:t>
            </a:r>
            <a:r>
              <a:rPr lang="cs-CZ" altLang="cs-CZ" sz="1800" dirty="0" smtClean="0">
                <a:latin typeface="Arial" charset="0"/>
                <a:cs typeface="Arial" charset="0"/>
              </a:rPr>
              <a:t>mezinárodního </a:t>
            </a:r>
            <a:r>
              <a:rPr lang="cs-CZ" altLang="cs-CZ" sz="1800" dirty="0" smtClean="0">
                <a:latin typeface="Arial" charset="0"/>
                <a:cs typeface="Arial" charset="0"/>
              </a:rPr>
              <a:t>práva</a:t>
            </a:r>
          </a:p>
          <a:p>
            <a:pPr lvl="1" algn="just" eaLnBrk="1" hangingPunct="1">
              <a:lnSpc>
                <a:spcPct val="90000"/>
              </a:lnSpc>
              <a:buNone/>
            </a:pPr>
            <a:endParaRPr lang="cs-CZ" altLang="cs-CZ" sz="1800" b="1" dirty="0" smtClean="0">
              <a:latin typeface="Arial" charset="0"/>
              <a:cs typeface="Arial" charset="0"/>
            </a:endParaRPr>
          </a:p>
          <a:p>
            <a:pPr lvl="1" algn="just" eaLnBrk="1" hangingPunct="1">
              <a:lnSpc>
                <a:spcPct val="90000"/>
              </a:lnSpc>
              <a:buNone/>
            </a:pPr>
            <a:r>
              <a:rPr lang="cs-CZ" altLang="cs-CZ" sz="1800" b="1" dirty="0" smtClean="0">
                <a:latin typeface="Arial" charset="0"/>
                <a:cs typeface="Arial" charset="0"/>
              </a:rPr>
              <a:t>Dualismus</a:t>
            </a:r>
          </a:p>
          <a:p>
            <a:pPr lvl="2" algn="just" eaLnBrk="1" hangingPunct="1">
              <a:lnSpc>
                <a:spcPct val="90000"/>
              </a:lnSpc>
            </a:pPr>
            <a:r>
              <a:rPr lang="cs-CZ" altLang="cs-CZ" sz="1800" dirty="0" smtClean="0">
                <a:latin typeface="Arial" charset="0"/>
                <a:cs typeface="Arial" charset="0"/>
              </a:rPr>
              <a:t>Oba </a:t>
            </a:r>
            <a:r>
              <a:rPr lang="cs-CZ" altLang="cs-CZ" sz="1800" dirty="0" smtClean="0">
                <a:latin typeface="Arial" charset="0"/>
                <a:cs typeface="Arial" charset="0"/>
              </a:rPr>
              <a:t>systémy existují vedle sebe</a:t>
            </a:r>
          </a:p>
          <a:p>
            <a:pPr lvl="2" algn="just" eaLnBrk="1" hangingPunct="1">
              <a:lnSpc>
                <a:spcPct val="90000"/>
              </a:lnSpc>
            </a:pPr>
            <a:r>
              <a:rPr lang="cs-CZ" altLang="cs-CZ" sz="1800" dirty="0" smtClean="0">
                <a:latin typeface="Arial" charset="0"/>
                <a:cs typeface="Arial" charset="0"/>
              </a:rPr>
              <a:t>Mezinárodní právo není nadřazeno právu vnitrostátnímu</a:t>
            </a:r>
          </a:p>
          <a:p>
            <a:pPr lvl="2" algn="just" eaLnBrk="1" hangingPunct="1">
              <a:lnSpc>
                <a:spcPct val="90000"/>
              </a:lnSpc>
            </a:pPr>
            <a:r>
              <a:rPr lang="cs-CZ" altLang="cs-CZ" sz="1800" dirty="0" smtClean="0">
                <a:latin typeface="Arial" charset="0"/>
                <a:cs typeface="Arial" charset="0"/>
              </a:rPr>
              <a:t>Mezinárodní normy působí ve vnitrostátním právu jen tehdy, když to vnitrostátní právo připustí</a:t>
            </a:r>
          </a:p>
          <a:p>
            <a:pPr>
              <a:buNone/>
            </a:pPr>
            <a:endParaRPr lang="cs-CZ" dirty="0"/>
          </a:p>
        </p:txBody>
      </p:sp>
      <p:sp>
        <p:nvSpPr>
          <p:cNvPr id="4" name="Zástupný symbol pro číslo snímku 3"/>
          <p:cNvSpPr>
            <a:spLocks noGrp="1"/>
          </p:cNvSpPr>
          <p:nvPr>
            <p:ph type="sldNum" sz="quarter" idx="10"/>
          </p:nvPr>
        </p:nvSpPr>
        <p:spPr/>
        <p:txBody>
          <a:bodyPr/>
          <a:lstStyle/>
          <a:p>
            <a:pPr>
              <a:defRPr/>
            </a:pPr>
            <a:fld id="{6003E991-8CF8-4002-9B2F-A2063CDD35CD}" type="slidenum">
              <a:rPr lang="cs-CZ" altLang="cs-CZ" smtClean="0"/>
              <a:pPr>
                <a:defRPr/>
              </a:pPr>
              <a:t>4</a:t>
            </a:fld>
            <a:endParaRPr lang="cs-CZ" alt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a:t>
            </a:r>
            <a:r>
              <a:rPr lang="cs-CZ" dirty="0" smtClean="0"/>
              <a:t>) Právo pozitivní a přirozené</a:t>
            </a:r>
            <a:endParaRPr lang="cs-CZ" dirty="0"/>
          </a:p>
        </p:txBody>
      </p:sp>
      <p:sp>
        <p:nvSpPr>
          <p:cNvPr id="3" name="Zástupný symbol pro obsah 2"/>
          <p:cNvSpPr>
            <a:spLocks noGrp="1"/>
          </p:cNvSpPr>
          <p:nvPr>
            <p:ph idx="1"/>
          </p:nvPr>
        </p:nvSpPr>
        <p:spPr/>
        <p:txBody>
          <a:bodyPr/>
          <a:lstStyle/>
          <a:p>
            <a:pPr>
              <a:buNone/>
            </a:pPr>
            <a:r>
              <a:rPr lang="cs-CZ" sz="1600" b="1" dirty="0" smtClean="0">
                <a:latin typeface="Arial" pitchFamily="34" charset="0"/>
                <a:cs typeface="Arial" pitchFamily="34" charset="0"/>
              </a:rPr>
              <a:t>Pozitivní právo </a:t>
            </a:r>
          </a:p>
          <a:p>
            <a:pPr>
              <a:buFontTx/>
              <a:buChar char="-"/>
            </a:pPr>
            <a:r>
              <a:rPr lang="cs-CZ" sz="1600" dirty="0" smtClean="0">
                <a:latin typeface="Arial" pitchFamily="34" charset="0"/>
                <a:cs typeface="Arial" pitchFamily="34" charset="0"/>
              </a:rPr>
              <a:t>systém (zejména psaných) platných právních norem</a:t>
            </a:r>
          </a:p>
          <a:p>
            <a:pPr>
              <a:buFontTx/>
              <a:buChar char="-"/>
            </a:pPr>
            <a:r>
              <a:rPr lang="cs-CZ" sz="1600" dirty="0" smtClean="0">
                <a:latin typeface="Arial" pitchFamily="34" charset="0"/>
                <a:cs typeface="Arial" pitchFamily="34" charset="0"/>
              </a:rPr>
              <a:t>s</a:t>
            </a:r>
            <a:r>
              <a:rPr lang="cs-CZ" sz="1600" dirty="0" smtClean="0">
                <a:latin typeface="Arial" pitchFamily="34" charset="0"/>
                <a:cs typeface="Arial" pitchFamily="34" charset="0"/>
              </a:rPr>
              <a:t>nadno </a:t>
            </a:r>
            <a:r>
              <a:rPr lang="cs-CZ" sz="1600" dirty="0" err="1" smtClean="0">
                <a:latin typeface="Arial" pitchFamily="34" charset="0"/>
                <a:cs typeface="Arial" pitchFamily="34" charset="0"/>
              </a:rPr>
              <a:t>dohledatelné</a:t>
            </a:r>
            <a:r>
              <a:rPr lang="cs-CZ" sz="1600" dirty="0" smtClean="0">
                <a:latin typeface="Arial" pitchFamily="34" charset="0"/>
                <a:cs typeface="Arial" pitchFamily="34" charset="0"/>
              </a:rPr>
              <a:t> x nemůže </a:t>
            </a:r>
            <a:r>
              <a:rPr lang="cs-CZ" sz="1600" dirty="0" smtClean="0">
                <a:latin typeface="Arial" pitchFamily="34" charset="0"/>
                <a:cs typeface="Arial" pitchFamily="34" charset="0"/>
              </a:rPr>
              <a:t>zachytit všechny </a:t>
            </a:r>
            <a:r>
              <a:rPr lang="cs-CZ" sz="1600" dirty="0" smtClean="0">
                <a:latin typeface="Arial" pitchFamily="34" charset="0"/>
                <a:cs typeface="Arial" pitchFamily="34" charset="0"/>
              </a:rPr>
              <a:t>situace v životě společnosti (mezery </a:t>
            </a:r>
            <a:r>
              <a:rPr lang="cs-CZ" sz="1600" dirty="0" smtClean="0">
                <a:latin typeface="Arial" pitchFamily="34" charset="0"/>
                <a:cs typeface="Arial" pitchFamily="34" charset="0"/>
              </a:rPr>
              <a:t>v </a:t>
            </a:r>
            <a:r>
              <a:rPr lang="cs-CZ" sz="1600" dirty="0" smtClean="0">
                <a:latin typeface="Arial" pitchFamily="34" charset="0"/>
                <a:cs typeface="Arial" pitchFamily="34" charset="0"/>
              </a:rPr>
              <a:t>právu, tvrdost zákona atp.)</a:t>
            </a:r>
            <a:endParaRPr lang="cs-CZ" sz="1600" dirty="0" smtClean="0">
              <a:latin typeface="Arial" pitchFamily="34" charset="0"/>
              <a:cs typeface="Arial" pitchFamily="34" charset="0"/>
            </a:endParaRPr>
          </a:p>
          <a:p>
            <a:pPr>
              <a:buFontTx/>
              <a:buChar char="-"/>
            </a:pPr>
            <a:r>
              <a:rPr lang="cs-CZ" sz="1600" dirty="0" smtClean="0">
                <a:latin typeface="Arial" pitchFamily="34" charset="0"/>
                <a:cs typeface="Arial" pitchFamily="34" charset="0"/>
              </a:rPr>
              <a:t>-) moderní </a:t>
            </a:r>
            <a:r>
              <a:rPr lang="cs-CZ" sz="1600" dirty="0" smtClean="0">
                <a:latin typeface="Arial" pitchFamily="34" charset="0"/>
                <a:cs typeface="Arial" pitchFamily="34" charset="0"/>
              </a:rPr>
              <a:t>právní řády připouštějí, aby se </a:t>
            </a:r>
            <a:r>
              <a:rPr lang="cs-CZ" sz="1600" dirty="0" smtClean="0">
                <a:latin typeface="Arial" pitchFamily="34" charset="0"/>
                <a:cs typeface="Arial" pitchFamily="34" charset="0"/>
              </a:rPr>
              <a:t>aplikují orgán od právní normy v určitých případech odchýlil</a:t>
            </a:r>
          </a:p>
          <a:p>
            <a:pPr>
              <a:buFontTx/>
              <a:buChar char="-"/>
            </a:pPr>
            <a:r>
              <a:rPr lang="cs-CZ" sz="1600" dirty="0" smtClean="0">
                <a:latin typeface="Arial" pitchFamily="34" charset="0"/>
                <a:cs typeface="Arial" pitchFamily="34" charset="0"/>
              </a:rPr>
              <a:t>posuzování účelu právní úpravy -) obecné principy </a:t>
            </a:r>
            <a:r>
              <a:rPr lang="cs-CZ" sz="1600" dirty="0" smtClean="0">
                <a:latin typeface="Arial" pitchFamily="34" charset="0"/>
                <a:cs typeface="Arial" pitchFamily="34" charset="0"/>
              </a:rPr>
              <a:t>daného právního </a:t>
            </a:r>
            <a:r>
              <a:rPr lang="cs-CZ" sz="1600" dirty="0" smtClean="0">
                <a:latin typeface="Arial" pitchFamily="34" charset="0"/>
                <a:cs typeface="Arial" pitchFamily="34" charset="0"/>
              </a:rPr>
              <a:t>řádu (předvídatelnost, legitimní očekávání atp.)</a:t>
            </a:r>
          </a:p>
          <a:p>
            <a:pPr>
              <a:buNone/>
            </a:pPr>
            <a:endParaRPr lang="cs-CZ" sz="1600" b="1" dirty="0" smtClean="0">
              <a:latin typeface="Arial" pitchFamily="34" charset="0"/>
              <a:cs typeface="Arial" pitchFamily="34" charset="0"/>
            </a:endParaRPr>
          </a:p>
          <a:p>
            <a:pPr>
              <a:buNone/>
            </a:pPr>
            <a:r>
              <a:rPr lang="cs-CZ" sz="1600" b="1" dirty="0" smtClean="0">
                <a:latin typeface="Arial" pitchFamily="34" charset="0"/>
                <a:cs typeface="Arial" pitchFamily="34" charset="0"/>
              </a:rPr>
              <a:t>Přirozené právo</a:t>
            </a:r>
            <a:endParaRPr lang="cs-CZ" sz="1600" b="1" dirty="0" smtClean="0">
              <a:latin typeface="Arial" pitchFamily="34" charset="0"/>
              <a:cs typeface="Arial" pitchFamily="34" charset="0"/>
            </a:endParaRPr>
          </a:p>
          <a:p>
            <a:pPr>
              <a:buFontTx/>
              <a:buChar char="-"/>
            </a:pPr>
            <a:r>
              <a:rPr lang="la-Latn" sz="1600" dirty="0" smtClean="0">
                <a:latin typeface="Arial" pitchFamily="34" charset="0"/>
                <a:cs typeface="Arial" pitchFamily="34" charset="0"/>
              </a:rPr>
              <a:t>ius naturalis</a:t>
            </a:r>
            <a:r>
              <a:rPr lang="cs-CZ" sz="1600" dirty="0" smtClean="0">
                <a:latin typeface="Arial" pitchFamily="34" charset="0"/>
                <a:cs typeface="Arial" pitchFamily="34" charset="0"/>
              </a:rPr>
              <a:t> </a:t>
            </a:r>
          </a:p>
          <a:p>
            <a:pPr>
              <a:buFontTx/>
              <a:buChar char="-"/>
            </a:pPr>
            <a:r>
              <a:rPr lang="cs-CZ" sz="1600" dirty="0" smtClean="0">
                <a:latin typeface="Arial" pitchFamily="34" charset="0"/>
                <a:cs typeface="Arial" pitchFamily="34" charset="0"/>
              </a:rPr>
              <a:t>systém, který platí nezávisle na vůli zákonodárce a plyne </a:t>
            </a:r>
            <a:r>
              <a:rPr lang="cs-CZ" sz="1600" dirty="0" smtClean="0">
                <a:latin typeface="Arial" pitchFamily="34" charset="0"/>
                <a:cs typeface="Arial" pitchFamily="34" charset="0"/>
              </a:rPr>
              <a:t>z přirozenosti člověka</a:t>
            </a:r>
            <a:endParaRPr lang="cs-CZ" sz="1600" dirty="0" smtClean="0">
              <a:latin typeface="Arial" pitchFamily="34" charset="0"/>
              <a:cs typeface="Arial" pitchFamily="34" charset="0"/>
            </a:endParaRPr>
          </a:p>
          <a:p>
            <a:pPr>
              <a:buFontTx/>
              <a:buChar char="-"/>
            </a:pPr>
            <a:r>
              <a:rPr lang="cs-CZ" sz="1600" dirty="0" smtClean="0">
                <a:latin typeface="Arial" pitchFamily="34" charset="0"/>
                <a:cs typeface="Arial" pitchFamily="34" charset="0"/>
              </a:rPr>
              <a:t>podle svých zastánců absolutní přednost před pozitivním právem</a:t>
            </a:r>
          </a:p>
          <a:p>
            <a:pPr>
              <a:buFontTx/>
              <a:buChar char="-"/>
            </a:pPr>
            <a:r>
              <a:rPr lang="cs-CZ" sz="1600" dirty="0" smtClean="0">
                <a:latin typeface="Arial" pitchFamily="34" charset="0"/>
                <a:cs typeface="Arial" pitchFamily="34" charset="0"/>
              </a:rPr>
              <a:t>aktuální judikatura </a:t>
            </a:r>
          </a:p>
        </p:txBody>
      </p:sp>
      <p:sp>
        <p:nvSpPr>
          <p:cNvPr id="4" name="Zástupný symbol pro číslo snímku 3"/>
          <p:cNvSpPr>
            <a:spLocks noGrp="1"/>
          </p:cNvSpPr>
          <p:nvPr>
            <p:ph type="sldNum" sz="quarter" idx="10"/>
          </p:nvPr>
        </p:nvSpPr>
        <p:spPr/>
        <p:txBody>
          <a:bodyPr/>
          <a:lstStyle/>
          <a:p>
            <a:pPr>
              <a:defRPr/>
            </a:pPr>
            <a:fld id="{6003E991-8CF8-4002-9B2F-A2063CDD35CD}" type="slidenum">
              <a:rPr lang="cs-CZ" altLang="cs-CZ" smtClean="0"/>
              <a:pPr>
                <a:defRPr/>
              </a:pPr>
              <a:t>5</a:t>
            </a:fld>
            <a:endParaRPr lang="cs-CZ" alt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a:t>
            </a:r>
            <a:r>
              <a:rPr lang="cs-CZ" dirty="0" smtClean="0"/>
              <a:t>) Právo soukromé a veřejné</a:t>
            </a:r>
            <a:endParaRPr lang="cs-CZ" dirty="0"/>
          </a:p>
        </p:txBody>
      </p:sp>
      <p:sp>
        <p:nvSpPr>
          <p:cNvPr id="3" name="Zástupný symbol pro obsah 2"/>
          <p:cNvSpPr>
            <a:spLocks noGrp="1"/>
          </p:cNvSpPr>
          <p:nvPr>
            <p:ph idx="1"/>
          </p:nvPr>
        </p:nvSpPr>
        <p:spPr/>
        <p:txBody>
          <a:bodyPr/>
          <a:lstStyle/>
          <a:p>
            <a:pPr algn="just"/>
            <a:r>
              <a:rPr lang="cs-CZ" sz="1600" dirty="0" smtClean="0">
                <a:latin typeface="Arial" pitchFamily="34" charset="0"/>
                <a:cs typeface="Arial" pitchFamily="34" charset="0"/>
              </a:rPr>
              <a:t>Základní členění vnitrostátního práva </a:t>
            </a:r>
            <a:r>
              <a:rPr lang="cs-CZ" sz="1600" dirty="0" smtClean="0">
                <a:latin typeface="Arial" pitchFamily="34" charset="0"/>
                <a:cs typeface="Arial" pitchFamily="34" charset="0"/>
              </a:rPr>
              <a:t>= soukromé </a:t>
            </a:r>
            <a:r>
              <a:rPr lang="cs-CZ" sz="1600" dirty="0" smtClean="0">
                <a:latin typeface="Arial" pitchFamily="34" charset="0"/>
                <a:cs typeface="Arial" pitchFamily="34" charset="0"/>
              </a:rPr>
              <a:t>a veřejné. </a:t>
            </a:r>
            <a:endParaRPr lang="cs-CZ" sz="1600" dirty="0" smtClean="0">
              <a:latin typeface="Arial" pitchFamily="34" charset="0"/>
              <a:cs typeface="Arial" pitchFamily="34" charset="0"/>
            </a:endParaRPr>
          </a:p>
          <a:p>
            <a:pPr algn="just"/>
            <a:r>
              <a:rPr lang="cs-CZ" sz="1600" dirty="0" smtClean="0">
                <a:latin typeface="Arial" pitchFamily="34" charset="0"/>
                <a:cs typeface="Arial" pitchFamily="34" charset="0"/>
              </a:rPr>
              <a:t>kořeny </a:t>
            </a:r>
            <a:r>
              <a:rPr lang="cs-CZ" sz="1600" dirty="0" smtClean="0">
                <a:latin typeface="Arial" pitchFamily="34" charset="0"/>
                <a:cs typeface="Arial" pitchFamily="34" charset="0"/>
              </a:rPr>
              <a:t>už v římském </a:t>
            </a:r>
            <a:r>
              <a:rPr lang="cs-CZ" sz="1600" dirty="0" smtClean="0">
                <a:latin typeface="Arial" pitchFamily="34" charset="0"/>
                <a:cs typeface="Arial" pitchFamily="34" charset="0"/>
              </a:rPr>
              <a:t>právu (právník </a:t>
            </a:r>
            <a:r>
              <a:rPr lang="cs-CZ" sz="1600" dirty="0" err="1" smtClean="0">
                <a:latin typeface="Arial" pitchFamily="34" charset="0"/>
                <a:cs typeface="Arial" pitchFamily="34" charset="0"/>
              </a:rPr>
              <a:t>Ulpián</a:t>
            </a:r>
            <a:r>
              <a:rPr lang="cs-CZ" sz="1600" dirty="0" smtClean="0">
                <a:latin typeface="Arial" pitchFamily="34" charset="0"/>
                <a:cs typeface="Arial" pitchFamily="34" charset="0"/>
              </a:rPr>
              <a:t> </a:t>
            </a:r>
            <a:r>
              <a:rPr lang="cs-CZ" sz="1600" dirty="0" smtClean="0">
                <a:latin typeface="Arial" pitchFamily="34" charset="0"/>
                <a:cs typeface="Arial" pitchFamily="34" charset="0"/>
              </a:rPr>
              <a:t>(170-228), která pokládá za základní kriterium prospěšnost pro jednotlivce nebo pro společnost. </a:t>
            </a:r>
            <a:endParaRPr lang="cs-CZ" sz="1600" dirty="0" smtClean="0">
              <a:latin typeface="Arial" pitchFamily="34" charset="0"/>
              <a:cs typeface="Arial" pitchFamily="34" charset="0"/>
            </a:endParaRPr>
          </a:p>
          <a:p>
            <a:pPr algn="just"/>
            <a:r>
              <a:rPr lang="cs-CZ" sz="1600" dirty="0" smtClean="0">
                <a:latin typeface="Arial" pitchFamily="34" charset="0"/>
                <a:cs typeface="Arial" pitchFamily="34" charset="0"/>
              </a:rPr>
              <a:t>X zájmy </a:t>
            </a:r>
            <a:r>
              <a:rPr lang="cs-CZ" sz="1600" dirty="0" smtClean="0">
                <a:latin typeface="Arial" pitchFamily="34" charset="0"/>
                <a:cs typeface="Arial" pitchFamily="34" charset="0"/>
              </a:rPr>
              <a:t>jednotlivce a celku se velmi často </a:t>
            </a:r>
            <a:r>
              <a:rPr lang="cs-CZ" sz="1600" dirty="0" smtClean="0">
                <a:latin typeface="Arial" pitchFamily="34" charset="0"/>
                <a:cs typeface="Arial" pitchFamily="34" charset="0"/>
              </a:rPr>
              <a:t>překrývají</a:t>
            </a:r>
            <a:r>
              <a:rPr lang="cs-CZ" sz="1600" dirty="0" smtClean="0">
                <a:latin typeface="Arial" pitchFamily="34" charset="0"/>
                <a:cs typeface="Arial" pitchFamily="34" charset="0"/>
              </a:rPr>
              <a:t> </a:t>
            </a:r>
            <a:r>
              <a:rPr lang="cs-CZ" sz="1600" dirty="0" smtClean="0">
                <a:latin typeface="Arial" pitchFamily="34" charset="0"/>
                <a:cs typeface="Arial" pitchFamily="34" charset="0"/>
              </a:rPr>
              <a:t>-) řada </a:t>
            </a:r>
            <a:r>
              <a:rPr lang="cs-CZ" sz="1600" dirty="0" smtClean="0">
                <a:latin typeface="Arial" pitchFamily="34" charset="0"/>
                <a:cs typeface="Arial" pitchFamily="34" charset="0"/>
              </a:rPr>
              <a:t>dalších teorií. </a:t>
            </a:r>
            <a:endParaRPr lang="cs-CZ" sz="1600" dirty="0" smtClean="0">
              <a:latin typeface="Arial" pitchFamily="34" charset="0"/>
              <a:cs typeface="Arial" pitchFamily="34" charset="0"/>
            </a:endParaRPr>
          </a:p>
          <a:p>
            <a:pPr algn="just"/>
            <a:r>
              <a:rPr lang="cs-CZ" sz="1600" dirty="0" smtClean="0">
                <a:latin typeface="Arial" pitchFamily="34" charset="0"/>
                <a:cs typeface="Arial" pitchFamily="34" charset="0"/>
              </a:rPr>
              <a:t>Za </a:t>
            </a:r>
            <a:r>
              <a:rPr lang="cs-CZ" sz="1600" dirty="0" smtClean="0">
                <a:latin typeface="Arial" pitchFamily="34" charset="0"/>
                <a:cs typeface="Arial" pitchFamily="34" charset="0"/>
              </a:rPr>
              <a:t>charakteristický znak </a:t>
            </a:r>
            <a:r>
              <a:rPr lang="cs-CZ" sz="1600" b="1" dirty="0" smtClean="0">
                <a:latin typeface="Arial" pitchFamily="34" charset="0"/>
                <a:cs typeface="Arial" pitchFamily="34" charset="0"/>
              </a:rPr>
              <a:t>veřejného práva </a:t>
            </a:r>
            <a:r>
              <a:rPr lang="cs-CZ" sz="1600" dirty="0" smtClean="0">
                <a:latin typeface="Arial" pitchFamily="34" charset="0"/>
                <a:cs typeface="Arial" pitchFamily="34" charset="0"/>
              </a:rPr>
              <a:t>je přitom považována nadřízenost a podřízenost subjektů právního </a:t>
            </a:r>
            <a:r>
              <a:rPr lang="cs-CZ" sz="1600" dirty="0" smtClean="0">
                <a:latin typeface="Arial" pitchFamily="34" charset="0"/>
                <a:cs typeface="Arial" pitchFamily="34" charset="0"/>
              </a:rPr>
              <a:t>vztahu X u </a:t>
            </a:r>
            <a:r>
              <a:rPr lang="cs-CZ" sz="1600" b="1" dirty="0" smtClean="0">
                <a:latin typeface="Arial" pitchFamily="34" charset="0"/>
                <a:cs typeface="Arial" pitchFamily="34" charset="0"/>
              </a:rPr>
              <a:t>soukromého</a:t>
            </a:r>
            <a:r>
              <a:rPr lang="cs-CZ" sz="1600" dirty="0" smtClean="0">
                <a:latin typeface="Arial" pitchFamily="34" charset="0"/>
                <a:cs typeface="Arial" pitchFamily="34" charset="0"/>
              </a:rPr>
              <a:t> práva naopak jejich rovnost.</a:t>
            </a:r>
          </a:p>
          <a:p>
            <a:pPr algn="just"/>
            <a:r>
              <a:rPr lang="cs-CZ" sz="1600" dirty="0" smtClean="0">
                <a:latin typeface="Arial" pitchFamily="34" charset="0"/>
                <a:cs typeface="Arial" pitchFamily="34" charset="0"/>
              </a:rPr>
              <a:t>Stát může být </a:t>
            </a:r>
            <a:r>
              <a:rPr lang="cs-CZ" sz="1600" dirty="0" smtClean="0">
                <a:latin typeface="Arial" pitchFamily="34" charset="0"/>
                <a:cs typeface="Arial" pitchFamily="34" charset="0"/>
              </a:rPr>
              <a:t>účastníkem nejen veřejnoprávních, ale i soukromoprávních vztahů</a:t>
            </a:r>
            <a:r>
              <a:rPr lang="cs-CZ" sz="1600" dirty="0" smtClean="0">
                <a:latin typeface="Arial" pitchFamily="34" charset="0"/>
                <a:cs typeface="Arial" pitchFamily="34" charset="0"/>
              </a:rPr>
              <a:t>.</a:t>
            </a:r>
          </a:p>
          <a:p>
            <a:pPr algn="just" eaLnBrk="1" hangingPunct="1">
              <a:defRPr/>
            </a:pPr>
            <a:r>
              <a:rPr lang="cs-CZ" sz="1600" dirty="0" smtClean="0">
                <a:latin typeface="Arial" pitchFamily="34" charset="0"/>
                <a:cs typeface="Arial" pitchFamily="34" charset="0"/>
              </a:rPr>
              <a:t>P</a:t>
            </a:r>
            <a:r>
              <a:rPr lang="cs-CZ" sz="1600" dirty="0" smtClean="0">
                <a:latin typeface="Arial" pitchFamily="34" charset="0"/>
                <a:cs typeface="Arial" pitchFamily="34" charset="0"/>
              </a:rPr>
              <a:t>rolínaní </a:t>
            </a:r>
            <a:r>
              <a:rPr lang="cs-CZ" sz="1600" dirty="0" smtClean="0">
                <a:latin typeface="Arial" pitchFamily="34" charset="0"/>
                <a:cs typeface="Arial" pitchFamily="34" charset="0"/>
              </a:rPr>
              <a:t>soukromoprávního a veřejnoprávního vztahu – např. koupě pozemku+daně, koupě osobního auta + registrace v evidenci silničních vozidel atd</a:t>
            </a:r>
            <a:r>
              <a:rPr lang="cs-CZ" sz="1600" dirty="0" smtClean="0">
                <a:latin typeface="Arial" pitchFamily="34" charset="0"/>
                <a:cs typeface="Arial" pitchFamily="34" charset="0"/>
              </a:rPr>
              <a:t>.</a:t>
            </a:r>
          </a:p>
          <a:p>
            <a:pPr algn="just" eaLnBrk="1" hangingPunct="1">
              <a:defRPr/>
            </a:pPr>
            <a:r>
              <a:rPr lang="cs-CZ" sz="1600" dirty="0" smtClean="0">
                <a:latin typeface="Arial" charset="0"/>
                <a:cs typeface="Arial" charset="0"/>
              </a:rPr>
              <a:t>Vztah soukromého a veřejného práva - § 1 odst. 2 </a:t>
            </a:r>
            <a:r>
              <a:rPr lang="cs-CZ" sz="1600" dirty="0" smtClean="0">
                <a:latin typeface="Arial" charset="0"/>
                <a:cs typeface="Arial" charset="0"/>
              </a:rPr>
              <a:t>NOZ „</a:t>
            </a:r>
            <a:r>
              <a:rPr lang="cs-CZ" sz="1400" i="1" dirty="0" smtClean="0">
                <a:latin typeface="Arial" charset="0"/>
                <a:cs typeface="Arial" charset="0"/>
              </a:rPr>
              <a:t>Ustanovení </a:t>
            </a:r>
            <a:r>
              <a:rPr lang="cs-CZ" sz="1400" i="1" dirty="0" smtClean="0">
                <a:latin typeface="Arial" charset="0"/>
                <a:cs typeface="Arial" charset="0"/>
              </a:rPr>
              <a:t>právního řádu upravující vzájemná práva a povinnosti osob vytvářejí ve svém souhrnu soukromé právo. Uplatňování soukromého práva je nezávislé na uplatňování práva veřejného</a:t>
            </a:r>
            <a:r>
              <a:rPr lang="cs-CZ" sz="1400" i="1" dirty="0" smtClean="0">
                <a:latin typeface="Arial" charset="0"/>
                <a:cs typeface="Arial" charset="0"/>
              </a:rPr>
              <a:t>.“</a:t>
            </a:r>
          </a:p>
          <a:p>
            <a:pPr eaLnBrk="1" hangingPunct="1">
              <a:defRPr/>
            </a:pPr>
            <a:r>
              <a:rPr lang="cs-CZ" sz="1600" dirty="0" smtClean="0">
                <a:latin typeface="Arial" pitchFamily="34" charset="0"/>
                <a:cs typeface="Arial" pitchFamily="34" charset="0"/>
              </a:rPr>
              <a:t>+ Právo lze členit do </a:t>
            </a:r>
            <a:r>
              <a:rPr lang="cs-CZ" sz="1600" b="1" dirty="0" smtClean="0">
                <a:latin typeface="Arial" pitchFamily="34" charset="0"/>
                <a:cs typeface="Arial" pitchFamily="34" charset="0"/>
              </a:rPr>
              <a:t>právních odvětví </a:t>
            </a:r>
            <a:r>
              <a:rPr lang="cs-CZ" sz="1600" dirty="0" smtClean="0">
                <a:latin typeface="Arial" pitchFamily="34" charset="0"/>
                <a:cs typeface="Arial" pitchFamily="34" charset="0"/>
              </a:rPr>
              <a:t>(soukromého x veřejného x smíšeného charakteru) + </a:t>
            </a:r>
            <a:r>
              <a:rPr lang="cs-CZ" sz="1600" b="1" dirty="0" smtClean="0">
                <a:latin typeface="Arial" pitchFamily="34" charset="0"/>
                <a:cs typeface="Arial" pitchFamily="34" charset="0"/>
              </a:rPr>
              <a:t>právní instituty</a:t>
            </a:r>
            <a:r>
              <a:rPr lang="cs-CZ" sz="1600" dirty="0" smtClean="0">
                <a:latin typeface="Arial" pitchFamily="34" charset="0"/>
                <a:cs typeface="Arial" pitchFamily="34" charset="0"/>
              </a:rPr>
              <a:t> -)</a:t>
            </a:r>
            <a:endParaRPr lang="cs-CZ" sz="1600" dirty="0" smtClean="0">
              <a:latin typeface="Arial" pitchFamily="34" charset="0"/>
              <a:cs typeface="Arial" pitchFamily="34" charset="0"/>
            </a:endParaRPr>
          </a:p>
          <a:p>
            <a:endParaRPr lang="cs-CZ" sz="1400" dirty="0">
              <a:latin typeface="Arial" pitchFamily="34" charset="0"/>
              <a:cs typeface="Arial" pitchFamily="34" charset="0"/>
            </a:endParaRPr>
          </a:p>
        </p:txBody>
      </p:sp>
      <p:sp>
        <p:nvSpPr>
          <p:cNvPr id="4" name="Zástupný symbol pro číslo snímku 3"/>
          <p:cNvSpPr>
            <a:spLocks noGrp="1"/>
          </p:cNvSpPr>
          <p:nvPr>
            <p:ph type="sldNum" sz="quarter" idx="10"/>
          </p:nvPr>
        </p:nvSpPr>
        <p:spPr/>
        <p:txBody>
          <a:bodyPr/>
          <a:lstStyle/>
          <a:p>
            <a:pPr>
              <a:defRPr/>
            </a:pPr>
            <a:fld id="{6003E991-8CF8-4002-9B2F-A2063CDD35CD}" type="slidenum">
              <a:rPr lang="cs-CZ" altLang="cs-CZ" smtClean="0"/>
              <a:pPr>
                <a:defRPr/>
              </a:pPr>
              <a:t>6</a:t>
            </a:fld>
            <a:endParaRPr lang="cs-CZ" alt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eaLnBrk="1" hangingPunct="1"/>
            <a:r>
              <a:rPr lang="cs-CZ" altLang="cs-CZ" dirty="0" smtClean="0">
                <a:latin typeface="Arial" charset="0"/>
                <a:cs typeface="Arial" charset="0"/>
              </a:rPr>
              <a:t>Právní odvětví, právní instituty</a:t>
            </a:r>
          </a:p>
        </p:txBody>
      </p:sp>
      <p:sp>
        <p:nvSpPr>
          <p:cNvPr id="11267" name="Zástupný symbol pro obsah 2"/>
          <p:cNvSpPr>
            <a:spLocks noGrp="1"/>
          </p:cNvSpPr>
          <p:nvPr>
            <p:ph idx="1"/>
          </p:nvPr>
        </p:nvSpPr>
        <p:spPr/>
        <p:txBody>
          <a:bodyPr/>
          <a:lstStyle/>
          <a:p>
            <a:pPr algn="just">
              <a:buNone/>
            </a:pPr>
            <a:r>
              <a:rPr lang="cs-CZ" altLang="cs-CZ" sz="1600" b="1" dirty="0" smtClean="0">
                <a:latin typeface="Arial" charset="0"/>
                <a:cs typeface="Arial" charset="0"/>
              </a:rPr>
              <a:t>Právní odvětví </a:t>
            </a:r>
            <a:endParaRPr lang="cs-CZ" altLang="cs-CZ" sz="1600" b="1" dirty="0" smtClean="0">
              <a:latin typeface="Arial" charset="0"/>
              <a:cs typeface="Arial" charset="0"/>
            </a:endParaRPr>
          </a:p>
          <a:p>
            <a:pPr algn="just">
              <a:buNone/>
            </a:pPr>
            <a:r>
              <a:rPr lang="cs-CZ" altLang="cs-CZ" sz="1600" dirty="0" smtClean="0">
                <a:latin typeface="Arial" charset="0"/>
                <a:cs typeface="Arial" charset="0"/>
              </a:rPr>
              <a:t>-</a:t>
            </a:r>
            <a:r>
              <a:rPr lang="cs-CZ" altLang="cs-CZ" sz="1600" dirty="0" smtClean="0">
                <a:latin typeface="Arial" charset="0"/>
                <a:cs typeface="Arial" charset="0"/>
              </a:rPr>
              <a:t> </a:t>
            </a:r>
            <a:r>
              <a:rPr lang="cs-CZ" altLang="cs-CZ" sz="1600" dirty="0" smtClean="0">
                <a:latin typeface="Arial" charset="0"/>
                <a:cs typeface="Arial" charset="0"/>
              </a:rPr>
              <a:t>souhrn právních norem, které upravují určitý okruh společenských vztahů  a </a:t>
            </a:r>
            <a:r>
              <a:rPr lang="cs-CZ" altLang="cs-CZ" sz="1600" dirty="0" err="1" smtClean="0">
                <a:latin typeface="Arial" charset="0"/>
                <a:cs typeface="Arial" charset="0"/>
              </a:rPr>
              <a:t>naplňje</a:t>
            </a:r>
            <a:r>
              <a:rPr lang="cs-CZ" altLang="cs-CZ" sz="1600" dirty="0" smtClean="0">
                <a:latin typeface="Arial" charset="0"/>
                <a:cs typeface="Arial" charset="0"/>
              </a:rPr>
              <a:t> </a:t>
            </a:r>
            <a:r>
              <a:rPr lang="cs-CZ" altLang="cs-CZ" sz="1600" dirty="0" err="1" smtClean="0">
                <a:latin typeface="Arial" charset="0"/>
                <a:cs typeface="Arial" charset="0"/>
              </a:rPr>
              <a:t>odvětvotvorná</a:t>
            </a:r>
            <a:r>
              <a:rPr lang="cs-CZ" altLang="cs-CZ" sz="1600" dirty="0" smtClean="0">
                <a:latin typeface="Arial" charset="0"/>
                <a:cs typeface="Arial" charset="0"/>
              </a:rPr>
              <a:t> </a:t>
            </a:r>
            <a:r>
              <a:rPr lang="cs-CZ" altLang="cs-CZ" sz="1600" dirty="0" smtClean="0">
                <a:latin typeface="Arial" charset="0"/>
                <a:cs typeface="Arial" charset="0"/>
              </a:rPr>
              <a:t>kritéria</a:t>
            </a:r>
          </a:p>
          <a:p>
            <a:pPr algn="just">
              <a:buNone/>
            </a:pPr>
            <a:r>
              <a:rPr lang="cs-CZ" altLang="cs-CZ" sz="1600" dirty="0" smtClean="0">
                <a:latin typeface="Arial" charset="0"/>
                <a:cs typeface="Arial" charset="0"/>
              </a:rPr>
              <a:t>-  </a:t>
            </a:r>
            <a:r>
              <a:rPr lang="cs-CZ" altLang="cs-CZ" sz="1600" dirty="0" err="1" smtClean="0">
                <a:latin typeface="Arial" charset="0"/>
                <a:cs typeface="Arial" charset="0"/>
              </a:rPr>
              <a:t>o</a:t>
            </a:r>
            <a:r>
              <a:rPr lang="cs-CZ" altLang="cs-CZ" sz="1600" dirty="0" err="1" smtClean="0">
                <a:latin typeface="Arial" charset="0"/>
                <a:cs typeface="Arial" charset="0"/>
              </a:rPr>
              <a:t>dvětvotvorná</a:t>
            </a:r>
            <a:r>
              <a:rPr lang="cs-CZ" altLang="cs-CZ" sz="1600" dirty="0" smtClean="0">
                <a:latin typeface="Arial" charset="0"/>
                <a:cs typeface="Arial" charset="0"/>
              </a:rPr>
              <a:t> </a:t>
            </a:r>
            <a:r>
              <a:rPr lang="cs-CZ" altLang="cs-CZ" sz="1600" dirty="0" smtClean="0">
                <a:latin typeface="Arial" charset="0"/>
                <a:cs typeface="Arial" charset="0"/>
              </a:rPr>
              <a:t>kritéria:</a:t>
            </a:r>
          </a:p>
          <a:p>
            <a:pPr lvl="1" algn="just"/>
            <a:r>
              <a:rPr lang="cs-CZ" altLang="cs-CZ" sz="1600" dirty="0" smtClean="0">
                <a:latin typeface="Arial" charset="0"/>
                <a:cs typeface="Arial" charset="0"/>
              </a:rPr>
              <a:t>předmět právní regulace</a:t>
            </a:r>
          </a:p>
          <a:p>
            <a:pPr lvl="1" algn="just"/>
            <a:r>
              <a:rPr lang="cs-CZ" altLang="cs-CZ" sz="1600" dirty="0" smtClean="0">
                <a:latin typeface="Arial" charset="0"/>
                <a:cs typeface="Arial" charset="0"/>
              </a:rPr>
              <a:t>metoda právní regulace</a:t>
            </a:r>
          </a:p>
          <a:p>
            <a:pPr lvl="1" algn="just"/>
            <a:r>
              <a:rPr lang="cs-CZ" altLang="cs-CZ" sz="1600" dirty="0" smtClean="0">
                <a:latin typeface="Arial" charset="0"/>
                <a:cs typeface="Arial" charset="0"/>
              </a:rPr>
              <a:t>úzká vazba právních norem dané výseče</a:t>
            </a:r>
          </a:p>
          <a:p>
            <a:pPr lvl="1" algn="just"/>
            <a:r>
              <a:rPr lang="cs-CZ" altLang="cs-CZ" sz="1600" dirty="0" smtClean="0">
                <a:latin typeface="Arial" charset="0"/>
                <a:cs typeface="Arial" charset="0"/>
              </a:rPr>
              <a:t>společenská akceptace samostatnosti odvětví</a:t>
            </a:r>
          </a:p>
          <a:p>
            <a:pPr algn="just">
              <a:buFont typeface="Wingdings 2" pitchFamily="18" charset="2"/>
              <a:buNone/>
            </a:pPr>
            <a:r>
              <a:rPr lang="cs-CZ" altLang="cs-CZ" sz="1600" dirty="0" smtClean="0">
                <a:latin typeface="Arial" charset="0"/>
                <a:cs typeface="Arial" charset="0"/>
              </a:rPr>
              <a:t>  </a:t>
            </a:r>
          </a:p>
          <a:p>
            <a:pPr algn="just">
              <a:buNone/>
            </a:pPr>
            <a:r>
              <a:rPr lang="cs-CZ" altLang="cs-CZ" sz="1600" b="1" dirty="0" smtClean="0">
                <a:latin typeface="Arial" charset="0"/>
                <a:cs typeface="Arial" charset="0"/>
              </a:rPr>
              <a:t>Právní instituty </a:t>
            </a:r>
            <a:endParaRPr lang="cs-CZ" altLang="cs-CZ" sz="1600" b="1" dirty="0" smtClean="0">
              <a:latin typeface="Arial" charset="0"/>
              <a:cs typeface="Arial" charset="0"/>
            </a:endParaRPr>
          </a:p>
          <a:p>
            <a:pPr algn="just">
              <a:buNone/>
            </a:pPr>
            <a:r>
              <a:rPr lang="cs-CZ" altLang="cs-CZ" sz="1600" dirty="0" smtClean="0">
                <a:latin typeface="Arial" charset="0"/>
                <a:cs typeface="Arial" charset="0"/>
              </a:rPr>
              <a:t>= </a:t>
            </a:r>
            <a:r>
              <a:rPr lang="cs-CZ" altLang="cs-CZ" sz="1600" dirty="0" smtClean="0">
                <a:latin typeface="Arial" charset="0"/>
                <a:cs typeface="Arial" charset="0"/>
              </a:rPr>
              <a:t>soubor právních norem upravujících stejnorodé vztahy, spadá do různých právních odvětví</a:t>
            </a:r>
          </a:p>
          <a:p>
            <a:pPr algn="just">
              <a:buFont typeface="Wingdings 2" pitchFamily="18" charset="2"/>
              <a:buNone/>
            </a:pPr>
            <a:r>
              <a:rPr lang="cs-CZ" altLang="cs-CZ" sz="1600" dirty="0" smtClean="0">
                <a:latin typeface="Arial" charset="0"/>
                <a:cs typeface="Arial" charset="0"/>
              </a:rPr>
              <a:t>= např</a:t>
            </a:r>
            <a:r>
              <a:rPr lang="cs-CZ" altLang="cs-CZ" sz="1600" dirty="0" smtClean="0">
                <a:latin typeface="Arial" charset="0"/>
                <a:cs typeface="Arial" charset="0"/>
              </a:rPr>
              <a:t>. právní institut svobody projevu – spadá částečně do </a:t>
            </a:r>
            <a:r>
              <a:rPr lang="cs-CZ" altLang="cs-CZ" sz="1600" dirty="0" smtClean="0">
                <a:latin typeface="Arial" charset="0"/>
                <a:cs typeface="Arial" charset="0"/>
              </a:rPr>
              <a:t>ÚP</a:t>
            </a:r>
            <a:r>
              <a:rPr lang="cs-CZ" altLang="cs-CZ" sz="1600" dirty="0" smtClean="0">
                <a:latin typeface="Arial" charset="0"/>
                <a:cs typeface="Arial" charset="0"/>
              </a:rPr>
              <a:t>, OP, SP, TP</a:t>
            </a:r>
          </a:p>
          <a:p>
            <a:pPr eaLnBrk="1" hangingPunct="1">
              <a:buFont typeface="Wingdings" pitchFamily="2" charset="2"/>
              <a:buNone/>
            </a:pPr>
            <a:endParaRPr lang="cs-CZ" altLang="cs-CZ" sz="1800" dirty="0" smtClean="0">
              <a:latin typeface="Arial" charset="0"/>
              <a:cs typeface="Arial" charset="0"/>
            </a:endParaRPr>
          </a:p>
        </p:txBody>
      </p:sp>
      <p:sp>
        <p:nvSpPr>
          <p:cNvPr id="11268" name="Zástupný symbol pro číslo snímku 3"/>
          <p:cNvSpPr>
            <a:spLocks noGrp="1"/>
          </p:cNvSpPr>
          <p:nvPr>
            <p:ph type="sldNum" sz="quarter" idx="10"/>
          </p:nvPr>
        </p:nvSpPr>
        <p:spPr>
          <a:noFill/>
        </p:spPr>
        <p:txBody>
          <a:bodyPr/>
          <a:lstStyle/>
          <a:p>
            <a:fld id="{FA4D8A8C-654A-462A-8C79-4E0AC41784F8}" type="slidenum">
              <a:rPr lang="cs-CZ" altLang="cs-CZ"/>
              <a:pPr/>
              <a:t>7</a:t>
            </a:fld>
            <a:endParaRPr lang="cs-CZ" alt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odvětví veřejného práva</a:t>
            </a:r>
            <a:endParaRPr lang="cs-CZ" dirty="0"/>
          </a:p>
        </p:txBody>
      </p:sp>
      <p:sp>
        <p:nvSpPr>
          <p:cNvPr id="3" name="Zástupný symbol pro obsah 2"/>
          <p:cNvSpPr>
            <a:spLocks noGrp="1"/>
          </p:cNvSpPr>
          <p:nvPr>
            <p:ph idx="1"/>
          </p:nvPr>
        </p:nvSpPr>
        <p:spPr/>
        <p:txBody>
          <a:bodyPr/>
          <a:lstStyle/>
          <a:p>
            <a:pPr algn="just" eaLnBrk="1" hangingPunct="1">
              <a:lnSpc>
                <a:spcPct val="90000"/>
              </a:lnSpc>
              <a:defRPr/>
            </a:pPr>
            <a:r>
              <a:rPr lang="cs-CZ" sz="1600" b="1" dirty="0" smtClean="0">
                <a:latin typeface="Arial" pitchFamily="34" charset="0"/>
                <a:cs typeface="Arial" pitchFamily="34" charset="0"/>
              </a:rPr>
              <a:t>Ustavní právo </a:t>
            </a:r>
            <a:r>
              <a:rPr lang="cs-CZ" sz="1600" dirty="0" smtClean="0">
                <a:latin typeface="Arial" pitchFamily="34" charset="0"/>
                <a:cs typeface="Arial" pitchFamily="34" charset="0"/>
              </a:rPr>
              <a:t>= základem veřejného práva, ale i právního řádu, řeší základní otázky fungování veřejné moci, vztahu státu a práva, </a:t>
            </a:r>
            <a:r>
              <a:rPr lang="cs-CZ" sz="1600" dirty="0" smtClean="0">
                <a:latin typeface="Arial" pitchFamily="34" charset="0"/>
                <a:cs typeface="Arial" pitchFamily="34" charset="0"/>
              </a:rPr>
              <a:t>uplatňování </a:t>
            </a:r>
            <a:r>
              <a:rPr lang="cs-CZ" sz="1600" dirty="0" smtClean="0">
                <a:latin typeface="Arial" pitchFamily="34" charset="0"/>
                <a:cs typeface="Arial" pitchFamily="34" charset="0"/>
              </a:rPr>
              <a:t>právních norem, nabývaní a pozbývání státního </a:t>
            </a:r>
            <a:r>
              <a:rPr lang="cs-CZ" sz="1600" dirty="0" smtClean="0">
                <a:latin typeface="Arial" pitchFamily="34" charset="0"/>
                <a:cs typeface="Arial" pitchFamily="34" charset="0"/>
              </a:rPr>
              <a:t>občanství. Obsaženo </a:t>
            </a:r>
            <a:r>
              <a:rPr lang="cs-CZ" sz="1600" dirty="0" smtClean="0">
                <a:latin typeface="Arial" pitchFamily="34" charset="0"/>
                <a:cs typeface="Arial" pitchFamily="34" charset="0"/>
              </a:rPr>
              <a:t>v </a:t>
            </a:r>
            <a:r>
              <a:rPr lang="cs-CZ" sz="1600" dirty="0" smtClean="0">
                <a:latin typeface="Arial" pitchFamily="34" charset="0"/>
                <a:cs typeface="Arial" pitchFamily="34" charset="0"/>
              </a:rPr>
              <a:t>Ústavě</a:t>
            </a:r>
            <a:r>
              <a:rPr lang="cs-CZ" sz="1600" dirty="0" smtClean="0">
                <a:latin typeface="Arial" pitchFamily="34" charset="0"/>
                <a:cs typeface="Arial" pitchFamily="34" charset="0"/>
              </a:rPr>
              <a:t>, LZPS, ústavních </a:t>
            </a:r>
            <a:r>
              <a:rPr lang="cs-CZ" sz="1600" dirty="0" smtClean="0">
                <a:latin typeface="Arial" pitchFamily="34" charset="0"/>
                <a:cs typeface="Arial" pitchFamily="34" charset="0"/>
              </a:rPr>
              <a:t>zákonech </a:t>
            </a:r>
            <a:r>
              <a:rPr lang="cs-CZ" sz="1600" dirty="0" smtClean="0">
                <a:latin typeface="Arial" pitchFamily="34" charset="0"/>
                <a:cs typeface="Arial" pitchFamily="34" charset="0"/>
              </a:rPr>
              <a:t>atd.</a:t>
            </a:r>
          </a:p>
          <a:p>
            <a:endParaRPr lang="cs-CZ" sz="1600" b="1" dirty="0" smtClean="0">
              <a:latin typeface="Arial" pitchFamily="34" charset="0"/>
              <a:cs typeface="Arial" pitchFamily="34" charset="0"/>
            </a:endParaRPr>
          </a:p>
          <a:p>
            <a:r>
              <a:rPr lang="cs-CZ" sz="1600" b="1" dirty="0" smtClean="0">
                <a:latin typeface="Arial" pitchFamily="34" charset="0"/>
                <a:cs typeface="Arial" pitchFamily="34" charset="0"/>
              </a:rPr>
              <a:t>Správní </a:t>
            </a:r>
            <a:r>
              <a:rPr lang="cs-CZ" sz="1600" b="1" dirty="0" smtClean="0">
                <a:latin typeface="Arial" pitchFamily="34" charset="0"/>
                <a:cs typeface="Arial" pitchFamily="34" charset="0"/>
              </a:rPr>
              <a:t>právo</a:t>
            </a:r>
            <a:r>
              <a:rPr lang="cs-CZ" sz="1600" dirty="0" smtClean="0">
                <a:latin typeface="Arial" pitchFamily="34" charset="0"/>
                <a:cs typeface="Arial" pitchFamily="34" charset="0"/>
              </a:rPr>
              <a:t> je co do množství právních norem nejrozsáhlejším právním odvětvím. Upravuje organizaci a </a:t>
            </a:r>
            <a:r>
              <a:rPr lang="cs-CZ" sz="1600" dirty="0" smtClean="0">
                <a:latin typeface="Arial" pitchFamily="34" charset="0"/>
                <a:cs typeface="Arial" pitchFamily="34" charset="0"/>
              </a:rPr>
              <a:t>fungování veřejné správy. Mezi </a:t>
            </a:r>
            <a:r>
              <a:rPr lang="cs-CZ" sz="1600" dirty="0" smtClean="0">
                <a:latin typeface="Arial" pitchFamily="34" charset="0"/>
                <a:cs typeface="Arial" pitchFamily="34" charset="0"/>
              </a:rPr>
              <a:t>významná </a:t>
            </a:r>
            <a:r>
              <a:rPr lang="cs-CZ" sz="1600" dirty="0" err="1" smtClean="0">
                <a:latin typeface="Arial" pitchFamily="34" charset="0"/>
                <a:cs typeface="Arial" pitchFamily="34" charset="0"/>
              </a:rPr>
              <a:t>pododvětví</a:t>
            </a:r>
            <a:r>
              <a:rPr lang="cs-CZ" sz="1600" dirty="0" smtClean="0">
                <a:latin typeface="Arial" pitchFamily="34" charset="0"/>
                <a:cs typeface="Arial" pitchFamily="34" charset="0"/>
              </a:rPr>
              <a:t> </a:t>
            </a:r>
            <a:r>
              <a:rPr lang="cs-CZ" sz="1600" dirty="0" smtClean="0">
                <a:latin typeface="Arial" pitchFamily="34" charset="0"/>
                <a:cs typeface="Arial" pitchFamily="34" charset="0"/>
              </a:rPr>
              <a:t>patří </a:t>
            </a:r>
            <a:r>
              <a:rPr lang="cs-CZ" sz="1600" dirty="0" smtClean="0">
                <a:latin typeface="Arial" pitchFamily="34" charset="0"/>
                <a:cs typeface="Arial" pitchFamily="34" charset="0"/>
              </a:rPr>
              <a:t>právo </a:t>
            </a:r>
            <a:r>
              <a:rPr lang="cs-CZ" sz="1600" dirty="0" smtClean="0">
                <a:latin typeface="Arial" pitchFamily="34" charset="0"/>
                <a:cs typeface="Arial" pitchFamily="34" charset="0"/>
              </a:rPr>
              <a:t>stavební</a:t>
            </a:r>
            <a:r>
              <a:rPr lang="cs-CZ" sz="1600" dirty="0" smtClean="0">
                <a:latin typeface="Arial" pitchFamily="34" charset="0"/>
                <a:cs typeface="Arial" pitchFamily="34" charset="0"/>
              </a:rPr>
              <a:t>, živnostenské, právo životního prostředí a další. </a:t>
            </a:r>
            <a:endParaRPr lang="cs-CZ" sz="1600" dirty="0" smtClean="0">
              <a:latin typeface="Arial" pitchFamily="34" charset="0"/>
              <a:cs typeface="Arial" pitchFamily="34" charset="0"/>
            </a:endParaRPr>
          </a:p>
          <a:p>
            <a:endParaRPr lang="cs-CZ" sz="1600" b="1" dirty="0" smtClean="0">
              <a:latin typeface="Arial" pitchFamily="34" charset="0"/>
              <a:cs typeface="Arial" pitchFamily="34" charset="0"/>
            </a:endParaRPr>
          </a:p>
          <a:p>
            <a:r>
              <a:rPr lang="cs-CZ" sz="1600" b="1" dirty="0" smtClean="0">
                <a:latin typeface="Arial" pitchFamily="34" charset="0"/>
                <a:cs typeface="Arial" pitchFamily="34" charset="0"/>
              </a:rPr>
              <a:t>Finanční </a:t>
            </a:r>
            <a:r>
              <a:rPr lang="cs-CZ" sz="1600" b="1" dirty="0" smtClean="0">
                <a:latin typeface="Arial" pitchFamily="34" charset="0"/>
                <a:cs typeface="Arial" pitchFamily="34" charset="0"/>
              </a:rPr>
              <a:t>právo </a:t>
            </a:r>
            <a:r>
              <a:rPr lang="cs-CZ" sz="1600" dirty="0" smtClean="0">
                <a:latin typeface="Arial" pitchFamily="34" charset="0"/>
                <a:cs typeface="Arial" pitchFamily="34" charset="0"/>
              </a:rPr>
              <a:t>je díky svému významu a řadě specifik </a:t>
            </a:r>
            <a:r>
              <a:rPr lang="cs-CZ" sz="1600" dirty="0" smtClean="0">
                <a:latin typeface="Arial" pitchFamily="34" charset="0"/>
                <a:cs typeface="Arial" pitchFamily="34" charset="0"/>
              </a:rPr>
              <a:t>považováno </a:t>
            </a:r>
            <a:r>
              <a:rPr lang="cs-CZ" sz="1600" dirty="0" smtClean="0">
                <a:latin typeface="Arial" pitchFamily="34" charset="0"/>
                <a:cs typeface="Arial" pitchFamily="34" charset="0"/>
              </a:rPr>
              <a:t>za samostatné právní </a:t>
            </a:r>
            <a:r>
              <a:rPr lang="cs-CZ" sz="1600" dirty="0" smtClean="0">
                <a:latin typeface="Arial" pitchFamily="34" charset="0"/>
                <a:cs typeface="Arial" pitchFamily="34" charset="0"/>
              </a:rPr>
              <a:t>odvětví (výběr daní, poplatků, rozpočty atp.)</a:t>
            </a:r>
            <a:endParaRPr lang="cs-CZ" sz="1600" dirty="0" smtClean="0">
              <a:latin typeface="Arial" pitchFamily="34" charset="0"/>
              <a:cs typeface="Arial" pitchFamily="34" charset="0"/>
            </a:endParaRPr>
          </a:p>
          <a:p>
            <a:pPr algn="just" eaLnBrk="1" hangingPunct="1">
              <a:lnSpc>
                <a:spcPct val="90000"/>
              </a:lnSpc>
            </a:pPr>
            <a:endParaRPr lang="cs-CZ" altLang="cs-CZ" sz="1600" b="1" dirty="0" smtClean="0">
              <a:latin typeface="Arial" charset="0"/>
              <a:cs typeface="Arial" charset="0"/>
            </a:endParaRPr>
          </a:p>
          <a:p>
            <a:pPr algn="just" eaLnBrk="1" hangingPunct="1">
              <a:lnSpc>
                <a:spcPct val="90000"/>
              </a:lnSpc>
            </a:pPr>
            <a:r>
              <a:rPr lang="cs-CZ" altLang="cs-CZ" sz="1600" b="1" dirty="0" smtClean="0">
                <a:latin typeface="Arial" charset="0"/>
                <a:cs typeface="Arial" charset="0"/>
              </a:rPr>
              <a:t>Trestní </a:t>
            </a:r>
            <a:r>
              <a:rPr lang="cs-CZ" altLang="cs-CZ" sz="1600" b="1" dirty="0" smtClean="0">
                <a:latin typeface="Arial" charset="0"/>
                <a:cs typeface="Arial" charset="0"/>
              </a:rPr>
              <a:t>právo </a:t>
            </a:r>
            <a:r>
              <a:rPr lang="cs-CZ" altLang="cs-CZ" sz="1600" dirty="0" smtClean="0">
                <a:latin typeface="Arial" charset="0"/>
                <a:cs typeface="Arial" charset="0"/>
              </a:rPr>
              <a:t>= určuje společensky nebezpečné chování (trestné činy), stanoví sankce za jejich spáchání a způsob trestání za jejich </a:t>
            </a:r>
            <a:r>
              <a:rPr lang="cs-CZ" altLang="cs-CZ" sz="1600" dirty="0" smtClean="0">
                <a:latin typeface="Arial" charset="0"/>
                <a:cs typeface="Arial" charset="0"/>
              </a:rPr>
              <a:t>spáchání Trestní zákoník, trestní řád</a:t>
            </a:r>
            <a:endParaRPr lang="cs-CZ" altLang="cs-CZ" sz="1600" dirty="0" smtClean="0">
              <a:latin typeface="Arial" charset="0"/>
              <a:cs typeface="Arial" charset="0"/>
            </a:endParaRPr>
          </a:p>
          <a:p>
            <a:endParaRPr lang="cs-CZ" sz="1600" dirty="0" smtClean="0">
              <a:latin typeface="Arial" pitchFamily="34" charset="0"/>
              <a:cs typeface="Arial" pitchFamily="34" charset="0"/>
            </a:endParaRPr>
          </a:p>
          <a:p>
            <a:r>
              <a:rPr lang="cs-CZ" sz="1600" dirty="0" smtClean="0">
                <a:latin typeface="Arial" pitchFamily="34" charset="0"/>
                <a:cs typeface="Arial" pitchFamily="34" charset="0"/>
              </a:rPr>
              <a:t>Atd.</a:t>
            </a:r>
          </a:p>
          <a:p>
            <a:pPr lvl="1" algn="just" eaLnBrk="1" hangingPunct="1">
              <a:lnSpc>
                <a:spcPct val="90000"/>
              </a:lnSpc>
              <a:defRPr/>
            </a:pPr>
            <a:endParaRPr lang="cs-CZ" sz="1600" dirty="0" smtClean="0">
              <a:latin typeface="Arial" pitchFamily="34" charset="0"/>
              <a:cs typeface="Arial" pitchFamily="34" charset="0"/>
            </a:endParaRPr>
          </a:p>
          <a:p>
            <a:endParaRPr lang="cs-CZ" sz="1400" dirty="0" smtClean="0">
              <a:latin typeface="Arial" pitchFamily="34" charset="0"/>
              <a:cs typeface="Arial" pitchFamily="34" charset="0"/>
            </a:endParaRPr>
          </a:p>
        </p:txBody>
      </p:sp>
      <p:sp>
        <p:nvSpPr>
          <p:cNvPr id="4" name="Zástupný symbol pro číslo snímku 3"/>
          <p:cNvSpPr>
            <a:spLocks noGrp="1"/>
          </p:cNvSpPr>
          <p:nvPr>
            <p:ph type="sldNum" sz="quarter" idx="10"/>
          </p:nvPr>
        </p:nvSpPr>
        <p:spPr/>
        <p:txBody>
          <a:bodyPr/>
          <a:lstStyle/>
          <a:p>
            <a:pPr>
              <a:defRPr/>
            </a:pPr>
            <a:fld id="{6003E991-8CF8-4002-9B2F-A2063CDD35CD}" type="slidenum">
              <a:rPr lang="cs-CZ" altLang="cs-CZ" smtClean="0"/>
              <a:pPr>
                <a:defRPr/>
              </a:pPr>
              <a:t>8</a:t>
            </a:fld>
            <a:endParaRPr lang="cs-CZ" alt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eaLnBrk="1" hangingPunct="1"/>
            <a:r>
              <a:rPr lang="cs-CZ" altLang="cs-CZ" dirty="0" smtClean="0">
                <a:latin typeface="Arial" charset="0"/>
                <a:cs typeface="Arial" charset="0"/>
              </a:rPr>
              <a:t>Právní odvětví soukromého práva</a:t>
            </a:r>
            <a:endParaRPr lang="cs-CZ" altLang="cs-CZ" dirty="0" smtClean="0">
              <a:latin typeface="Arial" charset="0"/>
              <a:cs typeface="Arial" charset="0"/>
            </a:endParaRPr>
          </a:p>
        </p:txBody>
      </p:sp>
      <p:sp>
        <p:nvSpPr>
          <p:cNvPr id="13315" name="Zástupný symbol pro obsah 2"/>
          <p:cNvSpPr>
            <a:spLocks noGrp="1"/>
          </p:cNvSpPr>
          <p:nvPr>
            <p:ph idx="1"/>
          </p:nvPr>
        </p:nvSpPr>
        <p:spPr/>
        <p:txBody>
          <a:bodyPr/>
          <a:lstStyle/>
          <a:p>
            <a:pPr algn="just" eaLnBrk="1" hangingPunct="1">
              <a:defRPr/>
            </a:pPr>
            <a:r>
              <a:rPr lang="cs-CZ" sz="1400" b="1" dirty="0">
                <a:latin typeface="Arial" pitchFamily="34" charset="0"/>
                <a:cs typeface="Arial" pitchFamily="34" charset="0"/>
              </a:rPr>
              <a:t>Občanské právo </a:t>
            </a:r>
            <a:r>
              <a:rPr lang="cs-CZ" sz="1400" dirty="0">
                <a:latin typeface="Arial" pitchFamily="34" charset="0"/>
                <a:cs typeface="Arial" pitchFamily="34" charset="0"/>
              </a:rPr>
              <a:t>= nejvýznamnější odvětví soukromého práva, definuje základní pojmy, jež používají další odvětví soukromého i veřejného práva</a:t>
            </a:r>
          </a:p>
          <a:p>
            <a:pPr algn="just" eaLnBrk="1" hangingPunct="1">
              <a:defRPr/>
            </a:pPr>
            <a:endParaRPr lang="cs-CZ" sz="1400" b="1" dirty="0" smtClean="0">
              <a:latin typeface="Arial" pitchFamily="34" charset="0"/>
              <a:cs typeface="Arial" pitchFamily="34" charset="0"/>
            </a:endParaRPr>
          </a:p>
          <a:p>
            <a:pPr algn="just" eaLnBrk="1" hangingPunct="1">
              <a:defRPr/>
            </a:pPr>
            <a:r>
              <a:rPr lang="cs-CZ" sz="1400" b="1" dirty="0" smtClean="0">
                <a:latin typeface="Arial" pitchFamily="34" charset="0"/>
                <a:cs typeface="Arial" pitchFamily="34" charset="0"/>
              </a:rPr>
              <a:t>Obchodní </a:t>
            </a:r>
            <a:r>
              <a:rPr lang="cs-CZ" sz="1400" b="1" dirty="0">
                <a:latin typeface="Arial" pitchFamily="34" charset="0"/>
                <a:cs typeface="Arial" pitchFamily="34" charset="0"/>
              </a:rPr>
              <a:t>právo </a:t>
            </a:r>
            <a:r>
              <a:rPr lang="cs-CZ" sz="1400" dirty="0">
                <a:latin typeface="Arial" pitchFamily="34" charset="0"/>
                <a:cs typeface="Arial" pitchFamily="34" charset="0"/>
              </a:rPr>
              <a:t>= </a:t>
            </a:r>
            <a:r>
              <a:rPr lang="cs-CZ" sz="1400" dirty="0" smtClean="0">
                <a:latin typeface="Arial" pitchFamily="34" charset="0"/>
                <a:cs typeface="Arial" pitchFamily="34" charset="0"/>
              </a:rPr>
              <a:t>podnikatel, korporace</a:t>
            </a:r>
            <a:endParaRPr lang="cs-CZ" sz="1400" dirty="0">
              <a:latin typeface="Arial" pitchFamily="34" charset="0"/>
              <a:cs typeface="Arial" pitchFamily="34" charset="0"/>
            </a:endParaRPr>
          </a:p>
          <a:p>
            <a:pPr algn="just" eaLnBrk="1" hangingPunct="1">
              <a:defRPr/>
            </a:pPr>
            <a:endParaRPr lang="cs-CZ" sz="1400" b="1" dirty="0" smtClean="0">
              <a:latin typeface="Arial" pitchFamily="34" charset="0"/>
              <a:cs typeface="Arial" pitchFamily="34" charset="0"/>
            </a:endParaRPr>
          </a:p>
          <a:p>
            <a:pPr algn="just" eaLnBrk="1" hangingPunct="1">
              <a:defRPr/>
            </a:pPr>
            <a:r>
              <a:rPr lang="cs-CZ" sz="1400" b="1" dirty="0" smtClean="0">
                <a:latin typeface="Arial" pitchFamily="34" charset="0"/>
                <a:cs typeface="Arial" pitchFamily="34" charset="0"/>
              </a:rPr>
              <a:t>Pracovní </a:t>
            </a:r>
            <a:r>
              <a:rPr lang="cs-CZ" sz="1400" b="1" dirty="0">
                <a:latin typeface="Arial" pitchFamily="34" charset="0"/>
                <a:cs typeface="Arial" pitchFamily="34" charset="0"/>
              </a:rPr>
              <a:t>právo </a:t>
            </a:r>
            <a:r>
              <a:rPr lang="cs-CZ" sz="1400" dirty="0">
                <a:latin typeface="Arial" pitchFamily="34" charset="0"/>
                <a:cs typeface="Arial" pitchFamily="34" charset="0"/>
              </a:rPr>
              <a:t>= upravuje vztahy mezi zaměstnanci a zaměstnavateli</a:t>
            </a:r>
          </a:p>
          <a:p>
            <a:pPr algn="just" eaLnBrk="1" hangingPunct="1">
              <a:defRPr/>
            </a:pPr>
            <a:endParaRPr lang="cs-CZ" sz="1400" b="1" dirty="0" smtClean="0">
              <a:latin typeface="Arial" pitchFamily="34" charset="0"/>
              <a:cs typeface="Arial" pitchFamily="34" charset="0"/>
            </a:endParaRPr>
          </a:p>
          <a:p>
            <a:pPr marL="342900" lvl="1" indent="-342900" algn="just" eaLnBrk="1" hangingPunct="1">
              <a:defRPr/>
            </a:pPr>
            <a:r>
              <a:rPr lang="cs-CZ" sz="1400" b="1" dirty="0" err="1" smtClean="0">
                <a:latin typeface="Arial" pitchFamily="34" charset="0"/>
                <a:cs typeface="Arial" pitchFamily="34" charset="0"/>
              </a:rPr>
              <a:t>Rekodifikace</a:t>
            </a:r>
            <a:r>
              <a:rPr lang="cs-CZ" sz="1400" b="1" dirty="0" smtClean="0">
                <a:latin typeface="Arial" pitchFamily="34" charset="0"/>
                <a:cs typeface="Arial" pitchFamily="34" charset="0"/>
              </a:rPr>
              <a:t> </a:t>
            </a:r>
            <a:r>
              <a:rPr lang="cs-CZ" sz="1400" b="1" dirty="0" smtClean="0">
                <a:latin typeface="Arial" pitchFamily="34" charset="0"/>
                <a:cs typeface="Arial" pitchFamily="34" charset="0"/>
              </a:rPr>
              <a:t>k 1. 1. 2014</a:t>
            </a:r>
          </a:p>
          <a:p>
            <a:pPr marL="742950" lvl="2" indent="-342900" algn="just" eaLnBrk="1" hangingPunct="1">
              <a:buNone/>
              <a:defRPr/>
            </a:pPr>
            <a:r>
              <a:rPr lang="cs-CZ" sz="1400" dirty="0" smtClean="0">
                <a:latin typeface="Arial" pitchFamily="34" charset="0"/>
                <a:cs typeface="Arial" pitchFamily="34" charset="0"/>
              </a:rPr>
              <a:t>- 	</a:t>
            </a:r>
            <a:r>
              <a:rPr lang="cs-CZ" sz="1400" dirty="0" smtClean="0">
                <a:latin typeface="Arial" pitchFamily="34" charset="0"/>
                <a:cs typeface="Arial" pitchFamily="34" charset="0"/>
              </a:rPr>
              <a:t>NOZ </a:t>
            </a:r>
            <a:r>
              <a:rPr lang="cs-CZ" sz="1400" dirty="0" smtClean="0">
                <a:latin typeface="Arial" pitchFamily="34" charset="0"/>
                <a:cs typeface="Arial" pitchFamily="34" charset="0"/>
              </a:rPr>
              <a:t>(zákon č. 89/2012 Sb.)</a:t>
            </a:r>
          </a:p>
          <a:p>
            <a:pPr marL="742950" lvl="2" indent="-342900" algn="just" eaLnBrk="1" hangingPunct="1">
              <a:buFontTx/>
              <a:buChar char="-"/>
              <a:defRPr/>
            </a:pPr>
            <a:r>
              <a:rPr lang="cs-CZ" sz="1400" dirty="0" smtClean="0">
                <a:latin typeface="Arial" pitchFamily="34" charset="0"/>
                <a:cs typeface="Arial" pitchFamily="34" charset="0"/>
              </a:rPr>
              <a:t>ZOK </a:t>
            </a:r>
            <a:r>
              <a:rPr lang="cs-CZ" sz="1400" dirty="0" smtClean="0">
                <a:latin typeface="Arial" pitchFamily="34" charset="0"/>
                <a:cs typeface="Arial" pitchFamily="34" charset="0"/>
              </a:rPr>
              <a:t>(zákon č. 90/2012 Sb</a:t>
            </a:r>
            <a:r>
              <a:rPr lang="cs-CZ" sz="1400" dirty="0" smtClean="0">
                <a:latin typeface="Arial" pitchFamily="34" charset="0"/>
                <a:cs typeface="Arial" pitchFamily="34" charset="0"/>
              </a:rPr>
              <a:t>.)</a:t>
            </a:r>
          </a:p>
          <a:p>
            <a:pPr marL="742950" lvl="2" indent="-342900" algn="just" eaLnBrk="1" hangingPunct="1">
              <a:buFontTx/>
              <a:buChar char="-"/>
              <a:defRPr/>
            </a:pPr>
            <a:r>
              <a:rPr lang="cs-CZ" sz="1400" dirty="0" smtClean="0">
                <a:latin typeface="Arial" pitchFamily="34" charset="0"/>
                <a:cs typeface="Arial" pitchFamily="34" charset="0"/>
              </a:rPr>
              <a:t>další </a:t>
            </a:r>
            <a:r>
              <a:rPr lang="cs-CZ" sz="1400" dirty="0" smtClean="0">
                <a:latin typeface="Arial" pitchFamily="34" charset="0"/>
                <a:cs typeface="Arial" pitchFamily="34" charset="0"/>
              </a:rPr>
              <a:t>předpisy (od 1. 1. 2014</a:t>
            </a:r>
            <a:r>
              <a:rPr lang="cs-CZ" sz="1400" dirty="0" smtClean="0">
                <a:latin typeface="Arial" pitchFamily="34" charset="0"/>
                <a:cs typeface="Arial" pitchFamily="34" charset="0"/>
              </a:rPr>
              <a:t>)</a:t>
            </a:r>
          </a:p>
          <a:p>
            <a:r>
              <a:rPr lang="cs-CZ" altLang="cs-CZ" sz="1400" b="1" dirty="0" smtClean="0">
                <a:latin typeface="Arial" charset="0"/>
              </a:rPr>
              <a:t>NOZ zahrnuje kromě korpusu občanského práva </a:t>
            </a:r>
            <a:r>
              <a:rPr lang="cs-CZ" altLang="cs-CZ" sz="1400" dirty="0" smtClean="0">
                <a:latin typeface="Arial" charset="0"/>
              </a:rPr>
              <a:t>(osoby, věci a práva) také</a:t>
            </a:r>
          </a:p>
          <a:p>
            <a:pPr lvl="1"/>
            <a:r>
              <a:rPr lang="cs-CZ" altLang="cs-CZ" sz="1400" dirty="0" smtClean="0">
                <a:latin typeface="Arial" charset="0"/>
              </a:rPr>
              <a:t>Rodinné právo (část II. - § 655 a </a:t>
            </a:r>
            <a:r>
              <a:rPr lang="cs-CZ" altLang="cs-CZ" sz="1400" dirty="0" err="1" smtClean="0">
                <a:latin typeface="Arial" charset="0"/>
              </a:rPr>
              <a:t>násl</a:t>
            </a:r>
            <a:r>
              <a:rPr lang="cs-CZ" altLang="cs-CZ" sz="1400" dirty="0" smtClean="0">
                <a:latin typeface="Arial" charset="0"/>
              </a:rPr>
              <a:t>. - manželství, příbuzenství a poručnictví, opatrovnictví, pěstounská péče </a:t>
            </a:r>
          </a:p>
          <a:p>
            <a:pPr lvl="1"/>
            <a:r>
              <a:rPr lang="cs-CZ" altLang="cs-CZ" sz="1400" dirty="0" smtClean="0">
                <a:latin typeface="Arial" charset="0"/>
              </a:rPr>
              <a:t>Obchodní právo společností, obchodní závazky</a:t>
            </a:r>
          </a:p>
          <a:p>
            <a:r>
              <a:rPr lang="cs-CZ" altLang="cs-CZ" sz="1400" b="1" dirty="0" smtClean="0">
                <a:latin typeface="Arial" charset="0"/>
              </a:rPr>
              <a:t>NOZ nezahrnuje </a:t>
            </a:r>
            <a:r>
              <a:rPr lang="cs-CZ" altLang="cs-CZ" sz="1400" dirty="0" smtClean="0">
                <a:latin typeface="Arial" charset="0"/>
              </a:rPr>
              <a:t>Pracovní právo (zákoník práce č. 262/2006 Sb.) ale: subsidiární použití NOZ</a:t>
            </a:r>
          </a:p>
          <a:p>
            <a:pPr marL="742950" lvl="2" indent="-342900" algn="just" eaLnBrk="1" hangingPunct="1">
              <a:buFontTx/>
              <a:buChar char="-"/>
              <a:defRPr/>
            </a:pPr>
            <a:endParaRPr lang="cs-CZ" sz="1800" dirty="0" smtClean="0">
              <a:latin typeface="Arial" pitchFamily="34" charset="0"/>
              <a:cs typeface="Arial" pitchFamily="34" charset="0"/>
            </a:endParaRPr>
          </a:p>
          <a:p>
            <a:pPr eaLnBrk="1" hangingPunct="1">
              <a:defRPr/>
            </a:pPr>
            <a:endParaRPr lang="cs-CZ" sz="1800" dirty="0" smtClean="0">
              <a:latin typeface="Arial" charset="0"/>
              <a:cs typeface="Arial" charset="0"/>
            </a:endParaRPr>
          </a:p>
        </p:txBody>
      </p:sp>
      <p:sp>
        <p:nvSpPr>
          <p:cNvPr id="13316" name="Zástupný symbol pro číslo snímku 3"/>
          <p:cNvSpPr>
            <a:spLocks noGrp="1"/>
          </p:cNvSpPr>
          <p:nvPr>
            <p:ph type="sldNum" sz="quarter" idx="10"/>
          </p:nvPr>
        </p:nvSpPr>
        <p:spPr>
          <a:noFill/>
        </p:spPr>
        <p:txBody>
          <a:bodyPr/>
          <a:lstStyle/>
          <a:p>
            <a:fld id="{98DEA8F5-4F88-4DB6-BB65-A40F11C34FA4}" type="slidenum">
              <a:rPr lang="cs-CZ" altLang="cs-CZ"/>
              <a:pPr/>
              <a:t>9</a:t>
            </a:fld>
            <a:endParaRPr lang="cs-CZ" alt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eps_prezentace2">
  <a:themeElements>
    <a:clrScheme name="ceps_prezentace2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ceps_prezentace2">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360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3400" b="0" i="0" u="none" strike="noStrike" cap="none" normalizeH="0" baseline="0" smtClean="0">
            <a:ln>
              <a:noFill/>
            </a:ln>
            <a:solidFill>
              <a:srgbClr val="7D1E1E"/>
            </a:solidFill>
            <a:effectLst/>
            <a:latin typeface="Trebuchet MS"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360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3400" b="0" i="0" u="none" strike="noStrike" cap="none" normalizeH="0" baseline="0" smtClean="0">
            <a:ln>
              <a:noFill/>
            </a:ln>
            <a:solidFill>
              <a:srgbClr val="7D1E1E"/>
            </a:solidFill>
            <a:effectLst/>
            <a:latin typeface="Trebuchet MS" pitchFamily="34" charset="0"/>
          </a:defRPr>
        </a:defPPr>
      </a:lstStyle>
    </a:lnDef>
  </a:objectDefaults>
  <a:extraClrSchemeLst>
    <a:extraClrScheme>
      <a:clrScheme name="ceps_prezentace2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ceps_prezentace2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ceps_prezentace2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ceps_prezentace2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ceps_prezentace2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ceps_prezentace2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ceps_prezentace2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eps_prezentace2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ceps_prezentace2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eps_prezentace2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ceps_prezentace2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ceps_prezentace2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ceps_prezentace2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eps_prezentace2">
  <a:themeElements>
    <a:clrScheme name="1_ceps_prezentace2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1_ceps_prezentace2">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360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3400" b="0" i="0" u="none" strike="noStrike" cap="none" normalizeH="0" baseline="0" smtClean="0">
            <a:ln>
              <a:noFill/>
            </a:ln>
            <a:solidFill>
              <a:srgbClr val="7D1E1E"/>
            </a:solidFill>
            <a:effectLst/>
            <a:latin typeface="Trebuchet MS"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360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3400" b="0" i="0" u="none" strike="noStrike" cap="none" normalizeH="0" baseline="0" smtClean="0">
            <a:ln>
              <a:noFill/>
            </a:ln>
            <a:solidFill>
              <a:srgbClr val="7D1E1E"/>
            </a:solidFill>
            <a:effectLst/>
            <a:latin typeface="Trebuchet MS" pitchFamily="34" charset="0"/>
          </a:defRPr>
        </a:defPPr>
      </a:lstStyle>
    </a:lnDef>
  </a:objectDefaults>
  <a:extraClrSchemeLst>
    <a:extraClrScheme>
      <a:clrScheme name="1_ceps_prezentace2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1_ceps_prezentace2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1_ceps_prezentace2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1_ceps_prezentace2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1_ceps_prezentace2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1_ceps_prezentace2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1_ceps_prezentace2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1_ceps_prezentace2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1_ceps_prezentace2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1_ceps_prezentace2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1_ceps_prezentace2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1_ceps_prezentace2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1_ceps_prezentace2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ceps_prezentace2</Template>
  <TotalTime>519</TotalTime>
  <Words>935</Words>
  <Application>Microsoft Office PowerPoint</Application>
  <PresentationFormat>Předvádění na obrazovce (4:3)</PresentationFormat>
  <Paragraphs>153</Paragraphs>
  <Slides>13</Slides>
  <Notes>7</Notes>
  <HiddenSlides>0</HiddenSlides>
  <MMClips>0</MMClips>
  <ScaleCrop>false</ScaleCrop>
  <HeadingPairs>
    <vt:vector size="4" baseType="variant">
      <vt:variant>
        <vt:lpstr>Motiv</vt:lpstr>
      </vt:variant>
      <vt:variant>
        <vt:i4>2</vt:i4>
      </vt:variant>
      <vt:variant>
        <vt:lpstr>Nadpisy snímků</vt:lpstr>
      </vt:variant>
      <vt:variant>
        <vt:i4>13</vt:i4>
      </vt:variant>
    </vt:vector>
  </HeadingPairs>
  <TitlesOfParts>
    <vt:vector size="15" baseType="lpstr">
      <vt:lpstr>ceps_prezentace2</vt:lpstr>
      <vt:lpstr>1_ceps_prezentace2</vt:lpstr>
      <vt:lpstr>Snímek 1</vt:lpstr>
      <vt:lpstr>Právo jako systém</vt:lpstr>
      <vt:lpstr>1) Právo mezinárodní a právo vnitrostátní</vt:lpstr>
      <vt:lpstr>Poměr práva vnitrostátního a práva mezinárodního</vt:lpstr>
      <vt:lpstr>2) Právo pozitivní a přirozené</vt:lpstr>
      <vt:lpstr>3) Právo soukromé a veřejné</vt:lpstr>
      <vt:lpstr>Právní odvětví, právní instituty</vt:lpstr>
      <vt:lpstr>Právní odvětví veřejného práva</vt:lpstr>
      <vt:lpstr>Právní odvětví soukromého práva</vt:lpstr>
      <vt:lpstr>Soukromé právo po rekodifikaci (od 1. 1. 2014)</vt:lpstr>
      <vt:lpstr>+ Hmotné a procesní právo</vt:lpstr>
      <vt:lpstr>Právní odvětví smíšená.</vt:lpstr>
      <vt:lpstr>Alternativní členění práva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sikulova</dc:creator>
  <cp:lastModifiedBy>Foltas</cp:lastModifiedBy>
  <cp:revision>54</cp:revision>
  <dcterms:created xsi:type="dcterms:W3CDTF">2010-10-05T09:13:21Z</dcterms:created>
  <dcterms:modified xsi:type="dcterms:W3CDTF">2015-01-16T09:52:46Z</dcterms:modified>
</cp:coreProperties>
</file>