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303" r:id="rId7"/>
    <p:sldId id="304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1" r:id="rId18"/>
    <p:sldId id="272" r:id="rId19"/>
    <p:sldId id="273" r:id="rId20"/>
    <p:sldId id="270" r:id="rId21"/>
    <p:sldId id="286" r:id="rId22"/>
    <p:sldId id="274" r:id="rId23"/>
    <p:sldId id="305" r:id="rId24"/>
    <p:sldId id="275" r:id="rId25"/>
    <p:sldId id="276" r:id="rId26"/>
    <p:sldId id="277" r:id="rId27"/>
    <p:sldId id="278" r:id="rId28"/>
    <p:sldId id="287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8" r:id="rId37"/>
    <p:sldId id="289" r:id="rId38"/>
    <p:sldId id="290" r:id="rId39"/>
    <p:sldId id="291" r:id="rId40"/>
    <p:sldId id="293" r:id="rId41"/>
    <p:sldId id="297" r:id="rId42"/>
    <p:sldId id="296" r:id="rId43"/>
    <p:sldId id="294" r:id="rId44"/>
    <p:sldId id="295" r:id="rId45"/>
    <p:sldId id="298" r:id="rId46"/>
    <p:sldId id="299" r:id="rId47"/>
    <p:sldId id="300" r:id="rId48"/>
    <p:sldId id="292" r:id="rId49"/>
    <p:sldId id="301" r:id="rId50"/>
    <p:sldId id="302" r:id="rId5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934" y="-10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76412\Downloads\ISO_survey_2012\chartmaker_iso_survey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[chartmaker_iso_survey.xls]ChartBasic!PivotTable2</c:name>
    <c:fmtId val="10"/>
  </c:pivotSource>
  <c:chart>
    <c:title>
      <c:tx>
        <c:strRef>
          <c:f>ChartBasic!$B$1</c:f>
          <c:strCache>
            <c:ptCount val="1"/>
            <c:pt idx="0">
              <c:v>Czech Republic</c:v>
            </c:pt>
          </c:strCache>
        </c:strRef>
      </c:tx>
      <c:layout/>
      <c:overlay val="0"/>
      <c:spPr>
        <a:noFill/>
        <a:ln w="25400">
          <a:noFill/>
        </a:ln>
      </c:spPr>
      <c:txPr>
        <a:bodyPr/>
        <a:lstStyle/>
        <a:p>
          <a:pPr>
            <a:defRPr sz="2200" b="1" i="1" u="none" strike="noStrike" baseline="0">
              <a:solidFill>
                <a:srgbClr val="000000"/>
              </a:solidFill>
              <a:latin typeface="Verdana"/>
              <a:ea typeface="Verdana"/>
              <a:cs typeface="Verdana"/>
            </a:defRPr>
          </a:pPr>
          <a:endParaRPr lang="cs-CZ"/>
        </a:p>
      </c:txPr>
    </c:title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  <c:pivotFmt>
        <c:idx val="13"/>
        <c:marker>
          <c:symbol val="none"/>
        </c:marker>
      </c:pivotFmt>
      <c:pivotFmt>
        <c:idx val="14"/>
        <c:marker>
          <c:symbol val="none"/>
        </c:marker>
      </c:pivotFmt>
      <c:pivotFmt>
        <c:idx val="15"/>
        <c:marker>
          <c:symbol val="none"/>
        </c:marker>
      </c:pivotFmt>
      <c:pivotFmt>
        <c:idx val="16"/>
        <c:marker>
          <c:symbol val="none"/>
        </c:marker>
      </c:pivotFmt>
      <c:pivotFmt>
        <c:idx val="17"/>
        <c:marker>
          <c:symbol val="none"/>
        </c:marker>
      </c:pivotFmt>
      <c:pivotFmt>
        <c:idx val="18"/>
        <c:marker>
          <c:symbol val="none"/>
        </c:marker>
      </c:pivotFmt>
      <c:pivotFmt>
        <c:idx val="19"/>
        <c:marker>
          <c:symbol val="none"/>
        </c:marker>
      </c:pivotFmt>
      <c:pivotFmt>
        <c:idx val="20"/>
        <c:marker>
          <c:symbol val="none"/>
        </c:marker>
      </c:pivotFmt>
      <c:pivotFmt>
        <c:idx val="21"/>
        <c:marker>
          <c:symbol val="none"/>
        </c:marker>
      </c:pivotFmt>
      <c:pivotFmt>
        <c:idx val="22"/>
        <c:marker>
          <c:symbol val="none"/>
        </c:marker>
      </c:pivotFmt>
      <c:pivotFmt>
        <c:idx val="23"/>
        <c:marker>
          <c:symbol val="none"/>
        </c:marker>
      </c:pivotFmt>
      <c:pivotFmt>
        <c:idx val="24"/>
        <c:marker>
          <c:symbol val="none"/>
        </c:marker>
      </c:pivotFmt>
      <c:pivotFmt>
        <c:idx val="25"/>
        <c:marker>
          <c:symbol val="none"/>
        </c:marker>
      </c:pivotFmt>
      <c:pivotFmt>
        <c:idx val="26"/>
        <c:marker>
          <c:symbol val="none"/>
        </c:marker>
      </c:pivotFmt>
      <c:pivotFmt>
        <c:idx val="27"/>
        <c:marker>
          <c:symbol val="none"/>
        </c:marker>
      </c:pivotFmt>
      <c:pivotFmt>
        <c:idx val="28"/>
        <c:marker>
          <c:symbol val="none"/>
        </c:marker>
      </c:pivotFmt>
      <c:pivotFmt>
        <c:idx val="29"/>
        <c:marker>
          <c:symbol val="none"/>
        </c:marker>
      </c:pivotFmt>
      <c:pivotFmt>
        <c:idx val="30"/>
        <c:marker>
          <c:symbol val="none"/>
        </c:marker>
      </c:pivotFmt>
      <c:pivotFmt>
        <c:idx val="31"/>
        <c:marker>
          <c:symbol val="none"/>
        </c:marker>
      </c:pivotFmt>
      <c:pivotFmt>
        <c:idx val="32"/>
        <c:marker>
          <c:symbol val="none"/>
        </c:marker>
      </c:pivotFmt>
      <c:pivotFmt>
        <c:idx val="33"/>
        <c:marker>
          <c:symbol val="none"/>
        </c:marker>
      </c:pivotFmt>
      <c:pivotFmt>
        <c:idx val="34"/>
        <c:marker>
          <c:symbol val="none"/>
        </c:marker>
      </c:pivotFmt>
      <c:pivotFmt>
        <c:idx val="35"/>
        <c:marker>
          <c:symbol val="none"/>
        </c:marker>
      </c:pivotFmt>
      <c:pivotFmt>
        <c:idx val="36"/>
        <c:marker>
          <c:symbol val="none"/>
        </c:marker>
      </c:pivotFmt>
      <c:pivotFmt>
        <c:idx val="37"/>
        <c:marker>
          <c:symbol val="none"/>
        </c:marker>
      </c:pivotFmt>
      <c:pivotFmt>
        <c:idx val="38"/>
        <c:marker>
          <c:symbol val="none"/>
        </c:marker>
      </c:pivotFmt>
      <c:pivotFmt>
        <c:idx val="39"/>
        <c:marker>
          <c:symbol val="none"/>
        </c:marker>
      </c:pivotFmt>
      <c:pivotFmt>
        <c:idx val="40"/>
        <c:marker>
          <c:symbol val="none"/>
        </c:marker>
      </c:pivotFmt>
      <c:pivotFmt>
        <c:idx val="41"/>
        <c:marker>
          <c:symbol val="none"/>
        </c:marker>
      </c:pivotFmt>
      <c:pivotFmt>
        <c:idx val="42"/>
        <c:marker>
          <c:symbol val="none"/>
        </c:marker>
      </c:pivotFmt>
      <c:pivotFmt>
        <c:idx val="43"/>
        <c:marker>
          <c:symbol val="none"/>
        </c:marker>
      </c:pivotFmt>
      <c:pivotFmt>
        <c:idx val="44"/>
        <c:marker>
          <c:symbol val="none"/>
        </c:marker>
      </c:pivotFmt>
      <c:pivotFmt>
        <c:idx val="45"/>
        <c:marker>
          <c:symbol val="none"/>
        </c:marker>
      </c:pivotFmt>
      <c:pivotFmt>
        <c:idx val="46"/>
        <c:marker>
          <c:symbol val="none"/>
        </c:marker>
      </c:pivotFmt>
      <c:pivotFmt>
        <c:idx val="47"/>
        <c:marker>
          <c:symbol val="none"/>
        </c:marker>
      </c:pivotFmt>
      <c:pivotFmt>
        <c:idx val="48"/>
        <c:marker>
          <c:symbol val="none"/>
        </c:marker>
      </c:pivotFmt>
      <c:pivotFmt>
        <c:idx val="49"/>
        <c:marker>
          <c:symbol val="none"/>
        </c:marker>
      </c:pivotFmt>
      <c:pivotFmt>
        <c:idx val="50"/>
        <c:marker>
          <c:symbol val="none"/>
        </c:marker>
      </c:pivotFmt>
      <c:pivotFmt>
        <c:idx val="51"/>
        <c:marker>
          <c:symbol val="none"/>
        </c:marker>
      </c:pivotFmt>
      <c:pivotFmt>
        <c:idx val="52"/>
        <c:marker>
          <c:symbol val="none"/>
        </c:marker>
      </c:pivotFmt>
      <c:pivotFmt>
        <c:idx val="53"/>
        <c:marker>
          <c:symbol val="none"/>
        </c:marker>
      </c:pivotFmt>
      <c:pivotFmt>
        <c:idx val="54"/>
        <c:marker>
          <c:symbol val="none"/>
        </c:marker>
      </c:pivotFmt>
      <c:pivotFmt>
        <c:idx val="55"/>
        <c:marker>
          <c:symbol val="none"/>
        </c:marker>
      </c:pivotFmt>
      <c:pivotFmt>
        <c:idx val="56"/>
        <c:marker>
          <c:symbol val="none"/>
        </c:marker>
      </c:pivotFmt>
      <c:pivotFmt>
        <c:idx val="57"/>
        <c:marker>
          <c:symbol val="none"/>
        </c:marker>
      </c:pivotFmt>
      <c:pivotFmt>
        <c:idx val="58"/>
        <c:marker>
          <c:symbol val="none"/>
        </c:marker>
      </c:pivotFmt>
      <c:pivotFmt>
        <c:idx val="59"/>
        <c:marker>
          <c:symbol val="none"/>
        </c:marker>
      </c:pivotFmt>
      <c:pivotFmt>
        <c:idx val="60"/>
        <c:marker>
          <c:symbol val="none"/>
        </c:marker>
      </c:pivotFmt>
      <c:pivotFmt>
        <c:idx val="61"/>
        <c:marker>
          <c:symbol val="none"/>
        </c:marker>
      </c:pivotFmt>
      <c:pivotFmt>
        <c:idx val="62"/>
        <c:marker>
          <c:symbol val="none"/>
        </c:marker>
      </c:pivotFmt>
      <c:pivotFmt>
        <c:idx val="63"/>
        <c:marker>
          <c:symbol val="none"/>
        </c:marker>
      </c:pivotFmt>
      <c:pivotFmt>
        <c:idx val="64"/>
        <c:marker>
          <c:symbol val="none"/>
        </c:marker>
      </c:pivotFmt>
      <c:pivotFmt>
        <c:idx val="65"/>
        <c:marker>
          <c:symbol val="none"/>
        </c:marker>
      </c:pivotFmt>
      <c:pivotFmt>
        <c:idx val="66"/>
        <c:marker>
          <c:symbol val="none"/>
        </c:marker>
      </c:pivotFmt>
      <c:pivotFmt>
        <c:idx val="67"/>
        <c:marker>
          <c:symbol val="none"/>
        </c:marker>
      </c:pivotFmt>
      <c:pivotFmt>
        <c:idx val="68"/>
        <c:marker>
          <c:symbol val="none"/>
        </c:marker>
      </c:pivotFmt>
      <c:pivotFmt>
        <c:idx val="69"/>
        <c:marker>
          <c:symbol val="none"/>
        </c:marker>
      </c:pivotFmt>
      <c:pivotFmt>
        <c:idx val="70"/>
        <c:marker>
          <c:symbol val="none"/>
        </c:marker>
      </c:pivotFmt>
      <c:pivotFmt>
        <c:idx val="71"/>
        <c:marker>
          <c:symbol val="none"/>
        </c:marker>
      </c:pivotFmt>
      <c:pivotFmt>
        <c:idx val="72"/>
        <c:marker>
          <c:symbol val="none"/>
        </c:marker>
      </c:pivotFmt>
      <c:pivotFmt>
        <c:idx val="73"/>
        <c:marker>
          <c:symbol val="none"/>
        </c:marker>
      </c:pivotFmt>
      <c:pivotFmt>
        <c:idx val="74"/>
        <c:marker>
          <c:symbol val="none"/>
        </c:marker>
      </c:pivotFmt>
      <c:pivotFmt>
        <c:idx val="75"/>
        <c:marker>
          <c:symbol val="none"/>
        </c:marker>
      </c:pivotFmt>
      <c:pivotFmt>
        <c:idx val="76"/>
        <c:marker>
          <c:symbol val="none"/>
        </c:marker>
      </c:pivotFmt>
      <c:pivotFmt>
        <c:idx val="77"/>
        <c:marker>
          <c:symbol val="none"/>
        </c:marker>
      </c:pivotFmt>
      <c:pivotFmt>
        <c:idx val="78"/>
        <c:marker>
          <c:symbol val="none"/>
        </c:marker>
      </c:pivotFmt>
      <c:pivotFmt>
        <c:idx val="79"/>
        <c:marker>
          <c:symbol val="none"/>
        </c:marker>
      </c:pivotFmt>
      <c:pivotFmt>
        <c:idx val="80"/>
        <c:marker>
          <c:symbol val="none"/>
        </c:marker>
      </c:pivotFmt>
      <c:pivotFmt>
        <c:idx val="81"/>
        <c:marker>
          <c:symbol val="none"/>
        </c:marker>
      </c:pivotFmt>
      <c:pivotFmt>
        <c:idx val="82"/>
        <c:marker>
          <c:symbol val="none"/>
        </c:marker>
      </c:pivotFmt>
      <c:pivotFmt>
        <c:idx val="83"/>
        <c:marker>
          <c:symbol val="none"/>
        </c:marker>
      </c:pivotFmt>
      <c:pivotFmt>
        <c:idx val="84"/>
        <c:marker>
          <c:symbol val="none"/>
        </c:marker>
      </c:pivotFmt>
      <c:pivotFmt>
        <c:idx val="85"/>
        <c:marker>
          <c:symbol val="none"/>
        </c:marker>
      </c:pivotFmt>
      <c:pivotFmt>
        <c:idx val="86"/>
        <c:marker>
          <c:symbol val="none"/>
        </c:marker>
      </c:pivotFmt>
      <c:pivotFmt>
        <c:idx val="87"/>
        <c:marker>
          <c:symbol val="none"/>
        </c:marker>
      </c:pivotFmt>
      <c:pivotFmt>
        <c:idx val="88"/>
        <c:marker>
          <c:symbol val="none"/>
        </c:marker>
      </c:pivotFmt>
      <c:pivotFmt>
        <c:idx val="89"/>
        <c:marker>
          <c:symbol val="none"/>
        </c:marker>
      </c:pivotFmt>
      <c:pivotFmt>
        <c:idx val="90"/>
        <c:marker>
          <c:symbol val="none"/>
        </c:marker>
      </c:pivotFmt>
      <c:pivotFmt>
        <c:idx val="91"/>
        <c:marker>
          <c:symbol val="none"/>
        </c:marker>
      </c:pivotFmt>
      <c:pivotFmt>
        <c:idx val="92"/>
        <c:marker>
          <c:symbol val="none"/>
        </c:marker>
      </c:pivotFmt>
      <c:pivotFmt>
        <c:idx val="93"/>
        <c:marker>
          <c:symbol val="none"/>
        </c:marker>
      </c:pivotFmt>
      <c:pivotFmt>
        <c:idx val="94"/>
        <c:marker>
          <c:symbol val="none"/>
        </c:marker>
      </c:pivotFmt>
      <c:pivotFmt>
        <c:idx val="95"/>
        <c:marker>
          <c:symbol val="none"/>
        </c:marker>
      </c:pivotFmt>
      <c:pivotFmt>
        <c:idx val="96"/>
        <c:marker>
          <c:symbol val="none"/>
        </c:marker>
      </c:pivotFmt>
      <c:pivotFmt>
        <c:idx val="97"/>
        <c:marker>
          <c:symbol val="none"/>
        </c:marker>
      </c:pivotFmt>
      <c:pivotFmt>
        <c:idx val="98"/>
        <c:marker>
          <c:symbol val="none"/>
        </c:marker>
      </c:pivotFmt>
      <c:pivotFmt>
        <c:idx val="99"/>
        <c:marker>
          <c:symbol val="none"/>
        </c:marker>
      </c:pivotFmt>
      <c:pivotFmt>
        <c:idx val="100"/>
        <c:marker>
          <c:symbol val="none"/>
        </c:marker>
      </c:pivotFmt>
      <c:pivotFmt>
        <c:idx val="101"/>
        <c:marker>
          <c:symbol val="none"/>
        </c:marker>
      </c:pivotFmt>
      <c:pivotFmt>
        <c:idx val="102"/>
        <c:marker>
          <c:symbol val="none"/>
        </c:marker>
      </c:pivotFmt>
      <c:pivotFmt>
        <c:idx val="103"/>
        <c:marker>
          <c:symbol val="none"/>
        </c:marker>
      </c:pivotFmt>
      <c:pivotFmt>
        <c:idx val="104"/>
        <c:marker>
          <c:symbol val="none"/>
        </c:marker>
      </c:pivotFmt>
      <c:pivotFmt>
        <c:idx val="105"/>
        <c:marker>
          <c:symbol val="none"/>
        </c:marker>
      </c:pivotFmt>
      <c:pivotFmt>
        <c:idx val="106"/>
        <c:marker>
          <c:symbol val="none"/>
        </c:marker>
      </c:pivotFmt>
      <c:pivotFmt>
        <c:idx val="107"/>
        <c:marker>
          <c:symbol val="none"/>
        </c:marker>
      </c:pivotFmt>
      <c:pivotFmt>
        <c:idx val="108"/>
        <c:marker>
          <c:symbol val="none"/>
        </c:marker>
      </c:pivotFmt>
      <c:pivotFmt>
        <c:idx val="109"/>
        <c:marker>
          <c:symbol val="none"/>
        </c:marker>
      </c:pivotFmt>
      <c:pivotFmt>
        <c:idx val="110"/>
        <c:marker>
          <c:symbol val="none"/>
        </c:marker>
      </c:pivotFmt>
      <c:pivotFmt>
        <c:idx val="111"/>
        <c:marker>
          <c:symbol val="none"/>
        </c:marker>
      </c:pivotFmt>
      <c:pivotFmt>
        <c:idx val="112"/>
        <c:marker>
          <c:symbol val="none"/>
        </c:marker>
      </c:pivotFmt>
      <c:pivotFmt>
        <c:idx val="113"/>
        <c:marker>
          <c:symbol val="none"/>
        </c:marker>
      </c:pivotFmt>
      <c:pivotFmt>
        <c:idx val="114"/>
        <c:marker>
          <c:symbol val="none"/>
        </c:marker>
      </c:pivotFmt>
      <c:pivotFmt>
        <c:idx val="115"/>
        <c:marker>
          <c:symbol val="none"/>
        </c:marker>
      </c:pivotFmt>
      <c:pivotFmt>
        <c:idx val="116"/>
        <c:marker>
          <c:symbol val="none"/>
        </c:marker>
      </c:pivotFmt>
      <c:pivotFmt>
        <c:idx val="117"/>
        <c:marker>
          <c:symbol val="none"/>
        </c:marker>
      </c:pivotFmt>
      <c:pivotFmt>
        <c:idx val="118"/>
        <c:marker>
          <c:symbol val="none"/>
        </c:marker>
      </c:pivotFmt>
      <c:pivotFmt>
        <c:idx val="119"/>
        <c:marker>
          <c:symbol val="none"/>
        </c:marker>
      </c:pivotFmt>
      <c:pivotFmt>
        <c:idx val="120"/>
        <c:marker>
          <c:symbol val="none"/>
        </c:marker>
      </c:pivotFmt>
      <c:pivotFmt>
        <c:idx val="121"/>
        <c:marker>
          <c:symbol val="none"/>
        </c:marker>
      </c:pivotFmt>
      <c:pivotFmt>
        <c:idx val="122"/>
        <c:marker>
          <c:symbol val="none"/>
        </c:marker>
      </c:pivotFmt>
      <c:pivotFmt>
        <c:idx val="123"/>
        <c:marker>
          <c:symbol val="none"/>
        </c:marker>
      </c:pivotFmt>
      <c:pivotFmt>
        <c:idx val="124"/>
        <c:marker>
          <c:symbol val="none"/>
        </c:marker>
      </c:pivotFmt>
      <c:pivotFmt>
        <c:idx val="125"/>
        <c:marker>
          <c:symbol val="none"/>
        </c:marker>
      </c:pivotFmt>
      <c:pivotFmt>
        <c:idx val="126"/>
        <c:marker>
          <c:symbol val="none"/>
        </c:marker>
      </c:pivotFmt>
      <c:pivotFmt>
        <c:idx val="127"/>
        <c:marker>
          <c:symbol val="none"/>
        </c:marker>
      </c:pivotFmt>
      <c:pivotFmt>
        <c:idx val="128"/>
        <c:marker>
          <c:symbol val="none"/>
        </c:marker>
      </c:pivotFmt>
      <c:pivotFmt>
        <c:idx val="129"/>
        <c:marker>
          <c:symbol val="none"/>
        </c:marker>
      </c:pivotFmt>
      <c:pivotFmt>
        <c:idx val="130"/>
        <c:marker>
          <c:symbol val="none"/>
        </c:marker>
      </c:pivotFmt>
      <c:pivotFmt>
        <c:idx val="131"/>
        <c:marker>
          <c:symbol val="none"/>
        </c:marker>
      </c:pivotFmt>
      <c:pivotFmt>
        <c:idx val="132"/>
        <c:marker>
          <c:symbol val="none"/>
        </c:marker>
      </c:pivotFmt>
      <c:pivotFmt>
        <c:idx val="133"/>
        <c:marker>
          <c:symbol val="none"/>
        </c:marker>
      </c:pivotFmt>
      <c:pivotFmt>
        <c:idx val="134"/>
        <c:marker>
          <c:symbol val="none"/>
        </c:marker>
      </c:pivotFmt>
      <c:pivotFmt>
        <c:idx val="135"/>
        <c:marker>
          <c:symbol val="none"/>
        </c:marker>
      </c:pivotFmt>
      <c:pivotFmt>
        <c:idx val="136"/>
        <c:marker>
          <c:symbol val="none"/>
        </c:marker>
      </c:pivotFmt>
      <c:pivotFmt>
        <c:idx val="137"/>
        <c:marker>
          <c:symbol val="none"/>
        </c:marker>
      </c:pivotFmt>
      <c:pivotFmt>
        <c:idx val="138"/>
        <c:marker>
          <c:symbol val="none"/>
        </c:marker>
      </c:pivotFmt>
      <c:pivotFmt>
        <c:idx val="139"/>
        <c:marker>
          <c:symbol val="none"/>
        </c:marker>
      </c:pivotFmt>
      <c:pivotFmt>
        <c:idx val="140"/>
        <c:marker>
          <c:symbol val="none"/>
        </c:marker>
      </c:pivotFmt>
      <c:pivotFmt>
        <c:idx val="141"/>
        <c:marker>
          <c:symbol val="none"/>
        </c:marker>
      </c:pivotFmt>
      <c:pivotFmt>
        <c:idx val="142"/>
        <c:marker>
          <c:symbol val="none"/>
        </c:marker>
      </c:pivotFmt>
      <c:pivotFmt>
        <c:idx val="143"/>
        <c:marker>
          <c:symbol val="none"/>
        </c:marker>
      </c:pivotFmt>
      <c:pivotFmt>
        <c:idx val="144"/>
        <c:marker>
          <c:symbol val="none"/>
        </c:marker>
      </c:pivotFmt>
      <c:pivotFmt>
        <c:idx val="145"/>
        <c:marker>
          <c:symbol val="none"/>
        </c:marker>
      </c:pivotFmt>
      <c:pivotFmt>
        <c:idx val="146"/>
        <c:marker>
          <c:symbol val="none"/>
        </c:marker>
      </c:pivotFmt>
      <c:pivotFmt>
        <c:idx val="147"/>
        <c:marker>
          <c:symbol val="none"/>
        </c:marker>
      </c:pivotFmt>
      <c:pivotFmt>
        <c:idx val="148"/>
        <c:marker>
          <c:symbol val="none"/>
        </c:marker>
      </c:pivotFmt>
      <c:pivotFmt>
        <c:idx val="149"/>
        <c:marker>
          <c:symbol val="none"/>
        </c:marker>
      </c:pivotFmt>
      <c:pivotFmt>
        <c:idx val="150"/>
        <c:marker>
          <c:symbol val="none"/>
        </c:marker>
      </c:pivotFmt>
      <c:pivotFmt>
        <c:idx val="151"/>
        <c:marker>
          <c:symbol val="none"/>
        </c:marker>
      </c:pivotFmt>
      <c:pivotFmt>
        <c:idx val="152"/>
        <c:marker>
          <c:symbol val="none"/>
        </c:marker>
      </c:pivotFmt>
      <c:pivotFmt>
        <c:idx val="153"/>
        <c:marker>
          <c:symbol val="none"/>
        </c:marker>
      </c:pivotFmt>
      <c:pivotFmt>
        <c:idx val="154"/>
        <c:marker>
          <c:symbol val="none"/>
        </c:marker>
      </c:pivotFmt>
      <c:pivotFmt>
        <c:idx val="155"/>
        <c:marker>
          <c:symbol val="none"/>
        </c:marker>
      </c:pivotFmt>
      <c:pivotFmt>
        <c:idx val="156"/>
        <c:marker>
          <c:symbol val="none"/>
        </c:marker>
      </c:pivotFmt>
      <c:pivotFmt>
        <c:idx val="157"/>
        <c:marker>
          <c:symbol val="none"/>
        </c:marker>
      </c:pivotFmt>
      <c:pivotFmt>
        <c:idx val="158"/>
        <c:marker>
          <c:symbol val="none"/>
        </c:marker>
      </c:pivotFmt>
      <c:pivotFmt>
        <c:idx val="159"/>
        <c:marker>
          <c:symbol val="none"/>
        </c:marker>
      </c:pivotFmt>
      <c:pivotFmt>
        <c:idx val="160"/>
        <c:marker>
          <c:symbol val="none"/>
        </c:marker>
      </c:pivotFmt>
      <c:pivotFmt>
        <c:idx val="161"/>
        <c:marker>
          <c:symbol val="none"/>
        </c:marker>
      </c:pivotFmt>
      <c:pivotFmt>
        <c:idx val="162"/>
        <c:marker>
          <c:symbol val="none"/>
        </c:marker>
      </c:pivotFmt>
      <c:pivotFmt>
        <c:idx val="163"/>
        <c:marker>
          <c:symbol val="none"/>
        </c:marker>
      </c:pivotFmt>
      <c:pivotFmt>
        <c:idx val="164"/>
        <c:marker>
          <c:symbol val="none"/>
        </c:marker>
      </c:pivotFmt>
      <c:pivotFmt>
        <c:idx val="165"/>
        <c:marker>
          <c:symbol val="none"/>
        </c:marker>
      </c:pivotFmt>
      <c:pivotFmt>
        <c:idx val="166"/>
        <c:marker>
          <c:symbol val="none"/>
        </c:marker>
      </c:pivotFmt>
      <c:pivotFmt>
        <c:idx val="167"/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ChartBasic!$B$3:$B$4</c:f>
              <c:strCache>
                <c:ptCount val="1"/>
                <c:pt idx="0">
                  <c:v>ISO 9001</c:v>
                </c:pt>
              </c:strCache>
            </c:strRef>
          </c:tx>
          <c:invertIfNegative val="0"/>
          <c:cat>
            <c:strRef>
              <c:f>ChartBasic!$A$5:$A$24</c:f>
              <c:strCache>
                <c:ptCount val="20"/>
                <c:pt idx="0">
                  <c:v>1993 </c:v>
                </c:pt>
                <c:pt idx="1">
                  <c:v>1994 </c:v>
                </c:pt>
                <c:pt idx="2">
                  <c:v>1995 </c:v>
                </c:pt>
                <c:pt idx="3">
                  <c:v>1996 </c:v>
                </c:pt>
                <c:pt idx="4">
                  <c:v>1997 </c:v>
                </c:pt>
                <c:pt idx="5">
                  <c:v>1998 </c:v>
                </c:pt>
                <c:pt idx="6">
                  <c:v>1999 </c:v>
                </c:pt>
                <c:pt idx="7">
                  <c:v>2000 </c:v>
                </c:pt>
                <c:pt idx="8">
                  <c:v>2001 </c:v>
                </c:pt>
                <c:pt idx="9">
                  <c:v>2002 </c:v>
                </c:pt>
                <c:pt idx="10">
                  <c:v>2003 </c:v>
                </c:pt>
                <c:pt idx="11">
                  <c:v>2004 </c:v>
                </c:pt>
                <c:pt idx="12">
                  <c:v>2005 </c:v>
                </c:pt>
                <c:pt idx="13">
                  <c:v>2006 </c:v>
                </c:pt>
                <c:pt idx="14">
                  <c:v>2007 </c:v>
                </c:pt>
                <c:pt idx="15">
                  <c:v>2008 </c:v>
                </c:pt>
                <c:pt idx="16">
                  <c:v>2009 </c:v>
                </c:pt>
                <c:pt idx="17">
                  <c:v>2010 </c:v>
                </c:pt>
                <c:pt idx="18">
                  <c:v>2011 </c:v>
                </c:pt>
                <c:pt idx="19">
                  <c:v>2012 </c:v>
                </c:pt>
              </c:strCache>
            </c:strRef>
          </c:cat>
          <c:val>
            <c:numRef>
              <c:f>ChartBasic!$B$5:$B$24</c:f>
              <c:numCache>
                <c:formatCode>General</c:formatCode>
                <c:ptCount val="20"/>
                <c:pt idx="0">
                  <c:v>18</c:v>
                </c:pt>
                <c:pt idx="1">
                  <c:v>47</c:v>
                </c:pt>
                <c:pt idx="2">
                  <c:v>180</c:v>
                </c:pt>
                <c:pt idx="3">
                  <c:v>366</c:v>
                </c:pt>
                <c:pt idx="4">
                  <c:v>746</c:v>
                </c:pt>
                <c:pt idx="5">
                  <c:v>1443</c:v>
                </c:pt>
                <c:pt idx="6">
                  <c:v>1500</c:v>
                </c:pt>
                <c:pt idx="7">
                  <c:v>5627</c:v>
                </c:pt>
                <c:pt idx="8">
                  <c:v>5627</c:v>
                </c:pt>
                <c:pt idx="9">
                  <c:v>8489</c:v>
                </c:pt>
                <c:pt idx="10">
                  <c:v>2565</c:v>
                </c:pt>
                <c:pt idx="11">
                  <c:v>10781</c:v>
                </c:pt>
                <c:pt idx="12">
                  <c:v>12743</c:v>
                </c:pt>
                <c:pt idx="13">
                  <c:v>12811</c:v>
                </c:pt>
                <c:pt idx="14">
                  <c:v>10458</c:v>
                </c:pt>
                <c:pt idx="15">
                  <c:v>10089</c:v>
                </c:pt>
                <c:pt idx="16">
                  <c:v>14031</c:v>
                </c:pt>
                <c:pt idx="17">
                  <c:v>16242</c:v>
                </c:pt>
                <c:pt idx="18">
                  <c:v>12697</c:v>
                </c:pt>
                <c:pt idx="19">
                  <c:v>10680</c:v>
                </c:pt>
              </c:numCache>
            </c:numRef>
          </c:val>
        </c:ser>
        <c:ser>
          <c:idx val="1"/>
          <c:order val="1"/>
          <c:tx>
            <c:strRef>
              <c:f>ChartBasic!$C$3:$C$4</c:f>
              <c:strCache>
                <c:ptCount val="1"/>
                <c:pt idx="0">
                  <c:v>ISO 14001</c:v>
                </c:pt>
              </c:strCache>
            </c:strRef>
          </c:tx>
          <c:invertIfNegative val="0"/>
          <c:cat>
            <c:strRef>
              <c:f>ChartBasic!$A$5:$A$24</c:f>
              <c:strCache>
                <c:ptCount val="20"/>
                <c:pt idx="0">
                  <c:v>1993 </c:v>
                </c:pt>
                <c:pt idx="1">
                  <c:v>1994 </c:v>
                </c:pt>
                <c:pt idx="2">
                  <c:v>1995 </c:v>
                </c:pt>
                <c:pt idx="3">
                  <c:v>1996 </c:v>
                </c:pt>
                <c:pt idx="4">
                  <c:v>1997 </c:v>
                </c:pt>
                <c:pt idx="5">
                  <c:v>1998 </c:v>
                </c:pt>
                <c:pt idx="6">
                  <c:v>1999 </c:v>
                </c:pt>
                <c:pt idx="7">
                  <c:v>2000 </c:v>
                </c:pt>
                <c:pt idx="8">
                  <c:v>2001 </c:v>
                </c:pt>
                <c:pt idx="9">
                  <c:v>2002 </c:v>
                </c:pt>
                <c:pt idx="10">
                  <c:v>2003 </c:v>
                </c:pt>
                <c:pt idx="11">
                  <c:v>2004 </c:v>
                </c:pt>
                <c:pt idx="12">
                  <c:v>2005 </c:v>
                </c:pt>
                <c:pt idx="13">
                  <c:v>2006 </c:v>
                </c:pt>
                <c:pt idx="14">
                  <c:v>2007 </c:v>
                </c:pt>
                <c:pt idx="15">
                  <c:v>2008 </c:v>
                </c:pt>
                <c:pt idx="16">
                  <c:v>2009 </c:v>
                </c:pt>
                <c:pt idx="17">
                  <c:v>2010 </c:v>
                </c:pt>
                <c:pt idx="18">
                  <c:v>2011 </c:v>
                </c:pt>
                <c:pt idx="19">
                  <c:v>2012 </c:v>
                </c:pt>
              </c:strCache>
            </c:strRef>
          </c:cat>
          <c:val>
            <c:numRef>
              <c:f>ChartBasic!$C$5:$C$24</c:f>
              <c:numCache>
                <c:formatCode>General</c:formatCode>
                <c:ptCount val="20"/>
                <c:pt idx="6">
                  <c:v>60</c:v>
                </c:pt>
                <c:pt idx="7">
                  <c:v>116</c:v>
                </c:pt>
                <c:pt idx="8">
                  <c:v>174</c:v>
                </c:pt>
                <c:pt idx="9">
                  <c:v>318</c:v>
                </c:pt>
                <c:pt idx="10">
                  <c:v>519</c:v>
                </c:pt>
                <c:pt idx="11">
                  <c:v>1288</c:v>
                </c:pt>
                <c:pt idx="12">
                  <c:v>2122</c:v>
                </c:pt>
                <c:pt idx="13">
                  <c:v>2211</c:v>
                </c:pt>
                <c:pt idx="14">
                  <c:v>2731</c:v>
                </c:pt>
                <c:pt idx="15">
                  <c:v>3318</c:v>
                </c:pt>
                <c:pt idx="16">
                  <c:v>4684</c:v>
                </c:pt>
                <c:pt idx="17">
                  <c:v>6629</c:v>
                </c:pt>
                <c:pt idx="18">
                  <c:v>4451</c:v>
                </c:pt>
                <c:pt idx="19">
                  <c:v>4215</c:v>
                </c:pt>
              </c:numCache>
            </c:numRef>
          </c:val>
        </c:ser>
        <c:ser>
          <c:idx val="2"/>
          <c:order val="2"/>
          <c:tx>
            <c:strRef>
              <c:f>ChartBasic!$D$3:$D$4</c:f>
              <c:strCache>
                <c:ptCount val="1"/>
                <c:pt idx="0">
                  <c:v>ISO/TS 16949</c:v>
                </c:pt>
              </c:strCache>
            </c:strRef>
          </c:tx>
          <c:invertIfNegative val="0"/>
          <c:cat>
            <c:strRef>
              <c:f>ChartBasic!$A$5:$A$24</c:f>
              <c:strCache>
                <c:ptCount val="20"/>
                <c:pt idx="0">
                  <c:v>1993 </c:v>
                </c:pt>
                <c:pt idx="1">
                  <c:v>1994 </c:v>
                </c:pt>
                <c:pt idx="2">
                  <c:v>1995 </c:v>
                </c:pt>
                <c:pt idx="3">
                  <c:v>1996 </c:v>
                </c:pt>
                <c:pt idx="4">
                  <c:v>1997 </c:v>
                </c:pt>
                <c:pt idx="5">
                  <c:v>1998 </c:v>
                </c:pt>
                <c:pt idx="6">
                  <c:v>1999 </c:v>
                </c:pt>
                <c:pt idx="7">
                  <c:v>2000 </c:v>
                </c:pt>
                <c:pt idx="8">
                  <c:v>2001 </c:v>
                </c:pt>
                <c:pt idx="9">
                  <c:v>2002 </c:v>
                </c:pt>
                <c:pt idx="10">
                  <c:v>2003 </c:v>
                </c:pt>
                <c:pt idx="11">
                  <c:v>2004 </c:v>
                </c:pt>
                <c:pt idx="12">
                  <c:v>2005 </c:v>
                </c:pt>
                <c:pt idx="13">
                  <c:v>2006 </c:v>
                </c:pt>
                <c:pt idx="14">
                  <c:v>2007 </c:v>
                </c:pt>
                <c:pt idx="15">
                  <c:v>2008 </c:v>
                </c:pt>
                <c:pt idx="16">
                  <c:v>2009 </c:v>
                </c:pt>
                <c:pt idx="17">
                  <c:v>2010 </c:v>
                </c:pt>
                <c:pt idx="18">
                  <c:v>2011 </c:v>
                </c:pt>
                <c:pt idx="19">
                  <c:v>2012 </c:v>
                </c:pt>
              </c:strCache>
            </c:strRef>
          </c:cat>
          <c:val>
            <c:numRef>
              <c:f>ChartBasic!$D$5:$D$24</c:f>
              <c:numCache>
                <c:formatCode>General</c:formatCode>
                <c:ptCount val="20"/>
                <c:pt idx="11">
                  <c:v>307</c:v>
                </c:pt>
                <c:pt idx="12">
                  <c:v>352</c:v>
                </c:pt>
                <c:pt idx="13">
                  <c:v>431</c:v>
                </c:pt>
                <c:pt idx="14">
                  <c:v>526</c:v>
                </c:pt>
                <c:pt idx="15">
                  <c:v>565</c:v>
                </c:pt>
                <c:pt idx="16">
                  <c:v>560</c:v>
                </c:pt>
                <c:pt idx="17">
                  <c:v>593</c:v>
                </c:pt>
                <c:pt idx="18">
                  <c:v>604</c:v>
                </c:pt>
                <c:pt idx="19">
                  <c:v>617</c:v>
                </c:pt>
              </c:numCache>
            </c:numRef>
          </c:val>
        </c:ser>
        <c:ser>
          <c:idx val="3"/>
          <c:order val="3"/>
          <c:tx>
            <c:strRef>
              <c:f>ChartBasic!$E$3:$E$4</c:f>
              <c:strCache>
                <c:ptCount val="1"/>
                <c:pt idx="0">
                  <c:v>ISO 13485</c:v>
                </c:pt>
              </c:strCache>
            </c:strRef>
          </c:tx>
          <c:invertIfNegative val="0"/>
          <c:cat>
            <c:strRef>
              <c:f>ChartBasic!$A$5:$A$24</c:f>
              <c:strCache>
                <c:ptCount val="20"/>
                <c:pt idx="0">
                  <c:v>1993 </c:v>
                </c:pt>
                <c:pt idx="1">
                  <c:v>1994 </c:v>
                </c:pt>
                <c:pt idx="2">
                  <c:v>1995 </c:v>
                </c:pt>
                <c:pt idx="3">
                  <c:v>1996 </c:v>
                </c:pt>
                <c:pt idx="4">
                  <c:v>1997 </c:v>
                </c:pt>
                <c:pt idx="5">
                  <c:v>1998 </c:v>
                </c:pt>
                <c:pt idx="6">
                  <c:v>1999 </c:v>
                </c:pt>
                <c:pt idx="7">
                  <c:v>2000 </c:v>
                </c:pt>
                <c:pt idx="8">
                  <c:v>2001 </c:v>
                </c:pt>
                <c:pt idx="9">
                  <c:v>2002 </c:v>
                </c:pt>
                <c:pt idx="10">
                  <c:v>2003 </c:v>
                </c:pt>
                <c:pt idx="11">
                  <c:v>2004 </c:v>
                </c:pt>
                <c:pt idx="12">
                  <c:v>2005 </c:v>
                </c:pt>
                <c:pt idx="13">
                  <c:v>2006 </c:v>
                </c:pt>
                <c:pt idx="14">
                  <c:v>2007 </c:v>
                </c:pt>
                <c:pt idx="15">
                  <c:v>2008 </c:v>
                </c:pt>
                <c:pt idx="16">
                  <c:v>2009 </c:v>
                </c:pt>
                <c:pt idx="17">
                  <c:v>2010 </c:v>
                </c:pt>
                <c:pt idx="18">
                  <c:v>2011 </c:v>
                </c:pt>
                <c:pt idx="19">
                  <c:v>2012 </c:v>
                </c:pt>
              </c:strCache>
            </c:strRef>
          </c:cat>
          <c:val>
            <c:numRef>
              <c:f>ChartBasic!$E$5:$E$24</c:f>
              <c:numCache>
                <c:formatCode>General</c:formatCode>
                <c:ptCount val="20"/>
                <c:pt idx="11">
                  <c:v>18</c:v>
                </c:pt>
                <c:pt idx="12">
                  <c:v>54</c:v>
                </c:pt>
                <c:pt idx="13">
                  <c:v>65</c:v>
                </c:pt>
                <c:pt idx="14">
                  <c:v>221</c:v>
                </c:pt>
                <c:pt idx="15">
                  <c:v>199</c:v>
                </c:pt>
                <c:pt idx="16">
                  <c:v>131</c:v>
                </c:pt>
                <c:pt idx="17">
                  <c:v>183</c:v>
                </c:pt>
                <c:pt idx="18">
                  <c:v>164</c:v>
                </c:pt>
                <c:pt idx="19">
                  <c:v>195</c:v>
                </c:pt>
              </c:numCache>
            </c:numRef>
          </c:val>
        </c:ser>
        <c:ser>
          <c:idx val="4"/>
          <c:order val="4"/>
          <c:tx>
            <c:strRef>
              <c:f>ChartBasic!$F$3:$F$4</c:f>
              <c:strCache>
                <c:ptCount val="1"/>
                <c:pt idx="0">
                  <c:v>ISO/IEC 27001</c:v>
                </c:pt>
              </c:strCache>
            </c:strRef>
          </c:tx>
          <c:invertIfNegative val="0"/>
          <c:cat>
            <c:strRef>
              <c:f>ChartBasic!$A$5:$A$24</c:f>
              <c:strCache>
                <c:ptCount val="20"/>
                <c:pt idx="0">
                  <c:v>1993 </c:v>
                </c:pt>
                <c:pt idx="1">
                  <c:v>1994 </c:v>
                </c:pt>
                <c:pt idx="2">
                  <c:v>1995 </c:v>
                </c:pt>
                <c:pt idx="3">
                  <c:v>1996 </c:v>
                </c:pt>
                <c:pt idx="4">
                  <c:v>1997 </c:v>
                </c:pt>
                <c:pt idx="5">
                  <c:v>1998 </c:v>
                </c:pt>
                <c:pt idx="6">
                  <c:v>1999 </c:v>
                </c:pt>
                <c:pt idx="7">
                  <c:v>2000 </c:v>
                </c:pt>
                <c:pt idx="8">
                  <c:v>2001 </c:v>
                </c:pt>
                <c:pt idx="9">
                  <c:v>2002 </c:v>
                </c:pt>
                <c:pt idx="10">
                  <c:v>2003 </c:v>
                </c:pt>
                <c:pt idx="11">
                  <c:v>2004 </c:v>
                </c:pt>
                <c:pt idx="12">
                  <c:v>2005 </c:v>
                </c:pt>
                <c:pt idx="13">
                  <c:v>2006 </c:v>
                </c:pt>
                <c:pt idx="14">
                  <c:v>2007 </c:v>
                </c:pt>
                <c:pt idx="15">
                  <c:v>2008 </c:v>
                </c:pt>
                <c:pt idx="16">
                  <c:v>2009 </c:v>
                </c:pt>
                <c:pt idx="17">
                  <c:v>2010 </c:v>
                </c:pt>
                <c:pt idx="18">
                  <c:v>2011 </c:v>
                </c:pt>
                <c:pt idx="19">
                  <c:v>2012 </c:v>
                </c:pt>
              </c:strCache>
            </c:strRef>
          </c:cat>
          <c:val>
            <c:numRef>
              <c:f>ChartBasic!$F$5:$F$24</c:f>
              <c:numCache>
                <c:formatCode>General</c:formatCode>
                <c:ptCount val="20"/>
                <c:pt idx="13">
                  <c:v>27</c:v>
                </c:pt>
                <c:pt idx="14">
                  <c:v>77</c:v>
                </c:pt>
                <c:pt idx="15">
                  <c:v>88</c:v>
                </c:pt>
                <c:pt idx="16">
                  <c:v>264</c:v>
                </c:pt>
                <c:pt idx="17">
                  <c:v>529</c:v>
                </c:pt>
                <c:pt idx="18">
                  <c:v>301</c:v>
                </c:pt>
                <c:pt idx="19">
                  <c:v>264</c:v>
                </c:pt>
              </c:numCache>
            </c:numRef>
          </c:val>
        </c:ser>
        <c:ser>
          <c:idx val="5"/>
          <c:order val="5"/>
          <c:tx>
            <c:strRef>
              <c:f>ChartBasic!$G$3:$G$4</c:f>
              <c:strCache>
                <c:ptCount val="1"/>
                <c:pt idx="0">
                  <c:v>ISO 22000</c:v>
                </c:pt>
              </c:strCache>
            </c:strRef>
          </c:tx>
          <c:invertIfNegative val="0"/>
          <c:cat>
            <c:strRef>
              <c:f>ChartBasic!$A$5:$A$24</c:f>
              <c:strCache>
                <c:ptCount val="20"/>
                <c:pt idx="0">
                  <c:v>1993 </c:v>
                </c:pt>
                <c:pt idx="1">
                  <c:v>1994 </c:v>
                </c:pt>
                <c:pt idx="2">
                  <c:v>1995 </c:v>
                </c:pt>
                <c:pt idx="3">
                  <c:v>1996 </c:v>
                </c:pt>
                <c:pt idx="4">
                  <c:v>1997 </c:v>
                </c:pt>
                <c:pt idx="5">
                  <c:v>1998 </c:v>
                </c:pt>
                <c:pt idx="6">
                  <c:v>1999 </c:v>
                </c:pt>
                <c:pt idx="7">
                  <c:v>2000 </c:v>
                </c:pt>
                <c:pt idx="8">
                  <c:v>2001 </c:v>
                </c:pt>
                <c:pt idx="9">
                  <c:v>2002 </c:v>
                </c:pt>
                <c:pt idx="10">
                  <c:v>2003 </c:v>
                </c:pt>
                <c:pt idx="11">
                  <c:v>2004 </c:v>
                </c:pt>
                <c:pt idx="12">
                  <c:v>2005 </c:v>
                </c:pt>
                <c:pt idx="13">
                  <c:v>2006 </c:v>
                </c:pt>
                <c:pt idx="14">
                  <c:v>2007 </c:v>
                </c:pt>
                <c:pt idx="15">
                  <c:v>2008 </c:v>
                </c:pt>
                <c:pt idx="16">
                  <c:v>2009 </c:v>
                </c:pt>
                <c:pt idx="17">
                  <c:v>2010 </c:v>
                </c:pt>
                <c:pt idx="18">
                  <c:v>2011 </c:v>
                </c:pt>
                <c:pt idx="19">
                  <c:v>2012 </c:v>
                </c:pt>
              </c:strCache>
            </c:strRef>
          </c:cat>
          <c:val>
            <c:numRef>
              <c:f>ChartBasic!$G$5:$G$24</c:f>
              <c:numCache>
                <c:formatCode>General</c:formatCode>
                <c:ptCount val="20"/>
                <c:pt idx="14">
                  <c:v>30</c:v>
                </c:pt>
                <c:pt idx="15">
                  <c:v>58</c:v>
                </c:pt>
                <c:pt idx="16">
                  <c:v>64</c:v>
                </c:pt>
                <c:pt idx="17">
                  <c:v>62</c:v>
                </c:pt>
                <c:pt idx="18">
                  <c:v>107</c:v>
                </c:pt>
                <c:pt idx="19">
                  <c:v>71</c:v>
                </c:pt>
              </c:numCache>
            </c:numRef>
          </c:val>
        </c:ser>
        <c:ser>
          <c:idx val="6"/>
          <c:order val="6"/>
          <c:tx>
            <c:strRef>
              <c:f>ChartBasic!$H$3:$H$4</c:f>
              <c:strCache>
                <c:ptCount val="1"/>
                <c:pt idx="0">
                  <c:v>ISO 50001</c:v>
                </c:pt>
              </c:strCache>
            </c:strRef>
          </c:tx>
          <c:invertIfNegative val="0"/>
          <c:cat>
            <c:strRef>
              <c:f>ChartBasic!$A$5:$A$24</c:f>
              <c:strCache>
                <c:ptCount val="20"/>
                <c:pt idx="0">
                  <c:v>1993 </c:v>
                </c:pt>
                <c:pt idx="1">
                  <c:v>1994 </c:v>
                </c:pt>
                <c:pt idx="2">
                  <c:v>1995 </c:v>
                </c:pt>
                <c:pt idx="3">
                  <c:v>1996 </c:v>
                </c:pt>
                <c:pt idx="4">
                  <c:v>1997 </c:v>
                </c:pt>
                <c:pt idx="5">
                  <c:v>1998 </c:v>
                </c:pt>
                <c:pt idx="6">
                  <c:v>1999 </c:v>
                </c:pt>
                <c:pt idx="7">
                  <c:v>2000 </c:v>
                </c:pt>
                <c:pt idx="8">
                  <c:v>2001 </c:v>
                </c:pt>
                <c:pt idx="9">
                  <c:v>2002 </c:v>
                </c:pt>
                <c:pt idx="10">
                  <c:v>2003 </c:v>
                </c:pt>
                <c:pt idx="11">
                  <c:v>2004 </c:v>
                </c:pt>
                <c:pt idx="12">
                  <c:v>2005 </c:v>
                </c:pt>
                <c:pt idx="13">
                  <c:v>2006 </c:v>
                </c:pt>
                <c:pt idx="14">
                  <c:v>2007 </c:v>
                </c:pt>
                <c:pt idx="15">
                  <c:v>2008 </c:v>
                </c:pt>
                <c:pt idx="16">
                  <c:v>2009 </c:v>
                </c:pt>
                <c:pt idx="17">
                  <c:v>2010 </c:v>
                </c:pt>
                <c:pt idx="18">
                  <c:v>2011 </c:v>
                </c:pt>
                <c:pt idx="19">
                  <c:v>2012 </c:v>
                </c:pt>
              </c:strCache>
            </c:strRef>
          </c:cat>
          <c:val>
            <c:numRef>
              <c:f>ChartBasic!$H$5:$H$24</c:f>
              <c:numCache>
                <c:formatCode>General</c:formatCode>
                <c:ptCount val="20"/>
                <c:pt idx="18">
                  <c:v>1</c:v>
                </c:pt>
                <c:pt idx="19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7483520"/>
        <c:axId val="47485312"/>
      </c:barChart>
      <c:catAx>
        <c:axId val="47483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cs-CZ"/>
          </a:p>
        </c:txPr>
        <c:crossAx val="47485312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4748531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#\,##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cs-CZ"/>
          </a:p>
        </c:txPr>
        <c:crossAx val="47483520"/>
        <c:crosses val="autoZero"/>
        <c:crossBetween val="between"/>
      </c:valAx>
      <c:spPr>
        <a:gradFill rotWithShape="0">
          <a:gsLst>
            <a:gs pos="0">
              <a:srgbClr val="160000"/>
            </a:gs>
            <a:gs pos="100000">
              <a:srgbClr val="160000">
                <a:gamma/>
                <a:shade val="88235"/>
                <a:invGamma/>
              </a:srgbClr>
            </a:gs>
          </a:gsLst>
          <a:lin ang="5400000" scaled="1"/>
        </a:gradFill>
        <a:ln w="12700">
          <a:solidFill>
            <a:srgbClr val="808080"/>
          </a:solidFill>
          <a:prstDash val="solid"/>
        </a:ln>
      </c:spPr>
    </c:plotArea>
    <c:legend>
      <c:legendPos val="r"/>
      <c:layout/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010" b="0" i="0" u="none" strike="noStrike" baseline="0">
              <a:solidFill>
                <a:srgbClr val="000000"/>
              </a:solidFill>
              <a:latin typeface="Verdana"/>
              <a:ea typeface="Verdana"/>
              <a:cs typeface="Verdana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</c:extLst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369E104-6805-41DA-8ED7-271D2E945757}" type="datetimeFigureOut">
              <a:rPr lang="cs-CZ" smtClean="0"/>
              <a:t>27.11.2014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27.11.2014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27.11.2014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27.11.2014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369E104-6805-41DA-8ED7-271D2E945757}" type="datetimeFigureOut">
              <a:rPr lang="cs-CZ" smtClean="0"/>
              <a:t>27.11.2014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27.11.2014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27.11.2014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27.11.2014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27.11.2014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27.11.2014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27.11.2014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369E104-6805-41DA-8ED7-271D2E945757}" type="datetimeFigureOut">
              <a:rPr lang="cs-CZ" smtClean="0"/>
              <a:t>27.11.2014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Přímá spojnice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nice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o.org/iso/home/standards/management-standards/iso14000.htm" TargetMode="External"/><Relationship Id="rId2" Type="http://schemas.openxmlformats.org/officeDocument/2006/relationships/hyperlink" Target="http://www.iso.org/iso/home/about.htm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iso.org/iso/home/standards/certification/iso-survey.htm?certificate=ISO%2014001&amp;countrycode=CZ#standardpick" TargetMode="Externa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ec.europa.eu/environment/emas/register/reports/reports.do;jsessionid=TS4QSC2Vn3J9ZFTLWkMdppbHpCKQTB3kQ16HvdTpLy39MD051Zll!-20310670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Environmentální ekonomie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Environmentální management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Vilém Pařil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1579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cs-CZ" sz="32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Vývoj environmentální odpovědnosti v podnicích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60. </a:t>
            </a:r>
            <a:r>
              <a:rPr lang="cs-CZ" dirty="0" smtClean="0"/>
              <a:t>léta </a:t>
            </a:r>
            <a:r>
              <a:rPr lang="cs-CZ" dirty="0"/>
              <a:t>20. </a:t>
            </a:r>
            <a:r>
              <a:rPr lang="cs-CZ" dirty="0" smtClean="0"/>
              <a:t>století</a:t>
            </a:r>
          </a:p>
          <a:p>
            <a:pPr lvl="1"/>
            <a:r>
              <a:rPr lang="cs-CZ" dirty="0"/>
              <a:t>souvislosti mezi zdánlivě izolovanými </a:t>
            </a:r>
            <a:r>
              <a:rPr lang="cs-CZ" dirty="0" smtClean="0"/>
              <a:t>jevy</a:t>
            </a:r>
          </a:p>
          <a:p>
            <a:pPr lvl="1"/>
            <a:r>
              <a:rPr lang="cs-CZ" dirty="0" smtClean="0"/>
              <a:t>Organizace </a:t>
            </a:r>
            <a:r>
              <a:rPr lang="cs-CZ" dirty="0"/>
              <a:t>spojených </a:t>
            </a:r>
            <a:r>
              <a:rPr lang="cs-CZ" dirty="0" smtClean="0"/>
              <a:t>národů</a:t>
            </a:r>
            <a:endParaRPr lang="cs-CZ" dirty="0"/>
          </a:p>
          <a:p>
            <a:r>
              <a:rPr lang="cs-CZ" dirty="0"/>
              <a:t>70. léta 20. století</a:t>
            </a:r>
          </a:p>
          <a:p>
            <a:pPr lvl="1"/>
            <a:r>
              <a:rPr lang="cs-CZ" dirty="0" smtClean="0"/>
              <a:t>diskuze </a:t>
            </a:r>
            <a:r>
              <a:rPr lang="cs-CZ" dirty="0"/>
              <a:t>o příčinách poškození životního </a:t>
            </a:r>
            <a:r>
              <a:rPr lang="cs-CZ" dirty="0" smtClean="0"/>
              <a:t>prostředí</a:t>
            </a:r>
          </a:p>
          <a:p>
            <a:pPr lvl="1"/>
            <a:r>
              <a:rPr lang="cs-CZ" dirty="0" smtClean="0"/>
              <a:t>Ropné šoky =</a:t>
            </a:r>
            <a:r>
              <a:rPr lang="en-US" dirty="0" smtClean="0"/>
              <a:t>&gt;</a:t>
            </a:r>
            <a:r>
              <a:rPr lang="cs-CZ" dirty="0" smtClean="0"/>
              <a:t> hledání alternativních zdrojů</a:t>
            </a:r>
          </a:p>
          <a:p>
            <a:pPr lvl="1"/>
            <a:r>
              <a:rPr lang="cs-CZ" dirty="0" smtClean="0"/>
              <a:t>1972 Stockholm =</a:t>
            </a:r>
            <a:r>
              <a:rPr lang="en-US" dirty="0" smtClean="0"/>
              <a:t>&gt;</a:t>
            </a:r>
            <a:r>
              <a:rPr lang="cs-CZ" dirty="0" smtClean="0"/>
              <a:t> UNEP</a:t>
            </a:r>
          </a:p>
          <a:p>
            <a:pPr lvl="1"/>
            <a:r>
              <a:rPr lang="cs-CZ" dirty="0" smtClean="0"/>
              <a:t>1972 „</a:t>
            </a:r>
            <a:r>
              <a:rPr lang="cs-CZ" dirty="0"/>
              <a:t>Meze růstu“ </a:t>
            </a:r>
            <a:r>
              <a:rPr lang="cs-CZ" dirty="0" smtClean="0"/>
              <a:t>(</a:t>
            </a:r>
            <a:r>
              <a:rPr lang="cs-CZ" dirty="0" err="1" smtClean="0"/>
              <a:t>Meadows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Konflikt exponenciálního růstu hospodářství versus omezených zdrojů</a:t>
            </a:r>
          </a:p>
          <a:p>
            <a:r>
              <a:rPr lang="cs-CZ" dirty="0" smtClean="0"/>
              <a:t>80</a:t>
            </a:r>
            <a:r>
              <a:rPr lang="cs-CZ" dirty="0"/>
              <a:t>. léta 20. </a:t>
            </a:r>
            <a:r>
              <a:rPr lang="cs-CZ" dirty="0" smtClean="0"/>
              <a:t>století – rozvoj dobrovolných nástrojů</a:t>
            </a:r>
          </a:p>
          <a:p>
            <a:pPr lvl="1"/>
            <a:r>
              <a:rPr lang="cs-CZ" dirty="0" smtClean="0"/>
              <a:t>1987 </a:t>
            </a:r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Commision</a:t>
            </a:r>
            <a:r>
              <a:rPr lang="cs-CZ" dirty="0"/>
              <a:t> on </a:t>
            </a:r>
            <a:r>
              <a:rPr lang="cs-CZ" dirty="0" err="1"/>
              <a:t>Environment</a:t>
            </a:r>
            <a:r>
              <a:rPr lang="cs-CZ" dirty="0"/>
              <a:t> and </a:t>
            </a:r>
            <a:r>
              <a:rPr lang="cs-CZ" dirty="0" err="1"/>
              <a:t>Development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/>
              <a:t>„</a:t>
            </a:r>
            <a:r>
              <a:rPr lang="cs-CZ" dirty="0" err="1"/>
              <a:t>Our</a:t>
            </a:r>
            <a:r>
              <a:rPr lang="cs-CZ" dirty="0"/>
              <a:t> </a:t>
            </a:r>
            <a:r>
              <a:rPr lang="cs-CZ" dirty="0" err="1"/>
              <a:t>common</a:t>
            </a:r>
            <a:r>
              <a:rPr lang="cs-CZ" dirty="0"/>
              <a:t> </a:t>
            </a:r>
            <a:r>
              <a:rPr lang="cs-CZ" dirty="0" err="1"/>
              <a:t>future</a:t>
            </a:r>
            <a:r>
              <a:rPr lang="cs-CZ" dirty="0" smtClean="0"/>
              <a:t>“ (</a:t>
            </a:r>
            <a:r>
              <a:rPr lang="cs-CZ" dirty="0" err="1" smtClean="0"/>
              <a:t>Bruntland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1984 </a:t>
            </a:r>
            <a:r>
              <a:rPr lang="cs-CZ" dirty="0" err="1" smtClean="0"/>
              <a:t>Responsible</a:t>
            </a:r>
            <a:r>
              <a:rPr lang="cs-CZ" dirty="0" smtClean="0"/>
              <a:t> Care (</a:t>
            </a:r>
            <a:r>
              <a:rPr lang="cs-CZ" dirty="0"/>
              <a:t>„Odpovědné podnikání v chemii</a:t>
            </a:r>
            <a:r>
              <a:rPr lang="cs-CZ" dirty="0" smtClean="0"/>
              <a:t>“; reakce na havárii </a:t>
            </a:r>
            <a:r>
              <a:rPr lang="cs-CZ" dirty="0"/>
              <a:t>chemického </a:t>
            </a:r>
            <a:r>
              <a:rPr lang="cs-CZ" dirty="0" smtClean="0"/>
              <a:t>závodu </a:t>
            </a:r>
            <a:r>
              <a:rPr lang="cs-CZ" dirty="0"/>
              <a:t>v Bhópálu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1989 </a:t>
            </a:r>
            <a:r>
              <a:rPr lang="cs-CZ" dirty="0" err="1"/>
              <a:t>Valdezovy</a:t>
            </a:r>
            <a:r>
              <a:rPr lang="cs-CZ" dirty="0"/>
              <a:t> zásady </a:t>
            </a:r>
            <a:endParaRPr lang="cs-CZ" dirty="0" smtClean="0"/>
          </a:p>
          <a:p>
            <a:r>
              <a:rPr lang="cs-CZ" dirty="0" smtClean="0"/>
              <a:t>90. léta 20. stol. Rozvoj EM</a:t>
            </a:r>
          </a:p>
          <a:p>
            <a:pPr lvl="1"/>
            <a:r>
              <a:rPr lang="cs-CZ" dirty="0"/>
              <a:t>1991 Podnikatelská charta pro </a:t>
            </a:r>
            <a:r>
              <a:rPr lang="cs-CZ" dirty="0" smtClean="0"/>
              <a:t>trvale udržitelný rozvoj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6460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Faktory rozvoje EM v 90. letech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Vznik programu </a:t>
            </a:r>
            <a:r>
              <a:rPr lang="cs-CZ" dirty="0" smtClean="0"/>
              <a:t>udržitelnosti</a:t>
            </a:r>
          </a:p>
          <a:p>
            <a:pPr lvl="1" algn="just"/>
            <a:r>
              <a:rPr lang="cs-CZ" dirty="0"/>
              <a:t>Rio de </a:t>
            </a:r>
            <a:r>
              <a:rPr lang="cs-CZ" dirty="0" err="1"/>
              <a:t>Janeiro</a:t>
            </a:r>
            <a:r>
              <a:rPr lang="cs-CZ" dirty="0"/>
              <a:t> </a:t>
            </a:r>
            <a:r>
              <a:rPr lang="cs-CZ" dirty="0" smtClean="0"/>
              <a:t>- Summit United </a:t>
            </a:r>
            <a:r>
              <a:rPr lang="cs-CZ" dirty="0" err="1"/>
              <a:t>Nations</a:t>
            </a:r>
            <a:r>
              <a:rPr lang="cs-CZ" dirty="0"/>
              <a:t> </a:t>
            </a:r>
            <a:r>
              <a:rPr lang="cs-CZ" dirty="0" err="1"/>
              <a:t>Conference</a:t>
            </a:r>
            <a:r>
              <a:rPr lang="cs-CZ" dirty="0"/>
              <a:t> on </a:t>
            </a:r>
            <a:r>
              <a:rPr lang="cs-CZ" dirty="0" err="1"/>
              <a:t>Environment</a:t>
            </a:r>
            <a:r>
              <a:rPr lang="cs-CZ" dirty="0"/>
              <a:t> and </a:t>
            </a:r>
            <a:r>
              <a:rPr lang="cs-CZ" dirty="0" err="1"/>
              <a:t>Development</a:t>
            </a:r>
            <a:r>
              <a:rPr lang="cs-CZ" dirty="0"/>
              <a:t> (UNCED</a:t>
            </a:r>
            <a:r>
              <a:rPr lang="cs-CZ" dirty="0" smtClean="0"/>
              <a:t>) =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r>
              <a:rPr lang="cs-CZ" dirty="0"/>
              <a:t>Agenda </a:t>
            </a:r>
            <a:r>
              <a:rPr lang="cs-CZ" dirty="0" smtClean="0"/>
              <a:t>21</a:t>
            </a:r>
          </a:p>
          <a:p>
            <a:pPr lvl="2" algn="just"/>
            <a:r>
              <a:rPr lang="cs-CZ" dirty="0"/>
              <a:t>mezinárodní, národní, regionální a lokální</a:t>
            </a:r>
          </a:p>
          <a:p>
            <a:r>
              <a:rPr lang="cs-CZ" dirty="0"/>
              <a:t>Ustanovení standardizovaného přístupu k </a:t>
            </a:r>
            <a:r>
              <a:rPr lang="cs-CZ" dirty="0" smtClean="0"/>
              <a:t>EM</a:t>
            </a:r>
          </a:p>
          <a:p>
            <a:pPr lvl="1"/>
            <a:r>
              <a:rPr lang="cs-CZ" dirty="0" smtClean="0"/>
              <a:t>Systémy </a:t>
            </a:r>
            <a:r>
              <a:rPr lang="cs-CZ" dirty="0"/>
              <a:t>řízení </a:t>
            </a:r>
            <a:r>
              <a:rPr lang="cs-CZ" dirty="0" smtClean="0"/>
              <a:t>zaměřené </a:t>
            </a:r>
            <a:r>
              <a:rPr lang="cs-CZ" dirty="0"/>
              <a:t>na ochranu </a:t>
            </a:r>
            <a:r>
              <a:rPr lang="cs-CZ" dirty="0" smtClean="0"/>
              <a:t>ŽP</a:t>
            </a:r>
          </a:p>
          <a:p>
            <a:pPr lvl="1"/>
            <a:r>
              <a:rPr lang="cs-CZ" dirty="0"/>
              <a:t>britský standard </a:t>
            </a:r>
            <a:r>
              <a:rPr lang="cs-CZ" dirty="0" smtClean="0"/>
              <a:t>= </a:t>
            </a:r>
            <a:r>
              <a:rPr lang="cs-CZ" dirty="0" err="1" smtClean="0"/>
              <a:t>British</a:t>
            </a:r>
            <a:r>
              <a:rPr lang="cs-CZ" dirty="0" smtClean="0"/>
              <a:t> Standard BS 7750</a:t>
            </a:r>
          </a:p>
          <a:p>
            <a:pPr lvl="1"/>
            <a:r>
              <a:rPr lang="cs-CZ" dirty="0" smtClean="0"/>
              <a:t>1993 EMAS</a:t>
            </a:r>
          </a:p>
          <a:p>
            <a:pPr lvl="1"/>
            <a:r>
              <a:rPr lang="cs-CZ" dirty="0" smtClean="0"/>
              <a:t>1996 ISO 14000</a:t>
            </a:r>
          </a:p>
          <a:p>
            <a:r>
              <a:rPr lang="cs-CZ" dirty="0"/>
              <a:t>Ustanovení environmentální </a:t>
            </a:r>
            <a:r>
              <a:rPr lang="cs-CZ" dirty="0" smtClean="0"/>
              <a:t>legislativy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64600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Environmentální chování podniků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Defenzivní</a:t>
            </a:r>
          </a:p>
          <a:p>
            <a:pPr lvl="1" algn="just"/>
            <a:r>
              <a:rPr lang="cs-CZ" dirty="0" smtClean="0"/>
              <a:t>dodržování </a:t>
            </a:r>
            <a:r>
              <a:rPr lang="cs-CZ" dirty="0"/>
              <a:t>minimálních, tedy především legislativních environmentálních </a:t>
            </a:r>
            <a:r>
              <a:rPr lang="cs-CZ" dirty="0" smtClean="0"/>
              <a:t>požadavků</a:t>
            </a:r>
          </a:p>
          <a:p>
            <a:pPr lvl="1" algn="just"/>
            <a:r>
              <a:rPr lang="cs-CZ" dirty="0" smtClean="0"/>
              <a:t>vnímání environmentálních </a:t>
            </a:r>
            <a:r>
              <a:rPr lang="cs-CZ" dirty="0"/>
              <a:t>opatření pouze jako </a:t>
            </a:r>
            <a:r>
              <a:rPr lang="cs-CZ" dirty="0" smtClean="0"/>
              <a:t>činnosti </a:t>
            </a:r>
            <a:r>
              <a:rPr lang="cs-CZ" dirty="0"/>
              <a:t>generující náklady a nepřinášející dlouhodobé výnosy</a:t>
            </a:r>
            <a:endParaRPr lang="cs-CZ" dirty="0" smtClean="0"/>
          </a:p>
          <a:p>
            <a:r>
              <a:rPr lang="cs-CZ" dirty="0" smtClean="0"/>
              <a:t>Ofenzivní</a:t>
            </a:r>
          </a:p>
          <a:p>
            <a:pPr lvl="1" algn="just"/>
            <a:r>
              <a:rPr lang="cs-CZ" dirty="0" smtClean="0"/>
              <a:t>překračování nejnutnějších požadavků </a:t>
            </a:r>
            <a:r>
              <a:rPr lang="cs-CZ" dirty="0"/>
              <a:t>v oblasti  integrace environmentálních aspektů do své </a:t>
            </a:r>
            <a:r>
              <a:rPr lang="cs-CZ" dirty="0" smtClean="0"/>
              <a:t>činnosti</a:t>
            </a:r>
          </a:p>
          <a:p>
            <a:pPr lvl="1" algn="just"/>
            <a:r>
              <a:rPr lang="cs-CZ" dirty="0" smtClean="0"/>
              <a:t>implementace dobrovolných nástrojů </a:t>
            </a:r>
            <a:r>
              <a:rPr lang="cs-CZ" dirty="0"/>
              <a:t>či opatření</a:t>
            </a:r>
          </a:p>
        </p:txBody>
      </p:sp>
    </p:spTree>
    <p:extLst>
      <p:ext uri="{BB962C8B-B14F-4D97-AF65-F5344CB8AC3E}">
        <p14:creationId xmlns:p14="http://schemas.microsoft.com/office/powerpoint/2010/main" val="11764600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Úrovně environmentálního managementu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Strategická </a:t>
            </a:r>
            <a:r>
              <a:rPr lang="cs-CZ" dirty="0" smtClean="0"/>
              <a:t>úroveň</a:t>
            </a:r>
          </a:p>
          <a:p>
            <a:pPr lvl="1" algn="just"/>
            <a:r>
              <a:rPr lang="cs-CZ" dirty="0"/>
              <a:t>koncepce CSR, ustanovení environmentální politiky, definování strategických environmentálních cílů, </a:t>
            </a:r>
            <a:r>
              <a:rPr lang="cs-CZ" dirty="0" smtClean="0"/>
              <a:t>implementace </a:t>
            </a:r>
            <a:r>
              <a:rPr lang="cs-CZ" dirty="0"/>
              <a:t>EMS</a:t>
            </a:r>
          </a:p>
          <a:p>
            <a:r>
              <a:rPr lang="cs-CZ" dirty="0"/>
              <a:t>Taktická </a:t>
            </a:r>
            <a:r>
              <a:rPr lang="cs-CZ" dirty="0" smtClean="0"/>
              <a:t>úroveň</a:t>
            </a:r>
          </a:p>
          <a:p>
            <a:pPr lvl="1" algn="just"/>
            <a:r>
              <a:rPr lang="cs-CZ" dirty="0"/>
              <a:t>hodnocení životního cyklu, environmentální design produktu, inovace a monitoring, environmentální řízení dodavatelského řetězce</a:t>
            </a:r>
            <a:endParaRPr lang="cs-CZ" dirty="0" smtClean="0"/>
          </a:p>
          <a:p>
            <a:r>
              <a:rPr lang="cs-CZ" dirty="0"/>
              <a:t>Operativní </a:t>
            </a:r>
            <a:r>
              <a:rPr lang="cs-CZ" dirty="0" smtClean="0"/>
              <a:t>úroveň</a:t>
            </a:r>
          </a:p>
          <a:p>
            <a:pPr lvl="1" algn="just"/>
            <a:r>
              <a:rPr lang="cs-CZ" dirty="0"/>
              <a:t>„</a:t>
            </a:r>
            <a:r>
              <a:rPr lang="cs-CZ" dirty="0" err="1"/>
              <a:t>low-hanging</a:t>
            </a:r>
            <a:r>
              <a:rPr lang="cs-CZ" dirty="0"/>
              <a:t> </a:t>
            </a:r>
            <a:r>
              <a:rPr lang="cs-CZ" dirty="0" err="1"/>
              <a:t>fruits</a:t>
            </a:r>
            <a:r>
              <a:rPr lang="cs-CZ" dirty="0"/>
              <a:t>“</a:t>
            </a:r>
            <a:endParaRPr lang="cs-CZ" dirty="0" smtClean="0"/>
          </a:p>
          <a:p>
            <a:pPr lvl="1" algn="just"/>
            <a:r>
              <a:rPr lang="cs-CZ" dirty="0" smtClean="0"/>
              <a:t>recyklace</a:t>
            </a:r>
            <a:r>
              <a:rPr lang="cs-CZ" dirty="0"/>
              <a:t>, třídění odpadů, vícenásobné využití surovin, redukce emisí a odpadů, minimalizace spotřeby zdrojů (surovin, materiálu, energie či vody)</a:t>
            </a:r>
          </a:p>
        </p:txBody>
      </p:sp>
    </p:spTree>
    <p:extLst>
      <p:ext uri="{BB962C8B-B14F-4D97-AF65-F5344CB8AC3E}">
        <p14:creationId xmlns:p14="http://schemas.microsoft.com/office/powerpoint/2010/main" val="11764600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implementace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cs-CZ" dirty="0" smtClean="0"/>
              <a:t>(</a:t>
            </a:r>
            <a:r>
              <a:rPr lang="cs-CZ" dirty="0" err="1" smtClean="0"/>
              <a:t>Sroufa</a:t>
            </a:r>
            <a:r>
              <a:rPr lang="cs-CZ" dirty="0" smtClean="0"/>
              <a:t> </a:t>
            </a:r>
            <a:r>
              <a:rPr lang="cs-CZ" dirty="0"/>
              <a:t>a kol</a:t>
            </a:r>
            <a:r>
              <a:rPr lang="cs-CZ" dirty="0" smtClean="0"/>
              <a:t>., 2002</a:t>
            </a:r>
            <a:r>
              <a:rPr lang="cs-CZ" dirty="0"/>
              <a:t>)</a:t>
            </a:r>
            <a:endParaRPr lang="cs-CZ" dirty="0" smtClean="0"/>
          </a:p>
          <a:p>
            <a:pPr lvl="1"/>
            <a:r>
              <a:rPr lang="cs-CZ" dirty="0" smtClean="0"/>
              <a:t>IBM</a:t>
            </a:r>
            <a:r>
              <a:rPr lang="cs-CZ" dirty="0"/>
              <a:t>, HP, Ford Motor </a:t>
            </a:r>
            <a:r>
              <a:rPr lang="cs-CZ" dirty="0" err="1"/>
              <a:t>Company</a:t>
            </a:r>
            <a:r>
              <a:rPr lang="cs-CZ" dirty="0"/>
              <a:t>, Xerox, </a:t>
            </a:r>
            <a:r>
              <a:rPr lang="cs-CZ" dirty="0" smtClean="0"/>
              <a:t>Motorola</a:t>
            </a:r>
          </a:p>
          <a:p>
            <a:r>
              <a:rPr lang="cs-CZ" dirty="0"/>
              <a:t>Strategická </a:t>
            </a:r>
            <a:r>
              <a:rPr lang="cs-CZ" dirty="0" smtClean="0"/>
              <a:t>úroveň</a:t>
            </a:r>
          </a:p>
          <a:p>
            <a:pPr lvl="1" algn="just"/>
            <a:r>
              <a:rPr lang="cs-CZ" dirty="0"/>
              <a:t>environmentální </a:t>
            </a:r>
            <a:r>
              <a:rPr lang="cs-CZ" dirty="0" smtClean="0"/>
              <a:t>politika</a:t>
            </a:r>
          </a:p>
          <a:p>
            <a:pPr lvl="1" algn="just"/>
            <a:r>
              <a:rPr lang="cs-CZ" dirty="0" smtClean="0"/>
              <a:t>zaměstnanecké programy </a:t>
            </a:r>
            <a:r>
              <a:rPr lang="cs-CZ" dirty="0"/>
              <a:t>na podporu environmentálního </a:t>
            </a:r>
            <a:r>
              <a:rPr lang="cs-CZ" dirty="0" smtClean="0"/>
              <a:t>uvědomění</a:t>
            </a:r>
          </a:p>
          <a:p>
            <a:pPr lvl="1" algn="just"/>
            <a:r>
              <a:rPr lang="cs-CZ" dirty="0" smtClean="0"/>
              <a:t>všeobecné </a:t>
            </a:r>
            <a:r>
              <a:rPr lang="cs-CZ" dirty="0"/>
              <a:t>vytváření podmínek pro dlouhodobé začlenění environmentálního řízení </a:t>
            </a:r>
            <a:endParaRPr lang="cs-CZ" dirty="0" smtClean="0"/>
          </a:p>
          <a:p>
            <a:pPr algn="just"/>
            <a:r>
              <a:rPr lang="cs-CZ" dirty="0"/>
              <a:t>Operativní </a:t>
            </a:r>
            <a:r>
              <a:rPr lang="cs-CZ" dirty="0" smtClean="0"/>
              <a:t>úroveň</a:t>
            </a:r>
          </a:p>
          <a:p>
            <a:pPr lvl="1" algn="just"/>
            <a:r>
              <a:rPr lang="cs-CZ" dirty="0" smtClean="0"/>
              <a:t>recyklace</a:t>
            </a:r>
          </a:p>
          <a:p>
            <a:pPr lvl="1" algn="just"/>
            <a:r>
              <a:rPr lang="cs-CZ" dirty="0" smtClean="0"/>
              <a:t>redukce </a:t>
            </a:r>
            <a:r>
              <a:rPr lang="cs-CZ" dirty="0"/>
              <a:t>vyprodukovaného </a:t>
            </a:r>
            <a:r>
              <a:rPr lang="cs-CZ" dirty="0" smtClean="0"/>
              <a:t>odpadu</a:t>
            </a:r>
          </a:p>
          <a:p>
            <a:pPr lvl="1" algn="just"/>
            <a:r>
              <a:rPr lang="cs-CZ" dirty="0" smtClean="0"/>
              <a:t>snižování </a:t>
            </a:r>
            <a:r>
              <a:rPr lang="cs-CZ" dirty="0"/>
              <a:t>spotřeby </a:t>
            </a:r>
            <a:r>
              <a:rPr lang="cs-CZ" dirty="0" smtClean="0"/>
              <a:t>energie</a:t>
            </a:r>
          </a:p>
          <a:p>
            <a:pPr lvl="1" algn="just"/>
            <a:r>
              <a:rPr lang="cs-CZ" dirty="0" smtClean="0"/>
              <a:t>komunikace </a:t>
            </a:r>
            <a:r>
              <a:rPr lang="cs-CZ" dirty="0"/>
              <a:t>environmentálních informací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64600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Závazky environmentální politiky podniku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endParaRPr lang="cs-CZ" dirty="0" smtClean="0"/>
          </a:p>
          <a:p>
            <a:pPr algn="just"/>
            <a:r>
              <a:rPr lang="cs-CZ" dirty="0" smtClean="0"/>
              <a:t>provádět </a:t>
            </a:r>
            <a:r>
              <a:rPr lang="cs-CZ" dirty="0"/>
              <a:t>všechny operace a procesy v souladu s platnou legislativou ochrany </a:t>
            </a:r>
            <a:r>
              <a:rPr lang="cs-CZ" dirty="0" smtClean="0"/>
              <a:t>ŽP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závazek </a:t>
            </a:r>
            <a:r>
              <a:rPr lang="cs-CZ" dirty="0"/>
              <a:t>průběžného zlepšování environmentálního profilu </a:t>
            </a:r>
            <a:r>
              <a:rPr lang="cs-CZ" dirty="0" smtClean="0"/>
              <a:t>organizace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(Polách</a:t>
            </a:r>
            <a:r>
              <a:rPr lang="cs-CZ" dirty="0"/>
              <a:t>, Smolík, 1999)</a:t>
            </a:r>
          </a:p>
        </p:txBody>
      </p:sp>
    </p:spTree>
    <p:extLst>
      <p:ext uri="{BB962C8B-B14F-4D97-AF65-F5344CB8AC3E}">
        <p14:creationId xmlns:p14="http://schemas.microsoft.com/office/powerpoint/2010/main" val="11764600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Členění nástrojů 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Dle úrovně implementace</a:t>
            </a:r>
          </a:p>
          <a:p>
            <a:r>
              <a:rPr lang="cs-CZ" dirty="0" smtClean="0"/>
              <a:t>Dle předmětu</a:t>
            </a:r>
          </a:p>
          <a:p>
            <a:pPr lvl="1"/>
            <a:r>
              <a:rPr lang="cs-CZ" dirty="0" smtClean="0"/>
              <a:t>Zaměřené na procesy (ISO 14001)</a:t>
            </a:r>
          </a:p>
          <a:p>
            <a:pPr lvl="1" algn="just"/>
            <a:r>
              <a:rPr lang="cs-CZ" dirty="0" smtClean="0"/>
              <a:t>Zaměřené na produkty a služby (</a:t>
            </a:r>
            <a:r>
              <a:rPr lang="cs-CZ" dirty="0" err="1" smtClean="0"/>
              <a:t>ecolabelling</a:t>
            </a:r>
            <a:r>
              <a:rPr lang="cs-CZ" dirty="0"/>
              <a:t>, produktový </a:t>
            </a:r>
            <a:r>
              <a:rPr lang="cs-CZ" dirty="0" smtClean="0"/>
              <a:t>design)</a:t>
            </a:r>
          </a:p>
          <a:p>
            <a:pPr algn="just"/>
            <a:r>
              <a:rPr lang="cs-CZ" dirty="0" smtClean="0"/>
              <a:t>Dle účelu</a:t>
            </a:r>
          </a:p>
          <a:p>
            <a:pPr lvl="1" algn="just"/>
            <a:r>
              <a:rPr lang="cs-CZ" dirty="0" smtClean="0"/>
              <a:t>Regulační (EMS, </a:t>
            </a:r>
            <a:r>
              <a:rPr lang="cs-CZ" dirty="0" err="1" smtClean="0"/>
              <a:t>ecolabelling</a:t>
            </a:r>
            <a:r>
              <a:rPr lang="cs-CZ" dirty="0" smtClean="0"/>
              <a:t> </a:t>
            </a:r>
            <a:r>
              <a:rPr lang="cs-CZ" dirty="0" smtClean="0"/>
              <a:t>- I. a III. typ)</a:t>
            </a:r>
          </a:p>
          <a:p>
            <a:pPr lvl="1" algn="just"/>
            <a:r>
              <a:rPr lang="cs-CZ" dirty="0" smtClean="0"/>
              <a:t>Informační (</a:t>
            </a:r>
            <a:r>
              <a:rPr lang="cs-CZ" dirty="0"/>
              <a:t>LCA, vlastní environmentální tvrzení, environmentální </a:t>
            </a:r>
            <a:r>
              <a:rPr lang="cs-CZ" dirty="0" smtClean="0"/>
              <a:t>účetnictví)</a:t>
            </a:r>
          </a:p>
          <a:p>
            <a:pPr lvl="1" algn="just"/>
            <a:r>
              <a:rPr lang="cs-CZ" dirty="0"/>
              <a:t>V</a:t>
            </a:r>
            <a:r>
              <a:rPr lang="cs-CZ" dirty="0" smtClean="0"/>
              <a:t>zdělávací (školení </a:t>
            </a:r>
            <a:r>
              <a:rPr lang="cs-CZ" dirty="0"/>
              <a:t>zaměstnanců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764600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 → EMS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systematický, stále se opakující </a:t>
            </a:r>
            <a:r>
              <a:rPr lang="cs-CZ" dirty="0" smtClean="0"/>
              <a:t>proces</a:t>
            </a:r>
          </a:p>
          <a:p>
            <a:r>
              <a:rPr lang="cs-CZ" dirty="0" smtClean="0"/>
              <a:t>institucionalizovaná struktura procesů</a:t>
            </a:r>
          </a:p>
          <a:p>
            <a:pPr algn="just"/>
            <a:r>
              <a:rPr lang="cs-CZ" dirty="0"/>
              <a:t>s</a:t>
            </a:r>
            <a:r>
              <a:rPr lang="cs-CZ" dirty="0" smtClean="0"/>
              <a:t>truktura </a:t>
            </a:r>
            <a:r>
              <a:rPr lang="cs-CZ" dirty="0"/>
              <a:t>je organizována podle interních, národních či mezinárodních </a:t>
            </a:r>
            <a:r>
              <a:rPr lang="cs-CZ" dirty="0" smtClean="0"/>
              <a:t>standardů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Identifikace</a:t>
            </a:r>
          </a:p>
          <a:p>
            <a:pPr lvl="1" algn="just"/>
            <a:r>
              <a:rPr lang="cs-CZ" dirty="0"/>
              <a:t>environmentálních </a:t>
            </a:r>
            <a:r>
              <a:rPr lang="cs-CZ" dirty="0" smtClean="0"/>
              <a:t>aspektů</a:t>
            </a:r>
          </a:p>
          <a:p>
            <a:pPr lvl="2" algn="just"/>
            <a:r>
              <a:rPr lang="cs-CZ" dirty="0" smtClean="0"/>
              <a:t>prvky </a:t>
            </a:r>
            <a:r>
              <a:rPr lang="cs-CZ" dirty="0"/>
              <a:t>podnikové činnosti, produktu nebo služby, které mají nebo mohou mít dopad – pozitivní či negativní - na životní prostředí</a:t>
            </a:r>
            <a:endParaRPr lang="cs-CZ" b="1" i="1" dirty="0" smtClean="0"/>
          </a:p>
          <a:p>
            <a:pPr lvl="1" algn="just"/>
            <a:r>
              <a:rPr lang="cs-CZ" dirty="0"/>
              <a:t>environmentálních </a:t>
            </a:r>
            <a:r>
              <a:rPr lang="cs-CZ" dirty="0" smtClean="0"/>
              <a:t>dopadů</a:t>
            </a:r>
          </a:p>
          <a:p>
            <a:pPr lvl="2" algn="just"/>
            <a:r>
              <a:rPr lang="cs-CZ" dirty="0" smtClean="0"/>
              <a:t>jakékoliv změny </a:t>
            </a:r>
            <a:r>
              <a:rPr lang="cs-CZ" dirty="0"/>
              <a:t>v ŽP, které částečně nebo úplně vyplývají z environmentálního chování organizace</a:t>
            </a:r>
          </a:p>
        </p:txBody>
      </p:sp>
    </p:spTree>
    <p:extLst>
      <p:ext uri="{BB962C8B-B14F-4D97-AF65-F5344CB8AC3E}">
        <p14:creationId xmlns:p14="http://schemas.microsoft.com/office/powerpoint/2010/main" val="11764600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zavedení EMS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cs-CZ" dirty="0"/>
              <a:t>vytvoření vlastní environmentální </a:t>
            </a:r>
            <a:r>
              <a:rPr lang="cs-CZ" dirty="0" smtClean="0"/>
              <a:t>politiky</a:t>
            </a:r>
            <a:endParaRPr lang="cs-CZ" dirty="0"/>
          </a:p>
          <a:p>
            <a:pPr lvl="0" algn="just"/>
            <a:r>
              <a:rPr lang="cs-CZ" dirty="0"/>
              <a:t>identifikace environmentálních aspektů a určení významných </a:t>
            </a:r>
            <a:r>
              <a:rPr lang="cs-CZ" dirty="0" smtClean="0"/>
              <a:t>vlivů</a:t>
            </a:r>
            <a:endParaRPr lang="cs-CZ" dirty="0"/>
          </a:p>
          <a:p>
            <a:pPr lvl="0" algn="just"/>
            <a:r>
              <a:rPr lang="cs-CZ" dirty="0"/>
              <a:t>soupis všech legislativních </a:t>
            </a:r>
            <a:r>
              <a:rPr lang="cs-CZ" dirty="0" smtClean="0"/>
              <a:t>požadavků</a:t>
            </a:r>
            <a:endParaRPr lang="cs-CZ" dirty="0"/>
          </a:p>
          <a:p>
            <a:pPr lvl="0" algn="just"/>
            <a:r>
              <a:rPr lang="cs-CZ" dirty="0"/>
              <a:t>stanovení environmentálních cílů, priorit a cílových </a:t>
            </a:r>
            <a:r>
              <a:rPr lang="cs-CZ" dirty="0" smtClean="0"/>
              <a:t>hodnot</a:t>
            </a:r>
            <a:endParaRPr lang="cs-CZ" dirty="0"/>
          </a:p>
          <a:p>
            <a:pPr lvl="0" algn="just"/>
            <a:r>
              <a:rPr lang="cs-CZ" dirty="0"/>
              <a:t>vytvoření struktury, programů environmentální politiky a její realizace (dosažení cílů</a:t>
            </a:r>
            <a:r>
              <a:rPr lang="cs-CZ" dirty="0" smtClean="0"/>
              <a:t>)</a:t>
            </a:r>
            <a:endParaRPr lang="cs-CZ" dirty="0"/>
          </a:p>
          <a:p>
            <a:pPr lvl="0" algn="just"/>
            <a:r>
              <a:rPr lang="cs-CZ" dirty="0"/>
              <a:t>plánování, řízení, monitorování, nápravná opatření, audity a přezkoumání pro zajištění souladu s environmentální </a:t>
            </a:r>
            <a:r>
              <a:rPr lang="cs-CZ" dirty="0" smtClean="0"/>
              <a:t>politikou</a:t>
            </a:r>
            <a:endParaRPr lang="cs-CZ" dirty="0"/>
          </a:p>
          <a:p>
            <a:pPr lvl="0" algn="just"/>
            <a:r>
              <a:rPr lang="cs-CZ" dirty="0"/>
              <a:t>přizpůsobení se změněným </a:t>
            </a:r>
            <a:r>
              <a:rPr lang="cs-CZ" dirty="0" smtClean="0"/>
              <a:t>okolnostem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64600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Aktéři implementace EMS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Podnik zavádějící </a:t>
            </a:r>
            <a:r>
              <a:rPr lang="cs-CZ" dirty="0" smtClean="0"/>
              <a:t>EMS</a:t>
            </a:r>
            <a:endParaRPr lang="cs-CZ" dirty="0"/>
          </a:p>
          <a:p>
            <a:r>
              <a:rPr lang="cs-CZ" dirty="0"/>
              <a:t>Poradenské </a:t>
            </a:r>
            <a:r>
              <a:rPr lang="cs-CZ" dirty="0" smtClean="0"/>
              <a:t>orgány</a:t>
            </a:r>
            <a:endParaRPr lang="cs-CZ" dirty="0"/>
          </a:p>
          <a:p>
            <a:r>
              <a:rPr lang="cs-CZ" dirty="0" smtClean="0"/>
              <a:t>Subdodavatelé</a:t>
            </a:r>
          </a:p>
          <a:p>
            <a:r>
              <a:rPr lang="cs-CZ" dirty="0" smtClean="0"/>
              <a:t>Zákazníci</a:t>
            </a:r>
          </a:p>
          <a:p>
            <a:r>
              <a:rPr lang="cs-CZ" dirty="0"/>
              <a:t>Veřejnost, </a:t>
            </a:r>
            <a:r>
              <a:rPr lang="cs-CZ" dirty="0" smtClean="0"/>
              <a:t>komunita</a:t>
            </a:r>
          </a:p>
          <a:p>
            <a:r>
              <a:rPr lang="cs-CZ" dirty="0"/>
              <a:t>Certifikační </a:t>
            </a:r>
            <a:r>
              <a:rPr lang="cs-CZ" dirty="0" smtClean="0"/>
              <a:t>orgán</a:t>
            </a:r>
          </a:p>
          <a:p>
            <a:pPr lvl="1"/>
            <a:r>
              <a:rPr lang="cs-CZ" dirty="0"/>
              <a:t>ISO </a:t>
            </a:r>
            <a:r>
              <a:rPr lang="cs-CZ" dirty="0" smtClean="0"/>
              <a:t>14001:2004, </a:t>
            </a:r>
            <a:r>
              <a:rPr lang="cs-CZ" dirty="0"/>
              <a:t>ISO </a:t>
            </a:r>
            <a:r>
              <a:rPr lang="cs-CZ" dirty="0" smtClean="0"/>
              <a:t>14001:2009</a:t>
            </a:r>
          </a:p>
          <a:p>
            <a:pPr lvl="1"/>
            <a:r>
              <a:rPr lang="cs-CZ" dirty="0" smtClean="0"/>
              <a:t>Společnosti</a:t>
            </a:r>
          </a:p>
          <a:p>
            <a:pPr lvl="2"/>
            <a:r>
              <a:rPr lang="cs-CZ" dirty="0" smtClean="0"/>
              <a:t>CQS </a:t>
            </a:r>
            <a:r>
              <a:rPr lang="cs-CZ" dirty="0"/>
              <a:t>- Sdružení pro certifikaci systémů </a:t>
            </a:r>
            <a:r>
              <a:rPr lang="cs-CZ" dirty="0" smtClean="0"/>
              <a:t>jakost</a:t>
            </a:r>
            <a:r>
              <a:rPr lang="cs-CZ" dirty="0"/>
              <a:t>i</a:t>
            </a:r>
            <a:endParaRPr lang="cs-CZ" dirty="0" smtClean="0"/>
          </a:p>
          <a:p>
            <a:pPr lvl="2"/>
            <a:r>
              <a:rPr lang="cs-CZ" dirty="0" err="1" smtClean="0"/>
              <a:t>Bureau</a:t>
            </a:r>
            <a:r>
              <a:rPr lang="cs-CZ" dirty="0" smtClean="0"/>
              <a:t> </a:t>
            </a:r>
            <a:r>
              <a:rPr lang="cs-CZ" dirty="0" err="1"/>
              <a:t>Veritas</a:t>
            </a:r>
            <a:r>
              <a:rPr lang="cs-CZ" dirty="0"/>
              <a:t> </a:t>
            </a:r>
            <a:r>
              <a:rPr lang="cs-CZ" dirty="0" err="1"/>
              <a:t>Certification</a:t>
            </a:r>
            <a:r>
              <a:rPr lang="cs-CZ" dirty="0"/>
              <a:t> Czech </a:t>
            </a:r>
            <a:r>
              <a:rPr lang="cs-CZ" dirty="0" smtClean="0"/>
              <a:t>Republic</a:t>
            </a:r>
          </a:p>
          <a:p>
            <a:pPr lvl="2"/>
            <a:r>
              <a:rPr lang="cs-CZ" dirty="0" smtClean="0"/>
              <a:t>CERTLINE</a:t>
            </a:r>
          </a:p>
          <a:p>
            <a:pPr lvl="2"/>
            <a:r>
              <a:rPr lang="cs-CZ" dirty="0" smtClean="0"/>
              <a:t>Technický </a:t>
            </a:r>
            <a:r>
              <a:rPr lang="cs-CZ" dirty="0"/>
              <a:t>a zkušební ústav stavební </a:t>
            </a:r>
            <a:r>
              <a:rPr lang="cs-CZ" dirty="0" smtClean="0"/>
              <a:t>Praha</a:t>
            </a:r>
          </a:p>
          <a:p>
            <a:pPr lvl="2"/>
            <a:r>
              <a:rPr lang="cs-CZ" dirty="0" smtClean="0"/>
              <a:t>Elektrotechnický </a:t>
            </a:r>
            <a:r>
              <a:rPr lang="cs-CZ" dirty="0"/>
              <a:t>zkušební ústav</a:t>
            </a:r>
          </a:p>
        </p:txBody>
      </p:sp>
    </p:spTree>
    <p:extLst>
      <p:ext uri="{BB962C8B-B14F-4D97-AF65-F5344CB8AC3E}">
        <p14:creationId xmlns:p14="http://schemas.microsoft.com/office/powerpoint/2010/main" val="1176460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Environmentální management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/>
              <a:t>systematický přístup k ochraně životního prostředí ve </a:t>
            </a:r>
            <a:r>
              <a:rPr lang="cs-CZ" b="1" dirty="0"/>
              <a:t>všech aspektech </a:t>
            </a:r>
            <a:r>
              <a:rPr lang="cs-CZ" b="1" dirty="0" smtClean="0"/>
              <a:t>podnikání </a:t>
            </a:r>
            <a:r>
              <a:rPr lang="cs-CZ" dirty="0"/>
              <a:t>(Veber a kol., 2006)</a:t>
            </a:r>
            <a:endParaRPr lang="cs-CZ" dirty="0" smtClean="0"/>
          </a:p>
          <a:p>
            <a:pPr algn="just"/>
            <a:r>
              <a:rPr lang="cs-CZ" dirty="0"/>
              <a:t>metodika, prostřednictvím které organizace posuzují, zda všechny realizované činnosti probíhají </a:t>
            </a:r>
            <a:r>
              <a:rPr lang="cs-CZ" b="1" dirty="0"/>
              <a:t>environmentálně legitimním </a:t>
            </a:r>
            <a:r>
              <a:rPr lang="cs-CZ" b="1" dirty="0" smtClean="0"/>
              <a:t>způsobem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Rowland</a:t>
            </a:r>
            <a:r>
              <a:rPr lang="cs-CZ" dirty="0"/>
              <a:t>-Jones a kol., 2005)</a:t>
            </a:r>
            <a:endParaRPr lang="cs-CZ" dirty="0" smtClean="0"/>
          </a:p>
          <a:p>
            <a:pPr algn="just"/>
            <a:r>
              <a:rPr lang="cs-CZ" dirty="0"/>
              <a:t>způsob, jakým se organizace zaměřují na své fyzické okolí na </a:t>
            </a:r>
            <a:r>
              <a:rPr lang="cs-CZ" b="1" dirty="0"/>
              <a:t>lokální i globální </a:t>
            </a:r>
            <a:r>
              <a:rPr lang="cs-CZ" b="1" dirty="0" smtClean="0"/>
              <a:t>úrovni </a:t>
            </a:r>
            <a:r>
              <a:rPr lang="cs-CZ" dirty="0"/>
              <a:t>(</a:t>
            </a:r>
            <a:r>
              <a:rPr lang="cs-CZ" dirty="0" err="1"/>
              <a:t>Leipziger</a:t>
            </a:r>
            <a:r>
              <a:rPr lang="cs-CZ" dirty="0"/>
              <a:t>, 2010</a:t>
            </a:r>
            <a:r>
              <a:rPr lang="cs-CZ" dirty="0" smtClean="0"/>
              <a:t>)</a:t>
            </a:r>
          </a:p>
          <a:p>
            <a:pPr algn="just"/>
            <a:r>
              <a:rPr lang="cs-CZ" dirty="0"/>
              <a:t>formální systémy, které integrují environmentální smýšlení do organizace prostřednictvím </a:t>
            </a:r>
            <a:r>
              <a:rPr lang="cs-CZ" b="1" dirty="0"/>
              <a:t>vzdělávání zaměstnanců, monitorování a kontroly environmentálních dopadů</a:t>
            </a:r>
            <a:r>
              <a:rPr lang="cs-CZ" dirty="0"/>
              <a:t>, dále </a:t>
            </a:r>
            <a:r>
              <a:rPr lang="cs-CZ" b="1" dirty="0"/>
              <a:t>sledováním a deklarováním environmentálního profilu </a:t>
            </a:r>
            <a:r>
              <a:rPr lang="cs-CZ" dirty="0"/>
              <a:t>organizace (</a:t>
            </a:r>
            <a:r>
              <a:rPr lang="cs-CZ" dirty="0" err="1"/>
              <a:t>Sroufe</a:t>
            </a:r>
            <a:r>
              <a:rPr lang="cs-CZ" dirty="0"/>
              <a:t> a kol., 2002)</a:t>
            </a:r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78446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 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Systémy environmentálního </a:t>
            </a:r>
            <a:r>
              <a:rPr lang="cs-CZ" dirty="0" smtClean="0"/>
              <a:t>managementu</a:t>
            </a:r>
          </a:p>
          <a:p>
            <a:pPr lvl="1" algn="just"/>
            <a:r>
              <a:rPr lang="cs-CZ" dirty="0" smtClean="0"/>
              <a:t>ISO 14001</a:t>
            </a:r>
          </a:p>
          <a:p>
            <a:pPr lvl="1" algn="just"/>
            <a:r>
              <a:rPr lang="cs-CZ" dirty="0" smtClean="0"/>
              <a:t>EMAS</a:t>
            </a:r>
          </a:p>
          <a:p>
            <a:pPr algn="just"/>
            <a:r>
              <a:rPr lang="cs-CZ" dirty="0" err="1" smtClean="0"/>
              <a:t>Ecolabelling</a:t>
            </a:r>
            <a:endParaRPr lang="cs-CZ" dirty="0"/>
          </a:p>
          <a:p>
            <a:pPr algn="just"/>
            <a:r>
              <a:rPr lang="cs-CZ" dirty="0"/>
              <a:t>Čistší produkce (</a:t>
            </a:r>
            <a:r>
              <a:rPr lang="cs-CZ" dirty="0" smtClean="0"/>
              <a:t>ČP)</a:t>
            </a:r>
          </a:p>
          <a:p>
            <a:pPr lvl="1" algn="just"/>
            <a:r>
              <a:rPr lang="cs-CZ" dirty="0" smtClean="0"/>
              <a:t>podpora </a:t>
            </a:r>
            <a:r>
              <a:rPr lang="cs-CZ" dirty="0"/>
              <a:t>efektivnějšího využívání vstupních zdrojů</a:t>
            </a:r>
          </a:p>
          <a:p>
            <a:pPr algn="just"/>
            <a:r>
              <a:rPr lang="cs-CZ" dirty="0"/>
              <a:t>Dobrovolné environmentální </a:t>
            </a:r>
            <a:r>
              <a:rPr lang="cs-CZ" dirty="0" smtClean="0"/>
              <a:t>dohody</a:t>
            </a:r>
          </a:p>
          <a:p>
            <a:pPr lvl="1" algn="just"/>
            <a:r>
              <a:rPr lang="cs-CZ" dirty="0" smtClean="0"/>
              <a:t>veřejný </a:t>
            </a:r>
            <a:r>
              <a:rPr lang="cs-CZ" dirty="0"/>
              <a:t>a soukromý sektor</a:t>
            </a:r>
          </a:p>
          <a:p>
            <a:pPr algn="just"/>
            <a:r>
              <a:rPr lang="cs-CZ" dirty="0" err="1" smtClean="0"/>
              <a:t>Ekodesign</a:t>
            </a:r>
            <a:endParaRPr lang="cs-CZ" dirty="0"/>
          </a:p>
          <a:p>
            <a:pPr lvl="1" algn="just"/>
            <a:r>
              <a:rPr lang="cs-CZ" dirty="0" smtClean="0"/>
              <a:t>účelem </a:t>
            </a:r>
            <a:r>
              <a:rPr lang="cs-CZ" dirty="0"/>
              <a:t>je začleňování požadavku na ochranu ŽP do návrhu a konstrukce výrobku</a:t>
            </a:r>
          </a:p>
          <a:p>
            <a:pPr algn="just"/>
            <a:r>
              <a:rPr lang="cs-CZ" dirty="0"/>
              <a:t>LCA (</a:t>
            </a:r>
            <a:r>
              <a:rPr lang="cs-CZ" dirty="0" err="1"/>
              <a:t>Life-Cycle</a:t>
            </a:r>
            <a:r>
              <a:rPr lang="cs-CZ" dirty="0"/>
              <a:t> </a:t>
            </a:r>
            <a:r>
              <a:rPr lang="cs-CZ" dirty="0" err="1" smtClean="0"/>
              <a:t>Assessment</a:t>
            </a:r>
            <a:r>
              <a:rPr lang="cs-CZ" dirty="0" smtClean="0"/>
              <a:t>)</a:t>
            </a:r>
          </a:p>
          <a:p>
            <a:pPr lvl="1" algn="just"/>
            <a:r>
              <a:rPr lang="cs-CZ" dirty="0" smtClean="0"/>
              <a:t>koncept </a:t>
            </a:r>
            <a:r>
              <a:rPr lang="cs-CZ" dirty="0"/>
              <a:t>spočívající ve shromažďování a vyhodnocování vstupů, výstupů a možných dopadů na ŽP výrobku během jeho celého životního cyklu</a:t>
            </a:r>
          </a:p>
        </p:txBody>
      </p:sp>
    </p:spTree>
    <p:extLst>
      <p:ext uri="{BB962C8B-B14F-4D97-AF65-F5344CB8AC3E}">
        <p14:creationId xmlns:p14="http://schemas.microsoft.com/office/powerpoint/2010/main" val="11764600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Nástroje 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400" dirty="0"/>
              <a:t>Environmentální</a:t>
            </a:r>
            <a:r>
              <a:rPr lang="cs-CZ" b="1" i="1" dirty="0"/>
              <a:t> </a:t>
            </a:r>
            <a:r>
              <a:rPr lang="cs-CZ" sz="2400" dirty="0" err="1" smtClean="0"/>
              <a:t>benchmarking</a:t>
            </a:r>
            <a:endParaRPr lang="cs-CZ" sz="2400" dirty="0"/>
          </a:p>
          <a:p>
            <a:pPr lvl="1" algn="just"/>
            <a:r>
              <a:rPr lang="cs-CZ" sz="2100" dirty="0" smtClean="0"/>
              <a:t>systematický </a:t>
            </a:r>
            <a:r>
              <a:rPr lang="cs-CZ" sz="2100" dirty="0"/>
              <a:t>proces porovnávání environmentální výkonnosti</a:t>
            </a:r>
          </a:p>
          <a:p>
            <a:pPr algn="just"/>
            <a:r>
              <a:rPr lang="cs-CZ" sz="2400" dirty="0"/>
              <a:t>Environmentální manažerské účetnictví</a:t>
            </a:r>
          </a:p>
          <a:p>
            <a:pPr lvl="1" algn="just"/>
            <a:r>
              <a:rPr lang="cs-CZ" dirty="0"/>
              <a:t>sběr, vyhodnocování a předávání informací o hmotných a energetických tocích, environmentálních nákladech a jiných, hodnotově vyjádřených, </a:t>
            </a:r>
            <a:r>
              <a:rPr lang="cs-CZ" dirty="0" smtClean="0"/>
              <a:t>informací</a:t>
            </a:r>
          </a:p>
          <a:p>
            <a:pPr algn="just"/>
            <a:r>
              <a:rPr lang="cs-CZ" sz="2400" dirty="0"/>
              <a:t>Environmentální </a:t>
            </a:r>
            <a:r>
              <a:rPr lang="cs-CZ" sz="2400" dirty="0" smtClean="0"/>
              <a:t>reporting</a:t>
            </a:r>
          </a:p>
          <a:p>
            <a:pPr lvl="1" algn="just"/>
            <a:r>
              <a:rPr lang="cs-CZ" sz="2100" dirty="0" smtClean="0"/>
              <a:t>prohlášení </a:t>
            </a:r>
            <a:r>
              <a:rPr lang="cs-CZ" sz="2100" dirty="0"/>
              <a:t>o veškerých vlivech podniku na </a:t>
            </a:r>
            <a:r>
              <a:rPr lang="cs-CZ" sz="2100" dirty="0" smtClean="0"/>
              <a:t>ŽP</a:t>
            </a:r>
          </a:p>
          <a:p>
            <a:pPr algn="just"/>
            <a:r>
              <a:rPr lang="cs-CZ" sz="2400" dirty="0"/>
              <a:t>Systém výrobek – </a:t>
            </a:r>
            <a:r>
              <a:rPr lang="cs-CZ" sz="2400" dirty="0" smtClean="0"/>
              <a:t>služba</a:t>
            </a:r>
          </a:p>
          <a:p>
            <a:pPr lvl="1" algn="just"/>
            <a:r>
              <a:rPr lang="cs-CZ" sz="2100" dirty="0" smtClean="0"/>
              <a:t>náhrada </a:t>
            </a:r>
            <a:r>
              <a:rPr lang="cs-CZ" sz="2100" dirty="0"/>
              <a:t>výrobků za služby výrazně snižuje negativní dopad na ŽP </a:t>
            </a:r>
          </a:p>
        </p:txBody>
      </p:sp>
    </p:spTree>
    <p:extLst>
      <p:ext uri="{BB962C8B-B14F-4D97-AF65-F5344CB8AC3E}">
        <p14:creationId xmlns:p14="http://schemas.microsoft.com/office/powerpoint/2010/main" val="1698085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ISO 14000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nařízení ES </a:t>
            </a:r>
            <a:r>
              <a:rPr lang="cs-CZ" dirty="0" smtClean="0"/>
              <a:t>1836/93 → 1996 ISO 14000</a:t>
            </a:r>
          </a:p>
          <a:p>
            <a:r>
              <a:rPr lang="cs-CZ" dirty="0"/>
              <a:t>International </a:t>
            </a:r>
            <a:r>
              <a:rPr lang="cs-CZ" dirty="0" err="1"/>
              <a:t>Organisation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 smtClean="0"/>
              <a:t>Standardization</a:t>
            </a:r>
            <a:endParaRPr lang="cs-CZ" dirty="0" smtClean="0"/>
          </a:p>
          <a:p>
            <a:pPr lvl="1"/>
            <a:r>
              <a:rPr lang="cs-CZ" dirty="0" smtClean="0"/>
              <a:t>1947</a:t>
            </a:r>
          </a:p>
          <a:p>
            <a:pPr lvl="1"/>
            <a:r>
              <a:rPr lang="cs-CZ" dirty="0" smtClean="0"/>
              <a:t>Ženeva</a:t>
            </a:r>
          </a:p>
          <a:p>
            <a:pPr lvl="1"/>
            <a:r>
              <a:rPr lang="cs-CZ" dirty="0" smtClean="0"/>
              <a:t>162 zemí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cs-CZ" dirty="0"/>
              <a:t>ISO </a:t>
            </a:r>
            <a:r>
              <a:rPr lang="cs-CZ" dirty="0" smtClean="0"/>
              <a:t>14001:2004</a:t>
            </a:r>
            <a:r>
              <a:rPr lang="cs-CZ" dirty="0"/>
              <a:t> </a:t>
            </a:r>
            <a:r>
              <a:rPr lang="cs-CZ" dirty="0" smtClean="0"/>
              <a:t>– revize </a:t>
            </a:r>
            <a:r>
              <a:rPr lang="cs-CZ" dirty="0"/>
              <a:t>→ </a:t>
            </a:r>
            <a:r>
              <a:rPr lang="cs-CZ" dirty="0" smtClean="0"/>
              <a:t>sepětí s ISO 9000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cs-CZ" dirty="0" smtClean="0"/>
              <a:t>ISO 14001:2009</a:t>
            </a:r>
          </a:p>
          <a:p>
            <a:pPr marL="1554480" lvl="7" indent="0">
              <a:spcBef>
                <a:spcPts val="600"/>
              </a:spcBef>
              <a:buClr>
                <a:schemeClr val="accent1"/>
              </a:buClr>
              <a:buNone/>
            </a:pP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www.iso.org/iso/home/about.htm</a:t>
            </a:r>
            <a:endParaRPr lang="cs-CZ" dirty="0" smtClean="0"/>
          </a:p>
          <a:p>
            <a:pPr marL="1554480" lvl="7" indent="0">
              <a:spcBef>
                <a:spcPts val="600"/>
              </a:spcBef>
              <a:buClr>
                <a:schemeClr val="accent1"/>
              </a:buClr>
              <a:buNone/>
            </a:pPr>
            <a:r>
              <a:rPr lang="cs-CZ" dirty="0">
                <a:hlinkClick r:id="rId3"/>
              </a:rPr>
              <a:t>http://www.iso.org/iso/home/standards/management-standards/iso14000.htm</a:t>
            </a:r>
            <a:endParaRPr lang="cs-CZ" dirty="0" smtClean="0"/>
          </a:p>
          <a:p>
            <a:pPr marL="274320" lvl="1" algn="just">
              <a:spcBef>
                <a:spcPts val="600"/>
              </a:spcBef>
              <a:buClr>
                <a:schemeClr val="accent1"/>
              </a:buClr>
            </a:pPr>
            <a:r>
              <a:rPr lang="cs-CZ" dirty="0" smtClean="0"/>
              <a:t>Certifikát </a:t>
            </a:r>
            <a:r>
              <a:rPr lang="cs-CZ" dirty="0"/>
              <a:t>ISO 14001 stanovuje pouze rámcové požadavky na EM v organizaci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64600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ISO 14000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ISO 14001 EMS</a:t>
            </a:r>
          </a:p>
          <a:p>
            <a:r>
              <a:rPr lang="cs-CZ" dirty="0" smtClean="0"/>
              <a:t>ISO 14004 EMS dodatek</a:t>
            </a:r>
          </a:p>
          <a:p>
            <a:r>
              <a:rPr lang="cs-CZ" dirty="0" smtClean="0"/>
              <a:t>ISO 14005 Fázová implementace EMS</a:t>
            </a:r>
          </a:p>
          <a:p>
            <a:r>
              <a:rPr lang="cs-CZ" dirty="0" smtClean="0"/>
              <a:t>ISO 14006 </a:t>
            </a:r>
            <a:r>
              <a:rPr lang="cs-CZ" dirty="0" err="1" smtClean="0"/>
              <a:t>Ekodesign</a:t>
            </a:r>
            <a:endParaRPr lang="cs-CZ" dirty="0" smtClean="0"/>
          </a:p>
          <a:p>
            <a:r>
              <a:rPr lang="cs-CZ" dirty="0" smtClean="0"/>
              <a:t>ISO 14031 Environmentální výkonnost</a:t>
            </a:r>
          </a:p>
          <a:p>
            <a:r>
              <a:rPr lang="cs-CZ" dirty="0"/>
              <a:t>ISO 14033 Kvantitativní environmentální informace</a:t>
            </a:r>
          </a:p>
          <a:p>
            <a:r>
              <a:rPr lang="cs-CZ" dirty="0" smtClean="0"/>
              <a:t>ISO 14020 </a:t>
            </a:r>
            <a:r>
              <a:rPr lang="cs-CZ" dirty="0" err="1" smtClean="0"/>
              <a:t>Ekolabelling</a:t>
            </a:r>
            <a:endParaRPr lang="cs-CZ" dirty="0" smtClean="0"/>
          </a:p>
          <a:p>
            <a:r>
              <a:rPr lang="cs-CZ" dirty="0" smtClean="0"/>
              <a:t>ISO 14040 Hodnocení životního cyklu - LCA</a:t>
            </a:r>
          </a:p>
          <a:p>
            <a:r>
              <a:rPr lang="cs-CZ" dirty="0" smtClean="0"/>
              <a:t>ISO 14045 Hodnocení </a:t>
            </a:r>
            <a:r>
              <a:rPr lang="cs-CZ" dirty="0" err="1" smtClean="0"/>
              <a:t>eko</a:t>
            </a:r>
            <a:r>
              <a:rPr lang="cs-CZ" dirty="0" smtClean="0"/>
              <a:t>-efektivnosti</a:t>
            </a:r>
          </a:p>
          <a:p>
            <a:r>
              <a:rPr lang="cs-CZ" dirty="0" smtClean="0"/>
              <a:t>ISO 14051 Účetnictví materiálových toků - </a:t>
            </a:r>
            <a:r>
              <a:rPr lang="cs-CZ" dirty="0" err="1" smtClean="0"/>
              <a:t>Material</a:t>
            </a:r>
            <a:r>
              <a:rPr lang="cs-CZ" dirty="0" smtClean="0"/>
              <a:t> </a:t>
            </a:r>
            <a:r>
              <a:rPr lang="cs-CZ" dirty="0" err="1" smtClean="0"/>
              <a:t>flow</a:t>
            </a:r>
            <a:r>
              <a:rPr lang="cs-CZ" dirty="0" smtClean="0"/>
              <a:t> </a:t>
            </a:r>
            <a:r>
              <a:rPr lang="cs-CZ" dirty="0" err="1" smtClean="0"/>
              <a:t>cost</a:t>
            </a:r>
            <a:r>
              <a:rPr lang="cs-CZ" dirty="0" smtClean="0"/>
              <a:t> </a:t>
            </a:r>
            <a:r>
              <a:rPr lang="cs-CZ" dirty="0" err="1" smtClean="0"/>
              <a:t>accounting</a:t>
            </a:r>
            <a:r>
              <a:rPr lang="cs-CZ" dirty="0" smtClean="0"/>
              <a:t> (MFCA)</a:t>
            </a:r>
          </a:p>
          <a:p>
            <a:r>
              <a:rPr lang="cs-CZ" dirty="0" smtClean="0"/>
              <a:t>ISO </a:t>
            </a:r>
            <a:r>
              <a:rPr lang="cs-CZ" dirty="0"/>
              <a:t>14063 Environmentální komunikace</a:t>
            </a:r>
          </a:p>
          <a:p>
            <a:r>
              <a:rPr lang="cs-CZ" dirty="0" smtClean="0"/>
              <a:t>ISO 14064 </a:t>
            </a:r>
            <a:r>
              <a:rPr lang="cs-CZ" dirty="0" err="1" smtClean="0"/>
              <a:t>Greenhouse</a:t>
            </a:r>
            <a:r>
              <a:rPr lang="cs-CZ" dirty="0" smtClean="0"/>
              <a:t> </a:t>
            </a:r>
            <a:r>
              <a:rPr lang="cs-CZ" dirty="0" err="1" smtClean="0"/>
              <a:t>gas</a:t>
            </a:r>
            <a:r>
              <a:rPr lang="cs-CZ" dirty="0" smtClean="0"/>
              <a:t> </a:t>
            </a:r>
            <a:r>
              <a:rPr lang="cs-CZ" dirty="0"/>
              <a:t>(GHG) </a:t>
            </a:r>
            <a:r>
              <a:rPr lang="cs-CZ" dirty="0" err="1" smtClean="0"/>
              <a:t>accounting</a:t>
            </a:r>
            <a:r>
              <a:rPr lang="cs-CZ" dirty="0" smtClean="0"/>
              <a:t> and </a:t>
            </a:r>
            <a:r>
              <a:rPr lang="cs-CZ" dirty="0" err="1" smtClean="0"/>
              <a:t>verification</a:t>
            </a:r>
            <a:endParaRPr lang="cs-CZ" dirty="0" smtClean="0"/>
          </a:p>
          <a:p>
            <a:r>
              <a:rPr lang="cs-CZ" dirty="0" smtClean="0"/>
              <a:t>ISO 14066 Kompetenční požadavky</a:t>
            </a:r>
          </a:p>
          <a:p>
            <a:r>
              <a:rPr lang="cs-CZ" dirty="0" smtClean="0"/>
              <a:t>ISO 14067 Produktová uhlíková stopa</a:t>
            </a:r>
          </a:p>
          <a:p>
            <a:r>
              <a:rPr lang="cs-CZ" dirty="0" smtClean="0"/>
              <a:t>ISO 14069 Uhlíková stopa produktů, služeb a dodavatelského řetězce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50604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Norma </a:t>
            </a:r>
            <a:r>
              <a:rPr lang="cs-CZ" dirty="0" smtClean="0"/>
              <a:t>ISO 14000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ISO 14001 </a:t>
            </a:r>
            <a:r>
              <a:rPr lang="cs-CZ" dirty="0" smtClean="0"/>
              <a:t>Specifikace EMS</a:t>
            </a:r>
          </a:p>
          <a:p>
            <a:pPr algn="just"/>
            <a:r>
              <a:rPr lang="cs-CZ" dirty="0" smtClean="0"/>
              <a:t>ISO </a:t>
            </a:r>
            <a:r>
              <a:rPr lang="cs-CZ" dirty="0"/>
              <a:t>14004 </a:t>
            </a:r>
            <a:r>
              <a:rPr lang="cs-CZ" dirty="0" smtClean="0"/>
              <a:t>Metodický </a:t>
            </a:r>
            <a:r>
              <a:rPr lang="cs-CZ" dirty="0"/>
              <a:t>návod k principům, systémům a podpůrným </a:t>
            </a:r>
            <a:r>
              <a:rPr lang="cs-CZ" dirty="0" smtClean="0"/>
              <a:t>technikám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Kroky implementace ISO 14000</a:t>
            </a:r>
          </a:p>
          <a:p>
            <a:pPr lvl="1" algn="just"/>
            <a:r>
              <a:rPr lang="cs-CZ" dirty="0"/>
              <a:t>V</a:t>
            </a:r>
            <a:r>
              <a:rPr lang="cs-CZ" dirty="0" smtClean="0"/>
              <a:t>ytvoření </a:t>
            </a:r>
            <a:r>
              <a:rPr lang="cs-CZ" dirty="0"/>
              <a:t>a přijetí environmentální politiky v </a:t>
            </a:r>
            <a:r>
              <a:rPr lang="cs-CZ" dirty="0" smtClean="0"/>
              <a:t>organizaci</a:t>
            </a:r>
          </a:p>
          <a:p>
            <a:pPr lvl="1" algn="just"/>
            <a:r>
              <a:rPr lang="cs-CZ" dirty="0" smtClean="0"/>
              <a:t>Plánování</a:t>
            </a:r>
          </a:p>
          <a:p>
            <a:pPr lvl="1" algn="just"/>
            <a:r>
              <a:rPr lang="cs-CZ" dirty="0" smtClean="0"/>
              <a:t>Implementace</a:t>
            </a:r>
          </a:p>
          <a:p>
            <a:pPr lvl="1" algn="just"/>
            <a:r>
              <a:rPr lang="cs-CZ" dirty="0" smtClean="0"/>
              <a:t>Kontrola a pravidelné </a:t>
            </a:r>
            <a:r>
              <a:rPr lang="cs-CZ" dirty="0"/>
              <a:t>hodnocení vhodnosti nastaveného </a:t>
            </a:r>
            <a:r>
              <a:rPr lang="cs-CZ" dirty="0" smtClean="0"/>
              <a:t>systému </a:t>
            </a:r>
            <a:r>
              <a:rPr lang="cs-CZ" dirty="0"/>
              <a:t>a </a:t>
            </a:r>
            <a:r>
              <a:rPr lang="cs-CZ" dirty="0" smtClean="0"/>
              <a:t>pravidel</a:t>
            </a:r>
          </a:p>
          <a:p>
            <a:pPr lvl="1" algn="just"/>
            <a:r>
              <a:rPr lang="cs-CZ" dirty="0" smtClean="0"/>
              <a:t>Zhodnocení </a:t>
            </a:r>
            <a:r>
              <a:rPr lang="cs-CZ" dirty="0"/>
              <a:t>neustálého </a:t>
            </a:r>
            <a:r>
              <a:rPr lang="cs-CZ" dirty="0" smtClean="0"/>
              <a:t>zlepšování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 smtClean="0"/>
              <a:t>Často zaváděno společně s ISO 9000 → </a:t>
            </a:r>
            <a:r>
              <a:rPr lang="cs-CZ" dirty="0"/>
              <a:t>integrovaný systém jakosti a </a:t>
            </a:r>
            <a:r>
              <a:rPr lang="cs-CZ" dirty="0" err="1" smtClean="0"/>
              <a:t>environmentu</a:t>
            </a:r>
            <a:r>
              <a:rPr lang="cs-CZ" dirty="0" smtClean="0"/>
              <a:t> (zamezení dublování činností či norem)</a:t>
            </a:r>
          </a:p>
        </p:txBody>
      </p:sp>
    </p:spTree>
    <p:extLst>
      <p:ext uri="{BB962C8B-B14F-4D97-AF65-F5344CB8AC3E}">
        <p14:creationId xmlns:p14="http://schemas.microsoft.com/office/powerpoint/2010/main" val="11764600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Implementace </a:t>
            </a:r>
            <a:r>
              <a:rPr lang="cs-CZ" dirty="0"/>
              <a:t>ISO </a:t>
            </a:r>
            <a:r>
              <a:rPr lang="cs-CZ" dirty="0" smtClean="0"/>
              <a:t>14000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Stanovení významných aspektů</a:t>
            </a:r>
          </a:p>
          <a:p>
            <a:pPr lvl="1"/>
            <a:r>
              <a:rPr lang="cs-CZ" dirty="0" smtClean="0"/>
              <a:t>Stanovení kritérií na podniku samotném</a:t>
            </a:r>
          </a:p>
          <a:p>
            <a:pPr lvl="2"/>
            <a:r>
              <a:rPr lang="cs-CZ" dirty="0" smtClean="0"/>
              <a:t>Hledisko environmentální</a:t>
            </a:r>
          </a:p>
          <a:p>
            <a:pPr lvl="3"/>
            <a:r>
              <a:rPr lang="cs-CZ" dirty="0" smtClean="0"/>
              <a:t>rozsah </a:t>
            </a:r>
            <a:r>
              <a:rPr lang="cs-CZ" dirty="0"/>
              <a:t>vlivu</a:t>
            </a:r>
          </a:p>
          <a:p>
            <a:pPr lvl="3"/>
            <a:r>
              <a:rPr lang="cs-CZ" dirty="0" smtClean="0"/>
              <a:t>závažnost vlivu</a:t>
            </a:r>
          </a:p>
          <a:p>
            <a:pPr lvl="3"/>
            <a:r>
              <a:rPr lang="cs-CZ" dirty="0" smtClean="0"/>
              <a:t>pravděpodobnost </a:t>
            </a:r>
            <a:r>
              <a:rPr lang="cs-CZ" dirty="0"/>
              <a:t>výskytu</a:t>
            </a:r>
            <a:endParaRPr lang="cs-CZ" dirty="0" smtClean="0"/>
          </a:p>
          <a:p>
            <a:pPr lvl="3"/>
            <a:r>
              <a:rPr lang="cs-CZ" dirty="0" smtClean="0"/>
              <a:t>četnost výskytu</a:t>
            </a:r>
          </a:p>
          <a:p>
            <a:pPr lvl="3"/>
            <a:r>
              <a:rPr lang="cs-CZ" dirty="0" smtClean="0"/>
              <a:t>trvání vlivu</a:t>
            </a:r>
          </a:p>
          <a:p>
            <a:pPr lvl="3"/>
            <a:r>
              <a:rPr lang="cs-CZ" dirty="0" smtClean="0"/>
              <a:t>riziko </a:t>
            </a:r>
            <a:r>
              <a:rPr lang="cs-CZ" dirty="0"/>
              <a:t>nedodržení legislativních </a:t>
            </a:r>
            <a:r>
              <a:rPr lang="cs-CZ" dirty="0" smtClean="0"/>
              <a:t>požadavků</a:t>
            </a:r>
          </a:p>
          <a:p>
            <a:pPr lvl="2"/>
            <a:r>
              <a:rPr lang="cs-CZ" dirty="0" smtClean="0"/>
              <a:t>Hledisko ekonomické</a:t>
            </a:r>
          </a:p>
          <a:p>
            <a:pPr lvl="3"/>
            <a:r>
              <a:rPr lang="cs-CZ" dirty="0"/>
              <a:t>náklady změny </a:t>
            </a:r>
            <a:r>
              <a:rPr lang="cs-CZ" dirty="0" smtClean="0"/>
              <a:t>vlivu</a:t>
            </a:r>
          </a:p>
          <a:p>
            <a:pPr lvl="3"/>
            <a:r>
              <a:rPr lang="cs-CZ" dirty="0" smtClean="0"/>
              <a:t>vliv </a:t>
            </a:r>
            <a:r>
              <a:rPr lang="cs-CZ" dirty="0"/>
              <a:t>na image </a:t>
            </a:r>
            <a:r>
              <a:rPr lang="cs-CZ" dirty="0" smtClean="0"/>
              <a:t>podniku</a:t>
            </a:r>
          </a:p>
          <a:p>
            <a:pPr lvl="3"/>
            <a:r>
              <a:rPr lang="cs-CZ" dirty="0" smtClean="0"/>
              <a:t>působení </a:t>
            </a:r>
            <a:r>
              <a:rPr lang="cs-CZ" dirty="0"/>
              <a:t>změny na jiné procesy a </a:t>
            </a:r>
            <a:r>
              <a:rPr lang="cs-CZ" dirty="0" smtClean="0"/>
              <a:t>činnosti</a:t>
            </a:r>
          </a:p>
          <a:p>
            <a:pPr lvl="1"/>
            <a:r>
              <a:rPr lang="cs-CZ" dirty="0" smtClean="0"/>
              <a:t>=</a:t>
            </a:r>
            <a:r>
              <a:rPr lang="en-US" dirty="0" smtClean="0"/>
              <a:t>&gt; </a:t>
            </a:r>
            <a:r>
              <a:rPr lang="cs-CZ" dirty="0" smtClean="0"/>
              <a:t>registr aspektů</a:t>
            </a:r>
          </a:p>
          <a:p>
            <a:pPr lvl="2"/>
            <a:r>
              <a:rPr lang="cs-CZ" dirty="0"/>
              <a:t>soubor environmentálních </a:t>
            </a:r>
            <a:r>
              <a:rPr lang="cs-CZ" dirty="0" smtClean="0"/>
              <a:t>aspektů</a:t>
            </a:r>
          </a:p>
          <a:p>
            <a:pPr lvl="2"/>
            <a:r>
              <a:rPr lang="cs-CZ" dirty="0"/>
              <a:t>vyhodnocení vlivu jednotlivých </a:t>
            </a:r>
            <a:r>
              <a:rPr lang="cs-CZ" dirty="0" smtClean="0"/>
              <a:t>aspektů</a:t>
            </a:r>
          </a:p>
          <a:p>
            <a:pPr lvl="2"/>
            <a:r>
              <a:rPr lang="cs-CZ" dirty="0"/>
              <a:t>určení významných aspektů</a:t>
            </a:r>
          </a:p>
        </p:txBody>
      </p:sp>
    </p:spTree>
    <p:extLst>
      <p:ext uri="{BB962C8B-B14F-4D97-AF65-F5344CB8AC3E}">
        <p14:creationId xmlns:p14="http://schemas.microsoft.com/office/powerpoint/2010/main" val="11764600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Významné aspekty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Většinou spojeny s výrobní činností</a:t>
            </a:r>
          </a:p>
          <a:p>
            <a:pPr lvl="1"/>
            <a:r>
              <a:rPr lang="cs-CZ" dirty="0"/>
              <a:t>používání zakázaných či omezujících </a:t>
            </a:r>
            <a:r>
              <a:rPr lang="cs-CZ" dirty="0" smtClean="0"/>
              <a:t>látek</a:t>
            </a:r>
          </a:p>
          <a:p>
            <a:pPr lvl="1"/>
            <a:r>
              <a:rPr lang="cs-CZ" dirty="0" smtClean="0"/>
              <a:t>produkce odpadů</a:t>
            </a:r>
          </a:p>
          <a:p>
            <a:pPr lvl="1"/>
            <a:r>
              <a:rPr lang="cs-CZ" dirty="0" smtClean="0"/>
              <a:t>produkce emisí</a:t>
            </a:r>
          </a:p>
          <a:p>
            <a:pPr lvl="1"/>
            <a:r>
              <a:rPr lang="cs-CZ" dirty="0" smtClean="0"/>
              <a:t>znečištění vod</a:t>
            </a:r>
          </a:p>
          <a:p>
            <a:pPr lvl="1"/>
            <a:r>
              <a:rPr lang="cs-CZ" dirty="0" smtClean="0"/>
              <a:t>obtěžování okolí zápachem</a:t>
            </a:r>
          </a:p>
          <a:p>
            <a:pPr lvl="1"/>
            <a:r>
              <a:rPr lang="cs-CZ" dirty="0"/>
              <a:t>obtěžování okolí </a:t>
            </a:r>
            <a:r>
              <a:rPr lang="cs-CZ" dirty="0" smtClean="0"/>
              <a:t>hlukem</a:t>
            </a:r>
          </a:p>
          <a:p>
            <a:pPr lvl="1"/>
            <a:r>
              <a:rPr lang="cs-CZ" dirty="0" smtClean="0"/>
              <a:t>nedodržení </a:t>
            </a:r>
            <a:r>
              <a:rPr lang="cs-CZ" dirty="0"/>
              <a:t>hygienických </a:t>
            </a:r>
            <a:r>
              <a:rPr lang="cs-CZ" dirty="0" smtClean="0"/>
              <a:t>požadavků</a:t>
            </a:r>
          </a:p>
          <a:p>
            <a:pPr lvl="1"/>
            <a:r>
              <a:rPr lang="cs-CZ" dirty="0" smtClean="0"/>
              <a:t>spotřeba surovin</a:t>
            </a:r>
          </a:p>
          <a:p>
            <a:pPr lvl="1"/>
            <a:r>
              <a:rPr lang="cs-CZ" dirty="0"/>
              <a:t>spotřeba </a:t>
            </a:r>
            <a:r>
              <a:rPr lang="cs-CZ" dirty="0" smtClean="0"/>
              <a:t>energie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64600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Zavádění ISO 14000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ISO </a:t>
            </a:r>
            <a:r>
              <a:rPr lang="cs-CZ" dirty="0" err="1"/>
              <a:t>Survey</a:t>
            </a:r>
            <a:r>
              <a:rPr lang="cs-CZ" dirty="0"/>
              <a:t> </a:t>
            </a:r>
            <a:r>
              <a:rPr lang="cs-CZ" dirty="0" smtClean="0"/>
              <a:t>2012</a:t>
            </a:r>
          </a:p>
          <a:p>
            <a:pPr lvl="1"/>
            <a:r>
              <a:rPr lang="cs-CZ" dirty="0" smtClean="0"/>
              <a:t>285 844 </a:t>
            </a:r>
            <a:r>
              <a:rPr lang="cs-CZ" dirty="0"/>
              <a:t>certifikovaných norem ISO </a:t>
            </a:r>
            <a:r>
              <a:rPr lang="cs-CZ" dirty="0" smtClean="0"/>
              <a:t>14001</a:t>
            </a:r>
          </a:p>
          <a:p>
            <a:pPr lvl="1"/>
            <a:r>
              <a:rPr lang="cs-CZ" dirty="0" smtClean="0"/>
              <a:t>ve</a:t>
            </a:r>
            <a:r>
              <a:rPr lang="cs-CZ" dirty="0"/>
              <a:t> </a:t>
            </a:r>
            <a:r>
              <a:rPr lang="cs-CZ" dirty="0" smtClean="0"/>
              <a:t>167 </a:t>
            </a:r>
            <a:r>
              <a:rPr lang="cs-CZ" dirty="0"/>
              <a:t>zemích </a:t>
            </a:r>
            <a:r>
              <a:rPr lang="cs-CZ" dirty="0" smtClean="0"/>
              <a:t>světa</a:t>
            </a:r>
          </a:p>
          <a:p>
            <a:pPr lvl="1"/>
            <a:r>
              <a:rPr lang="cs-CZ" dirty="0" smtClean="0"/>
              <a:t>Nejvíce ve světě</a:t>
            </a:r>
          </a:p>
          <a:p>
            <a:pPr lvl="2"/>
            <a:r>
              <a:rPr lang="cs-CZ" dirty="0" smtClean="0"/>
              <a:t>Čína, Japonsko </a:t>
            </a:r>
            <a:r>
              <a:rPr lang="cs-CZ" dirty="0"/>
              <a:t>a </a:t>
            </a:r>
            <a:r>
              <a:rPr lang="cs-CZ" dirty="0" smtClean="0"/>
              <a:t>Itálie</a:t>
            </a:r>
          </a:p>
          <a:p>
            <a:pPr lvl="1"/>
            <a:r>
              <a:rPr lang="cs-CZ" dirty="0"/>
              <a:t>Nejvíce </a:t>
            </a:r>
            <a:r>
              <a:rPr lang="cs-CZ" dirty="0" smtClean="0"/>
              <a:t>v Evropě</a:t>
            </a:r>
          </a:p>
          <a:p>
            <a:pPr lvl="2"/>
            <a:r>
              <a:rPr lang="cs-CZ" dirty="0" smtClean="0"/>
              <a:t>Španělsko, Rumunsko, Francie,</a:t>
            </a:r>
            <a:r>
              <a:rPr lang="cs-CZ" dirty="0"/>
              <a:t> </a:t>
            </a:r>
            <a:r>
              <a:rPr lang="cs-CZ" dirty="0" smtClean="0"/>
              <a:t>Německo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Např. Motorola</a:t>
            </a:r>
            <a:r>
              <a:rPr lang="cs-CZ" dirty="0"/>
              <a:t>, Sony </a:t>
            </a:r>
            <a:r>
              <a:rPr lang="cs-CZ" dirty="0" err="1"/>
              <a:t>Corporation</a:t>
            </a:r>
            <a:r>
              <a:rPr lang="cs-CZ" dirty="0"/>
              <a:t>, Mitsubishi </a:t>
            </a:r>
            <a:r>
              <a:rPr lang="cs-CZ" dirty="0" smtClean="0"/>
              <a:t>Electric, Volvo</a:t>
            </a:r>
          </a:p>
          <a:p>
            <a:pPr lvl="1"/>
            <a:r>
              <a:rPr lang="cs-CZ" dirty="0" smtClean="0"/>
              <a:t>Někteří tento certifikát vyžadují i po svých dodavatelích</a:t>
            </a:r>
          </a:p>
          <a:p>
            <a:pPr lvl="2"/>
            <a:r>
              <a:rPr lang="cs-CZ" dirty="0"/>
              <a:t>Ford Motor </a:t>
            </a:r>
            <a:r>
              <a:rPr lang="cs-CZ" dirty="0" err="1"/>
              <a:t>Company</a:t>
            </a:r>
            <a:r>
              <a:rPr lang="cs-CZ" dirty="0"/>
              <a:t>, Xerox </a:t>
            </a:r>
            <a:r>
              <a:rPr lang="cs-CZ" dirty="0" err="1" smtClean="0"/>
              <a:t>Corporation</a:t>
            </a:r>
            <a:r>
              <a:rPr lang="cs-CZ" dirty="0" smtClean="0"/>
              <a:t>, General </a:t>
            </a:r>
            <a:r>
              <a:rPr lang="cs-CZ" dirty="0"/>
              <a:t>Motors</a:t>
            </a:r>
          </a:p>
        </p:txBody>
      </p:sp>
    </p:spTree>
    <p:extLst>
      <p:ext uri="{BB962C8B-B14F-4D97-AF65-F5344CB8AC3E}">
        <p14:creationId xmlns:p14="http://schemas.microsoft.com/office/powerpoint/2010/main" val="11764600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ISO 14 000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522168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ISO </a:t>
            </a:r>
            <a:r>
              <a:rPr lang="cs-CZ" dirty="0"/>
              <a:t>14001</a:t>
            </a:r>
          </a:p>
          <a:p>
            <a:pPr lvl="1" algn="just"/>
            <a:r>
              <a:rPr lang="cs-CZ" dirty="0"/>
              <a:t>2000 – 116</a:t>
            </a:r>
          </a:p>
          <a:p>
            <a:pPr lvl="1" algn="just"/>
            <a:r>
              <a:rPr lang="cs-CZ" dirty="0"/>
              <a:t>2005 – 2122</a:t>
            </a:r>
          </a:p>
          <a:p>
            <a:pPr lvl="1" algn="just"/>
            <a:r>
              <a:rPr lang="cs-CZ" dirty="0"/>
              <a:t>2010 – 6629</a:t>
            </a:r>
          </a:p>
          <a:p>
            <a:pPr lvl="1" algn="just"/>
            <a:r>
              <a:rPr lang="cs-CZ" dirty="0" smtClean="0"/>
              <a:t>2012 – 4215</a:t>
            </a:r>
          </a:p>
          <a:p>
            <a:pPr lvl="1" algn="just"/>
            <a:endParaRPr lang="cs-CZ" dirty="0"/>
          </a:p>
          <a:p>
            <a:pPr lvl="1" algn="just"/>
            <a:endParaRPr lang="cs-CZ" dirty="0" smtClean="0"/>
          </a:p>
          <a:p>
            <a:pPr lvl="1" algn="just"/>
            <a:endParaRPr lang="cs-CZ" dirty="0"/>
          </a:p>
          <a:p>
            <a:pPr lvl="1" algn="just"/>
            <a:endParaRPr lang="cs-CZ" dirty="0" smtClean="0"/>
          </a:p>
          <a:p>
            <a:pPr lvl="1" algn="just"/>
            <a:endParaRPr lang="cs-CZ" dirty="0"/>
          </a:p>
          <a:p>
            <a:pPr lvl="1" algn="just"/>
            <a:endParaRPr lang="cs-CZ" dirty="0" smtClean="0"/>
          </a:p>
          <a:p>
            <a:pPr marL="274320" lvl="1" indent="0" algn="just">
              <a:buNone/>
            </a:pPr>
            <a:endParaRPr lang="cs-CZ" sz="800" dirty="0" smtClean="0">
              <a:hlinkClick r:id="rId2"/>
            </a:endParaRPr>
          </a:p>
          <a:p>
            <a:pPr marL="274320" lvl="1" indent="0" algn="just">
              <a:buNone/>
            </a:pPr>
            <a:endParaRPr lang="cs-CZ" sz="800" dirty="0">
              <a:hlinkClick r:id="rId2"/>
            </a:endParaRPr>
          </a:p>
          <a:p>
            <a:pPr marL="274320" lvl="1" indent="0" algn="just">
              <a:buNone/>
            </a:pPr>
            <a:endParaRPr lang="cs-CZ" sz="800" dirty="0" smtClean="0">
              <a:hlinkClick r:id="rId2"/>
            </a:endParaRPr>
          </a:p>
          <a:p>
            <a:pPr marL="274320" lvl="1" indent="0" algn="just">
              <a:buNone/>
            </a:pPr>
            <a:endParaRPr lang="cs-CZ" sz="800" dirty="0">
              <a:hlinkClick r:id="rId2"/>
            </a:endParaRPr>
          </a:p>
          <a:p>
            <a:pPr marL="274320" lvl="1" indent="0" algn="just">
              <a:buNone/>
            </a:pPr>
            <a:endParaRPr lang="cs-CZ" sz="800" dirty="0" smtClean="0">
              <a:hlinkClick r:id="rId2"/>
            </a:endParaRPr>
          </a:p>
          <a:p>
            <a:pPr marL="274320" lvl="1" indent="0" algn="just">
              <a:buNone/>
            </a:pPr>
            <a:endParaRPr lang="cs-CZ" sz="800" dirty="0">
              <a:hlinkClick r:id="rId2"/>
            </a:endParaRPr>
          </a:p>
          <a:p>
            <a:pPr marL="274320" lvl="1" indent="0" algn="just">
              <a:buNone/>
            </a:pPr>
            <a:r>
              <a:rPr lang="cs-CZ" sz="800" dirty="0" smtClean="0">
                <a:hlinkClick r:id="rId2"/>
              </a:rPr>
              <a:t>http</a:t>
            </a:r>
            <a:r>
              <a:rPr lang="cs-CZ" sz="800" dirty="0">
                <a:hlinkClick r:id="rId2"/>
              </a:rPr>
              <a:t>://www.iso.org/iso/home/standards/certification/iso-survey.htm?certificate=ISO%2014001&amp;countrycode=CZ#standardpick</a:t>
            </a:r>
            <a:endParaRPr lang="cs-CZ" sz="800" dirty="0"/>
          </a:p>
          <a:p>
            <a:pPr marL="274320" lvl="1" indent="0" algn="just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31" t="43269" r="19531" b="28366"/>
          <a:stretch/>
        </p:blipFill>
        <p:spPr bwMode="auto">
          <a:xfrm>
            <a:off x="173449" y="4077072"/>
            <a:ext cx="8711746" cy="2196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Chart 2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9391147"/>
              </p:ext>
            </p:extLst>
          </p:nvPr>
        </p:nvGraphicFramePr>
        <p:xfrm>
          <a:off x="4067944" y="476672"/>
          <a:ext cx="4967330" cy="3078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994630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Eco</a:t>
            </a:r>
            <a:r>
              <a:rPr lang="cs-CZ" dirty="0"/>
              <a:t>-Management and Audit </a:t>
            </a:r>
            <a:r>
              <a:rPr lang="cs-CZ" dirty="0" err="1" smtClean="0"/>
              <a:t>Scheme</a:t>
            </a:r>
            <a:endParaRPr lang="cs-CZ" dirty="0" smtClean="0"/>
          </a:p>
          <a:p>
            <a:r>
              <a:rPr lang="cs-CZ" dirty="0"/>
              <a:t>Systém environmentálního řízení a </a:t>
            </a:r>
            <a:r>
              <a:rPr lang="cs-CZ" dirty="0" smtClean="0"/>
              <a:t>auditu</a:t>
            </a:r>
          </a:p>
          <a:p>
            <a:r>
              <a:rPr lang="cs-CZ" dirty="0" smtClean="0"/>
              <a:t>1995 Velká Británie</a:t>
            </a:r>
          </a:p>
          <a:p>
            <a:pPr algn="just"/>
            <a:r>
              <a:rPr lang="cs-CZ" dirty="0" smtClean="0"/>
              <a:t>2001 aktualizace → Nařízení </a:t>
            </a:r>
            <a:r>
              <a:rPr lang="cs-CZ" dirty="0"/>
              <a:t>Evropského parlamentu a Rady (ES) č. 761/2001 (tzv. EMAS II</a:t>
            </a:r>
            <a:r>
              <a:rPr lang="cs-CZ" dirty="0" smtClean="0"/>
              <a:t>)</a:t>
            </a:r>
          </a:p>
          <a:p>
            <a:r>
              <a:rPr lang="cs-CZ" dirty="0" smtClean="0"/>
              <a:t>Cíle programu</a:t>
            </a:r>
          </a:p>
          <a:p>
            <a:pPr lvl="1"/>
            <a:r>
              <a:rPr lang="cs-CZ" dirty="0" smtClean="0"/>
              <a:t>ochrana </a:t>
            </a:r>
            <a:r>
              <a:rPr lang="cs-CZ" dirty="0"/>
              <a:t>přírodních zdrojů (redukce </a:t>
            </a:r>
            <a:r>
              <a:rPr lang="cs-CZ" dirty="0" smtClean="0"/>
              <a:t>spotřeby)</a:t>
            </a:r>
          </a:p>
          <a:p>
            <a:pPr lvl="1"/>
            <a:r>
              <a:rPr lang="cs-CZ" dirty="0" smtClean="0"/>
              <a:t>snižování </a:t>
            </a:r>
            <a:r>
              <a:rPr lang="cs-CZ" dirty="0"/>
              <a:t>vypouštění znečišťujících látek do </a:t>
            </a:r>
            <a:r>
              <a:rPr lang="cs-CZ" dirty="0" smtClean="0"/>
              <a:t>ovzduší</a:t>
            </a:r>
          </a:p>
          <a:p>
            <a:pPr lvl="1"/>
            <a:r>
              <a:rPr lang="cs-CZ" dirty="0" smtClean="0"/>
              <a:t>snižování </a:t>
            </a:r>
            <a:r>
              <a:rPr lang="cs-CZ" dirty="0"/>
              <a:t>rizika environmentálních nehod (</a:t>
            </a:r>
            <a:r>
              <a:rPr lang="cs-CZ" dirty="0" smtClean="0"/>
              <a:t>havárií)</a:t>
            </a:r>
          </a:p>
          <a:p>
            <a:pPr lvl="1"/>
            <a:r>
              <a:rPr lang="cs-CZ" dirty="0" smtClean="0"/>
              <a:t>důraz </a:t>
            </a:r>
            <a:r>
              <a:rPr lang="cs-CZ" dirty="0"/>
              <a:t>na ochranu zdraví pracovníků a </a:t>
            </a:r>
            <a:r>
              <a:rPr lang="cs-CZ" dirty="0" smtClean="0"/>
              <a:t>obyvatel</a:t>
            </a:r>
          </a:p>
          <a:p>
            <a:pPr algn="just"/>
            <a:r>
              <a:rPr lang="cs-CZ" dirty="0"/>
              <a:t>požadavek EMAS na zveřejňování </a:t>
            </a:r>
            <a:r>
              <a:rPr lang="cs-CZ" b="1" dirty="0" smtClean="0"/>
              <a:t>detailních, </a:t>
            </a:r>
            <a:r>
              <a:rPr lang="cs-CZ" b="1" dirty="0"/>
              <a:t>třetí stranou ověřených informací</a:t>
            </a:r>
            <a:r>
              <a:rPr lang="cs-CZ" dirty="0"/>
              <a:t> o konkrétních krocích ke zlepšování environmentálního profilu organizací</a:t>
            </a:r>
          </a:p>
        </p:txBody>
      </p:sp>
    </p:spTree>
    <p:extLst>
      <p:ext uri="{BB962C8B-B14F-4D97-AF65-F5344CB8AC3E}">
        <p14:creationId xmlns:p14="http://schemas.microsoft.com/office/powerpoint/2010/main" val="1176460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Environmentální management </a:t>
            </a:r>
            <a:r>
              <a:rPr lang="cs-CZ" dirty="0" smtClean="0"/>
              <a:t>(EM)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nařízení Evropského parlamentu a Rady č. </a:t>
            </a:r>
            <a:r>
              <a:rPr lang="cs-CZ" dirty="0" smtClean="0"/>
              <a:t>761/2001</a:t>
            </a:r>
          </a:p>
          <a:p>
            <a:pPr lvl="1"/>
            <a:r>
              <a:rPr lang="cs-CZ" dirty="0" smtClean="0"/>
              <a:t>EMAS</a:t>
            </a:r>
          </a:p>
          <a:p>
            <a:pPr lvl="1" algn="just"/>
            <a:r>
              <a:rPr lang="cs-CZ" dirty="0"/>
              <a:t>součást celkového řízení organizace, která zahrnuje organizování, plánování, odpovědnosti, postupy, procesy a zdroje pro vývoj, implementaci, dosahování cílů, zhodnocení a udržení environmentální politiky</a:t>
            </a:r>
          </a:p>
        </p:txBody>
      </p:sp>
    </p:spTree>
    <p:extLst>
      <p:ext uri="{BB962C8B-B14F-4D97-AF65-F5344CB8AC3E}">
        <p14:creationId xmlns:p14="http://schemas.microsoft.com/office/powerpoint/2010/main" val="11764600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EMAS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Svět</a:t>
            </a:r>
          </a:p>
          <a:p>
            <a:pPr lvl="1"/>
            <a:r>
              <a:rPr lang="cs-CZ" dirty="0" smtClean="0"/>
              <a:t>4155 organizací</a:t>
            </a:r>
          </a:p>
          <a:p>
            <a:pPr lvl="1"/>
            <a:r>
              <a:rPr lang="cs-CZ" dirty="0" smtClean="0"/>
              <a:t>Španělsko, Itálie, Německo</a:t>
            </a:r>
          </a:p>
          <a:p>
            <a:pPr lvl="1"/>
            <a:r>
              <a:rPr lang="cs-CZ" dirty="0" smtClean="0"/>
              <a:t>Odpady</a:t>
            </a:r>
          </a:p>
          <a:p>
            <a:pPr lvl="1"/>
            <a:r>
              <a:rPr lang="cs-CZ" dirty="0" smtClean="0"/>
              <a:t>Malé a střední podniky</a:t>
            </a:r>
          </a:p>
          <a:p>
            <a:pPr marL="0" indent="0">
              <a:buNone/>
            </a:pPr>
            <a:r>
              <a:rPr lang="cs-CZ" sz="1100" dirty="0">
                <a:hlinkClick r:id="rId2"/>
              </a:rPr>
              <a:t>http://ec.europa.eu/environment/emas/register/reports/reports.do;jsessionid=TS4QSC2Vn3J9ZFTLWkMdppbHpCKQTB3kQ16HvdTpLy39MD051Zll!-20310670</a:t>
            </a:r>
            <a:endParaRPr lang="cs-CZ" sz="1100" dirty="0"/>
          </a:p>
          <a:p>
            <a:r>
              <a:rPr lang="cs-CZ" dirty="0" smtClean="0"/>
              <a:t>ČR</a:t>
            </a:r>
          </a:p>
          <a:p>
            <a:pPr lvl="1"/>
            <a:r>
              <a:rPr lang="cs-CZ" dirty="0" smtClean="0"/>
              <a:t>2000 – 4</a:t>
            </a:r>
          </a:p>
          <a:p>
            <a:pPr lvl="1"/>
            <a:r>
              <a:rPr lang="cs-CZ" dirty="0" smtClean="0"/>
              <a:t>2010 – 26 (11:13:3)</a:t>
            </a:r>
          </a:p>
          <a:p>
            <a:pPr lvl="1"/>
            <a:r>
              <a:rPr lang="cs-CZ" dirty="0" smtClean="0"/>
              <a:t>Stavební průmysl</a:t>
            </a:r>
          </a:p>
          <a:p>
            <a:pPr lvl="1"/>
            <a:r>
              <a:rPr lang="cs-CZ" dirty="0" smtClean="0"/>
              <a:t>Velké a střední podniky</a:t>
            </a:r>
          </a:p>
          <a:p>
            <a:pPr lvl="2" algn="just"/>
            <a:r>
              <a:rPr lang="cs-CZ" dirty="0"/>
              <a:t>MŽP, Zprávy o uplatňování dobrovolných nástrojů v letech 2007 - 2010</a:t>
            </a:r>
          </a:p>
        </p:txBody>
      </p:sp>
    </p:spTree>
    <p:extLst>
      <p:ext uri="{BB962C8B-B14F-4D97-AF65-F5344CB8AC3E}">
        <p14:creationId xmlns:p14="http://schemas.microsoft.com/office/powerpoint/2010/main" val="11764600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EM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90. léta</a:t>
            </a:r>
          </a:p>
          <a:p>
            <a:r>
              <a:rPr lang="cs-CZ" dirty="0" smtClean="0"/>
              <a:t>České </a:t>
            </a:r>
            <a:r>
              <a:rPr lang="cs-CZ" dirty="0"/>
              <a:t>ekologické manažerské </a:t>
            </a:r>
            <a:r>
              <a:rPr lang="cs-CZ" dirty="0" smtClean="0"/>
              <a:t>centrum </a:t>
            </a:r>
            <a:r>
              <a:rPr lang="cs-CZ" dirty="0"/>
              <a:t>(CEMC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sdružení </a:t>
            </a:r>
            <a:r>
              <a:rPr lang="cs-CZ" dirty="0"/>
              <a:t>českých podniků a </a:t>
            </a:r>
            <a:r>
              <a:rPr lang="cs-CZ" dirty="0" smtClean="0"/>
              <a:t>podnikatelů</a:t>
            </a:r>
          </a:p>
          <a:p>
            <a:pPr lvl="1" algn="just"/>
            <a:r>
              <a:rPr lang="cs-CZ" dirty="0"/>
              <a:t>cílem je šíření znalostí o environmentálním managementu v českém </a:t>
            </a:r>
            <a:r>
              <a:rPr lang="cs-CZ" dirty="0" smtClean="0"/>
              <a:t>průmyslu</a:t>
            </a:r>
          </a:p>
          <a:p>
            <a:pPr lvl="1" algn="just"/>
            <a:r>
              <a:rPr lang="cs-CZ" dirty="0"/>
              <a:t>členem </a:t>
            </a:r>
            <a:r>
              <a:rPr lang="cs-CZ" dirty="0" smtClean="0"/>
              <a:t>mezinárodní </a:t>
            </a:r>
            <a:r>
              <a:rPr lang="cs-CZ" dirty="0"/>
              <a:t>sítě pro </a:t>
            </a:r>
            <a:r>
              <a:rPr lang="cs-CZ" dirty="0" smtClean="0"/>
              <a:t>EM (INEM)</a:t>
            </a:r>
          </a:p>
          <a:p>
            <a:pPr lvl="1" algn="just"/>
            <a:r>
              <a:rPr lang="cs-CZ" dirty="0" smtClean="0"/>
              <a:t>1994 spolupráce </a:t>
            </a:r>
            <a:r>
              <a:rPr lang="cs-CZ" dirty="0"/>
              <a:t>s Českým normalizačním a standardizačním </a:t>
            </a:r>
            <a:r>
              <a:rPr lang="cs-CZ" dirty="0" smtClean="0"/>
              <a:t>institutem</a:t>
            </a:r>
          </a:p>
        </p:txBody>
      </p:sp>
    </p:spTree>
    <p:extLst>
      <p:ext uri="{BB962C8B-B14F-4D97-AF65-F5344CB8AC3E}">
        <p14:creationId xmlns:p14="http://schemas.microsoft.com/office/powerpoint/2010/main" val="11764600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Envi</a:t>
            </a:r>
            <a:r>
              <a:rPr lang="cs-CZ" dirty="0" smtClean="0"/>
              <a:t>-výkonnost vs. konkurenceschopnost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vztahy </a:t>
            </a:r>
            <a:r>
              <a:rPr lang="cs-CZ" dirty="0" smtClean="0"/>
              <a:t>mezi environmentální </a:t>
            </a:r>
            <a:r>
              <a:rPr lang="cs-CZ" dirty="0"/>
              <a:t>výkonností podniků a jejich konkurenceschopností </a:t>
            </a:r>
            <a:endParaRPr lang="cs-CZ" dirty="0" smtClean="0"/>
          </a:p>
          <a:p>
            <a:pPr lvl="1" algn="just"/>
            <a:r>
              <a:rPr lang="cs-CZ" sz="2500" dirty="0"/>
              <a:t>Negativní </a:t>
            </a:r>
            <a:r>
              <a:rPr lang="cs-CZ" sz="2500" dirty="0" smtClean="0"/>
              <a:t>vztah</a:t>
            </a:r>
          </a:p>
          <a:p>
            <a:pPr lvl="2" algn="just"/>
            <a:r>
              <a:rPr lang="cs-CZ" sz="2200" dirty="0" smtClean="0"/>
              <a:t>podniky </a:t>
            </a:r>
            <a:r>
              <a:rPr lang="cs-CZ" sz="2200" dirty="0"/>
              <a:t>v důsledku zavádění environmentálních opatření oslabují svoji konkurenceschopnost, zejména v důsledku vynaložených nákladů na </a:t>
            </a:r>
            <a:r>
              <a:rPr lang="cs-CZ" sz="2200" dirty="0" smtClean="0"/>
              <a:t>EM</a:t>
            </a:r>
            <a:endParaRPr lang="cs-CZ" sz="2200" dirty="0"/>
          </a:p>
          <a:p>
            <a:pPr lvl="1" algn="just"/>
            <a:r>
              <a:rPr lang="cs-CZ" sz="2500" dirty="0"/>
              <a:t>Neutrální </a:t>
            </a:r>
            <a:r>
              <a:rPr lang="cs-CZ" sz="2500" dirty="0" smtClean="0"/>
              <a:t>vztah</a:t>
            </a:r>
          </a:p>
          <a:p>
            <a:pPr lvl="2" algn="just"/>
            <a:r>
              <a:rPr lang="cs-CZ" sz="2200" dirty="0" smtClean="0"/>
              <a:t>neexistuje </a:t>
            </a:r>
            <a:r>
              <a:rPr lang="cs-CZ" sz="2200" dirty="0"/>
              <a:t>žádná souvislost mezi environmentálním uvědoměním podniku a jeho </a:t>
            </a:r>
            <a:r>
              <a:rPr lang="cs-CZ" sz="2200" dirty="0" smtClean="0"/>
              <a:t>konkurenceschopností</a:t>
            </a:r>
            <a:endParaRPr lang="cs-CZ" sz="2200" dirty="0"/>
          </a:p>
          <a:p>
            <a:pPr lvl="1" algn="just"/>
            <a:r>
              <a:rPr lang="cs-CZ" sz="2500" dirty="0"/>
              <a:t>Pozitivní </a:t>
            </a:r>
            <a:r>
              <a:rPr lang="cs-CZ" sz="2500" dirty="0" smtClean="0"/>
              <a:t>souvislost</a:t>
            </a:r>
          </a:p>
          <a:p>
            <a:pPr lvl="2" algn="just"/>
            <a:r>
              <a:rPr lang="cs-CZ" sz="2200" dirty="0" smtClean="0"/>
              <a:t>environmentální </a:t>
            </a:r>
            <a:r>
              <a:rPr lang="cs-CZ" sz="2200" dirty="0"/>
              <a:t>odpovědnost posiluje konkurenceschopnost podniku, </a:t>
            </a:r>
            <a:r>
              <a:rPr lang="cs-CZ" sz="2200" dirty="0" smtClean="0"/>
              <a:t>např. </a:t>
            </a:r>
            <a:r>
              <a:rPr lang="cs-CZ" sz="2200" dirty="0"/>
              <a:t>v důsledku uspořených nákladů za </a:t>
            </a:r>
            <a:r>
              <a:rPr lang="cs-CZ" sz="2200" dirty="0" smtClean="0"/>
              <a:t>sankce (kterým </a:t>
            </a:r>
            <a:r>
              <a:rPr lang="cs-CZ" sz="2200" dirty="0"/>
              <a:t>by mohla být organizace vystavena v důsledku nedodržení nastavených environmentálních </a:t>
            </a:r>
            <a:r>
              <a:rPr lang="cs-CZ" sz="2200" dirty="0" smtClean="0"/>
              <a:t>požadavků)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1764600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Dva způsoby tlaku na podnik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1" indent="0" algn="just">
              <a:buNone/>
            </a:pPr>
            <a:r>
              <a:rPr lang="cs-CZ" dirty="0" smtClean="0"/>
              <a:t>(</a:t>
            </a:r>
            <a:r>
              <a:rPr lang="cs-CZ" dirty="0" err="1" smtClean="0"/>
              <a:t>Kramer</a:t>
            </a:r>
            <a:r>
              <a:rPr lang="cs-CZ" dirty="0" smtClean="0"/>
              <a:t> </a:t>
            </a:r>
            <a:r>
              <a:rPr lang="cs-CZ" dirty="0"/>
              <a:t>a kol., 2005)</a:t>
            </a:r>
            <a:endParaRPr lang="cs-CZ" dirty="0" smtClean="0"/>
          </a:p>
          <a:p>
            <a:pPr lvl="0" algn="just"/>
            <a:r>
              <a:rPr lang="cs-CZ" dirty="0" err="1" smtClean="0"/>
              <a:t>Push</a:t>
            </a:r>
            <a:r>
              <a:rPr lang="cs-CZ" dirty="0" smtClean="0"/>
              <a:t> činitele</a:t>
            </a:r>
            <a:endParaRPr lang="cs-CZ" dirty="0"/>
          </a:p>
          <a:p>
            <a:pPr lvl="1" algn="just"/>
            <a:r>
              <a:rPr lang="cs-CZ" dirty="0" smtClean="0"/>
              <a:t>požadavky</a:t>
            </a:r>
            <a:r>
              <a:rPr lang="cs-CZ" dirty="0"/>
              <a:t>, které podniky musejí naplnit, chtějí-li svoji existenci </a:t>
            </a:r>
            <a:r>
              <a:rPr lang="cs-CZ" dirty="0" smtClean="0"/>
              <a:t>udržet</a:t>
            </a:r>
            <a:endParaRPr lang="cs-CZ" dirty="0"/>
          </a:p>
          <a:p>
            <a:pPr lvl="2" algn="just"/>
            <a:r>
              <a:rPr lang="cs-CZ" dirty="0" smtClean="0"/>
              <a:t>např</a:t>
            </a:r>
            <a:r>
              <a:rPr lang="cs-CZ" dirty="0"/>
              <a:t>. legislativa, požadavky zájmových </a:t>
            </a:r>
            <a:r>
              <a:rPr lang="cs-CZ" dirty="0" smtClean="0"/>
              <a:t>skupin</a:t>
            </a:r>
            <a:endParaRPr lang="cs-CZ" dirty="0"/>
          </a:p>
          <a:p>
            <a:pPr lvl="0" algn="just"/>
            <a:r>
              <a:rPr lang="cs-CZ" dirty="0" err="1"/>
              <a:t>Pull</a:t>
            </a:r>
            <a:r>
              <a:rPr lang="cs-CZ" dirty="0"/>
              <a:t> </a:t>
            </a:r>
            <a:r>
              <a:rPr lang="cs-CZ" dirty="0" smtClean="0"/>
              <a:t>činitele</a:t>
            </a:r>
            <a:endParaRPr lang="cs-CZ" dirty="0"/>
          </a:p>
          <a:p>
            <a:pPr lvl="1" algn="just"/>
            <a:r>
              <a:rPr lang="cs-CZ" dirty="0" smtClean="0"/>
              <a:t>požadavky</a:t>
            </a:r>
            <a:r>
              <a:rPr lang="cs-CZ" dirty="0"/>
              <a:t>, které jsou indukovány převážně tržně, jejich plnění je </a:t>
            </a:r>
            <a:r>
              <a:rPr lang="cs-CZ" dirty="0" smtClean="0"/>
              <a:t>dobrovolné</a:t>
            </a:r>
          </a:p>
          <a:p>
            <a:pPr lvl="1" algn="just"/>
            <a:r>
              <a:rPr lang="cs-CZ" dirty="0" smtClean="0"/>
              <a:t>právě </a:t>
            </a:r>
            <a:r>
              <a:rPr lang="cs-CZ" dirty="0"/>
              <a:t>jejich splnění nicméně může zlepšovat postavení podniku na </a:t>
            </a:r>
            <a:r>
              <a:rPr lang="cs-CZ" dirty="0" smtClean="0"/>
              <a:t>trhu</a:t>
            </a:r>
          </a:p>
          <a:p>
            <a:pPr lvl="2" algn="just"/>
            <a:r>
              <a:rPr lang="cs-CZ" dirty="0" smtClean="0"/>
              <a:t>např</a:t>
            </a:r>
            <a:r>
              <a:rPr lang="cs-CZ" dirty="0"/>
              <a:t>. zvyšující se poptávka po ekologické </a:t>
            </a:r>
            <a:r>
              <a:rPr lang="cs-CZ" dirty="0" smtClean="0"/>
              <a:t>produkci</a:t>
            </a:r>
          </a:p>
          <a:p>
            <a:pPr lvl="2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64600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Důvody EM pro podnik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1" indent="0">
              <a:buNone/>
            </a:pPr>
            <a:r>
              <a:rPr lang="cs-CZ" dirty="0" smtClean="0"/>
              <a:t>(</a:t>
            </a:r>
            <a:r>
              <a:rPr lang="cs-CZ" dirty="0" err="1" smtClean="0"/>
              <a:t>Matuszak-Flejszman</a:t>
            </a:r>
            <a:r>
              <a:rPr lang="cs-CZ" dirty="0"/>
              <a:t>, 2009) </a:t>
            </a:r>
            <a:endParaRPr lang="cs-CZ" dirty="0" smtClean="0"/>
          </a:p>
          <a:p>
            <a:pPr lvl="0" algn="just"/>
            <a:r>
              <a:rPr lang="en-GB" dirty="0" err="1" smtClean="0"/>
              <a:t>etický</a:t>
            </a:r>
            <a:r>
              <a:rPr lang="en-GB" dirty="0" smtClean="0"/>
              <a:t> </a:t>
            </a:r>
            <a:r>
              <a:rPr lang="en-GB" dirty="0" err="1" smtClean="0"/>
              <a:t>důvod</a:t>
            </a:r>
            <a:endParaRPr lang="cs-CZ" dirty="0"/>
          </a:p>
          <a:p>
            <a:pPr lvl="0" algn="just"/>
            <a:r>
              <a:rPr lang="en-GB" dirty="0" err="1"/>
              <a:t>ekonomický</a:t>
            </a:r>
            <a:r>
              <a:rPr lang="en-GB" dirty="0"/>
              <a:t> </a:t>
            </a:r>
            <a:r>
              <a:rPr lang="en-GB" dirty="0" err="1" smtClean="0"/>
              <a:t>motiv</a:t>
            </a:r>
            <a:endParaRPr lang="cs-CZ" dirty="0"/>
          </a:p>
          <a:p>
            <a:pPr lvl="1" algn="just"/>
            <a:r>
              <a:rPr lang="en-GB" dirty="0" err="1" smtClean="0"/>
              <a:t>úspora</a:t>
            </a:r>
            <a:r>
              <a:rPr lang="en-GB" dirty="0" smtClean="0"/>
              <a:t> </a:t>
            </a:r>
            <a:r>
              <a:rPr lang="en-GB" dirty="0" err="1"/>
              <a:t>nákladů</a:t>
            </a:r>
            <a:r>
              <a:rPr lang="en-GB" dirty="0"/>
              <a:t> </a:t>
            </a:r>
            <a:r>
              <a:rPr lang="en-GB" dirty="0" err="1"/>
              <a:t>při</a:t>
            </a:r>
            <a:r>
              <a:rPr lang="en-GB" dirty="0"/>
              <a:t> </a:t>
            </a:r>
            <a:r>
              <a:rPr lang="en-GB" dirty="0" err="1"/>
              <a:t>úspoře</a:t>
            </a:r>
            <a:r>
              <a:rPr lang="en-GB" dirty="0"/>
              <a:t> </a:t>
            </a:r>
            <a:r>
              <a:rPr lang="en-GB" dirty="0" err="1"/>
              <a:t>zdrojů</a:t>
            </a:r>
            <a:r>
              <a:rPr lang="en-GB" dirty="0"/>
              <a:t> a </a:t>
            </a:r>
            <a:r>
              <a:rPr lang="en-GB" dirty="0" err="1" smtClean="0"/>
              <a:t>odpadů</a:t>
            </a:r>
            <a:endParaRPr lang="cs-CZ" dirty="0"/>
          </a:p>
          <a:p>
            <a:pPr lvl="0" algn="just"/>
            <a:r>
              <a:rPr lang="cs-CZ" dirty="0" err="1"/>
              <a:t>l</a:t>
            </a:r>
            <a:r>
              <a:rPr lang="en-GB" dirty="0" err="1" smtClean="0"/>
              <a:t>egální</a:t>
            </a:r>
            <a:endParaRPr lang="cs-CZ" dirty="0"/>
          </a:p>
          <a:p>
            <a:pPr lvl="1" algn="just"/>
            <a:r>
              <a:rPr lang="en-GB" dirty="0" err="1" smtClean="0"/>
              <a:t>stále</a:t>
            </a:r>
            <a:r>
              <a:rPr lang="en-GB" dirty="0" smtClean="0"/>
              <a:t> </a:t>
            </a:r>
            <a:r>
              <a:rPr lang="en-GB" dirty="0" err="1"/>
              <a:t>přísnější</a:t>
            </a:r>
            <a:r>
              <a:rPr lang="en-GB" dirty="0"/>
              <a:t> </a:t>
            </a:r>
            <a:r>
              <a:rPr lang="en-GB" dirty="0" err="1"/>
              <a:t>legislativa</a:t>
            </a:r>
            <a:r>
              <a:rPr lang="en-GB" dirty="0"/>
              <a:t>, </a:t>
            </a:r>
            <a:r>
              <a:rPr lang="en-GB" dirty="0" err="1"/>
              <a:t>která</a:t>
            </a:r>
            <a:r>
              <a:rPr lang="en-GB" dirty="0"/>
              <a:t> </a:t>
            </a:r>
            <a:r>
              <a:rPr lang="en-GB" dirty="0" err="1"/>
              <a:t>podniky</a:t>
            </a:r>
            <a:r>
              <a:rPr lang="en-GB" dirty="0"/>
              <a:t> </a:t>
            </a:r>
            <a:r>
              <a:rPr lang="en-GB" dirty="0" err="1"/>
              <a:t>usměrňuje</a:t>
            </a:r>
            <a:r>
              <a:rPr lang="en-GB" dirty="0"/>
              <a:t> v </a:t>
            </a:r>
            <a:r>
              <a:rPr lang="en-GB" dirty="0" err="1"/>
              <a:t>oblasti</a:t>
            </a:r>
            <a:r>
              <a:rPr lang="en-GB" dirty="0"/>
              <a:t> </a:t>
            </a:r>
            <a:r>
              <a:rPr lang="en-GB" dirty="0" err="1"/>
              <a:t>ochrany</a:t>
            </a:r>
            <a:r>
              <a:rPr lang="en-GB" dirty="0"/>
              <a:t> </a:t>
            </a:r>
            <a:r>
              <a:rPr lang="en-GB" dirty="0" smtClean="0"/>
              <a:t>ŽP</a:t>
            </a:r>
            <a:endParaRPr lang="cs-CZ" dirty="0"/>
          </a:p>
          <a:p>
            <a:pPr lvl="0" algn="just"/>
            <a:r>
              <a:rPr lang="en-GB" dirty="0" err="1"/>
              <a:t>komerční</a:t>
            </a:r>
            <a:r>
              <a:rPr lang="en-GB" dirty="0"/>
              <a:t>, </a:t>
            </a:r>
            <a:r>
              <a:rPr lang="en-GB" dirty="0" err="1"/>
              <a:t>obchodní</a:t>
            </a:r>
            <a:r>
              <a:rPr lang="en-GB" dirty="0"/>
              <a:t> </a:t>
            </a:r>
            <a:r>
              <a:rPr lang="en-GB" dirty="0" err="1" smtClean="0"/>
              <a:t>motiv</a:t>
            </a:r>
            <a:endParaRPr lang="cs-CZ" dirty="0"/>
          </a:p>
          <a:p>
            <a:pPr lvl="1" algn="just"/>
            <a:r>
              <a:rPr lang="en-GB" dirty="0" err="1" smtClean="0"/>
              <a:t>stále</a:t>
            </a:r>
            <a:r>
              <a:rPr lang="en-GB" dirty="0" smtClean="0"/>
              <a:t> </a:t>
            </a:r>
            <a:r>
              <a:rPr lang="en-GB" dirty="0" err="1"/>
              <a:t>více</a:t>
            </a:r>
            <a:r>
              <a:rPr lang="en-GB" dirty="0"/>
              <a:t>, </a:t>
            </a:r>
            <a:r>
              <a:rPr lang="en-GB" dirty="0" err="1"/>
              <a:t>zejména</a:t>
            </a:r>
            <a:r>
              <a:rPr lang="en-GB" dirty="0"/>
              <a:t> </a:t>
            </a:r>
            <a:r>
              <a:rPr lang="en-GB" dirty="0" err="1"/>
              <a:t>velkých</a:t>
            </a:r>
            <a:r>
              <a:rPr lang="en-GB" dirty="0"/>
              <a:t>, </a:t>
            </a:r>
            <a:r>
              <a:rPr lang="en-GB" dirty="0" err="1"/>
              <a:t>organizací</a:t>
            </a:r>
            <a:r>
              <a:rPr lang="en-GB" dirty="0"/>
              <a:t> </a:t>
            </a:r>
            <a:r>
              <a:rPr lang="en-GB" dirty="0" err="1"/>
              <a:t>kontroluje</a:t>
            </a:r>
            <a:r>
              <a:rPr lang="en-GB" dirty="0"/>
              <a:t> </a:t>
            </a:r>
            <a:r>
              <a:rPr lang="en-GB" dirty="0" err="1"/>
              <a:t>svoji</a:t>
            </a:r>
            <a:r>
              <a:rPr lang="en-GB" dirty="0"/>
              <a:t> </a:t>
            </a:r>
            <a:r>
              <a:rPr lang="en-GB" dirty="0" err="1"/>
              <a:t>environmentální</a:t>
            </a:r>
            <a:r>
              <a:rPr lang="en-GB" dirty="0"/>
              <a:t> </a:t>
            </a:r>
            <a:r>
              <a:rPr lang="en-GB" dirty="0" err="1"/>
              <a:t>výkonnost</a:t>
            </a:r>
            <a:r>
              <a:rPr lang="en-GB" dirty="0"/>
              <a:t> a </a:t>
            </a:r>
            <a:r>
              <a:rPr lang="en-GB" dirty="0" err="1"/>
              <a:t>očekává</a:t>
            </a:r>
            <a:r>
              <a:rPr lang="en-GB" dirty="0"/>
              <a:t> to </a:t>
            </a:r>
            <a:r>
              <a:rPr lang="en-GB" dirty="0" err="1"/>
              <a:t>samé</a:t>
            </a:r>
            <a:r>
              <a:rPr lang="en-GB" dirty="0"/>
              <a:t> od </a:t>
            </a:r>
            <a:r>
              <a:rPr lang="en-GB" dirty="0" err="1"/>
              <a:t>svých</a:t>
            </a:r>
            <a:r>
              <a:rPr lang="en-GB" dirty="0"/>
              <a:t> </a:t>
            </a:r>
            <a:r>
              <a:rPr lang="en-GB" dirty="0" err="1"/>
              <a:t>dodavatelů</a:t>
            </a:r>
            <a:r>
              <a:rPr lang="en-GB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64600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Iniciátoři tlaku na 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cs-CZ" dirty="0" err="1"/>
              <a:t>Madsen</a:t>
            </a:r>
            <a:r>
              <a:rPr lang="cs-CZ" dirty="0"/>
              <a:t> a </a:t>
            </a:r>
            <a:r>
              <a:rPr lang="cs-CZ" dirty="0" err="1"/>
              <a:t>Ulhøi</a:t>
            </a:r>
            <a:r>
              <a:rPr lang="cs-CZ" dirty="0"/>
              <a:t> (2003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Vlastníci</a:t>
            </a:r>
          </a:p>
          <a:p>
            <a:r>
              <a:rPr lang="cs-CZ" dirty="0" smtClean="0"/>
              <a:t>Obchodní partneři</a:t>
            </a:r>
          </a:p>
          <a:p>
            <a:r>
              <a:rPr lang="cs-CZ" dirty="0" smtClean="0"/>
              <a:t>Místní samospráva</a:t>
            </a:r>
          </a:p>
          <a:p>
            <a:r>
              <a:rPr lang="cs-CZ" dirty="0"/>
              <a:t>S</a:t>
            </a:r>
            <a:r>
              <a:rPr lang="cs-CZ" dirty="0" smtClean="0"/>
              <a:t>tátní správa</a:t>
            </a:r>
          </a:p>
          <a:p>
            <a:r>
              <a:rPr lang="cs-CZ" dirty="0"/>
              <a:t>Z</a:t>
            </a:r>
            <a:r>
              <a:rPr lang="cs-CZ" dirty="0" smtClean="0"/>
              <a:t>aměstnanci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64600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Motivy k zavádění EM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3073699"/>
              </p:ext>
            </p:extLst>
          </p:nvPr>
        </p:nvGraphicFramePr>
        <p:xfrm>
          <a:off x="107504" y="1196756"/>
          <a:ext cx="4320480" cy="5040555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061171"/>
                <a:gridCol w="3259309"/>
              </a:tblGrid>
              <a:tr h="27316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 dirty="0">
                          <a:effectLst/>
                        </a:rPr>
                        <a:t>Požadavek zákazníků/odběratelů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176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 dirty="0">
                          <a:effectLst/>
                        </a:rPr>
                        <a:t>Potvrzeno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>
                          <a:effectLst/>
                        </a:rPr>
                        <a:t>Qinghua a Yong (2001), Melnyk a kol. (2002)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76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>
                          <a:effectLst/>
                        </a:rPr>
                        <a:t>Nepotvrzeno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>
                          <a:effectLst/>
                        </a:rPr>
                        <a:t>Massoud a kol. (2010), Delmas (2002)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316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>
                          <a:effectLst/>
                        </a:rPr>
                        <a:t>Možnost deklarovat environmentální závazek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176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 dirty="0">
                          <a:effectLst/>
                        </a:rPr>
                        <a:t>Potvrzeno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 dirty="0" err="1">
                          <a:effectLst/>
                        </a:rPr>
                        <a:t>Delmas</a:t>
                      </a:r>
                      <a:r>
                        <a:rPr lang="cs-CZ" sz="1100" dirty="0">
                          <a:effectLst/>
                        </a:rPr>
                        <a:t> (2002), </a:t>
                      </a:r>
                      <a:r>
                        <a:rPr lang="cs-CZ" sz="1100" dirty="0" err="1">
                          <a:effectLst/>
                        </a:rPr>
                        <a:t>Cambra-Fiero</a:t>
                      </a:r>
                      <a:r>
                        <a:rPr lang="cs-CZ" sz="1100" dirty="0">
                          <a:effectLst/>
                        </a:rPr>
                        <a:t> a kol. (2008) 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5261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>
                          <a:effectLst/>
                        </a:rPr>
                        <a:t>Posílení image podniku</a:t>
                      </a:r>
                      <a:endParaRPr lang="cs-CZ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176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>
                          <a:effectLst/>
                        </a:rPr>
                        <a:t>Potvrzeno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 dirty="0" err="1">
                          <a:effectLst/>
                        </a:rPr>
                        <a:t>Berthelot</a:t>
                      </a:r>
                      <a:r>
                        <a:rPr lang="cs-CZ" sz="1100" dirty="0">
                          <a:effectLst/>
                        </a:rPr>
                        <a:t> a </a:t>
                      </a:r>
                      <a:r>
                        <a:rPr lang="cs-CZ" sz="1100" dirty="0" err="1">
                          <a:effectLst/>
                        </a:rPr>
                        <a:t>Coulmont</a:t>
                      </a:r>
                      <a:r>
                        <a:rPr lang="cs-CZ" sz="1100" dirty="0">
                          <a:effectLst/>
                        </a:rPr>
                        <a:t> (2004), </a:t>
                      </a:r>
                      <a:r>
                        <a:rPr lang="cs-CZ" sz="1100" dirty="0" err="1">
                          <a:effectLst/>
                        </a:rPr>
                        <a:t>Massoud</a:t>
                      </a:r>
                      <a:r>
                        <a:rPr lang="cs-CZ" sz="1100" dirty="0">
                          <a:effectLst/>
                        </a:rPr>
                        <a:t> a kol. (2010)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76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>
                          <a:effectLst/>
                        </a:rPr>
                        <a:t>Nepotvrzeno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>
                          <a:effectLst/>
                        </a:rPr>
                        <a:t>Morrow a Rondinelli (2002) 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5261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>
                          <a:effectLst/>
                        </a:rPr>
                        <a:t>Dosažení konkurenční výhody</a:t>
                      </a:r>
                      <a:endParaRPr lang="cs-CZ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176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>
                          <a:effectLst/>
                        </a:rPr>
                        <a:t>Potvrzeno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 dirty="0" err="1">
                          <a:effectLst/>
                        </a:rPr>
                        <a:t>Welch</a:t>
                      </a:r>
                      <a:r>
                        <a:rPr lang="cs-CZ" sz="1100" dirty="0">
                          <a:effectLst/>
                        </a:rPr>
                        <a:t> a kol. (2002), </a:t>
                      </a:r>
                      <a:r>
                        <a:rPr lang="cs-CZ" sz="1100" dirty="0" err="1">
                          <a:effectLst/>
                        </a:rPr>
                        <a:t>Berthelot</a:t>
                      </a:r>
                      <a:r>
                        <a:rPr lang="cs-CZ" sz="1100" dirty="0">
                          <a:effectLst/>
                        </a:rPr>
                        <a:t> a </a:t>
                      </a:r>
                      <a:r>
                        <a:rPr lang="cs-CZ" sz="1100" dirty="0" err="1">
                          <a:effectLst/>
                        </a:rPr>
                        <a:t>Coulmont</a:t>
                      </a:r>
                      <a:r>
                        <a:rPr lang="cs-CZ" sz="1100" dirty="0">
                          <a:effectLst/>
                        </a:rPr>
                        <a:t> (2004), </a:t>
                      </a:r>
                      <a:r>
                        <a:rPr lang="cs-CZ" sz="1100" dirty="0" err="1">
                          <a:effectLst/>
                        </a:rPr>
                        <a:t>Delmas</a:t>
                      </a:r>
                      <a:r>
                        <a:rPr lang="cs-CZ" sz="1100" dirty="0">
                          <a:effectLst/>
                        </a:rPr>
                        <a:t> (2001)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5261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>
                          <a:effectLst/>
                        </a:rPr>
                        <a:t>Dosahování shody s legislativou</a:t>
                      </a:r>
                      <a:endParaRPr lang="cs-CZ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645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>
                          <a:effectLst/>
                        </a:rPr>
                        <a:t>Potvrzeno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 dirty="0" err="1">
                          <a:effectLst/>
                        </a:rPr>
                        <a:t>Morrow</a:t>
                      </a:r>
                      <a:r>
                        <a:rPr lang="cs-CZ" sz="1100" dirty="0">
                          <a:effectLst/>
                        </a:rPr>
                        <a:t> a </a:t>
                      </a:r>
                      <a:r>
                        <a:rPr lang="cs-CZ" sz="1100" dirty="0" err="1">
                          <a:effectLst/>
                        </a:rPr>
                        <a:t>Rondinelli</a:t>
                      </a:r>
                      <a:r>
                        <a:rPr lang="cs-CZ" sz="1100" dirty="0">
                          <a:effectLst/>
                        </a:rPr>
                        <a:t> (2002), Adams, </a:t>
                      </a:r>
                      <a:r>
                        <a:rPr lang="cs-CZ" sz="1100" dirty="0" err="1">
                          <a:effectLst/>
                        </a:rPr>
                        <a:t>Buritt</a:t>
                      </a:r>
                      <a:r>
                        <a:rPr lang="cs-CZ" sz="1100" dirty="0">
                          <a:effectLst/>
                        </a:rPr>
                        <a:t> a </a:t>
                      </a:r>
                      <a:r>
                        <a:rPr lang="cs-CZ" sz="1100" dirty="0" err="1">
                          <a:effectLst/>
                        </a:rPr>
                        <a:t>Frost</a:t>
                      </a:r>
                      <a:r>
                        <a:rPr lang="cs-CZ" sz="1100" dirty="0">
                          <a:effectLst/>
                        </a:rPr>
                        <a:t> (2008), </a:t>
                      </a:r>
                      <a:r>
                        <a:rPr lang="cs-CZ" sz="1100" dirty="0" err="1">
                          <a:effectLst/>
                        </a:rPr>
                        <a:t>Madsen</a:t>
                      </a:r>
                      <a:r>
                        <a:rPr lang="cs-CZ" sz="1100" dirty="0">
                          <a:effectLst/>
                        </a:rPr>
                        <a:t> a </a:t>
                      </a:r>
                      <a:r>
                        <a:rPr lang="cs-CZ" sz="1100" dirty="0" err="1">
                          <a:effectLst/>
                        </a:rPr>
                        <a:t>Ulhøi</a:t>
                      </a:r>
                      <a:r>
                        <a:rPr lang="cs-CZ" sz="1100" dirty="0">
                          <a:effectLst/>
                        </a:rPr>
                        <a:t> (2003), </a:t>
                      </a:r>
                      <a:r>
                        <a:rPr lang="cs-CZ" sz="1100" dirty="0" err="1">
                          <a:effectLst/>
                        </a:rPr>
                        <a:t>Welch</a:t>
                      </a:r>
                      <a:r>
                        <a:rPr lang="cs-CZ" sz="1100" dirty="0">
                          <a:effectLst/>
                        </a:rPr>
                        <a:t> a kol. (2002)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76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>
                          <a:effectLst/>
                        </a:rPr>
                        <a:t>Nepotvrzeno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 dirty="0" err="1">
                          <a:effectLst/>
                        </a:rPr>
                        <a:t>Delmas</a:t>
                      </a:r>
                      <a:r>
                        <a:rPr lang="cs-CZ" sz="1100" dirty="0">
                          <a:effectLst/>
                        </a:rPr>
                        <a:t> (2002)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47825" y="22494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886646"/>
              </p:ext>
            </p:extLst>
          </p:nvPr>
        </p:nvGraphicFramePr>
        <p:xfrm>
          <a:off x="4572000" y="1196752"/>
          <a:ext cx="4351084" cy="504055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008112"/>
                <a:gridCol w="3342972"/>
              </a:tblGrid>
              <a:tr h="356643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 dirty="0">
                          <a:effectLst/>
                        </a:rPr>
                        <a:t>Zlepšení vztahů s veřejnými a státními orgány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4685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>
                          <a:effectLst/>
                        </a:rPr>
                        <a:t>Potvrzeno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>
                          <a:effectLst/>
                        </a:rPr>
                        <a:t>Rondinelli a Vastag (2000),  Welch, Mori a Aoyagi-Usui (2002)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6643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 dirty="0">
                          <a:effectLst/>
                        </a:rPr>
                        <a:t>Zpřehlednění dokumentace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734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>
                          <a:effectLst/>
                        </a:rPr>
                        <a:t>Potvrzeno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>
                          <a:effectLst/>
                        </a:rPr>
                        <a:t>Morrow a Rondinelli (2002)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6643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>
                          <a:effectLst/>
                        </a:rPr>
                        <a:t>Růst exportních možností</a:t>
                      </a:r>
                      <a:endParaRPr lang="cs-CZ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566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>
                          <a:effectLst/>
                        </a:rPr>
                        <a:t>Potvrzeno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 dirty="0" err="1">
                          <a:effectLst/>
                        </a:rPr>
                        <a:t>Steger</a:t>
                      </a:r>
                      <a:r>
                        <a:rPr lang="cs-CZ" sz="1100" dirty="0">
                          <a:effectLst/>
                        </a:rPr>
                        <a:t>, </a:t>
                      </a:r>
                      <a:r>
                        <a:rPr lang="cs-CZ" sz="1100" dirty="0" err="1">
                          <a:effectLst/>
                        </a:rPr>
                        <a:t>Schindel</a:t>
                      </a:r>
                      <a:r>
                        <a:rPr lang="cs-CZ" sz="1100" dirty="0">
                          <a:effectLst/>
                        </a:rPr>
                        <a:t> a </a:t>
                      </a:r>
                      <a:r>
                        <a:rPr lang="cs-CZ" sz="1100" dirty="0" err="1">
                          <a:effectLst/>
                        </a:rPr>
                        <a:t>Krapf</a:t>
                      </a:r>
                      <a:r>
                        <a:rPr lang="cs-CZ" sz="1100" dirty="0">
                          <a:effectLst/>
                        </a:rPr>
                        <a:t> (2002)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6643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>
                          <a:effectLst/>
                        </a:rPr>
                        <a:t>Zlepšení environmentální výkonnosti</a:t>
                      </a:r>
                      <a:endParaRPr lang="cs-CZ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7132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>
                          <a:effectLst/>
                        </a:rPr>
                        <a:t>Potvrzeno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>
                          <a:effectLst/>
                        </a:rPr>
                        <a:t>Berthelot a Coulmont (2004), Adams, Buritt a Frost (2008), Delmas (2002)</a:t>
                      </a:r>
                      <a:endParaRPr lang="cs-CZ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685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>
                          <a:effectLst/>
                        </a:rPr>
                        <a:t>Nepotvrzeno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>
                          <a:effectLst/>
                        </a:rPr>
                        <a:t>Morrow a Rondinelli (2002)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6643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>
                          <a:effectLst/>
                        </a:rPr>
                        <a:t>Úspora nákladů</a:t>
                      </a:r>
                      <a:endParaRPr lang="cs-CZ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734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>
                          <a:effectLst/>
                        </a:rPr>
                        <a:t>Potvrzeno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>
                          <a:effectLst/>
                        </a:rPr>
                        <a:t>Massoud a kol. (2010), Berthelot a Coulmont (2004)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685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>
                          <a:effectLst/>
                        </a:rPr>
                        <a:t>Nepotvrzeno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 dirty="0" err="1">
                          <a:effectLst/>
                        </a:rPr>
                        <a:t>Morrow</a:t>
                      </a:r>
                      <a:r>
                        <a:rPr lang="cs-CZ" sz="1100" dirty="0">
                          <a:effectLst/>
                        </a:rPr>
                        <a:t> a </a:t>
                      </a:r>
                      <a:r>
                        <a:rPr lang="cs-CZ" sz="1100" dirty="0" err="1">
                          <a:effectLst/>
                        </a:rPr>
                        <a:t>Rondinelli</a:t>
                      </a:r>
                      <a:r>
                        <a:rPr lang="cs-CZ" sz="1100" dirty="0">
                          <a:effectLst/>
                        </a:rPr>
                        <a:t> (2002)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532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Ekonomické přínosy v rámci 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dirty="0"/>
              <a:t>Snižování </a:t>
            </a:r>
            <a:r>
              <a:rPr lang="cs-CZ" dirty="0" smtClean="0"/>
              <a:t>nákladů</a:t>
            </a:r>
          </a:p>
          <a:p>
            <a:pPr lvl="1" algn="just"/>
            <a:r>
              <a:rPr lang="cs-CZ" dirty="0" smtClean="0"/>
              <a:t>úspora materiálu, </a:t>
            </a:r>
            <a:r>
              <a:rPr lang="cs-CZ" dirty="0"/>
              <a:t>energie, </a:t>
            </a:r>
            <a:r>
              <a:rPr lang="cs-CZ" dirty="0" smtClean="0"/>
              <a:t>vody či surovin</a:t>
            </a:r>
            <a:endParaRPr lang="cs-CZ" dirty="0"/>
          </a:p>
          <a:p>
            <a:pPr lvl="1" algn="just"/>
            <a:r>
              <a:rPr lang="cs-CZ" dirty="0"/>
              <a:t>redukce odpadů </a:t>
            </a:r>
            <a:r>
              <a:rPr lang="cs-CZ" dirty="0" smtClean="0"/>
              <a:t>a </a:t>
            </a:r>
            <a:r>
              <a:rPr lang="cs-CZ" dirty="0"/>
              <a:t>v důsledku toho snížení finančních prostředků nutných na jeho </a:t>
            </a:r>
            <a:r>
              <a:rPr lang="cs-CZ" dirty="0" smtClean="0"/>
              <a:t>likvidaci</a:t>
            </a:r>
            <a:endParaRPr lang="cs-CZ" dirty="0"/>
          </a:p>
          <a:p>
            <a:pPr lvl="1" algn="just"/>
            <a:r>
              <a:rPr lang="cs-CZ" dirty="0"/>
              <a:t>recyklace </a:t>
            </a:r>
            <a:r>
              <a:rPr lang="cs-CZ" dirty="0" smtClean="0"/>
              <a:t>odpadů</a:t>
            </a:r>
          </a:p>
          <a:p>
            <a:pPr lvl="1" algn="just"/>
            <a:r>
              <a:rPr lang="cs-CZ" dirty="0" smtClean="0"/>
              <a:t>úspory </a:t>
            </a:r>
            <a:r>
              <a:rPr lang="cs-CZ" dirty="0"/>
              <a:t>za pokuty při poškozování </a:t>
            </a:r>
            <a:r>
              <a:rPr lang="cs-CZ" dirty="0" smtClean="0"/>
              <a:t>ŽP</a:t>
            </a:r>
          </a:p>
          <a:p>
            <a:pPr lvl="1" algn="just"/>
            <a:r>
              <a:rPr lang="cs-CZ" dirty="0" smtClean="0"/>
              <a:t>optimalizace </a:t>
            </a:r>
            <a:r>
              <a:rPr lang="cs-CZ" dirty="0"/>
              <a:t>procesů a snížení provozních </a:t>
            </a:r>
            <a:r>
              <a:rPr lang="cs-CZ" dirty="0" smtClean="0"/>
              <a:t>nákladů</a:t>
            </a:r>
          </a:p>
          <a:p>
            <a:pPr lvl="1" algn="just"/>
            <a:r>
              <a:rPr lang="cs-CZ" dirty="0" smtClean="0"/>
              <a:t>úspory </a:t>
            </a:r>
            <a:r>
              <a:rPr lang="cs-CZ" dirty="0"/>
              <a:t>nákladů plynoucích z pozastavení nevyhovujících výrobních </a:t>
            </a:r>
            <a:r>
              <a:rPr lang="cs-CZ" dirty="0" smtClean="0"/>
              <a:t>procesů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Zvyšování výnosů</a:t>
            </a:r>
            <a:endParaRPr lang="cs-CZ" dirty="0"/>
          </a:p>
          <a:p>
            <a:pPr lvl="1" algn="just"/>
            <a:r>
              <a:rPr lang="cs-CZ" dirty="0" smtClean="0"/>
              <a:t>oslovení </a:t>
            </a:r>
            <a:r>
              <a:rPr lang="cs-CZ" dirty="0"/>
              <a:t>nových – environmentálně odpovědných – zákazníků, kteří budou ochotni nakupovat environmentálně šetrné produkty či služby </a:t>
            </a:r>
            <a:r>
              <a:rPr lang="cs-CZ" dirty="0" smtClean="0"/>
              <a:t>podniku</a:t>
            </a:r>
            <a:endParaRPr lang="cs-CZ" dirty="0"/>
          </a:p>
          <a:p>
            <a:pPr lvl="1" algn="just"/>
            <a:r>
              <a:rPr lang="cs-CZ" dirty="0"/>
              <a:t>zvýšení loajality stávajících </a:t>
            </a:r>
            <a:r>
              <a:rPr lang="cs-CZ" dirty="0" smtClean="0"/>
              <a:t>zákazníků</a:t>
            </a:r>
          </a:p>
          <a:p>
            <a:pPr lvl="1" algn="just"/>
            <a:r>
              <a:rPr lang="cs-CZ" dirty="0" smtClean="0"/>
              <a:t>prodej </a:t>
            </a:r>
            <a:r>
              <a:rPr lang="cs-CZ" dirty="0"/>
              <a:t>emisních </a:t>
            </a:r>
            <a:r>
              <a:rPr lang="cs-CZ" dirty="0" smtClean="0"/>
              <a:t>povolenek</a:t>
            </a:r>
            <a:endParaRPr lang="cs-CZ" dirty="0"/>
          </a:p>
          <a:p>
            <a:pPr lvl="1" algn="just"/>
            <a:r>
              <a:rPr lang="cs-CZ" dirty="0"/>
              <a:t>navázání obchodních vztahů s odběrateli, kteří vyžadují environmentálně šetrné produkty od svých </a:t>
            </a:r>
            <a:r>
              <a:rPr lang="cs-CZ" dirty="0" smtClean="0"/>
              <a:t>dodavatelů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53206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Praktické zkušenosti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219200"/>
            <a:ext cx="8784976" cy="4937760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↑Počet certifikovaných firem </a:t>
            </a:r>
            <a:r>
              <a:rPr lang="cs-CZ" dirty="0"/>
              <a:t>v odvětví </a:t>
            </a:r>
            <a:r>
              <a:rPr lang="cs-CZ" dirty="0" smtClean="0"/>
              <a:t>→</a:t>
            </a:r>
            <a:r>
              <a:rPr lang="cs-CZ" dirty="0" smtClean="0">
                <a:latin typeface="Bookman Old Style"/>
              </a:rPr>
              <a:t> ↓Možnosti </a:t>
            </a:r>
            <a:r>
              <a:rPr lang="cs-CZ" dirty="0" smtClean="0"/>
              <a:t>↑</a:t>
            </a:r>
            <a:r>
              <a:rPr lang="cs-CZ" dirty="0" smtClean="0">
                <a:latin typeface="Bookman Old Style"/>
              </a:rPr>
              <a:t>p</a:t>
            </a:r>
            <a:r>
              <a:rPr lang="cs-CZ" dirty="0" smtClean="0"/>
              <a:t>rodeje</a:t>
            </a:r>
          </a:p>
          <a:p>
            <a:r>
              <a:rPr lang="cs-CZ" dirty="0" smtClean="0">
                <a:latin typeface="Bookman Old Style"/>
              </a:rPr>
              <a:t>↑</a:t>
            </a:r>
            <a:r>
              <a:rPr lang="cs-CZ" dirty="0" smtClean="0"/>
              <a:t>Mezinárodní x </a:t>
            </a:r>
            <a:r>
              <a:rPr lang="cs-CZ" dirty="0">
                <a:latin typeface="Bookman Old Style"/>
              </a:rPr>
              <a:t>↓</a:t>
            </a:r>
            <a:r>
              <a:rPr lang="cs-CZ" dirty="0" smtClean="0"/>
              <a:t>národní trhy</a:t>
            </a:r>
          </a:p>
          <a:p>
            <a:r>
              <a:rPr lang="cs-CZ" dirty="0" smtClean="0"/>
              <a:t>Nutný požadavek odběratelů</a:t>
            </a:r>
          </a:p>
          <a:p>
            <a:r>
              <a:rPr lang="cs-CZ" dirty="0" smtClean="0"/>
              <a:t>Soulad s legislativou (</a:t>
            </a:r>
            <a:r>
              <a:rPr lang="cs-CZ" dirty="0" smtClean="0">
                <a:latin typeface="Bookman Old Style"/>
              </a:rPr>
              <a:t>↑</a:t>
            </a:r>
            <a:r>
              <a:rPr lang="cs-CZ" dirty="0" smtClean="0"/>
              <a:t>jistota)</a:t>
            </a:r>
          </a:p>
          <a:p>
            <a:r>
              <a:rPr lang="cs-CZ" dirty="0" smtClean="0"/>
              <a:t>Francie</a:t>
            </a:r>
            <a:r>
              <a:rPr lang="cs-CZ" dirty="0"/>
              <a:t>: ↑EM→↑Prodeje … NE </a:t>
            </a:r>
            <a:r>
              <a:rPr lang="cs-CZ" dirty="0" smtClean="0">
                <a:latin typeface="Bookman Old Style"/>
              </a:rPr>
              <a:t>← </a:t>
            </a:r>
            <a:r>
              <a:rPr lang="cs-CZ" dirty="0" smtClean="0"/>
              <a:t>nedůvěra</a:t>
            </a:r>
            <a:endParaRPr lang="cs-CZ" dirty="0"/>
          </a:p>
          <a:p>
            <a:r>
              <a:rPr lang="cs-CZ" dirty="0"/>
              <a:t>Španělsko: ↑EM→↑Prodeje … NE </a:t>
            </a:r>
            <a:r>
              <a:rPr lang="cs-CZ" dirty="0">
                <a:latin typeface="Bookman Old Style"/>
              </a:rPr>
              <a:t>← </a:t>
            </a:r>
            <a:r>
              <a:rPr lang="cs-CZ" dirty="0" smtClean="0"/>
              <a:t>neznalost</a:t>
            </a:r>
            <a:endParaRPr lang="cs-CZ" dirty="0"/>
          </a:p>
          <a:p>
            <a:r>
              <a:rPr lang="cs-CZ" dirty="0"/>
              <a:t>Německo: ↑EM→↑Prodeje … NE </a:t>
            </a:r>
            <a:r>
              <a:rPr lang="cs-CZ" dirty="0" smtClean="0"/>
              <a:t>x znalost, důvěra</a:t>
            </a:r>
          </a:p>
          <a:p>
            <a:r>
              <a:rPr lang="cs-CZ" dirty="0" smtClean="0"/>
              <a:t>Zlepšení kontroly procesů, připravenost na havárie</a:t>
            </a:r>
          </a:p>
          <a:p>
            <a:r>
              <a:rPr lang="cs-CZ" dirty="0" smtClean="0"/>
              <a:t>Uvědomění zaměstnanců – environmentální odpovědnost</a:t>
            </a:r>
          </a:p>
          <a:p>
            <a:r>
              <a:rPr lang="cs-CZ" dirty="0" smtClean="0"/>
              <a:t>První podniky z důvodu kvalitativních přínosů</a:t>
            </a:r>
          </a:p>
          <a:p>
            <a:r>
              <a:rPr lang="cs-CZ" dirty="0" smtClean="0"/>
              <a:t>Další z důvodu ekonomických přínosů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532061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Bariéry zavádění EM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43449367"/>
              </p:ext>
            </p:extLst>
          </p:nvPr>
        </p:nvGraphicFramePr>
        <p:xfrm>
          <a:off x="395536" y="1340768"/>
          <a:ext cx="8306251" cy="454345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375960"/>
                <a:gridCol w="6930291"/>
              </a:tblGrid>
              <a:tr h="267371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Nesrozumitelnost a obtížná </a:t>
                      </a:r>
                      <a:r>
                        <a:rPr lang="cs-CZ" sz="1200" dirty="0" err="1">
                          <a:effectLst/>
                        </a:rPr>
                        <a:t>kvantifikovatelnost</a:t>
                      </a:r>
                      <a:r>
                        <a:rPr lang="cs-CZ" sz="1200" dirty="0">
                          <a:effectLst/>
                        </a:rPr>
                        <a:t> přínosů EMS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764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>
                          <a:effectLst/>
                        </a:rPr>
                        <a:t>Potvrzeno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 err="1">
                          <a:effectLst/>
                        </a:rPr>
                        <a:t>Rondinelli</a:t>
                      </a:r>
                      <a:r>
                        <a:rPr lang="cs-CZ" sz="1200" dirty="0">
                          <a:effectLst/>
                        </a:rPr>
                        <a:t> a </a:t>
                      </a:r>
                      <a:r>
                        <a:rPr lang="cs-CZ" sz="1200" dirty="0" err="1">
                          <a:effectLst/>
                        </a:rPr>
                        <a:t>Vastag</a:t>
                      </a:r>
                      <a:r>
                        <a:rPr lang="cs-CZ" sz="1200" dirty="0">
                          <a:effectLst/>
                        </a:rPr>
                        <a:t> (2000), </a:t>
                      </a:r>
                      <a:r>
                        <a:rPr lang="cs-CZ" sz="1200" dirty="0" err="1">
                          <a:effectLst/>
                        </a:rPr>
                        <a:t>Massoud</a:t>
                      </a:r>
                      <a:r>
                        <a:rPr lang="cs-CZ" sz="1200" dirty="0">
                          <a:effectLst/>
                        </a:rPr>
                        <a:t> a kol (2010), </a:t>
                      </a:r>
                      <a:r>
                        <a:rPr lang="cs-CZ" sz="1200" dirty="0" err="1">
                          <a:effectLst/>
                        </a:rPr>
                        <a:t>Delmas</a:t>
                      </a:r>
                      <a:r>
                        <a:rPr lang="cs-CZ" sz="1200" dirty="0">
                          <a:effectLst/>
                        </a:rPr>
                        <a:t> (2001), </a:t>
                      </a:r>
                      <a:r>
                        <a:rPr lang="cs-CZ" sz="1200" dirty="0" err="1">
                          <a:effectLst/>
                        </a:rPr>
                        <a:t>Melnyk</a:t>
                      </a:r>
                      <a:r>
                        <a:rPr lang="cs-CZ" sz="1200" dirty="0">
                          <a:effectLst/>
                        </a:rPr>
                        <a:t> a kol. (2003)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1727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Nedostatek zájmu zákazníků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273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>
                          <a:effectLst/>
                        </a:rPr>
                        <a:t>Potvrzeno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 err="1">
                          <a:effectLst/>
                        </a:rPr>
                        <a:t>Massoud</a:t>
                      </a:r>
                      <a:r>
                        <a:rPr lang="cs-CZ" sz="1200" dirty="0">
                          <a:effectLst/>
                        </a:rPr>
                        <a:t> a kol. (2010), </a:t>
                      </a:r>
                      <a:r>
                        <a:rPr lang="cs-CZ" sz="1200" dirty="0" err="1">
                          <a:effectLst/>
                        </a:rPr>
                        <a:t>Melnyk</a:t>
                      </a:r>
                      <a:r>
                        <a:rPr lang="cs-CZ" sz="1200" dirty="0">
                          <a:effectLst/>
                        </a:rPr>
                        <a:t> a kol. (2003)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1727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Nedostatek zdrojů – finančních, časových apod.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273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>
                          <a:effectLst/>
                        </a:rPr>
                        <a:t>Potvrzeno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 err="1">
                          <a:effectLst/>
                        </a:rPr>
                        <a:t>Delmas</a:t>
                      </a:r>
                      <a:r>
                        <a:rPr lang="cs-CZ" sz="1200" dirty="0">
                          <a:effectLst/>
                        </a:rPr>
                        <a:t> (2002), </a:t>
                      </a:r>
                      <a:r>
                        <a:rPr lang="cs-CZ" sz="1200" dirty="0" err="1">
                          <a:effectLst/>
                        </a:rPr>
                        <a:t>Leal</a:t>
                      </a:r>
                      <a:r>
                        <a:rPr lang="cs-CZ" sz="1200" dirty="0">
                          <a:effectLst/>
                        </a:rPr>
                        <a:t> a kol. (2003), </a:t>
                      </a:r>
                      <a:r>
                        <a:rPr lang="cs-CZ" sz="1200" dirty="0" err="1">
                          <a:effectLst/>
                        </a:rPr>
                        <a:t>Sunderland</a:t>
                      </a:r>
                      <a:r>
                        <a:rPr lang="cs-CZ" sz="1200" dirty="0">
                          <a:effectLst/>
                        </a:rPr>
                        <a:t> a </a:t>
                      </a:r>
                      <a:r>
                        <a:rPr lang="cs-CZ" sz="1200" dirty="0" err="1">
                          <a:effectLst/>
                        </a:rPr>
                        <a:t>Aragón</a:t>
                      </a:r>
                      <a:r>
                        <a:rPr lang="cs-CZ" sz="1200" dirty="0">
                          <a:effectLst/>
                        </a:rPr>
                        <a:t> (cit. dle </a:t>
                      </a:r>
                      <a:r>
                        <a:rPr lang="cs-CZ" sz="1200" dirty="0" err="1">
                          <a:effectLst/>
                        </a:rPr>
                        <a:t>Leal</a:t>
                      </a:r>
                      <a:r>
                        <a:rPr lang="cs-CZ" sz="1200" dirty="0">
                          <a:effectLst/>
                        </a:rPr>
                        <a:t> a kol., 2003)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64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>
                          <a:effectLst/>
                        </a:rPr>
                        <a:t>Nepotvrzeno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 err="1">
                          <a:effectLst/>
                        </a:rPr>
                        <a:t>Massoud</a:t>
                      </a:r>
                      <a:r>
                        <a:rPr lang="cs-CZ" sz="1200" dirty="0">
                          <a:effectLst/>
                        </a:rPr>
                        <a:t> a kol. (2010), </a:t>
                      </a:r>
                      <a:r>
                        <a:rPr lang="cs-CZ" sz="1200" dirty="0" err="1">
                          <a:effectLst/>
                        </a:rPr>
                        <a:t>Morrow</a:t>
                      </a:r>
                      <a:r>
                        <a:rPr lang="cs-CZ" sz="1200" dirty="0">
                          <a:effectLst/>
                        </a:rPr>
                        <a:t> a </a:t>
                      </a:r>
                      <a:r>
                        <a:rPr lang="cs-CZ" sz="1200" dirty="0" err="1">
                          <a:effectLst/>
                        </a:rPr>
                        <a:t>Rondinelli</a:t>
                      </a:r>
                      <a:r>
                        <a:rPr lang="cs-CZ" sz="1200" dirty="0">
                          <a:effectLst/>
                        </a:rPr>
                        <a:t> (2002) 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1727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Nedostatek státní podpory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273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>
                          <a:effectLst/>
                        </a:rPr>
                        <a:t>Potvrzeno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 err="1">
                          <a:effectLst/>
                        </a:rPr>
                        <a:t>Massoud</a:t>
                      </a:r>
                      <a:r>
                        <a:rPr lang="cs-CZ" sz="1200" dirty="0">
                          <a:effectLst/>
                        </a:rPr>
                        <a:t> a kol. (2010), </a:t>
                      </a:r>
                      <a:r>
                        <a:rPr lang="cs-CZ" sz="1200" dirty="0" err="1">
                          <a:effectLst/>
                        </a:rPr>
                        <a:t>Sunderland</a:t>
                      </a:r>
                      <a:r>
                        <a:rPr lang="cs-CZ" sz="1200" dirty="0">
                          <a:effectLst/>
                        </a:rPr>
                        <a:t> a </a:t>
                      </a:r>
                      <a:r>
                        <a:rPr lang="cs-CZ" sz="1200" dirty="0" err="1">
                          <a:effectLst/>
                        </a:rPr>
                        <a:t>Aragón</a:t>
                      </a:r>
                      <a:r>
                        <a:rPr lang="cs-CZ" sz="1200" dirty="0">
                          <a:effectLst/>
                        </a:rPr>
                        <a:t> (cit. dle </a:t>
                      </a:r>
                      <a:r>
                        <a:rPr lang="cs-CZ" sz="1200" dirty="0" err="1">
                          <a:effectLst/>
                        </a:rPr>
                        <a:t>Leal</a:t>
                      </a:r>
                      <a:r>
                        <a:rPr lang="cs-CZ" sz="1200" dirty="0">
                          <a:effectLst/>
                        </a:rPr>
                        <a:t> a kol., 2003)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1727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Nárůst spotřeby času potřebného pro administrativní činnosti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273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>
                          <a:effectLst/>
                        </a:rPr>
                        <a:t>Potvrzeno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 err="1">
                          <a:effectLst/>
                        </a:rPr>
                        <a:t>Rondinelli</a:t>
                      </a:r>
                      <a:r>
                        <a:rPr lang="cs-CZ" sz="1200" dirty="0">
                          <a:effectLst/>
                        </a:rPr>
                        <a:t> a </a:t>
                      </a:r>
                      <a:r>
                        <a:rPr lang="cs-CZ" sz="1200" dirty="0" err="1">
                          <a:effectLst/>
                        </a:rPr>
                        <a:t>Vastag</a:t>
                      </a:r>
                      <a:r>
                        <a:rPr lang="cs-CZ" sz="1200" dirty="0">
                          <a:effectLst/>
                        </a:rPr>
                        <a:t> (2000)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47825" y="2354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32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endParaRPr lang="cs-CZ" dirty="0" smtClean="0"/>
          </a:p>
          <a:p>
            <a:pPr algn="just"/>
            <a:r>
              <a:rPr lang="cs-CZ" dirty="0" smtClean="0"/>
              <a:t>hospodárné </a:t>
            </a:r>
            <a:r>
              <a:rPr lang="cs-CZ" dirty="0"/>
              <a:t>využívání statků, </a:t>
            </a:r>
            <a:r>
              <a:rPr lang="cs-CZ" dirty="0" smtClean="0"/>
              <a:t>služeb</a:t>
            </a:r>
          </a:p>
          <a:p>
            <a:pPr algn="just"/>
            <a:r>
              <a:rPr lang="cs-CZ" dirty="0" smtClean="0"/>
              <a:t>omezení </a:t>
            </a:r>
            <a:r>
              <a:rPr lang="cs-CZ" dirty="0"/>
              <a:t>emisí znečišťujících </a:t>
            </a:r>
            <a:r>
              <a:rPr lang="cs-CZ" dirty="0" smtClean="0"/>
              <a:t>látek</a:t>
            </a:r>
          </a:p>
          <a:p>
            <a:pPr algn="just"/>
            <a:r>
              <a:rPr lang="cs-CZ" dirty="0" smtClean="0"/>
              <a:t>eliminace </a:t>
            </a:r>
            <a:r>
              <a:rPr lang="cs-CZ" dirty="0"/>
              <a:t>rizik environmentálních </a:t>
            </a:r>
            <a:r>
              <a:rPr lang="cs-CZ" dirty="0" smtClean="0"/>
              <a:t>havárií</a:t>
            </a:r>
          </a:p>
          <a:p>
            <a:pPr algn="just"/>
            <a:r>
              <a:rPr lang="cs-CZ" dirty="0" smtClean="0"/>
              <a:t>vytvoření </a:t>
            </a:r>
            <a:r>
              <a:rPr lang="cs-CZ" dirty="0"/>
              <a:t>podmínek bezpečnosti </a:t>
            </a:r>
            <a:r>
              <a:rPr lang="cs-CZ" dirty="0" smtClean="0"/>
              <a:t>práce</a:t>
            </a:r>
          </a:p>
          <a:p>
            <a:pPr algn="just"/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(</a:t>
            </a:r>
            <a:r>
              <a:rPr lang="cs-CZ" dirty="0" err="1" smtClean="0"/>
              <a:t>Kreuz</a:t>
            </a:r>
            <a:r>
              <a:rPr lang="cs-CZ" dirty="0"/>
              <a:t>, Vojáček, 2007)</a:t>
            </a:r>
          </a:p>
        </p:txBody>
      </p:sp>
    </p:spTree>
    <p:extLst>
      <p:ext uri="{BB962C8B-B14F-4D97-AF65-F5344CB8AC3E}">
        <p14:creationId xmlns:p14="http://schemas.microsoft.com/office/powerpoint/2010/main" val="117646004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3682752" cy="2209800"/>
          </a:xfrm>
        </p:spPr>
        <p:txBody>
          <a:bodyPr>
            <a:normAutofit/>
          </a:bodyPr>
          <a:lstStyle/>
          <a:p>
            <a:r>
              <a:rPr lang="cs-CZ" dirty="0" smtClean="0"/>
              <a:t>Štěpánková, 2007</a:t>
            </a:r>
          </a:p>
          <a:p>
            <a:r>
              <a:rPr lang="cs-CZ" dirty="0" smtClean="0"/>
              <a:t>432 výrobních podniků</a:t>
            </a:r>
          </a:p>
        </p:txBody>
      </p:sp>
      <p:pic>
        <p:nvPicPr>
          <p:cNvPr id="4" name="obrázek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6" y="3861048"/>
            <a:ext cx="3667125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5976" y="3861048"/>
            <a:ext cx="366712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5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5976" y="1484784"/>
            <a:ext cx="3670029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6532061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114800" cy="1057672"/>
          </a:xfrm>
        </p:spPr>
        <p:txBody>
          <a:bodyPr/>
          <a:lstStyle/>
          <a:p>
            <a:r>
              <a:rPr lang="cs-CZ" dirty="0"/>
              <a:t>Štěpánková, </a:t>
            </a:r>
            <a:r>
              <a:rPr lang="cs-CZ" dirty="0" smtClean="0"/>
              <a:t>2009</a:t>
            </a:r>
            <a:endParaRPr lang="cs-CZ" dirty="0"/>
          </a:p>
          <a:p>
            <a:r>
              <a:rPr lang="cs-CZ" dirty="0" smtClean="0"/>
              <a:t>247 podniků ve službách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7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7984" y="332656"/>
            <a:ext cx="4464496" cy="2268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9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512" y="2708920"/>
            <a:ext cx="4896544" cy="2443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179512" y="5295287"/>
            <a:ext cx="4248472" cy="1057672"/>
          </a:xfrm>
          <a:prstGeom prst="rect">
            <a:avLst/>
          </a:prstGeom>
        </p:spPr>
        <p:txBody>
          <a:bodyPr vert="horz">
            <a:normAutofit fontScale="62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i="1" dirty="0"/>
              <a:t>A - Zemědělství, myslivost, </a:t>
            </a:r>
            <a:r>
              <a:rPr lang="cs-CZ" i="1" dirty="0" smtClean="0"/>
              <a:t>lesnictví</a:t>
            </a:r>
          </a:p>
          <a:p>
            <a:pPr marL="0" indent="0" algn="just">
              <a:buNone/>
            </a:pPr>
            <a:r>
              <a:rPr lang="cs-CZ" i="1" dirty="0" smtClean="0"/>
              <a:t>E </a:t>
            </a:r>
            <a:r>
              <a:rPr lang="cs-CZ" i="1" dirty="0"/>
              <a:t>- Výroba a rozvod elektřiny, plynu a </a:t>
            </a:r>
            <a:r>
              <a:rPr lang="cs-CZ" i="1" dirty="0" smtClean="0"/>
              <a:t>vody</a:t>
            </a:r>
          </a:p>
          <a:p>
            <a:pPr marL="0" indent="0" algn="just">
              <a:buNone/>
            </a:pPr>
            <a:r>
              <a:rPr lang="cs-CZ" i="1" dirty="0" smtClean="0"/>
              <a:t>G </a:t>
            </a:r>
            <a:r>
              <a:rPr lang="cs-CZ" i="1" dirty="0"/>
              <a:t>- Obchod, opravy motorových vozidel a výrobků pro osobní spotřebu a </a:t>
            </a:r>
            <a:r>
              <a:rPr lang="cs-CZ" i="1" dirty="0" smtClean="0"/>
              <a:t>domácnost</a:t>
            </a:r>
          </a:p>
        </p:txBody>
      </p:sp>
      <p:pic>
        <p:nvPicPr>
          <p:cNvPr id="7" name="obrázek 8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8104" y="2708920"/>
            <a:ext cx="3384376" cy="2443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788024" y="5305053"/>
            <a:ext cx="4248472" cy="105767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i="1" dirty="0"/>
              <a:t>I - Doprava, skladování a spoje</a:t>
            </a:r>
          </a:p>
          <a:p>
            <a:pPr marL="0" indent="0" algn="just">
              <a:buNone/>
            </a:pPr>
            <a:r>
              <a:rPr lang="cs-CZ" sz="1600" i="1" dirty="0"/>
              <a:t>K - Činnosti v oblasti nemovitostí a pronájmu, podnikatelské činnosti</a:t>
            </a:r>
          </a:p>
        </p:txBody>
      </p:sp>
    </p:spTree>
    <p:extLst>
      <p:ext uri="{BB962C8B-B14F-4D97-AF65-F5344CB8AC3E}">
        <p14:creationId xmlns:p14="http://schemas.microsoft.com/office/powerpoint/2010/main" val="378991473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Situace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 smtClean="0"/>
              <a:t>Relativní </a:t>
            </a:r>
            <a:r>
              <a:rPr lang="cs-CZ" dirty="0"/>
              <a:t>četnost zastoupení podniků disponujících certifikátem ISO 14000 se zvyšuje se zvyšující se výkonností </a:t>
            </a:r>
            <a:r>
              <a:rPr lang="cs-CZ" dirty="0" smtClean="0"/>
              <a:t>podniku</a:t>
            </a:r>
          </a:p>
          <a:p>
            <a:pPr lvl="1" algn="just"/>
            <a:r>
              <a:rPr lang="cs-CZ" dirty="0" smtClean="0"/>
              <a:t>Výrobní podniky … ANO</a:t>
            </a:r>
          </a:p>
          <a:p>
            <a:pPr lvl="1" algn="just"/>
            <a:r>
              <a:rPr lang="cs-CZ" dirty="0" smtClean="0"/>
              <a:t>Služby … NE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899302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Situace v ČR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79395451"/>
              </p:ext>
            </p:extLst>
          </p:nvPr>
        </p:nvGraphicFramePr>
        <p:xfrm>
          <a:off x="457200" y="1412779"/>
          <a:ext cx="8229600" cy="468052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4114800"/>
                <a:gridCol w="4114800"/>
              </a:tblGrid>
              <a:tr h="328985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Výzkum pěti podniků v ČR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Dosavadní zahraniční výzkumy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8985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Požadavek odběratelů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Požadavek zákazníků a odběratelů</a:t>
                      </a:r>
                      <a:endParaRPr lang="cs-CZ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8985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Možnost deklarovat environmentální závazek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Možnost deklarovat environmentální závazek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8985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-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Dosažení konkurenční výhody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82880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Dosahování shody s legislativou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Dosažení shody s legislativou a s tím související zlepšení vztahů s veřejnými a státními orgány.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8985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-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Růst exportních možností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8985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-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Zlepšení environmentální výkonnosti  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8985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Zlepšení image podniku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Zlepšení image podniku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82880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Ekonomický přínos (úspora nákladů nebo generování výnosů)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Úspora nákladů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8985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Soulad s politikou mateřské společnosti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3390"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-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82880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Dosažení systémového přístupu k řízení podniků a jejich environmentální odpovědnosti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3390"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-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532061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Přínosy EM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72291968"/>
              </p:ext>
            </p:extLst>
          </p:nvPr>
        </p:nvGraphicFramePr>
        <p:xfrm>
          <a:off x="251520" y="1340760"/>
          <a:ext cx="8424936" cy="5049639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4032448"/>
                <a:gridCol w="720080"/>
                <a:gridCol w="792088"/>
                <a:gridCol w="936104"/>
                <a:gridCol w="1206686"/>
                <a:gridCol w="737530"/>
              </a:tblGrid>
              <a:tr h="2446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logistika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odpady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pivovarnictví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stavebnictví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textil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1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Posílení image podniku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X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X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X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X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X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1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Zlepšení řízení a kontroly podniku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X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X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X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X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X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1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Finanční přínos – výnos nebo úspora nákladů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X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X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X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minimální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X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1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Systematizace řízení a zdokumentování činností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X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X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X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částečně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1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Zvýšení kvality poskytnutých služeb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X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X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X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X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1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Zvýšení environmentální výkonnosti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X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X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X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X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1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Snížení rizika environmentálních nehod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X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X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X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X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1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Deklarace  souladu podniku se všemi požadavky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X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X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X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1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Splnění požadavku zákazníků/odběratelů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X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X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X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1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Zvýšení výrobní efektivnosti a hospodárnosti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X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X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X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1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Splnění požadavků státních a veřejných orgánů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1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Zvýšení důvěryhodnosti podniku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1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Konkurenční výhoda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532061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přínosy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lvl="0" algn="just"/>
            <a:r>
              <a:rPr lang="cs-CZ" dirty="0"/>
              <a:t>P</a:t>
            </a:r>
            <a:r>
              <a:rPr lang="cs-CZ" dirty="0" smtClean="0"/>
              <a:t>ředevším úspora </a:t>
            </a:r>
            <a:r>
              <a:rPr lang="cs-CZ" dirty="0"/>
              <a:t>nákladů, méně pak </a:t>
            </a:r>
            <a:r>
              <a:rPr lang="cs-CZ" dirty="0" smtClean="0"/>
              <a:t>generování výnosů</a:t>
            </a:r>
          </a:p>
          <a:p>
            <a:pPr lvl="0" algn="just"/>
            <a:r>
              <a:rPr lang="cs-CZ" dirty="0" smtClean="0"/>
              <a:t>Náklady </a:t>
            </a:r>
            <a:r>
              <a:rPr lang="cs-CZ" dirty="0"/>
              <a:t>na EM nejsou pro podniky </a:t>
            </a:r>
            <a:r>
              <a:rPr lang="cs-CZ" dirty="0" smtClean="0"/>
              <a:t>významné. nepřekračují </a:t>
            </a:r>
            <a:r>
              <a:rPr lang="cs-CZ" dirty="0"/>
              <a:t>v žádném z podniků 0,1% </a:t>
            </a:r>
            <a:r>
              <a:rPr lang="cs-CZ" dirty="0" smtClean="0"/>
              <a:t>obratu</a:t>
            </a:r>
            <a:endParaRPr lang="cs-CZ" dirty="0"/>
          </a:p>
          <a:p>
            <a:pPr lvl="0" algn="just"/>
            <a:r>
              <a:rPr lang="cs-CZ" dirty="0"/>
              <a:t>Finančního přínosu je dosahováno zejména v důsledku interních opatření </a:t>
            </a:r>
            <a:r>
              <a:rPr lang="cs-CZ" dirty="0" smtClean="0"/>
              <a:t>EM</a:t>
            </a:r>
          </a:p>
          <a:p>
            <a:pPr lvl="0" algn="just"/>
            <a:r>
              <a:rPr lang="cs-CZ" dirty="0" smtClean="0"/>
              <a:t>V</a:t>
            </a:r>
            <a:r>
              <a:rPr lang="cs-CZ" dirty="0"/>
              <a:t> nižší míře je dosahován finanční přínos jako důsledek externího vlivu EM (např. uzavírání kontraktů jako přímý důsledek implementace EM).</a:t>
            </a:r>
          </a:p>
          <a:p>
            <a:pPr lvl="0" algn="just"/>
            <a:r>
              <a:rPr lang="cs-CZ" dirty="0"/>
              <a:t>Výše finančního přínosu dosahovaného prostřednictvím EM je </a:t>
            </a:r>
            <a:r>
              <a:rPr lang="cs-CZ" dirty="0" smtClean="0"/>
              <a:t>diferencovaná a odvíjí se od </a:t>
            </a:r>
            <a:r>
              <a:rPr lang="cs-CZ" dirty="0"/>
              <a:t>následujících faktorů:</a:t>
            </a:r>
          </a:p>
          <a:p>
            <a:pPr lvl="1" algn="just"/>
            <a:r>
              <a:rPr lang="cs-CZ" dirty="0"/>
              <a:t>specifika konkrétních environmentálních opatření – významný přínos má úspora zdrojů, energie, odpadové hospodářství, nízký ekonomický přínos má pak např. implementace EMS dle ISO </a:t>
            </a:r>
            <a:r>
              <a:rPr lang="cs-CZ" dirty="0" smtClean="0"/>
              <a:t>14001</a:t>
            </a:r>
            <a:endParaRPr lang="cs-CZ" dirty="0"/>
          </a:p>
          <a:p>
            <a:pPr lvl="1" algn="just"/>
            <a:r>
              <a:rPr lang="cs-CZ" dirty="0"/>
              <a:t>specifika podniku a množství prostředků, které je možné investovat do environmentálních </a:t>
            </a:r>
            <a:r>
              <a:rPr lang="cs-CZ" dirty="0" smtClean="0"/>
              <a:t>opatření, podniky</a:t>
            </a:r>
            <a:r>
              <a:rPr lang="cs-CZ" dirty="0"/>
              <a:t>, které mohou vynaložit vysokou počáteční investici na EM, následně zpravidla dosahují vyšších finančních výnosů či úspory </a:t>
            </a:r>
            <a:r>
              <a:rPr lang="cs-CZ" dirty="0" smtClean="0"/>
              <a:t>nákladů</a:t>
            </a:r>
            <a:endParaRPr lang="cs-CZ" dirty="0"/>
          </a:p>
          <a:p>
            <a:pPr lvl="0" algn="just"/>
            <a:r>
              <a:rPr lang="cs-CZ" dirty="0" smtClean="0"/>
              <a:t>Výše </a:t>
            </a:r>
            <a:r>
              <a:rPr lang="cs-CZ" dirty="0"/>
              <a:t>výnosů dosažených implementací EM </a:t>
            </a:r>
            <a:r>
              <a:rPr lang="cs-CZ" dirty="0" smtClean="0"/>
              <a:t>je převážně nízká, výše </a:t>
            </a:r>
            <a:r>
              <a:rPr lang="cs-CZ" dirty="0"/>
              <a:t>ušetřených nákladů v důsledku zavedení EM je </a:t>
            </a:r>
            <a:r>
              <a:rPr lang="cs-CZ" dirty="0" smtClean="0"/>
              <a:t>významná</a:t>
            </a:r>
            <a:endParaRPr lang="cs-CZ" dirty="0"/>
          </a:p>
          <a:p>
            <a:pPr algn="just"/>
            <a:r>
              <a:rPr lang="cs-CZ" dirty="0"/>
              <a:t>Primárním důvodem k implementaci EM je ekonomický </a:t>
            </a:r>
            <a:r>
              <a:rPr lang="cs-CZ" dirty="0" smtClean="0"/>
              <a:t>motiv, environmentální </a:t>
            </a:r>
            <a:r>
              <a:rPr lang="cs-CZ" dirty="0"/>
              <a:t>dopad je pak vedlejším </a:t>
            </a:r>
            <a:r>
              <a:rPr lang="cs-CZ" dirty="0" smtClean="0"/>
              <a:t>efektem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668083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Marketingové přínosy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/>
              <a:t>Deklarace  souladu podniku se všemi požadavky </a:t>
            </a:r>
            <a:r>
              <a:rPr lang="cs-CZ" dirty="0" smtClean="0"/>
              <a:t>navenek</a:t>
            </a:r>
          </a:p>
          <a:p>
            <a:pPr algn="just"/>
            <a:r>
              <a:rPr lang="cs-CZ" dirty="0"/>
              <a:t>Splnění požadavku externích </a:t>
            </a:r>
            <a:r>
              <a:rPr lang="cs-CZ" dirty="0" err="1"/>
              <a:t>stakeholderů</a:t>
            </a:r>
            <a:r>
              <a:rPr lang="cs-CZ" dirty="0"/>
              <a:t> – státní a veřejné orgány (legislativa</a:t>
            </a:r>
            <a:r>
              <a:rPr lang="cs-CZ" dirty="0" smtClean="0"/>
              <a:t>)</a:t>
            </a:r>
          </a:p>
          <a:p>
            <a:pPr algn="just"/>
            <a:r>
              <a:rPr lang="cs-CZ" dirty="0"/>
              <a:t>Splnění požadavku externích </a:t>
            </a:r>
            <a:r>
              <a:rPr lang="cs-CZ" dirty="0" err="1"/>
              <a:t>stakeholderů</a:t>
            </a:r>
            <a:r>
              <a:rPr lang="cs-CZ" dirty="0"/>
              <a:t> </a:t>
            </a:r>
            <a:r>
              <a:rPr lang="cs-CZ" dirty="0" smtClean="0"/>
              <a:t>– zákazníci</a:t>
            </a:r>
          </a:p>
          <a:p>
            <a:pPr algn="just"/>
            <a:r>
              <a:rPr lang="cs-CZ" dirty="0"/>
              <a:t>Posílení image </a:t>
            </a:r>
            <a:r>
              <a:rPr lang="cs-CZ" dirty="0" smtClean="0"/>
              <a:t>podniku</a:t>
            </a:r>
          </a:p>
          <a:p>
            <a:pPr algn="just"/>
            <a:r>
              <a:rPr lang="cs-CZ" dirty="0"/>
              <a:t>Konkurenční výhoda</a:t>
            </a:r>
          </a:p>
        </p:txBody>
      </p:sp>
    </p:spTree>
    <p:extLst>
      <p:ext uri="{BB962C8B-B14F-4D97-AF65-F5344CB8AC3E}">
        <p14:creationId xmlns:p14="http://schemas.microsoft.com/office/powerpoint/2010/main" val="195668083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Procesní přínosy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/>
              <a:t>Systematizace řízení a zdokumentování činností </a:t>
            </a:r>
            <a:r>
              <a:rPr lang="cs-CZ" dirty="0" smtClean="0"/>
              <a:t>podniku</a:t>
            </a:r>
          </a:p>
          <a:p>
            <a:pPr algn="just"/>
            <a:r>
              <a:rPr lang="cs-CZ" dirty="0"/>
              <a:t>Zvýšení kvality poskytnutých produktů či služeb</a:t>
            </a:r>
          </a:p>
          <a:p>
            <a:pPr algn="just"/>
            <a:r>
              <a:rPr lang="cs-CZ" dirty="0" smtClean="0"/>
              <a:t>Zvýšení </a:t>
            </a:r>
            <a:r>
              <a:rPr lang="cs-CZ" dirty="0"/>
              <a:t>environmentální výkonnosti a snížení rizika environmentálních </a:t>
            </a:r>
            <a:r>
              <a:rPr lang="cs-CZ" dirty="0" smtClean="0"/>
              <a:t>nehod</a:t>
            </a:r>
          </a:p>
        </p:txBody>
      </p:sp>
    </p:spTree>
    <p:extLst>
      <p:ext uri="{BB962C8B-B14F-4D97-AF65-F5344CB8AC3E}">
        <p14:creationId xmlns:p14="http://schemas.microsoft.com/office/powerpoint/2010/main" val="195668083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nedostatky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Měřitelné environmentální přínosy</a:t>
            </a:r>
          </a:p>
          <a:p>
            <a:endParaRPr lang="cs-CZ" dirty="0"/>
          </a:p>
          <a:p>
            <a:r>
              <a:rPr lang="cs-CZ" dirty="0" smtClean="0"/>
              <a:t>Očekávání zvýšení prodejů (pouze u začínajících)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532061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Environmentální nákladové účetnictví (ECA)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lvl="1"/>
            <a:r>
              <a:rPr lang="cs-CZ" dirty="0" smtClean="0"/>
              <a:t>„Zelené účetnictví“</a:t>
            </a:r>
          </a:p>
          <a:p>
            <a:r>
              <a:rPr lang="cs-CZ" dirty="0" smtClean="0"/>
              <a:t>Dílčí (parciální) kalkulace (emisní povolenky – ovzduší)</a:t>
            </a:r>
          </a:p>
          <a:p>
            <a:r>
              <a:rPr lang="cs-CZ" dirty="0" smtClean="0"/>
              <a:t>Kalkulace přímých nákladů</a:t>
            </a:r>
          </a:p>
          <a:p>
            <a:r>
              <a:rPr lang="cs-CZ" dirty="0" smtClean="0"/>
              <a:t>Procesní kalkulace</a:t>
            </a:r>
          </a:p>
          <a:p>
            <a:pPr lvl="1"/>
            <a:r>
              <a:rPr lang="cs-CZ" dirty="0" smtClean="0"/>
              <a:t>Kalkulace materiálových toků (materiálová bilance)</a:t>
            </a:r>
          </a:p>
          <a:p>
            <a:pPr lvl="1"/>
            <a:r>
              <a:rPr lang="cs-CZ" dirty="0" smtClean="0"/>
              <a:t>Kalkulace energetických toků (energetická bilance)</a:t>
            </a:r>
          </a:p>
          <a:p>
            <a:r>
              <a:rPr lang="cs-CZ" dirty="0" smtClean="0"/>
              <a:t>Účetnictví plných nákladů</a:t>
            </a:r>
            <a:endParaRPr lang="cs-CZ" dirty="0"/>
          </a:p>
          <a:p>
            <a:pPr lvl="1"/>
            <a:r>
              <a:rPr lang="cs-CZ" dirty="0"/>
              <a:t>F</a:t>
            </a:r>
            <a:r>
              <a:rPr lang="cs-CZ" dirty="0" smtClean="0"/>
              <a:t>ull-</a:t>
            </a:r>
            <a:r>
              <a:rPr lang="cs-CZ" dirty="0" err="1" smtClean="0"/>
              <a:t>costs</a:t>
            </a:r>
            <a:r>
              <a:rPr lang="cs-CZ" dirty="0" smtClean="0"/>
              <a:t> </a:t>
            </a:r>
            <a:r>
              <a:rPr lang="cs-CZ" dirty="0" err="1" smtClean="0"/>
              <a:t>accounting</a:t>
            </a:r>
            <a:r>
              <a:rPr lang="cs-CZ" dirty="0" smtClean="0"/>
              <a:t> (x </a:t>
            </a:r>
            <a:r>
              <a:rPr lang="cs-CZ" dirty="0" err="1" smtClean="0"/>
              <a:t>total</a:t>
            </a:r>
            <a:r>
              <a:rPr lang="cs-CZ" dirty="0" smtClean="0"/>
              <a:t> </a:t>
            </a:r>
            <a:r>
              <a:rPr lang="cs-CZ" dirty="0" err="1" smtClean="0"/>
              <a:t>cost</a:t>
            </a:r>
            <a:r>
              <a:rPr lang="cs-CZ" dirty="0" smtClean="0"/>
              <a:t> </a:t>
            </a:r>
            <a:r>
              <a:rPr lang="cs-CZ" dirty="0" err="1" smtClean="0"/>
              <a:t>accounting</a:t>
            </a:r>
            <a:r>
              <a:rPr lang="cs-CZ" dirty="0" smtClean="0"/>
              <a:t> - zaměňováno)</a:t>
            </a:r>
          </a:p>
          <a:p>
            <a:pPr lvl="1"/>
            <a:r>
              <a:rPr lang="cs-CZ" sz="2500" dirty="0"/>
              <a:t>K</a:t>
            </a:r>
            <a:r>
              <a:rPr lang="cs-CZ" sz="2500" dirty="0" smtClean="0"/>
              <a:t>vantifikace nákladů </a:t>
            </a:r>
          </a:p>
          <a:p>
            <a:pPr lvl="2"/>
            <a:r>
              <a:rPr lang="cs-CZ" sz="2200" dirty="0"/>
              <a:t>přímých (kapitálové náklady a náklady spojené s podmíněnou realizací regulačních opatřeni)</a:t>
            </a:r>
          </a:p>
          <a:p>
            <a:pPr lvl="2"/>
            <a:r>
              <a:rPr lang="cs-CZ" sz="2200" dirty="0"/>
              <a:t>nepřímých (pokuty, auditing apod.)</a:t>
            </a:r>
          </a:p>
          <a:p>
            <a:pPr lvl="2"/>
            <a:r>
              <a:rPr lang="cs-CZ" sz="2200" dirty="0"/>
              <a:t>nehmotných (odpovědnost za škody, goodwill</a:t>
            </a:r>
            <a:r>
              <a:rPr lang="cs-CZ" sz="2200" dirty="0" smtClean="0"/>
              <a:t>)</a:t>
            </a:r>
          </a:p>
          <a:p>
            <a:r>
              <a:rPr lang="cs-CZ" sz="2800" dirty="0" smtClean="0"/>
              <a:t>Odhad celkových nákladů</a:t>
            </a:r>
          </a:p>
          <a:p>
            <a:pPr lvl="1"/>
            <a:r>
              <a:rPr lang="cs-CZ" sz="2500" dirty="0" err="1" smtClean="0"/>
              <a:t>Total</a:t>
            </a:r>
            <a:r>
              <a:rPr lang="cs-CZ" sz="2500" dirty="0" smtClean="0"/>
              <a:t> </a:t>
            </a:r>
            <a:r>
              <a:rPr lang="cs-CZ" sz="2500" dirty="0" err="1" smtClean="0"/>
              <a:t>cost</a:t>
            </a:r>
            <a:r>
              <a:rPr lang="cs-CZ" sz="2500" dirty="0" smtClean="0"/>
              <a:t> </a:t>
            </a:r>
            <a:r>
              <a:rPr lang="cs-CZ" sz="2500" dirty="0" err="1" smtClean="0"/>
              <a:t>accounting</a:t>
            </a:r>
            <a:endParaRPr lang="cs-CZ" sz="2500" dirty="0" smtClean="0"/>
          </a:p>
          <a:p>
            <a:pPr lvl="1"/>
            <a:r>
              <a:rPr lang="cs-CZ" sz="2500" dirty="0" smtClean="0"/>
              <a:t>Finanční kvantifikace životního cyklu</a:t>
            </a:r>
          </a:p>
          <a:p>
            <a:r>
              <a:rPr lang="cs-CZ" sz="2800" dirty="0" smtClean="0"/>
              <a:t>Oceňování plných nákladů</a:t>
            </a:r>
          </a:p>
          <a:p>
            <a:pPr lvl="1"/>
            <a:r>
              <a:rPr lang="cs-CZ" sz="2500" dirty="0" smtClean="0"/>
              <a:t>Full </a:t>
            </a:r>
            <a:r>
              <a:rPr lang="cs-CZ" sz="2500" dirty="0" err="1" smtClean="0"/>
              <a:t>Cost</a:t>
            </a:r>
            <a:r>
              <a:rPr lang="cs-CZ" sz="2500" dirty="0" smtClean="0"/>
              <a:t> </a:t>
            </a:r>
            <a:r>
              <a:rPr lang="cs-CZ" sz="2500" dirty="0" err="1" smtClean="0"/>
              <a:t>Pricing</a:t>
            </a:r>
            <a:endParaRPr lang="cs-CZ" sz="2500" dirty="0" smtClean="0"/>
          </a:p>
          <a:p>
            <a:pPr lvl="1" algn="just"/>
            <a:r>
              <a:rPr lang="cs-CZ" sz="2500" dirty="0" smtClean="0"/>
              <a:t>Účetnictví plných nákladů – tržní ceny x potenciální ceny zahrnující komplexní environmentální náklady</a:t>
            </a:r>
          </a:p>
          <a:p>
            <a:pPr lvl="1"/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1956680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a podmínky 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 smtClean="0"/>
              <a:t>Požadavky</a:t>
            </a:r>
          </a:p>
          <a:p>
            <a:pPr lvl="1" algn="just"/>
            <a:r>
              <a:rPr lang="cs-CZ" dirty="0" smtClean="0"/>
              <a:t>identifikace </a:t>
            </a:r>
            <a:r>
              <a:rPr lang="cs-CZ" dirty="0"/>
              <a:t>a </a:t>
            </a:r>
            <a:r>
              <a:rPr lang="cs-CZ" dirty="0" smtClean="0"/>
              <a:t>sledování krátkodobých </a:t>
            </a:r>
            <a:r>
              <a:rPr lang="cs-CZ" dirty="0"/>
              <a:t>i </a:t>
            </a:r>
            <a:r>
              <a:rPr lang="cs-CZ" dirty="0" smtClean="0"/>
              <a:t>dlouhodobých dopadů podnikových (vlastních) </a:t>
            </a:r>
            <a:r>
              <a:rPr lang="cs-CZ" dirty="0"/>
              <a:t>produktů, služeb a procesů na </a:t>
            </a:r>
            <a:r>
              <a:rPr lang="cs-CZ" dirty="0" smtClean="0"/>
              <a:t>ŽP</a:t>
            </a:r>
          </a:p>
          <a:p>
            <a:pPr lvl="1" algn="just"/>
            <a:r>
              <a:rPr lang="cs-CZ" dirty="0" smtClean="0"/>
              <a:t>dosahování </a:t>
            </a:r>
            <a:r>
              <a:rPr lang="cs-CZ" dirty="0"/>
              <a:t>kontinuálního environmentálního zlepšování </a:t>
            </a:r>
            <a:r>
              <a:rPr lang="cs-CZ" b="1" dirty="0"/>
              <a:t>(</a:t>
            </a:r>
            <a:r>
              <a:rPr lang="cs-CZ" dirty="0" err="1"/>
              <a:t>Rowland</a:t>
            </a:r>
            <a:r>
              <a:rPr lang="cs-CZ" dirty="0"/>
              <a:t>-Jones a kol., 2005; </a:t>
            </a:r>
            <a:r>
              <a:rPr lang="cs-CZ" dirty="0" err="1"/>
              <a:t>Sebhatu</a:t>
            </a:r>
            <a:r>
              <a:rPr lang="cs-CZ" dirty="0"/>
              <a:t> a </a:t>
            </a:r>
            <a:r>
              <a:rPr lang="cs-CZ" dirty="0" err="1"/>
              <a:t>Enquist</a:t>
            </a:r>
            <a:r>
              <a:rPr lang="cs-CZ" dirty="0"/>
              <a:t>, 2007</a:t>
            </a:r>
            <a:r>
              <a:rPr lang="cs-CZ" dirty="0" smtClean="0"/>
              <a:t>)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Podmínky</a:t>
            </a:r>
          </a:p>
          <a:p>
            <a:pPr lvl="1" algn="just"/>
            <a:r>
              <a:rPr lang="cs-CZ" b="1" dirty="0" smtClean="0"/>
              <a:t>analýza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smtClean="0"/>
              <a:t>identifikace vlastních </a:t>
            </a:r>
            <a:r>
              <a:rPr lang="cs-CZ" b="1" dirty="0" smtClean="0"/>
              <a:t>environmentálních aspektů</a:t>
            </a:r>
            <a:r>
              <a:rPr lang="cs-CZ" dirty="0" smtClean="0"/>
              <a:t>, </a:t>
            </a:r>
            <a:r>
              <a:rPr lang="cs-CZ" dirty="0"/>
              <a:t>resp. </a:t>
            </a:r>
            <a:r>
              <a:rPr lang="cs-CZ" dirty="0" smtClean="0"/>
              <a:t>dopadů </a:t>
            </a:r>
            <a:r>
              <a:rPr lang="cs-CZ" dirty="0"/>
              <a:t>své činnosti na ŽP (Wilson, 2002)</a:t>
            </a:r>
          </a:p>
        </p:txBody>
      </p:sp>
    </p:spTree>
    <p:extLst>
      <p:ext uri="{BB962C8B-B14F-4D97-AF65-F5344CB8AC3E}">
        <p14:creationId xmlns:p14="http://schemas.microsoft.com/office/powerpoint/2010/main" val="117646004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Malé a střední podniky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cs-CZ" dirty="0" err="1"/>
              <a:t>Obršálová</a:t>
            </a:r>
            <a:r>
              <a:rPr lang="cs-CZ" dirty="0"/>
              <a:t> I., Kožená M</a:t>
            </a:r>
            <a:r>
              <a:rPr lang="cs-CZ" dirty="0" smtClean="0"/>
              <a:t>., 2005</a:t>
            </a:r>
          </a:p>
          <a:p>
            <a:pPr algn="just"/>
            <a:r>
              <a:rPr lang="cs-CZ" dirty="0" smtClean="0"/>
              <a:t>128 podniků, z toho 30 držitelů ISO 14000</a:t>
            </a:r>
          </a:p>
          <a:p>
            <a:pPr lvl="1" algn="just"/>
            <a:r>
              <a:rPr lang="cs-CZ" dirty="0"/>
              <a:t>s</a:t>
            </a:r>
            <a:r>
              <a:rPr lang="cs-CZ" dirty="0" smtClean="0"/>
              <a:t>trategické </a:t>
            </a:r>
            <a:r>
              <a:rPr lang="cs-CZ" dirty="0"/>
              <a:t>koncepce </a:t>
            </a:r>
            <a:r>
              <a:rPr lang="cs-CZ" b="1" dirty="0"/>
              <a:t>nemělo</a:t>
            </a:r>
            <a:r>
              <a:rPr lang="cs-CZ" dirty="0"/>
              <a:t> zpracováno 84 </a:t>
            </a:r>
            <a:r>
              <a:rPr lang="cs-CZ" dirty="0" smtClean="0"/>
              <a:t>podniků – </a:t>
            </a:r>
            <a:r>
              <a:rPr lang="cs-CZ" b="1" dirty="0" smtClean="0"/>
              <a:t>cca 2/3</a:t>
            </a:r>
          </a:p>
          <a:p>
            <a:pPr lvl="1" algn="just"/>
            <a:r>
              <a:rPr lang="cs-CZ" dirty="0"/>
              <a:t>z</a:t>
            </a:r>
            <a:r>
              <a:rPr lang="cs-CZ" dirty="0" smtClean="0"/>
              <a:t> </a:t>
            </a:r>
            <a:r>
              <a:rPr lang="cs-CZ" dirty="0"/>
              <a:t>uváděných vnějších tlaků na </a:t>
            </a:r>
            <a:r>
              <a:rPr lang="cs-CZ" dirty="0" smtClean="0"/>
              <a:t>ochranu životního </a:t>
            </a:r>
            <a:r>
              <a:rPr lang="cs-CZ" dirty="0"/>
              <a:t>prostředí jednoznačně </a:t>
            </a:r>
            <a:r>
              <a:rPr lang="cs-CZ" b="1" dirty="0"/>
              <a:t>převažuje vliv legislativních </a:t>
            </a:r>
            <a:r>
              <a:rPr lang="cs-CZ" b="1" dirty="0" smtClean="0"/>
              <a:t>opatření</a:t>
            </a:r>
          </a:p>
          <a:p>
            <a:pPr lvl="1" algn="just"/>
            <a:r>
              <a:rPr lang="cs-CZ" dirty="0" smtClean="0"/>
              <a:t>téměř </a:t>
            </a:r>
            <a:r>
              <a:rPr lang="cs-CZ" b="1" dirty="0" smtClean="0"/>
              <a:t>50 % </a:t>
            </a:r>
            <a:r>
              <a:rPr lang="pl-PL" b="1" dirty="0" smtClean="0"/>
              <a:t>podniků </a:t>
            </a:r>
            <a:r>
              <a:rPr lang="pl-PL" dirty="0"/>
              <a:t>řadí ochranu ŽP v prioritách podniku na </a:t>
            </a:r>
            <a:r>
              <a:rPr lang="pl-PL" b="1" dirty="0"/>
              <a:t>4.-6. </a:t>
            </a:r>
            <a:r>
              <a:rPr lang="pl-PL" b="1" dirty="0" smtClean="0"/>
              <a:t>místo</a:t>
            </a:r>
          </a:p>
          <a:p>
            <a:pPr lvl="1"/>
            <a:r>
              <a:rPr lang="cs-CZ" sz="2500" dirty="0"/>
              <a:t>p</a:t>
            </a:r>
            <a:r>
              <a:rPr lang="cs-CZ" sz="2500" dirty="0" smtClean="0"/>
              <a:t>řevažuje strategie následníka</a:t>
            </a:r>
          </a:p>
          <a:p>
            <a:pPr lvl="1" algn="just"/>
            <a:r>
              <a:rPr lang="cs-CZ" sz="2500" b="1" dirty="0" smtClean="0"/>
              <a:t>účetní postupy </a:t>
            </a:r>
            <a:r>
              <a:rPr lang="cs-CZ" sz="2500" dirty="0" smtClean="0"/>
              <a:t>a systémy pro sledování </a:t>
            </a:r>
            <a:r>
              <a:rPr lang="cs-CZ" sz="2500" dirty="0"/>
              <a:t>vlivu podniku na ŽP má v informačních systémech pouze 43 </a:t>
            </a:r>
            <a:r>
              <a:rPr lang="cs-CZ" sz="2500" dirty="0" smtClean="0"/>
              <a:t>podniků – </a:t>
            </a:r>
            <a:r>
              <a:rPr lang="cs-CZ" sz="2500" b="1" dirty="0" smtClean="0"/>
              <a:t>cca 1/3</a:t>
            </a:r>
          </a:p>
          <a:p>
            <a:pPr lvl="1"/>
            <a:r>
              <a:rPr lang="es-ES" sz="2500" b="1" dirty="0"/>
              <a:t>kvantifikace materiálové a energetické spotřeby </a:t>
            </a:r>
            <a:r>
              <a:rPr lang="es-ES" sz="2500" dirty="0"/>
              <a:t>byla uvedena u </a:t>
            </a:r>
            <a:r>
              <a:rPr lang="es-ES" sz="2500" dirty="0" smtClean="0"/>
              <a:t>45</a:t>
            </a:r>
            <a:r>
              <a:rPr lang="cs-CZ" sz="2500" dirty="0" smtClean="0"/>
              <a:t> podniků </a:t>
            </a:r>
            <a:r>
              <a:rPr lang="cs-CZ" sz="2400" dirty="0"/>
              <a:t>– </a:t>
            </a:r>
            <a:r>
              <a:rPr lang="cs-CZ" sz="2400" b="1" dirty="0"/>
              <a:t>cca </a:t>
            </a:r>
            <a:r>
              <a:rPr lang="cs-CZ" sz="2400" b="1" dirty="0" smtClean="0"/>
              <a:t>1/3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956680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Environmentální aspekty dle Nařízení </a:t>
            </a:r>
            <a:r>
              <a:rPr lang="cs-CZ" dirty="0" err="1" smtClean="0"/>
              <a:t>EPaR</a:t>
            </a:r>
            <a:r>
              <a:rPr lang="cs-CZ" dirty="0" smtClean="0"/>
              <a:t> 761/2001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Přímé</a:t>
            </a:r>
          </a:p>
          <a:p>
            <a:pPr lvl="1" algn="just"/>
            <a:r>
              <a:rPr lang="cs-CZ" dirty="0"/>
              <a:t>emise do ovzduší</a:t>
            </a:r>
          </a:p>
          <a:p>
            <a:pPr lvl="1" algn="just"/>
            <a:r>
              <a:rPr lang="cs-CZ" dirty="0"/>
              <a:t>vypouštění odpadních vod</a:t>
            </a:r>
          </a:p>
          <a:p>
            <a:pPr lvl="1" algn="just"/>
            <a:r>
              <a:rPr lang="cs-CZ" dirty="0"/>
              <a:t>předcházení, recyklace, opakované použití, přeprava a zneškodňování pevných a jiných odpadů, zejména nebezpečných odpadů</a:t>
            </a:r>
          </a:p>
          <a:p>
            <a:pPr lvl="1" algn="just"/>
            <a:r>
              <a:rPr lang="cs-CZ" dirty="0"/>
              <a:t>využívání a kontaminaci půdy</a:t>
            </a:r>
          </a:p>
          <a:p>
            <a:pPr lvl="1" algn="just"/>
            <a:r>
              <a:rPr lang="cs-CZ" dirty="0"/>
              <a:t>využívání přírodních zdrojů a surovin (včetně energie)</a:t>
            </a:r>
          </a:p>
          <a:p>
            <a:pPr lvl="1" algn="just"/>
            <a:r>
              <a:rPr lang="cs-CZ" dirty="0"/>
              <a:t>místní problémy (hluk, vibrace, zápach, prach, vizuální vlivy atd.)</a:t>
            </a:r>
          </a:p>
          <a:p>
            <a:pPr lvl="1" algn="just"/>
            <a:r>
              <a:rPr lang="cs-CZ" dirty="0"/>
              <a:t>dopravní problémy (jak z hlediska zboží a služeb, tak z hlediska zaměstnanců)</a:t>
            </a:r>
          </a:p>
          <a:p>
            <a:pPr lvl="1" algn="just"/>
            <a:r>
              <a:rPr lang="cs-CZ" dirty="0"/>
              <a:t>riziko nehod a dopadů na životní prostředí, které vznikají nebo mohou vzniknout důsledkem havárií, nehod a potenciálních mimořádných událostí</a:t>
            </a:r>
          </a:p>
          <a:p>
            <a:pPr lvl="1" algn="just"/>
            <a:r>
              <a:rPr lang="cs-CZ" dirty="0"/>
              <a:t>vliv na biologickou rozmanitost</a:t>
            </a:r>
          </a:p>
        </p:txBody>
      </p:sp>
    </p:spTree>
    <p:extLst>
      <p:ext uri="{BB962C8B-B14F-4D97-AF65-F5344CB8AC3E}">
        <p14:creationId xmlns:p14="http://schemas.microsoft.com/office/powerpoint/2010/main" val="3812823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Environmentální aspekty dle Nařízení </a:t>
            </a:r>
            <a:r>
              <a:rPr lang="cs-CZ" dirty="0" err="1"/>
              <a:t>EPaR</a:t>
            </a:r>
            <a:r>
              <a:rPr lang="cs-CZ" dirty="0"/>
              <a:t> 761/2001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Nepřímé</a:t>
            </a:r>
          </a:p>
          <a:p>
            <a:pPr lvl="1" algn="just"/>
            <a:r>
              <a:rPr lang="cs-CZ" sz="2500" dirty="0"/>
              <a:t>problémy související s výrobky (design, vývoj, balení, přeprava, použití a opakované </a:t>
            </a:r>
            <a:r>
              <a:rPr lang="cs-CZ" sz="2500" dirty="0" smtClean="0"/>
              <a:t>použití/odstranění odpadu)</a:t>
            </a:r>
            <a:endParaRPr lang="cs-CZ" sz="2500" dirty="0"/>
          </a:p>
          <a:p>
            <a:pPr lvl="1" algn="just"/>
            <a:r>
              <a:rPr lang="cs-CZ" sz="2500" dirty="0" smtClean="0"/>
              <a:t>kapitálové </a:t>
            </a:r>
            <a:r>
              <a:rPr lang="cs-CZ" sz="2500" dirty="0"/>
              <a:t>investice, poskytování půjček a pojišťovací </a:t>
            </a:r>
            <a:r>
              <a:rPr lang="cs-CZ" sz="2500" dirty="0" smtClean="0"/>
              <a:t>služby</a:t>
            </a:r>
            <a:endParaRPr lang="cs-CZ" sz="2500" dirty="0"/>
          </a:p>
          <a:p>
            <a:pPr lvl="1" algn="just"/>
            <a:r>
              <a:rPr lang="cs-CZ" sz="2500" dirty="0" smtClean="0"/>
              <a:t>nové trhy</a:t>
            </a:r>
            <a:endParaRPr lang="cs-CZ" sz="2500" dirty="0"/>
          </a:p>
          <a:p>
            <a:pPr lvl="1" algn="just"/>
            <a:r>
              <a:rPr lang="cs-CZ" sz="2500" dirty="0" smtClean="0"/>
              <a:t>výběr </a:t>
            </a:r>
            <a:r>
              <a:rPr lang="cs-CZ" sz="2500" dirty="0"/>
              <a:t>a složení služeb (např. doprava nebo pohostinství</a:t>
            </a:r>
            <a:r>
              <a:rPr lang="cs-CZ" sz="2500" dirty="0" smtClean="0"/>
              <a:t>)</a:t>
            </a:r>
            <a:endParaRPr lang="cs-CZ" sz="2500" dirty="0"/>
          </a:p>
          <a:p>
            <a:pPr lvl="1" algn="just"/>
            <a:r>
              <a:rPr lang="pt-BR" sz="2500" dirty="0" smtClean="0"/>
              <a:t>správní </a:t>
            </a:r>
            <a:r>
              <a:rPr lang="pt-BR" sz="2500" dirty="0"/>
              <a:t>a plánovací </a:t>
            </a:r>
            <a:r>
              <a:rPr lang="pt-BR" sz="2500" dirty="0" smtClean="0"/>
              <a:t>rozhodnutí</a:t>
            </a:r>
            <a:endParaRPr lang="pt-BR" sz="2500" dirty="0"/>
          </a:p>
          <a:p>
            <a:pPr lvl="1" algn="just"/>
            <a:r>
              <a:rPr lang="cs-CZ" sz="2500" dirty="0" smtClean="0"/>
              <a:t>složení </a:t>
            </a:r>
            <a:r>
              <a:rPr lang="cs-CZ" sz="2500" dirty="0"/>
              <a:t>nabídky </a:t>
            </a:r>
            <a:r>
              <a:rPr lang="cs-CZ" sz="2500" dirty="0" smtClean="0"/>
              <a:t>výrobků</a:t>
            </a:r>
            <a:endParaRPr lang="cs-CZ" sz="2500" dirty="0"/>
          </a:p>
          <a:p>
            <a:pPr lvl="1" algn="just"/>
            <a:r>
              <a:rPr lang="pt-BR" sz="2500" dirty="0" smtClean="0"/>
              <a:t>vliv </a:t>
            </a:r>
            <a:r>
              <a:rPr lang="pt-BR" sz="2500" dirty="0"/>
              <a:t>činnosti organizace na životní prostředí a chování dodavatelů a subdodavatelů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5515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</a:t>
            </a:r>
            <a:r>
              <a:rPr lang="cs-CZ" dirty="0" smtClean="0"/>
              <a:t>nvironmentální výkonnost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výsledky řízení environmentálních aspektů v </a:t>
            </a:r>
            <a:r>
              <a:rPr lang="cs-CZ" dirty="0" smtClean="0"/>
              <a:t>organizaci</a:t>
            </a:r>
          </a:p>
          <a:p>
            <a:endParaRPr lang="cs-CZ" dirty="0"/>
          </a:p>
          <a:p>
            <a:r>
              <a:rPr lang="cs-CZ" dirty="0" err="1" smtClean="0"/>
              <a:t>Environment</a:t>
            </a:r>
            <a:endParaRPr lang="cs-CZ" dirty="0" smtClean="0"/>
          </a:p>
          <a:p>
            <a:pPr lvl="1" algn="just"/>
            <a:r>
              <a:rPr lang="cs-CZ" dirty="0"/>
              <a:t>prostředí, ve kterém organizace provozuje svoji činnost a zahrnující ovzduší, vodu, půdu, přírodní zdroje, rostliny, živočichy, lidi a jejich vzájemné vazby (Veber a kol., 2006</a:t>
            </a:r>
            <a:r>
              <a:rPr lang="cs-CZ" dirty="0" smtClean="0"/>
              <a:t>)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6460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Příčiny environmentálního uvědomění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Ekonomické</a:t>
            </a:r>
          </a:p>
          <a:p>
            <a:r>
              <a:rPr lang="cs-CZ" dirty="0" smtClean="0"/>
              <a:t>Etické</a:t>
            </a:r>
          </a:p>
          <a:p>
            <a:endParaRPr lang="cs-CZ" dirty="0"/>
          </a:p>
          <a:p>
            <a:pPr lvl="1" algn="just"/>
            <a:r>
              <a:rPr lang="cs-CZ" dirty="0"/>
              <a:t>v některých případech je jednání v zájmu efektivnosti a dosahování zisku v souladu s etickými hodnotami (</a:t>
            </a:r>
            <a:r>
              <a:rPr lang="cs-CZ" dirty="0" err="1"/>
              <a:t>Cambra-Fiero</a:t>
            </a:r>
            <a:r>
              <a:rPr lang="cs-CZ" dirty="0"/>
              <a:t> a kol., 2007</a:t>
            </a:r>
            <a:r>
              <a:rPr lang="cs-CZ" dirty="0" smtClean="0"/>
              <a:t>)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=</a:t>
            </a:r>
            <a:r>
              <a:rPr lang="en-US" dirty="0"/>
              <a:t>&gt; </a:t>
            </a:r>
            <a:r>
              <a:rPr lang="cs-CZ" dirty="0" smtClean="0"/>
              <a:t> </a:t>
            </a:r>
            <a:r>
              <a:rPr lang="cs-CZ" dirty="0" err="1" smtClean="0"/>
              <a:t>Corporate</a:t>
            </a:r>
            <a:r>
              <a:rPr lang="cs-CZ" dirty="0" smtClean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Responsibility</a:t>
            </a:r>
            <a:r>
              <a:rPr lang="cs-CZ" dirty="0"/>
              <a:t> (CSR</a:t>
            </a:r>
            <a:r>
              <a:rPr lang="cs-CZ" dirty="0" smtClean="0"/>
              <a:t>)</a:t>
            </a:r>
          </a:p>
          <a:p>
            <a:pPr lvl="2" algn="just"/>
            <a:r>
              <a:rPr lang="cs-CZ" dirty="0" smtClean="0"/>
              <a:t>Sociální aspekty</a:t>
            </a:r>
          </a:p>
          <a:p>
            <a:pPr lvl="2" algn="just"/>
            <a:r>
              <a:rPr lang="cs-CZ" dirty="0" smtClean="0"/>
              <a:t>Environmentální aspekty</a:t>
            </a:r>
          </a:p>
          <a:p>
            <a:pPr marL="594360" lvl="2" indent="0" algn="just">
              <a:buNone/>
            </a:pPr>
            <a:r>
              <a:rPr lang="cs-CZ" dirty="0" smtClean="0"/>
              <a:t>=</a:t>
            </a:r>
            <a:r>
              <a:rPr lang="en-US" dirty="0" smtClean="0"/>
              <a:t>&gt; Image </a:t>
            </a:r>
            <a:r>
              <a:rPr lang="en-US" dirty="0" err="1" smtClean="0"/>
              <a:t>organi</a:t>
            </a:r>
            <a:r>
              <a:rPr lang="cs-CZ" dirty="0" smtClean="0"/>
              <a:t>z</a:t>
            </a:r>
            <a:r>
              <a:rPr lang="en-US" dirty="0" smtClean="0"/>
              <a:t>ace</a:t>
            </a:r>
            <a:r>
              <a:rPr lang="cs-CZ" dirty="0" smtClean="0"/>
              <a:t> (EU - Zelená kniha = Green </a:t>
            </a:r>
            <a:r>
              <a:rPr lang="cs-CZ" dirty="0" err="1" smtClean="0"/>
              <a:t>Paper</a:t>
            </a:r>
            <a:r>
              <a:rPr lang="cs-CZ" dirty="0" smtClean="0"/>
              <a:t>, 2001)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64600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1016</TotalTime>
  <Words>2573</Words>
  <Application>Microsoft Office PowerPoint</Application>
  <PresentationFormat>Předvádění na obrazovce (4:3)</PresentationFormat>
  <Paragraphs>611</Paragraphs>
  <Slides>50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50</vt:i4>
      </vt:variant>
    </vt:vector>
  </HeadingPairs>
  <TitlesOfParts>
    <vt:vector size="51" baseType="lpstr">
      <vt:lpstr>Původ</vt:lpstr>
      <vt:lpstr>Environmentální ekonomie Environmentální management</vt:lpstr>
      <vt:lpstr>Environmentální management </vt:lpstr>
      <vt:lpstr>Environmentální management (EM)</vt:lpstr>
      <vt:lpstr>Cíle EM</vt:lpstr>
      <vt:lpstr>Požadavky a podmínky EM</vt:lpstr>
      <vt:lpstr>Environmentální aspekty dle Nařízení EPaR 761/2001</vt:lpstr>
      <vt:lpstr>Environmentální aspekty dle Nařízení EPaR 761/2001</vt:lpstr>
      <vt:lpstr>Environmentální výkonnost</vt:lpstr>
      <vt:lpstr>Příčiny environmentálního uvědomění</vt:lpstr>
      <vt:lpstr>Vývoj environmentální odpovědnosti v podnicích</vt:lpstr>
      <vt:lpstr>Faktory rozvoje EM v 90. letech</vt:lpstr>
      <vt:lpstr>Environmentální chování podniků</vt:lpstr>
      <vt:lpstr>Úrovně environmentálního managementu</vt:lpstr>
      <vt:lpstr>Nejčastější implementace</vt:lpstr>
      <vt:lpstr>Závazky environmentální politiky podniku</vt:lpstr>
      <vt:lpstr>Členění nástrojů EM</vt:lpstr>
      <vt:lpstr>EM → EMS</vt:lpstr>
      <vt:lpstr>Proces zavedení EMS</vt:lpstr>
      <vt:lpstr>Aktéři implementace EMS</vt:lpstr>
      <vt:lpstr>Nástroje EM</vt:lpstr>
      <vt:lpstr>Nástroje EM</vt:lpstr>
      <vt:lpstr>ISO 14000</vt:lpstr>
      <vt:lpstr>ISO 14000</vt:lpstr>
      <vt:lpstr>Norma ISO 14000</vt:lpstr>
      <vt:lpstr>Implementace ISO 14000</vt:lpstr>
      <vt:lpstr>Významné aspekty</vt:lpstr>
      <vt:lpstr>Zavádění ISO 14000</vt:lpstr>
      <vt:lpstr>ISO 14 000 v ČR</vt:lpstr>
      <vt:lpstr>EMAS</vt:lpstr>
      <vt:lpstr>EMAS</vt:lpstr>
      <vt:lpstr>Vývoj EM v ČR</vt:lpstr>
      <vt:lpstr>Envi-výkonnost vs. konkurenceschopnost</vt:lpstr>
      <vt:lpstr>Dva způsoby tlaku na podnik</vt:lpstr>
      <vt:lpstr>Důvody EM pro podnik</vt:lpstr>
      <vt:lpstr>Iniciátoři tlaku na EM</vt:lpstr>
      <vt:lpstr>Motivy k zavádění EM</vt:lpstr>
      <vt:lpstr>Ekonomické přínosy v rámci EM</vt:lpstr>
      <vt:lpstr>Praktické zkušenosti</vt:lpstr>
      <vt:lpstr>Bariéry zavádění EM</vt:lpstr>
      <vt:lpstr>ČR</vt:lpstr>
      <vt:lpstr>ČR</vt:lpstr>
      <vt:lpstr>Situace v ČR</vt:lpstr>
      <vt:lpstr>Situace v ČR</vt:lpstr>
      <vt:lpstr>Přínosy EM</vt:lpstr>
      <vt:lpstr>Finanční přínosy</vt:lpstr>
      <vt:lpstr>Marketingové přínosy</vt:lpstr>
      <vt:lpstr>Procesní přínosy</vt:lpstr>
      <vt:lpstr>Hlavní nedostatky</vt:lpstr>
      <vt:lpstr>Environmentální nákladové účetnictví (ECA)</vt:lpstr>
      <vt:lpstr>Malé a střední podniky v ČR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a regenerace kulturních hodnot v území </dc:title>
  <dc:creator>Pařil Vilém</dc:creator>
  <cp:lastModifiedBy>Pařil Vilém</cp:lastModifiedBy>
  <cp:revision>122</cp:revision>
  <dcterms:created xsi:type="dcterms:W3CDTF">2012-09-11T10:49:52Z</dcterms:created>
  <dcterms:modified xsi:type="dcterms:W3CDTF">2014-11-27T13:34:17Z</dcterms:modified>
</cp:coreProperties>
</file>