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7" r:id="rId3"/>
    <p:sldId id="258" r:id="rId4"/>
    <p:sldId id="332" r:id="rId5"/>
    <p:sldId id="331" r:id="rId6"/>
    <p:sldId id="330" r:id="rId7"/>
    <p:sldId id="312" r:id="rId8"/>
    <p:sldId id="271" r:id="rId9"/>
    <p:sldId id="314" r:id="rId10"/>
    <p:sldId id="313" r:id="rId11"/>
    <p:sldId id="277" r:id="rId12"/>
    <p:sldId id="305" r:id="rId13"/>
    <p:sldId id="311" r:id="rId14"/>
    <p:sldId id="276" r:id="rId15"/>
    <p:sldId id="278" r:id="rId16"/>
    <p:sldId id="279" r:id="rId17"/>
    <p:sldId id="280" r:id="rId18"/>
    <p:sldId id="281" r:id="rId19"/>
    <p:sldId id="282" r:id="rId20"/>
    <p:sldId id="285" r:id="rId21"/>
    <p:sldId id="286" r:id="rId22"/>
    <p:sldId id="315" r:id="rId23"/>
    <p:sldId id="316" r:id="rId24"/>
    <p:sldId id="317" r:id="rId25"/>
    <p:sldId id="318" r:id="rId26"/>
    <p:sldId id="319" r:id="rId27"/>
    <p:sldId id="323" r:id="rId28"/>
    <p:sldId id="326" r:id="rId29"/>
    <p:sldId id="320" r:id="rId30"/>
    <p:sldId id="321" r:id="rId31"/>
    <p:sldId id="322" r:id="rId32"/>
    <p:sldId id="328" r:id="rId33"/>
    <p:sldId id="325" r:id="rId34"/>
    <p:sldId id="324" r:id="rId35"/>
    <p:sldId id="283" r:id="rId36"/>
    <p:sldId id="292" r:id="rId37"/>
    <p:sldId id="293" r:id="rId38"/>
    <p:sldId id="329" r:id="rId39"/>
    <p:sldId id="297" r:id="rId40"/>
    <p:sldId id="269" r:id="rId41"/>
    <p:sldId id="268" r:id="rId42"/>
    <p:sldId id="266" r:id="rId43"/>
    <p:sldId id="270" r:id="rId44"/>
    <p:sldId id="267" r:id="rId45"/>
    <p:sldId id="274" r:id="rId46"/>
    <p:sldId id="275" r:id="rId47"/>
    <p:sldId id="290" r:id="rId4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List1!$A$3:$A$5</c:f>
              <c:strCache>
                <c:ptCount val="3"/>
                <c:pt idx="0">
                  <c:v>lokální</c:v>
                </c:pt>
                <c:pt idx="1">
                  <c:v>regionální</c:v>
                </c:pt>
                <c:pt idx="2">
                  <c:v>nadregionální</c:v>
                </c:pt>
              </c:strCache>
            </c:strRef>
          </c:cat>
          <c:val>
            <c:numRef>
              <c:f>List1!$B$3:$B$5</c:f>
              <c:numCache>
                <c:formatCode>General</c:formatCode>
                <c:ptCount val="3"/>
                <c:pt idx="0">
                  <c:v>3046</c:v>
                </c:pt>
                <c:pt idx="1">
                  <c:v>5867</c:v>
                </c:pt>
                <c:pt idx="2">
                  <c:v>12612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BB21369-28C2-4EAF-8EA5-896C0C7A6B94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F2151D9-FD5B-464A-B5E7-D800ABA9A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87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42FC-9B48-46F2-9603-01941E61DB13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50F5-71B4-43C7-BB5F-A2B45605DE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72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3A11-0F6B-4597-AA2B-18BE53CD6B4F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7029-B7E7-4BB3-AF17-3916F40F6A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6A20-6A99-4D7D-BA39-B12BE3C44451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8BE8-2C98-4791-84B0-88F9E89F4F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3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39EF-C7BD-40F3-AB65-0EDE6A38343A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F703-FA63-4C48-9E19-E360AA7CE7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0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500A-3793-41EF-9288-63DC9F7BE368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4192-30A7-463E-8EF4-554838EFEA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24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9833-D893-4F17-BEAB-E894F700A43B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A7E5-964B-44F3-8D6A-888CC9F3AB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4E8B-C71B-433C-87CB-6171AE39A46D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7C40-671D-4742-995E-AF9438F3C7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07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AD9E-AFBF-4458-85ED-E30C7167F098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9EF7-9A72-4BD8-96BE-65DAD294C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01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D791-A208-45E3-8504-132A87D3BBA1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B23D-93BE-4D3C-8198-C151E61AFD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82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FD37-BB1B-44FB-8BEC-EAE167D14346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AC2A-F751-4824-813F-332BA1ADA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74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747E0BE-EFF7-4DAB-839A-226EE995F286}" type="datetimeFigureOut">
              <a:rPr lang="cs-CZ"/>
              <a:pPr>
                <a:defRPr/>
              </a:pPr>
              <a:t>28.11.2015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E1C9BA02-39FF-44BE-844A-E85457E96B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8" r:id="rId8"/>
    <p:sldLayoutId id="2147483739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pis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ns.cenia.cz/ArcGIS/rest/services/CENIA/cenia_chranena_uzemi/MapServer" TargetMode="External"/><Relationship Id="rId7" Type="http://schemas.openxmlformats.org/officeDocument/2006/relationships/hyperlink" Target="http://www.ecnc.org/" TargetMode="External"/><Relationship Id="rId2" Type="http://schemas.openxmlformats.org/officeDocument/2006/relationships/hyperlink" Target="http://mapy.nature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logicalnetworks.eu/" TargetMode="External"/><Relationship Id="rId5" Type="http://schemas.openxmlformats.org/officeDocument/2006/relationships/hyperlink" Target="http://www.arcgis.com/explorer/" TargetMode="External"/><Relationship Id="rId4" Type="http://schemas.openxmlformats.org/officeDocument/2006/relationships/hyperlink" Target="http://egis.uur.cz/Uses/default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438" y="2492375"/>
            <a:ext cx="3529012" cy="2232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Územní systém ekologické stability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ÚSES</a:t>
            </a:r>
            <a:endParaRPr lang="cs-CZ" sz="3200" dirty="0"/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4733925" y="4941888"/>
            <a:ext cx="3309938" cy="1079500"/>
          </a:xfrm>
        </p:spPr>
        <p:txBody>
          <a:bodyPr/>
          <a:lstStyle/>
          <a:p>
            <a:pPr eaLnBrk="1" hangingPunct="1"/>
            <a:r>
              <a:rPr lang="cs-CZ" altLang="cs-CZ" smtClean="0"/>
              <a:t>Vilém Pařil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Environmentální ekonomie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Intenzifikovaná zemědělská krajina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1" t="30563" b="4498"/>
          <a:stretch>
            <a:fillRect/>
          </a:stretch>
        </p:blipFill>
        <p:spPr>
          <a:xfrm>
            <a:off x="2141538" y="2324100"/>
            <a:ext cx="4579937" cy="3508375"/>
          </a:xfrm>
        </p:spPr>
      </p:pic>
      <p:sp>
        <p:nvSpPr>
          <p:cNvPr id="2" name="Obdélník 1"/>
          <p:cNvSpPr/>
          <p:nvPr/>
        </p:nvSpPr>
        <p:spPr>
          <a:xfrm>
            <a:off x="971600" y="60212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http://lpis.cz/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ÚSES v politice životního prostředí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611560" y="2324100"/>
            <a:ext cx="7920880" cy="35083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Státní politika životního prostředí 2004 až 2010</a:t>
            </a:r>
          </a:p>
          <a:p>
            <a:pPr lvl="1" eaLnBrk="1" hangingPunct="1"/>
            <a:r>
              <a:rPr lang="cs-CZ" altLang="cs-CZ" dirty="0" smtClean="0"/>
              <a:t>Ochrana přírody, krajiny a biologické rozmanitosti</a:t>
            </a:r>
          </a:p>
          <a:p>
            <a:pPr lvl="2" eaLnBrk="1" hangingPunct="1"/>
            <a:endParaRPr lang="cs-CZ" altLang="cs-CZ" dirty="0" smtClean="0"/>
          </a:p>
          <a:p>
            <a:pPr lvl="2" eaLnBrk="1" hangingPunct="1"/>
            <a:r>
              <a:rPr lang="cs-CZ" altLang="cs-CZ" dirty="0" smtClean="0"/>
              <a:t>dílčí cíl 1.1.3 Posílení ekologické stability krajiny</a:t>
            </a:r>
          </a:p>
          <a:p>
            <a:pPr lvl="3" eaLnBrk="1" hangingPunct="1"/>
            <a:endParaRPr lang="cs-CZ" altLang="cs-CZ" dirty="0" smtClean="0"/>
          </a:p>
          <a:p>
            <a:pPr lvl="3" eaLnBrk="1" hangingPunct="1"/>
            <a:r>
              <a:rPr lang="cs-CZ" altLang="cs-CZ" dirty="0" smtClean="0"/>
              <a:t>Zkvalitňovat územní systém ekologické stability </a:t>
            </a:r>
          </a:p>
          <a:p>
            <a:pPr lvl="3" eaLnBrk="1" hangingPunct="1"/>
            <a:endParaRPr lang="cs-CZ" altLang="cs-CZ" dirty="0" smtClean="0"/>
          </a:p>
          <a:p>
            <a:pPr lvl="3" eaLnBrk="1" hangingPunct="1"/>
            <a:r>
              <a:rPr lang="cs-CZ" altLang="cs-CZ" dirty="0" smtClean="0"/>
              <a:t>Realizovat chybějící prvky ÚSES</a:t>
            </a:r>
          </a:p>
          <a:p>
            <a:pPr lvl="1" eaLnBrk="1" hangingPunct="1"/>
            <a:endParaRPr lang="cs-CZ" altLang="cs-CZ" dirty="0" smtClean="0"/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cs-CZ" altLang="cs-CZ" smtClean="0"/>
              <a:t>Zkvalitňování ÚSES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i="1" dirty="0" smtClean="0"/>
              <a:t>Metodický postup získání, zpracování a jednotného udržování dat různých stupňů ÚSES a návrh vytvoření </a:t>
            </a:r>
            <a:r>
              <a:rPr lang="cs-CZ" altLang="cs-CZ" b="1" i="1" dirty="0" smtClean="0"/>
              <a:t>informačního systému </a:t>
            </a:r>
            <a:r>
              <a:rPr lang="cs-CZ" altLang="cs-CZ" i="1" dirty="0" smtClean="0"/>
              <a:t>Správy datového centra ÚSES ČR</a:t>
            </a:r>
          </a:p>
          <a:p>
            <a:pPr algn="just"/>
            <a:r>
              <a:rPr lang="cs-CZ" altLang="cs-CZ" i="1" dirty="0" smtClean="0"/>
              <a:t>Od roku 1994 nebyl aktualizován metodický pokyn k postupu zadávání, zpracování a schvalování dokumentace místního ÚSES</a:t>
            </a:r>
            <a:endParaRPr lang="cs-CZ" alt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Realizace chybějících prvků ÚSES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OP ŽP</a:t>
            </a:r>
          </a:p>
          <a:p>
            <a:r>
              <a:rPr lang="cs-CZ" altLang="cs-CZ" smtClean="0"/>
              <a:t>Program rozvoje venkova</a:t>
            </a:r>
          </a:p>
          <a:p>
            <a:r>
              <a:rPr lang="cs-CZ" altLang="cs-CZ" smtClean="0"/>
              <a:t>Program péče o krajinu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ÚSES v politice životního prostředí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l-PL" altLang="cs-CZ" smtClean="0"/>
              <a:t>Státní program ochrany přírody a krajiny z roku 2009</a:t>
            </a:r>
          </a:p>
          <a:p>
            <a:pPr lvl="1" algn="just" eaLnBrk="1" hangingPunct="1"/>
            <a:r>
              <a:rPr lang="cs-CZ" altLang="cs-CZ" smtClean="0"/>
              <a:t>základní koncepční nástroj péče o krajinu, její ochrany a plánování v krajině</a:t>
            </a:r>
          </a:p>
          <a:p>
            <a:pPr lvl="1" algn="just" eaLnBrk="1" hangingPunct="1"/>
            <a:r>
              <a:rPr lang="cs-CZ" altLang="cs-CZ" smtClean="0"/>
              <a:t>vymezení dlouhodobých požadavků na prostorové a funkční uspořádání krajiny</a:t>
            </a:r>
          </a:p>
          <a:p>
            <a:pPr lvl="1" algn="just" eaLnBrk="1" hangingPunct="1"/>
            <a:r>
              <a:rPr lang="cs-CZ" altLang="cs-CZ" smtClean="0"/>
              <a:t>cílem udržet a zvyšovat životaschopnost a funkčnost krajiny a zachovat či podpořit zvyšování biodiverzity </a:t>
            </a:r>
          </a:p>
          <a:p>
            <a:pPr lvl="1" algn="just" eaLnBrk="1" hangingPunct="1"/>
            <a:r>
              <a:rPr lang="cs-CZ" altLang="cs-CZ" smtClean="0"/>
              <a:t>prostřednictvím vytváření sítě ekologicky stabilních ploch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ÚSES v politice životního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24100"/>
            <a:ext cx="8064896" cy="398522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/>
              <a:t>Státní program ochrany přírody a krajiny </a:t>
            </a:r>
            <a:r>
              <a:rPr lang="pl-PL" dirty="0" smtClean="0"/>
              <a:t>2009</a:t>
            </a: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Aktualizovat </a:t>
            </a:r>
            <a:r>
              <a:rPr lang="cs-CZ" dirty="0"/>
              <a:t>dokumentace a vymezení nadregionálních </a:t>
            </a:r>
            <a:r>
              <a:rPr lang="cs-CZ" dirty="0" smtClean="0"/>
              <a:t>ÚSES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(termín </a:t>
            </a:r>
            <a:r>
              <a:rPr lang="cs-CZ" dirty="0"/>
              <a:t>splnění: 31. 12. 2011)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Zajistit </a:t>
            </a:r>
            <a:r>
              <a:rPr lang="cs-CZ" dirty="0"/>
              <a:t>ponechání rezervy státních pozemků na realizaci ÚSES v rozsahu min. 3 % v </a:t>
            </a:r>
            <a:r>
              <a:rPr lang="cs-CZ" dirty="0" smtClean="0"/>
              <a:t>každém </a:t>
            </a:r>
            <a:r>
              <a:rPr lang="cs-CZ" dirty="0"/>
              <a:t>katastrálním území“ </a:t>
            </a:r>
            <a:endParaRPr lang="cs-CZ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(</a:t>
            </a:r>
            <a:r>
              <a:rPr lang="cs-CZ" dirty="0"/>
              <a:t>termín splnění: 31. 12. 2010) 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Posílit </a:t>
            </a:r>
            <a:r>
              <a:rPr lang="cs-CZ" dirty="0"/>
              <a:t>finanční prostředky na vytváření USES v dotačních nástrojích </a:t>
            </a:r>
            <a:r>
              <a:rPr lang="cs-CZ" dirty="0" smtClean="0"/>
              <a:t>MŽP</a:t>
            </a:r>
            <a:r>
              <a:rPr lang="cs-CZ" dirty="0"/>
              <a:t>.“ (trvalý úkol)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ÚSES v politice životního prostředí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611188" y="2324100"/>
            <a:ext cx="7921625" cy="412908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Státní politika životního prostředí 2012 až 2020</a:t>
            </a:r>
          </a:p>
          <a:p>
            <a:pPr lvl="1" eaLnBrk="1" hangingPunct="1"/>
            <a:r>
              <a:rPr lang="cs-CZ" altLang="cs-CZ" dirty="0" smtClean="0"/>
              <a:t>Ochrana přírody a krajiny</a:t>
            </a:r>
          </a:p>
          <a:p>
            <a:pPr lvl="2" eaLnBrk="1" hangingPunct="1"/>
            <a:r>
              <a:rPr lang="cs-CZ" altLang="cs-CZ" dirty="0" smtClean="0"/>
              <a:t>3.1.1 Zvýšení ekologické stability krajiny</a:t>
            </a:r>
          </a:p>
          <a:p>
            <a:pPr lvl="3" eaLnBrk="1" hangingPunct="1"/>
            <a:r>
              <a:rPr lang="cs-CZ" altLang="cs-CZ" dirty="0" smtClean="0"/>
              <a:t>Zlepšit podmínky pro realizaci ÚSES</a:t>
            </a:r>
          </a:p>
          <a:p>
            <a:pPr lvl="3" eaLnBrk="1" hangingPunct="1"/>
            <a:r>
              <a:rPr lang="cs-CZ" altLang="cs-CZ" dirty="0" smtClean="0"/>
              <a:t>Zlepšit funkční stav ÚSES</a:t>
            </a:r>
          </a:p>
          <a:p>
            <a:pPr lvl="3" eaLnBrk="1" hangingPunct="1"/>
            <a:r>
              <a:rPr lang="cs-CZ" altLang="cs-CZ" dirty="0" smtClean="0"/>
              <a:t>Podporovat ochranu VKP</a:t>
            </a:r>
          </a:p>
          <a:p>
            <a:pPr lvl="3" algn="just"/>
            <a:r>
              <a:rPr lang="cs-CZ" altLang="cs-CZ" dirty="0" smtClean="0"/>
              <a:t>Podpořit zachování a rozšíření přírodě blízkých krajinných struktur plnících interakční a stabilizační ekosystémové funkce v krajině</a:t>
            </a:r>
          </a:p>
          <a:p>
            <a:pPr lvl="2" algn="just"/>
            <a:r>
              <a:rPr lang="cs-CZ" altLang="cs-CZ" dirty="0" smtClean="0"/>
              <a:t>Zlepšení normativní úpravy ÚSES</a:t>
            </a:r>
          </a:p>
          <a:p>
            <a:pPr lvl="2" algn="just"/>
            <a:r>
              <a:rPr lang="cs-CZ" altLang="cs-CZ" dirty="0" smtClean="0"/>
              <a:t>Zajištění pozemků pro ÚSES</a:t>
            </a:r>
          </a:p>
          <a:p>
            <a:pPr lvl="3" eaLnBrk="1" hangingPunct="1"/>
            <a:endParaRPr lang="cs-CZ" alt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ÚSES vs. územní plánování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územní plánování</a:t>
            </a:r>
          </a:p>
          <a:p>
            <a:pPr lvl="1"/>
            <a:r>
              <a:rPr lang="cs-CZ" altLang="cs-CZ" smtClean="0"/>
              <a:t>plánovací podklady (servis)</a:t>
            </a:r>
          </a:p>
          <a:p>
            <a:pPr lvl="2"/>
            <a:r>
              <a:rPr lang="cs-CZ" altLang="cs-CZ" smtClean="0"/>
              <a:t>Urbanistická studie</a:t>
            </a:r>
          </a:p>
          <a:p>
            <a:pPr lvl="2"/>
            <a:r>
              <a:rPr lang="cs-CZ" altLang="cs-CZ" smtClean="0"/>
              <a:t>Územní generely </a:t>
            </a:r>
            <a:r>
              <a:rPr lang="cs-CZ" altLang="cs-CZ" b="1" smtClean="0"/>
              <a:t>(generel ÚSES)</a:t>
            </a:r>
          </a:p>
          <a:p>
            <a:pPr lvl="2"/>
            <a:r>
              <a:rPr lang="cs-CZ" altLang="cs-CZ" smtClean="0"/>
              <a:t>Územně technické podklady</a:t>
            </a:r>
          </a:p>
          <a:p>
            <a:pPr lvl="1"/>
            <a:r>
              <a:rPr lang="cs-CZ" altLang="cs-CZ" smtClean="0"/>
              <a:t>územně plánovací dokumentace (koncepce)</a:t>
            </a:r>
          </a:p>
          <a:p>
            <a:pPr lvl="1"/>
            <a:r>
              <a:rPr lang="cs-CZ" altLang="cs-CZ" smtClean="0"/>
              <a:t>územní rozhodnutí (operativa)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Zajištění ekologické stability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ÚSES a VKP (zákon 114/1992 Sb.)</a:t>
            </a:r>
          </a:p>
          <a:p>
            <a:pPr lvl="1"/>
            <a:r>
              <a:rPr lang="cs-CZ" altLang="cs-CZ" smtClean="0"/>
              <a:t>Významné krajinné segmenty (stabilní)</a:t>
            </a:r>
          </a:p>
          <a:p>
            <a:pPr lvl="2"/>
            <a:r>
              <a:rPr lang="cs-CZ" altLang="cs-CZ" smtClean="0"/>
              <a:t>VKP (do 10 ha, jeden typ společenstva)</a:t>
            </a:r>
          </a:p>
          <a:p>
            <a:pPr lvl="2"/>
            <a:r>
              <a:rPr lang="cs-CZ" altLang="cs-CZ" smtClean="0"/>
              <a:t>Významné krajinné celky (do 1000 ha, více typů společenstev)</a:t>
            </a:r>
          </a:p>
          <a:p>
            <a:pPr lvl="2"/>
            <a:r>
              <a:rPr lang="cs-CZ" altLang="cs-CZ" smtClean="0"/>
              <a:t>Významné krajinné oblasti (nad 1000 ha)</a:t>
            </a:r>
          </a:p>
          <a:p>
            <a:pPr lvl="2"/>
            <a:r>
              <a:rPr lang="cs-CZ" altLang="cs-CZ" smtClean="0"/>
              <a:t>Významná liniová společenstva (přechodné prvky)</a:t>
            </a:r>
          </a:p>
          <a:p>
            <a:r>
              <a:rPr lang="cs-CZ" altLang="cs-CZ" smtClean="0"/>
              <a:t>Existující stabilní prvky </a:t>
            </a:r>
            <a:r>
              <a:rPr lang="cs-CZ" altLang="cs-CZ" smtClean="0">
                <a:sym typeface="Wingdings" pitchFamily="2" charset="2"/>
              </a:rPr>
              <a:t> KES</a:t>
            </a:r>
          </a:p>
          <a:p>
            <a:pPr lvl="1"/>
            <a:r>
              <a:rPr lang="cs-CZ" altLang="cs-CZ" smtClean="0">
                <a:sym typeface="Wingdings" pitchFamily="2" charset="2"/>
              </a:rPr>
              <a:t>Kostra ekologické stability</a:t>
            </a:r>
            <a:endParaRPr lang="cs-CZ" altLang="cs-CZ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064500" cy="647700"/>
          </a:xfrm>
        </p:spPr>
        <p:txBody>
          <a:bodyPr/>
          <a:lstStyle/>
          <a:p>
            <a:r>
              <a:rPr lang="cs-CZ" altLang="cs-CZ" smtClean="0"/>
              <a:t>Stupně ekologické stability (SES)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16312" r="28510" b="52048"/>
          <a:stretch>
            <a:fillRect/>
          </a:stretch>
        </p:blipFill>
        <p:spPr>
          <a:xfrm>
            <a:off x="1187450" y="1557338"/>
            <a:ext cx="7008813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ÚSES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Územní systém ekologické stability (krajiny)</a:t>
            </a:r>
          </a:p>
          <a:p>
            <a:pPr lvl="1"/>
            <a:r>
              <a:rPr lang="cs-CZ" altLang="cs-CZ" dirty="0" smtClean="0"/>
              <a:t>ÚSES</a:t>
            </a:r>
          </a:p>
          <a:p>
            <a:r>
              <a:rPr lang="en-US" altLang="cs-CZ" dirty="0" smtClean="0"/>
              <a:t>Territorial System of Ecological Stability </a:t>
            </a:r>
            <a:r>
              <a:rPr lang="cs-CZ" altLang="cs-CZ" dirty="0" smtClean="0"/>
              <a:t>(</a:t>
            </a:r>
            <a:r>
              <a:rPr lang="en-US" altLang="cs-CZ" dirty="0" smtClean="0"/>
              <a:t>of the Landscape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smtClean="0"/>
              <a:t>TSES</a:t>
            </a: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064500" cy="647700"/>
          </a:xfrm>
        </p:spPr>
        <p:txBody>
          <a:bodyPr/>
          <a:lstStyle/>
          <a:p>
            <a:r>
              <a:rPr lang="cs-CZ" altLang="cs-CZ" smtClean="0"/>
              <a:t>Stupně ekologické stability (SES)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48009" r="28510" b="15533"/>
          <a:stretch>
            <a:fillRect/>
          </a:stretch>
        </p:blipFill>
        <p:spPr>
          <a:xfrm>
            <a:off x="1403350" y="1482725"/>
            <a:ext cx="6769100" cy="520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064500" cy="647700"/>
          </a:xfrm>
        </p:spPr>
        <p:txBody>
          <a:bodyPr/>
          <a:lstStyle/>
          <a:p>
            <a:r>
              <a:rPr lang="cs-CZ" altLang="cs-CZ" smtClean="0"/>
              <a:t>Stupně ekologické stability (SES)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27702" r="28397" b="39418"/>
          <a:stretch>
            <a:fillRect/>
          </a:stretch>
        </p:blipFill>
        <p:spPr>
          <a:xfrm>
            <a:off x="971550" y="1484313"/>
            <a:ext cx="6985000" cy="483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719138"/>
          </a:xfrm>
        </p:spPr>
        <p:txBody>
          <a:bodyPr/>
          <a:lstStyle/>
          <a:p>
            <a:pPr eaLnBrk="1" hangingPunct="1"/>
            <a:r>
              <a:rPr lang="cs-CZ" altLang="cs-CZ" smtClean="0"/>
              <a:t>Definice ÚSES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7338"/>
            <a:ext cx="6777037" cy="4275137"/>
          </a:xfrm>
        </p:spPr>
        <p:txBody>
          <a:bodyPr/>
          <a:lstStyle/>
          <a:p>
            <a:pPr algn="just" eaLnBrk="1" hangingPunct="1"/>
            <a:r>
              <a:rPr lang="cs-CZ" altLang="cs-CZ" smtClean="0"/>
              <a:t>Zákon č. 114/1992 Sb.</a:t>
            </a:r>
          </a:p>
          <a:p>
            <a:pPr lvl="1" algn="just" eaLnBrk="1" hangingPunct="1"/>
            <a:r>
              <a:rPr lang="cs-CZ" altLang="cs-CZ" smtClean="0"/>
              <a:t>o ochraně přírody a krajiny</a:t>
            </a:r>
          </a:p>
          <a:p>
            <a:pPr lvl="1" algn="just" eaLnBrk="1" hangingPunct="1"/>
            <a:r>
              <a:rPr lang="cs-CZ" altLang="cs-CZ" smtClean="0"/>
              <a:t>vzájemně propojený soubor přirozených i pozměněných, avšak přírodě blízkých ekosystémů, které udržují přírodní rovnováhu</a:t>
            </a:r>
          </a:p>
          <a:p>
            <a:pPr lvl="1" algn="just" eaLnBrk="1" hangingPunct="1"/>
            <a:endParaRPr lang="cs-CZ" altLang="cs-CZ" smtClean="0"/>
          </a:p>
          <a:p>
            <a:pPr lvl="1" algn="just" eaLnBrk="1" hangingPunct="1"/>
            <a:r>
              <a:rPr lang="cs-CZ" altLang="cs-CZ" smtClean="0"/>
              <a:t>Základní systémy</a:t>
            </a:r>
          </a:p>
          <a:p>
            <a:pPr lvl="2" algn="just" eaLnBrk="1" hangingPunct="1"/>
            <a:r>
              <a:rPr lang="cs-CZ" altLang="cs-CZ" smtClean="0"/>
              <a:t>KES (již existující)</a:t>
            </a:r>
          </a:p>
          <a:p>
            <a:pPr lvl="2" algn="just" eaLnBrk="1" hangingPunct="1"/>
            <a:r>
              <a:rPr lang="cs-CZ" altLang="cs-CZ" smtClean="0"/>
              <a:t>ÚSES (realizace vzájemného propojení)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ÚSES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Buček 2009</a:t>
            </a:r>
          </a:p>
          <a:p>
            <a:pPr lvl="1" eaLnBrk="1" hangingPunct="1"/>
            <a:r>
              <a:rPr lang="cs-CZ" altLang="cs-CZ" smtClean="0"/>
              <a:t>návrh ekologické sítě v krajině</a:t>
            </a:r>
          </a:p>
          <a:p>
            <a:pPr lvl="2" eaLnBrk="1" hangingPunct="1"/>
            <a:r>
              <a:rPr lang="cs-CZ" altLang="cs-CZ" smtClean="0"/>
              <a:t>tvořena všemi existujícími i navrhovanými </a:t>
            </a:r>
            <a:r>
              <a:rPr lang="cs-CZ" altLang="cs-CZ" b="1" smtClean="0"/>
              <a:t>relativně ekologicky stabilními </a:t>
            </a:r>
            <a:r>
              <a:rPr lang="cs-CZ" altLang="cs-CZ" smtClean="0"/>
              <a:t>segmenty</a:t>
            </a:r>
          </a:p>
          <a:p>
            <a:pPr lvl="3" eaLnBrk="1" hangingPunct="1"/>
            <a:r>
              <a:rPr lang="cs-CZ" altLang="cs-CZ" smtClean="0"/>
              <a:t>které přispívají nebo budou přispívat k </a:t>
            </a:r>
            <a:r>
              <a:rPr lang="cs-CZ" altLang="cs-CZ" b="1" smtClean="0"/>
              <a:t>zachování biologické rozmanitosti</a:t>
            </a:r>
            <a:r>
              <a:rPr lang="cs-CZ" altLang="cs-CZ" smtClean="0"/>
              <a:t> krajiny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Dva základní segmenty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Kostra ekologické stability</a:t>
            </a:r>
          </a:p>
          <a:p>
            <a:pPr lvl="1" eaLnBrk="1" hangingPunct="1"/>
            <a:r>
              <a:rPr lang="cs-CZ" altLang="cs-CZ" smtClean="0"/>
              <a:t>soubor existujících relativně ekologicky stabilních segmentů krajiny, významných z hlediska biodiverzity</a:t>
            </a:r>
          </a:p>
          <a:p>
            <a:pPr lvl="2" eaLnBrk="1" hangingPunct="1"/>
            <a:r>
              <a:rPr lang="cs-CZ" altLang="cs-CZ" smtClean="0"/>
              <a:t>bez ohledu na jejich prostorové a funkční vztahy </a:t>
            </a:r>
          </a:p>
          <a:p>
            <a:pPr eaLnBrk="1" hangingPunct="1"/>
            <a:r>
              <a:rPr lang="cs-CZ" altLang="cs-CZ" smtClean="0"/>
              <a:t>Územní systém ekologické stability</a:t>
            </a:r>
          </a:p>
          <a:p>
            <a:pPr lvl="1" eaLnBrk="1" hangingPunct="1"/>
            <a:r>
              <a:rPr lang="cs-CZ" altLang="cs-CZ" smtClean="0"/>
              <a:t>soustava existujících i navrhovaných, účelně propojených segmentů krajiny 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Skladební prvky </a:t>
            </a:r>
            <a:r>
              <a:rPr lang="cs-CZ" dirty="0" smtClean="0"/>
              <a:t>ÚSES dle funkce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Biocentrum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umožňuje </a:t>
            </a:r>
            <a:r>
              <a:rPr lang="cs-CZ" b="1" dirty="0"/>
              <a:t>trvalou existenci </a:t>
            </a:r>
            <a:r>
              <a:rPr lang="cs-CZ" dirty="0"/>
              <a:t>přirozeného </a:t>
            </a:r>
            <a:r>
              <a:rPr lang="cs-CZ" dirty="0" smtClean="0"/>
              <a:t>či přírodě </a:t>
            </a:r>
            <a:r>
              <a:rPr lang="cs-CZ" dirty="0"/>
              <a:t>blízkého </a:t>
            </a:r>
            <a:r>
              <a:rPr lang="cs-CZ" b="1" dirty="0" smtClean="0"/>
              <a:t>ekosystému</a:t>
            </a:r>
            <a:endParaRPr lang="cs-CZ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Biokoridor</a:t>
            </a: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umožňuje </a:t>
            </a:r>
            <a:r>
              <a:rPr lang="pl-PL" b="1" dirty="0" smtClean="0"/>
              <a:t>migraci</a:t>
            </a:r>
            <a:r>
              <a:rPr lang="pl-PL" dirty="0" smtClean="0"/>
              <a:t> </a:t>
            </a:r>
            <a:r>
              <a:rPr lang="pl-PL" dirty="0"/>
              <a:t>mezi </a:t>
            </a:r>
            <a:r>
              <a:rPr lang="pl-PL" dirty="0" smtClean="0"/>
              <a:t>biocentry</a:t>
            </a:r>
            <a:endParaRPr lang="cs-CZ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Interakční </a:t>
            </a:r>
            <a:r>
              <a:rPr lang="cs-CZ" dirty="0" smtClean="0"/>
              <a:t>prvek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zprostředkovává </a:t>
            </a:r>
            <a:r>
              <a:rPr lang="cs-CZ" b="1" dirty="0"/>
              <a:t>příznivé působení </a:t>
            </a:r>
            <a:r>
              <a:rPr lang="cs-CZ" dirty="0"/>
              <a:t>základních skladebných částí ÚSES </a:t>
            </a:r>
            <a:r>
              <a:rPr lang="pl-PL" dirty="0" smtClean="0"/>
              <a:t>na </a:t>
            </a:r>
            <a:r>
              <a:rPr lang="pl-PL" b="1" dirty="0"/>
              <a:t>okolní</a:t>
            </a:r>
            <a:r>
              <a:rPr lang="pl-PL" dirty="0"/>
              <a:t> méně stabilní </a:t>
            </a:r>
            <a:r>
              <a:rPr lang="pl-PL" b="1" dirty="0" smtClean="0"/>
              <a:t>krajinu</a:t>
            </a:r>
            <a:endParaRPr lang="cs-CZ" b="1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Skladební prvky ÚSES dle </a:t>
            </a:r>
            <a:r>
              <a:rPr lang="cs-CZ" dirty="0" smtClean="0"/>
              <a:t>formace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2233612" cy="1887538"/>
          </a:xfrm>
        </p:spPr>
        <p:txBody>
          <a:bodyPr/>
          <a:lstStyle/>
          <a:p>
            <a:pPr eaLnBrk="1" hangingPunct="1"/>
            <a:r>
              <a:rPr lang="cs-CZ" altLang="cs-CZ" smtClean="0"/>
              <a:t>Mokřadní</a:t>
            </a:r>
          </a:p>
          <a:p>
            <a:pPr eaLnBrk="1" hangingPunct="1"/>
            <a:r>
              <a:rPr lang="cs-CZ" altLang="cs-CZ" smtClean="0"/>
              <a:t>Vodní</a:t>
            </a:r>
          </a:p>
          <a:p>
            <a:pPr eaLnBrk="1" hangingPunct="1"/>
            <a:r>
              <a:rPr lang="cs-CZ" altLang="cs-CZ" smtClean="0"/>
              <a:t>Skalní</a:t>
            </a:r>
          </a:p>
          <a:p>
            <a:pPr eaLnBrk="1" hangingPunct="1"/>
            <a:r>
              <a:rPr lang="cs-CZ" altLang="cs-CZ" smtClean="0"/>
              <a:t>Ostatní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37630" r="16251" b="52391"/>
          <a:stretch>
            <a:fillRect/>
          </a:stretch>
        </p:blipFill>
        <p:spPr bwMode="auto">
          <a:xfrm>
            <a:off x="684213" y="4752975"/>
            <a:ext cx="7826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Zástupný symbol pro obsah 2"/>
          <p:cNvSpPr txBox="1">
            <a:spLocks/>
          </p:cNvSpPr>
          <p:nvPr/>
        </p:nvSpPr>
        <p:spPr bwMode="auto">
          <a:xfrm>
            <a:off x="4140200" y="2457450"/>
            <a:ext cx="2232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cs-CZ" altLang="cs-CZ"/>
              <a:t>Lesní</a:t>
            </a:r>
          </a:p>
          <a:p>
            <a:pPr eaLnBrk="1" hangingPunct="1"/>
            <a:r>
              <a:rPr lang="cs-CZ" altLang="cs-CZ"/>
              <a:t>Křovinná</a:t>
            </a:r>
          </a:p>
          <a:p>
            <a:pPr eaLnBrk="1" hangingPunct="1"/>
            <a:r>
              <a:rPr lang="cs-CZ" altLang="cs-CZ"/>
              <a:t>Travinná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Kategorizace ÚSES (dle velikosti a významu)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Místní </a:t>
            </a:r>
            <a:r>
              <a:rPr lang="cs-CZ" dirty="0"/>
              <a:t>(lokální) </a:t>
            </a:r>
            <a:r>
              <a:rPr lang="cs-CZ" dirty="0" smtClean="0"/>
              <a:t>ÚSES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5-10 ha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Regionální </a:t>
            </a:r>
            <a:r>
              <a:rPr lang="cs-CZ" dirty="0" smtClean="0"/>
              <a:t>ÚSES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10-50 ha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Nadregionální </a:t>
            </a:r>
            <a:r>
              <a:rPr lang="cs-CZ" dirty="0" smtClean="0"/>
              <a:t>ÚSES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alespoň </a:t>
            </a:r>
            <a:r>
              <a:rPr lang="cs-CZ" dirty="0" smtClean="0"/>
              <a:t>1 000 ha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Provinciální </a:t>
            </a:r>
            <a:r>
              <a:rPr lang="cs-CZ" dirty="0" smtClean="0"/>
              <a:t>ÚSES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větší než 10 tis. ha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např. údolí Dyje </a:t>
            </a:r>
            <a:r>
              <a:rPr lang="cs-CZ" dirty="0" smtClean="0"/>
              <a:t> (NP Podyjí) </a:t>
            </a:r>
            <a:r>
              <a:rPr lang="cs-CZ" dirty="0"/>
              <a:t>a </a:t>
            </a:r>
            <a:r>
              <a:rPr lang="cs-CZ" dirty="0" smtClean="0"/>
              <a:t>Prameny </a:t>
            </a:r>
            <a:r>
              <a:rPr lang="cs-CZ" dirty="0"/>
              <a:t>Úpy </a:t>
            </a:r>
            <a:r>
              <a:rPr lang="cs-CZ" dirty="0" smtClean="0"/>
              <a:t>(NP Krkonoše)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Biosférický ÚSES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větší </a:t>
            </a:r>
            <a:r>
              <a:rPr lang="cs-CZ" dirty="0" smtClean="0"/>
              <a:t>než 10 tis. ha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NPR </a:t>
            </a:r>
            <a:r>
              <a:rPr lang="cs-CZ" dirty="0" smtClean="0"/>
              <a:t>Modravské slatě (NP Šumava) a </a:t>
            </a:r>
            <a:r>
              <a:rPr lang="cs-CZ" dirty="0"/>
              <a:t>jádrového území (</a:t>
            </a:r>
            <a:r>
              <a:rPr lang="cs-CZ" dirty="0" err="1"/>
              <a:t>Kerngebiet</a:t>
            </a:r>
            <a:r>
              <a:rPr lang="cs-CZ" dirty="0"/>
              <a:t>) Bavorského národního parku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575593"/>
          </a:xfrm>
        </p:spPr>
        <p:txBody>
          <a:bodyPr/>
          <a:lstStyle/>
          <a:p>
            <a:r>
              <a:rPr lang="cs-CZ" altLang="cs-CZ" dirty="0" smtClean="0"/>
              <a:t>Prostorové parametry ÚSES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1207" r="16719" b="11433"/>
          <a:stretch>
            <a:fillRect/>
          </a:stretch>
        </p:blipFill>
        <p:spPr>
          <a:xfrm>
            <a:off x="1042988" y="1340769"/>
            <a:ext cx="6985000" cy="5074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673695"/>
          </a:xfrm>
        </p:spPr>
        <p:txBody>
          <a:bodyPr/>
          <a:lstStyle/>
          <a:p>
            <a:r>
              <a:rPr lang="cs-CZ" altLang="cs-CZ" dirty="0" smtClean="0"/>
              <a:t>Nadregionální ÚSES - biocentra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t="24615" r="16145" b="14040"/>
          <a:stretch>
            <a:fillRect/>
          </a:stretch>
        </p:blipFill>
        <p:spPr>
          <a:xfrm>
            <a:off x="521697" y="1484784"/>
            <a:ext cx="8096711" cy="49857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Historie ÚSES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cs-CZ" dirty="0"/>
              <a:t>Koncepce územního zajištění ekologické </a:t>
            </a:r>
            <a:r>
              <a:rPr lang="cs-CZ" dirty="0" smtClean="0"/>
              <a:t>stability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da-DK" dirty="0" smtClean="0"/>
              <a:t>kon</a:t>
            </a:r>
            <a:r>
              <a:rPr lang="cs-CZ" dirty="0" smtClean="0"/>
              <a:t>e</a:t>
            </a:r>
            <a:r>
              <a:rPr lang="da-DK" dirty="0" smtClean="0"/>
              <a:t>c </a:t>
            </a:r>
            <a:r>
              <a:rPr lang="da-DK" dirty="0"/>
              <a:t>70. let 20. </a:t>
            </a:r>
            <a:r>
              <a:rPr lang="da-DK" dirty="0" smtClean="0"/>
              <a:t>století</a:t>
            </a:r>
            <a:endParaRPr lang="cs-CZ" dirty="0" smtClean="0"/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/>
              <a:t>v</a:t>
            </a:r>
            <a:r>
              <a:rPr lang="cs-CZ" dirty="0" smtClean="0"/>
              <a:t>ýchodiskem - </a:t>
            </a:r>
            <a:r>
              <a:rPr lang="cs-CZ" dirty="0"/>
              <a:t>teorie biogeografických ostrovů (</a:t>
            </a:r>
            <a:r>
              <a:rPr lang="cs-CZ" dirty="0" err="1"/>
              <a:t>MacArthur</a:t>
            </a:r>
            <a:r>
              <a:rPr lang="cs-CZ" dirty="0"/>
              <a:t> &amp; Wilson </a:t>
            </a:r>
            <a:r>
              <a:rPr lang="cs-CZ" dirty="0" smtClean="0"/>
              <a:t>1963, 1967)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/>
              <a:t>v</a:t>
            </a:r>
            <a:r>
              <a:rPr lang="cs-CZ" dirty="0" smtClean="0"/>
              <a:t>elké </a:t>
            </a:r>
            <a:r>
              <a:rPr lang="cs-CZ" dirty="0"/>
              <a:t>ostrovy mají více druhů než </a:t>
            </a:r>
            <a:r>
              <a:rPr lang="cs-CZ" dirty="0" smtClean="0"/>
              <a:t>malé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ostrovy </a:t>
            </a:r>
            <a:r>
              <a:rPr lang="cs-CZ" dirty="0"/>
              <a:t>blízké k pevnině mají více druhů než ostrovy izolované</a:t>
            </a:r>
            <a:endParaRPr lang="cs-CZ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529679"/>
          </a:xfrm>
        </p:spPr>
        <p:txBody>
          <a:bodyPr/>
          <a:lstStyle/>
          <a:p>
            <a:r>
              <a:rPr lang="cs-CZ" altLang="cs-CZ" sz="3600" dirty="0" smtClean="0"/>
              <a:t>Nadregionální ÚSES - biokoridory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5578" r="15521" b="13461"/>
          <a:stretch>
            <a:fillRect/>
          </a:stretch>
        </p:blipFill>
        <p:spPr>
          <a:xfrm>
            <a:off x="611560" y="1484784"/>
            <a:ext cx="7978032" cy="49484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Nadregionální ÚSES – biocentra a biokoridory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0" t="26540" r="15834" b="14040"/>
          <a:stretch>
            <a:fillRect/>
          </a:stretch>
        </p:blipFill>
        <p:spPr>
          <a:xfrm>
            <a:off x="1519238" y="2324100"/>
            <a:ext cx="5824537" cy="350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:\MU ESF\U C I T E L\ENEK\08 ENEK USES\USES_c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14178" r="7069" b="11523"/>
          <a:stretch>
            <a:fillRect/>
          </a:stretch>
        </p:blipFill>
        <p:spPr>
          <a:xfrm>
            <a:off x="70738" y="764704"/>
            <a:ext cx="9030420" cy="597666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Mezinárodní srovnání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Německo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síť biotopů (</a:t>
            </a:r>
            <a:r>
              <a:rPr lang="cs-CZ" dirty="0" err="1"/>
              <a:t>Biotopvernetzung</a:t>
            </a:r>
            <a:r>
              <a:rPr lang="cs-CZ" dirty="0" smtClean="0"/>
              <a:t>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Nizozemí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národní ekologická síť (</a:t>
            </a:r>
            <a:r>
              <a:rPr lang="cs-CZ" dirty="0" err="1"/>
              <a:t>Ecologische</a:t>
            </a:r>
            <a:r>
              <a:rPr lang="cs-CZ" dirty="0"/>
              <a:t> </a:t>
            </a:r>
            <a:r>
              <a:rPr lang="cs-CZ" dirty="0" err="1"/>
              <a:t>hoofdstructuur</a:t>
            </a:r>
            <a:r>
              <a:rPr lang="cs-CZ" dirty="0" smtClean="0"/>
              <a:t>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Některé státy </a:t>
            </a:r>
            <a:r>
              <a:rPr lang="cs-CZ" dirty="0" smtClean="0"/>
              <a:t>USA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 síť </a:t>
            </a:r>
            <a:r>
              <a:rPr lang="cs-CZ" dirty="0"/>
              <a:t>biokoridorů </a:t>
            </a:r>
            <a:r>
              <a:rPr lang="cs-CZ" dirty="0" smtClean="0"/>
              <a:t>- „</a:t>
            </a:r>
            <a:r>
              <a:rPr lang="cs-CZ" dirty="0"/>
              <a:t>zelené cesty“ (</a:t>
            </a:r>
            <a:r>
              <a:rPr lang="cs-CZ" dirty="0" err="1"/>
              <a:t>Greenways</a:t>
            </a:r>
            <a:r>
              <a:rPr lang="cs-CZ" dirty="0" smtClean="0"/>
              <a:t>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EU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EECONET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Ecological</a:t>
            </a:r>
            <a:r>
              <a:rPr lang="cs-CZ" dirty="0"/>
              <a:t> Network) </a:t>
            </a:r>
            <a:endParaRPr lang="cs-CZ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celoevropská </a:t>
            </a:r>
            <a:r>
              <a:rPr lang="cs-CZ" dirty="0"/>
              <a:t>ekologická </a:t>
            </a:r>
            <a:r>
              <a:rPr lang="cs-CZ" dirty="0" smtClean="0"/>
              <a:t>síť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soustava </a:t>
            </a:r>
            <a:r>
              <a:rPr lang="cs-CZ" dirty="0"/>
              <a:t>jádrových </a:t>
            </a:r>
            <a:r>
              <a:rPr lang="cs-CZ" dirty="0" smtClean="0"/>
              <a:t>území</a:t>
            </a:r>
          </a:p>
          <a:p>
            <a:pPr marL="1124712" lvl="3" eaLnBrk="1" fontAlgn="auto" hangingPunct="1">
              <a:spcAft>
                <a:spcPts val="0"/>
              </a:spcAft>
              <a:defRPr/>
            </a:pPr>
            <a:r>
              <a:rPr lang="cs-CZ" dirty="0" smtClean="0"/>
              <a:t>biocentra </a:t>
            </a:r>
            <a:r>
              <a:rPr lang="cs-CZ" dirty="0"/>
              <a:t>evropského </a:t>
            </a:r>
            <a:r>
              <a:rPr lang="cs-CZ" dirty="0" smtClean="0"/>
              <a:t>významu</a:t>
            </a:r>
          </a:p>
          <a:p>
            <a:pPr marL="1124712" lvl="3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propojená biokoridory</a:t>
            </a:r>
          </a:p>
          <a:p>
            <a:pPr marL="1124712" lvl="3" eaLnBrk="1" fontAlgn="auto" hangingPunct="1">
              <a:spcAft>
                <a:spcPts val="0"/>
              </a:spcAft>
              <a:defRPr/>
            </a:pPr>
            <a:r>
              <a:rPr lang="cs-CZ" dirty="0" smtClean="0"/>
              <a:t>navazující </a:t>
            </a:r>
            <a:r>
              <a:rPr lang="cs-CZ" dirty="0"/>
              <a:t>zóny zvýšené péče o </a:t>
            </a:r>
            <a:r>
              <a:rPr lang="cs-CZ" dirty="0" smtClean="0"/>
              <a:t>krajinu 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EECONET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Někdy PEEN (</a:t>
            </a:r>
            <a:r>
              <a:rPr lang="cs-CZ" altLang="cs-CZ" dirty="0" err="1" smtClean="0"/>
              <a:t>PanEuropean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Ecological</a:t>
            </a:r>
            <a:r>
              <a:rPr lang="cs-CZ" altLang="cs-CZ" dirty="0" smtClean="0"/>
              <a:t> Network)</a:t>
            </a:r>
          </a:p>
          <a:p>
            <a:r>
              <a:rPr lang="cs-CZ" altLang="cs-CZ" dirty="0" smtClean="0"/>
              <a:t>EECONET </a:t>
            </a:r>
            <a:r>
              <a:rPr lang="cs-CZ" altLang="cs-CZ" dirty="0" err="1" smtClean="0"/>
              <a:t>Action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Fund</a:t>
            </a:r>
            <a:r>
              <a:rPr lang="cs-CZ" altLang="cs-CZ" dirty="0" smtClean="0"/>
              <a:t> (EAF)</a:t>
            </a:r>
          </a:p>
          <a:p>
            <a:pPr lvl="1"/>
            <a:r>
              <a:rPr lang="cs-CZ" altLang="cs-CZ" dirty="0" smtClean="0"/>
              <a:t>Realizace 1990 – 2012</a:t>
            </a:r>
          </a:p>
          <a:p>
            <a:pPr lvl="2"/>
            <a:r>
              <a:rPr lang="cs-CZ" altLang="cs-CZ" dirty="0" smtClean="0"/>
              <a:t>10 mil. EUR</a:t>
            </a:r>
          </a:p>
          <a:p>
            <a:pPr lvl="2"/>
            <a:r>
              <a:rPr lang="cs-CZ" altLang="cs-CZ" dirty="0" smtClean="0"/>
              <a:t>160 tis. ha</a:t>
            </a:r>
          </a:p>
          <a:p>
            <a:pPr lvl="2"/>
            <a:r>
              <a:rPr lang="cs-CZ" altLang="cs-CZ" dirty="0" smtClean="0"/>
              <a:t>96 projektů</a:t>
            </a:r>
          </a:p>
          <a:p>
            <a:pPr lvl="2"/>
            <a:r>
              <a:rPr lang="cs-CZ" altLang="cs-CZ" dirty="0" smtClean="0"/>
              <a:t>15 zemí (ne v ČR)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647700"/>
          </a:xfrm>
        </p:spPr>
        <p:txBody>
          <a:bodyPr/>
          <a:lstStyle/>
          <a:p>
            <a:r>
              <a:rPr lang="cs-CZ" altLang="cs-CZ" smtClean="0"/>
              <a:t>EECONET - koridor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1635" r="6406" b="9422"/>
          <a:stretch>
            <a:fillRect/>
          </a:stretch>
        </p:blipFill>
        <p:spPr>
          <a:xfrm>
            <a:off x="795338" y="1557338"/>
            <a:ext cx="7845425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647700"/>
          </a:xfrm>
        </p:spPr>
        <p:txBody>
          <a:bodyPr/>
          <a:lstStyle/>
          <a:p>
            <a:r>
              <a:rPr lang="cs-CZ" altLang="cs-CZ" smtClean="0"/>
              <a:t>EECONET - území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t="21922" r="6094" b="8847"/>
          <a:stretch>
            <a:fillRect/>
          </a:stretch>
        </p:blipFill>
        <p:spPr>
          <a:xfrm>
            <a:off x="568325" y="1484313"/>
            <a:ext cx="8099425" cy="498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744538"/>
          </a:xfrm>
        </p:spPr>
        <p:txBody>
          <a:bodyPr/>
          <a:lstStyle/>
          <a:p>
            <a:r>
              <a:rPr lang="cs-CZ" altLang="cs-CZ" smtClean="0"/>
              <a:t>EECONET – území + koridory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t="21635" r="6407" b="9422"/>
          <a:stretch>
            <a:fillRect/>
          </a:stretch>
        </p:blipFill>
        <p:spPr>
          <a:xfrm>
            <a:off x="571500" y="1522413"/>
            <a:ext cx="8032750" cy="494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:\MU ESF\U C I T E L\ENEK\08 ENEK USES\TSES_europe_2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333375"/>
            <a:ext cx="8918575" cy="626427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3 základní systémy procesů v krajině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Primární krajinný systém (ekologická stabilita)</a:t>
            </a:r>
          </a:p>
          <a:p>
            <a:r>
              <a:rPr lang="cs-CZ" altLang="cs-CZ" smtClean="0"/>
              <a:t>Sekundární krajinný systém (ekonomické užívání)</a:t>
            </a:r>
          </a:p>
          <a:p>
            <a:r>
              <a:rPr lang="cs-CZ" altLang="cs-CZ" smtClean="0"/>
              <a:t>Terciární krajinný systém (estetické hledisko)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987" y="476672"/>
            <a:ext cx="3456385" cy="2041847"/>
          </a:xfrm>
        </p:spPr>
        <p:txBody>
          <a:bodyPr/>
          <a:lstStyle/>
          <a:p>
            <a:r>
              <a:rPr lang="cs-CZ" dirty="0" smtClean="0"/>
              <a:t>Imigrace</a:t>
            </a:r>
            <a:br>
              <a:rPr lang="cs-CZ" dirty="0" smtClean="0"/>
            </a:br>
            <a:r>
              <a:rPr lang="cs-CZ" dirty="0" smtClean="0"/>
              <a:t>Extinkce</a:t>
            </a:r>
            <a:br>
              <a:rPr lang="cs-CZ" dirty="0" smtClean="0"/>
            </a:br>
            <a:r>
              <a:rPr lang="cs-CZ" sz="2000" dirty="0" smtClean="0"/>
              <a:t>(Vytlačení, nahrazení, vymření)</a:t>
            </a:r>
            <a:endParaRPr lang="cs-CZ" sz="2000" dirty="0"/>
          </a:p>
        </p:txBody>
      </p:sp>
      <p:pic>
        <p:nvPicPr>
          <p:cNvPr id="5" name="Picture 2" descr="C:\Users\76412\Downloads\Imigrace-extink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263737" cy="5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611560" y="2708920"/>
            <a:ext cx="34563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 smtClean="0"/>
              <a:t>Vztah počtu druhů,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rozlohy a rozmanitosti (v) ekosystému</a:t>
            </a:r>
          </a:p>
          <a:p>
            <a:pPr lvl="1"/>
            <a:r>
              <a:rPr lang="cs-CZ" altLang="cs-CZ" sz="2000" dirty="0" smtClean="0"/>
              <a:t>Ostrovní systémy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(</a:t>
            </a:r>
            <a:r>
              <a:rPr lang="cs-CZ" altLang="cs-CZ" sz="2000" dirty="0" err="1" smtClean="0"/>
              <a:t>close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distant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large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small</a:t>
            </a:r>
            <a:r>
              <a:rPr lang="cs-CZ" alt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015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podklady ÚSES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Plán místního ÚSES </a:t>
            </a:r>
            <a:endParaRPr lang="cs-CZ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je </a:t>
            </a:r>
            <a:r>
              <a:rPr lang="cs-CZ" dirty="0"/>
              <a:t>podkladem </a:t>
            </a:r>
            <a:endParaRPr lang="cs-CZ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 </a:t>
            </a:r>
            <a:r>
              <a:rPr lang="cs-CZ" dirty="0"/>
              <a:t>projekty systémů ekologické </a:t>
            </a:r>
            <a:r>
              <a:rPr lang="cs-CZ" dirty="0" smtClean="0"/>
              <a:t>stability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provádění </a:t>
            </a:r>
            <a:r>
              <a:rPr lang="cs-CZ" dirty="0"/>
              <a:t>pozemkových </a:t>
            </a:r>
            <a:r>
              <a:rPr lang="cs-CZ" dirty="0" smtClean="0"/>
              <a:t>úprav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územně </a:t>
            </a:r>
            <a:r>
              <a:rPr lang="cs-CZ" dirty="0"/>
              <a:t>plánovací </a:t>
            </a:r>
            <a:r>
              <a:rPr lang="cs-CZ" dirty="0" smtClean="0"/>
              <a:t>dokumentace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lesní </a:t>
            </a:r>
            <a:r>
              <a:rPr lang="cs-CZ" dirty="0"/>
              <a:t>hospodářské </a:t>
            </a:r>
            <a:r>
              <a:rPr lang="cs-CZ" dirty="0" smtClean="0"/>
              <a:t>plány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vodohospodářské </a:t>
            </a:r>
            <a:r>
              <a:rPr lang="cs-CZ" dirty="0"/>
              <a:t>a jiné dokumenty ochrany a obnovy </a:t>
            </a:r>
            <a:r>
              <a:rPr lang="cs-CZ" dirty="0" smtClean="0"/>
              <a:t>krajiny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Generel nadregionálního a regionálního ÚSES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/>
              <a:t>územně technický </a:t>
            </a:r>
            <a:r>
              <a:rPr lang="cs-CZ" dirty="0" smtClean="0"/>
              <a:t>podklad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Generely </a:t>
            </a:r>
            <a:r>
              <a:rPr lang="cs-CZ" dirty="0"/>
              <a:t>místních </a:t>
            </a:r>
            <a:r>
              <a:rPr lang="cs-CZ" dirty="0" smtClean="0"/>
              <a:t>ÚSES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postupné začleňování </a:t>
            </a:r>
            <a:r>
              <a:rPr lang="cs-CZ" dirty="0"/>
              <a:t>do územních </a:t>
            </a:r>
            <a:r>
              <a:rPr lang="cs-CZ" dirty="0" smtClean="0"/>
              <a:t>plánů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závaznost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ÚSES v ČR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684213" y="2349500"/>
            <a:ext cx="4103687" cy="3841750"/>
          </a:xfrm>
        </p:spPr>
        <p:txBody>
          <a:bodyPr/>
          <a:lstStyle/>
          <a:p>
            <a:pPr eaLnBrk="1" hangingPunct="1"/>
            <a:r>
              <a:rPr lang="pt-BR" altLang="cs-CZ" smtClean="0"/>
              <a:t>50 000 biocenter </a:t>
            </a:r>
            <a:endParaRPr lang="cs-CZ" altLang="cs-CZ" smtClean="0"/>
          </a:p>
          <a:p>
            <a:pPr eaLnBrk="1" hangingPunct="1"/>
            <a:r>
              <a:rPr lang="pt-BR" altLang="cs-CZ" smtClean="0"/>
              <a:t>85 000 biokoridorů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21 525 km2</a:t>
            </a:r>
          </a:p>
          <a:p>
            <a:pPr lvl="1" eaLnBrk="1" hangingPunct="1"/>
            <a:r>
              <a:rPr lang="cs-CZ" altLang="cs-CZ" smtClean="0"/>
              <a:t>Jedinými obcemi s kompletně vybudovaným ÚSES jsou Čehovice a Bedihošť v okrese Prostějov 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5004048" y="2276872"/>
          <a:ext cx="3562127" cy="409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ÚSES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cs-CZ" smtClean="0"/>
              <a:t>nedostatek státní a obecní půdy</a:t>
            </a:r>
            <a:endParaRPr lang="cs-CZ" altLang="cs-CZ" smtClean="0"/>
          </a:p>
          <a:p>
            <a:pPr algn="just" eaLnBrk="1" hangingPunct="1"/>
            <a:r>
              <a:rPr lang="cs-CZ" altLang="cs-CZ" smtClean="0"/>
              <a:t>realizací prvků ÚSES se rozumí výsadba porostu a péče o něj po dobu 3 let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Výzvy pro ÚSES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cs-CZ" dirty="0"/>
              <a:t>propojení migračních koridorů se systémem </a:t>
            </a:r>
            <a:r>
              <a:rPr lang="cs-CZ" dirty="0" smtClean="0"/>
              <a:t>ÚSES </a:t>
            </a:r>
            <a:r>
              <a:rPr lang="cs-CZ" dirty="0"/>
              <a:t>(Maděra 2009) </a:t>
            </a:r>
            <a:endParaRPr lang="cs-CZ" dirty="0" smtClean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možnost </a:t>
            </a:r>
            <a:r>
              <a:rPr lang="cs-CZ" dirty="0"/>
              <a:t>propojení výsledků mapování biotopů pro vytvoření soustavy NATURA 2000 s </a:t>
            </a:r>
            <a:r>
              <a:rPr lang="cs-CZ" dirty="0" smtClean="0"/>
              <a:t>ÚSES (Buček 2004</a:t>
            </a:r>
            <a:r>
              <a:rPr lang="cs-CZ" dirty="0"/>
              <a:t>) </a:t>
            </a:r>
            <a:endParaRPr lang="cs-CZ" dirty="0" smtClean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cs-CZ" dirty="0" smtClean="0"/>
              <a:t>použitelnost </a:t>
            </a:r>
            <a:r>
              <a:rPr lang="cs-CZ" dirty="0"/>
              <a:t>Metody hodnocení stavu a péče v maloplošných zvláště chráněných územích pro skladebné prvky ÚSES </a:t>
            </a:r>
            <a:r>
              <a:rPr lang="cs-CZ" dirty="0" smtClean="0"/>
              <a:t>(</a:t>
            </a:r>
            <a:r>
              <a:rPr lang="cs-CZ" dirty="0"/>
              <a:t>Schneider </a:t>
            </a:r>
            <a:r>
              <a:rPr lang="cs-CZ" dirty="0" smtClean="0"/>
              <a:t>2008</a:t>
            </a:r>
            <a:r>
              <a:rPr lang="cs-CZ" dirty="0"/>
              <a:t>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Příklad obce Bedihošť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Cíl</a:t>
            </a:r>
          </a:p>
          <a:p>
            <a:pPr lvl="1" eaLnBrk="1" hangingPunct="1"/>
            <a:r>
              <a:rPr lang="cs-CZ" altLang="cs-CZ" smtClean="0"/>
              <a:t>zvýšit výměru </a:t>
            </a:r>
          </a:p>
          <a:p>
            <a:pPr lvl="2" eaLnBrk="1" hangingPunct="1"/>
            <a:r>
              <a:rPr lang="cs-CZ" altLang="cs-CZ" smtClean="0"/>
              <a:t>luk na 1,7 % výměry katastru -  nově 12 ha </a:t>
            </a:r>
          </a:p>
          <a:p>
            <a:pPr lvl="2" eaLnBrk="1" hangingPunct="1"/>
            <a:r>
              <a:rPr lang="cs-CZ" altLang="cs-CZ" smtClean="0"/>
              <a:t>lesa na 5,1 % výměry katastru – nově 28,6 ha </a:t>
            </a:r>
          </a:p>
          <a:p>
            <a:pPr lvl="1" eaLnBrk="1" hangingPunct="1"/>
            <a:r>
              <a:rPr lang="cs-CZ" altLang="cs-CZ" smtClean="0"/>
              <a:t>vytvořit vodní plochu do 1 ha – malou vodní nádrž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Příklad obce Bedihošť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realizace prací na 1 ha ÚSES </a:t>
            </a:r>
          </a:p>
          <a:p>
            <a:pPr lvl="1" eaLnBrk="1" hangingPunct="1"/>
            <a:r>
              <a:rPr lang="cs-CZ" altLang="cs-CZ" smtClean="0"/>
              <a:t>Investiční náklady 456 738 Kč</a:t>
            </a:r>
          </a:p>
          <a:p>
            <a:pPr eaLnBrk="1" hangingPunct="1"/>
            <a:r>
              <a:rPr lang="cs-CZ" altLang="cs-CZ" smtClean="0"/>
              <a:t>náklady spojené s následnou péčí</a:t>
            </a:r>
          </a:p>
          <a:p>
            <a:pPr lvl="1" eaLnBrk="1" hangingPunct="1"/>
            <a:r>
              <a:rPr lang="pl-PL" altLang="cs-CZ" smtClean="0"/>
              <a:t>vyžadována po dobu 5 let</a:t>
            </a:r>
          </a:p>
          <a:p>
            <a:pPr lvl="1" eaLnBrk="1" hangingPunct="1"/>
            <a:r>
              <a:rPr lang="cs-CZ" altLang="cs-CZ" smtClean="0"/>
              <a:t>navýšení hodnoty díla o 34 %</a:t>
            </a:r>
          </a:p>
          <a:p>
            <a:pPr eaLnBrk="1" hangingPunct="1"/>
            <a:r>
              <a:rPr lang="cs-CZ" altLang="cs-CZ" smtClean="0"/>
              <a:t>přípravné práce</a:t>
            </a:r>
          </a:p>
          <a:p>
            <a:pPr lvl="1" eaLnBrk="1" hangingPunct="1"/>
            <a:r>
              <a:rPr lang="cs-CZ" altLang="cs-CZ" smtClean="0"/>
              <a:t>2-5 %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8140" r="18195" b="1613"/>
          <a:stretch>
            <a:fillRect/>
          </a:stretch>
        </p:blipFill>
        <p:spPr>
          <a:xfrm>
            <a:off x="1042988" y="836613"/>
            <a:ext cx="7058025" cy="560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863600"/>
          </a:xfrm>
        </p:spPr>
        <p:txBody>
          <a:bodyPr/>
          <a:lstStyle/>
          <a:p>
            <a:r>
              <a:rPr lang="cs-CZ" altLang="cs-CZ" smtClean="0"/>
              <a:t>Zdroje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777163" cy="4132262"/>
          </a:xfrm>
        </p:spPr>
        <p:txBody>
          <a:bodyPr/>
          <a:lstStyle/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/>
              <a:t>AOPK</a:t>
            </a:r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>
                <a:hlinkClick r:id="rId2"/>
              </a:rPr>
              <a:t>http://mapy.nature.cz/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err="1" smtClean="0"/>
              <a:t>Cenia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>
                <a:hlinkClick r:id="rId3"/>
              </a:rPr>
              <a:t>http://ns.cenia.cz/ArcGIS/rest/services/CENIA/cenia_chranena_uzemi/MapServer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/>
              <a:t>ÚÚR</a:t>
            </a:r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>
                <a:hlinkClick r:id="rId4"/>
              </a:rPr>
              <a:t>http://egis.uur.cz/Uses/default.aspx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err="1" smtClean="0"/>
              <a:t>ArcGis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>
                <a:hlinkClick r:id="rId5"/>
              </a:rPr>
              <a:t>http://www.arcgis.com/explorer/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/>
              <a:t>SPEN</a:t>
            </a:r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>
                <a:hlinkClick r:id="rId6"/>
              </a:rPr>
              <a:t>http://www.ecologicalnetworks.eu/</a:t>
            </a:r>
            <a:endParaRPr lang="cs-CZ" altLang="cs-CZ" sz="1600" dirty="0" smtClean="0"/>
          </a:p>
          <a:p>
            <a:pPr marL="69850" indent="0">
              <a:buFont typeface="Wingdings 2" pitchFamily="18" charset="2"/>
              <a:buNone/>
            </a:pPr>
            <a:r>
              <a:rPr lang="cs-CZ" altLang="cs-CZ" sz="1600" dirty="0" smtClean="0">
                <a:hlinkClick r:id="rId7"/>
              </a:rPr>
              <a:t>http://www.ecnc.org</a:t>
            </a:r>
            <a:endParaRPr lang="cs-CZ" altLang="cs-CZ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489452" cy="1143000"/>
          </a:xfrm>
        </p:spPr>
        <p:txBody>
          <a:bodyPr/>
          <a:lstStyle/>
          <a:p>
            <a:r>
              <a:rPr lang="pl-PL" dirty="0"/>
              <a:t>Vztah plochy a počtu </a:t>
            </a:r>
            <a:r>
              <a:rPr lang="pl-PL" dirty="0" smtClean="0"/>
              <a:t>druhů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 = </a:t>
            </a:r>
            <a:r>
              <a:rPr lang="cs-CZ" b="1" dirty="0" err="1" smtClean="0"/>
              <a:t>C·A</a:t>
            </a:r>
            <a:r>
              <a:rPr lang="cs-CZ" b="1" baseline="30000" dirty="0" err="1" smtClean="0"/>
              <a:t>z</a:t>
            </a:r>
            <a:endParaRPr lang="cs-CZ" b="1" dirty="0"/>
          </a:p>
          <a:p>
            <a:pPr lvl="1"/>
            <a:r>
              <a:rPr lang="cs-CZ" dirty="0"/>
              <a:t>kde </a:t>
            </a:r>
            <a:endParaRPr lang="cs-CZ" dirty="0" smtClean="0"/>
          </a:p>
          <a:p>
            <a:pPr lvl="2"/>
            <a:r>
              <a:rPr lang="cs-CZ" b="1" i="1" dirty="0" smtClean="0"/>
              <a:t>S</a:t>
            </a:r>
            <a:r>
              <a:rPr lang="cs-CZ" dirty="0"/>
              <a:t> </a:t>
            </a:r>
            <a:r>
              <a:rPr lang="cs-CZ" dirty="0" smtClean="0"/>
              <a:t>počet druhů</a:t>
            </a:r>
          </a:p>
          <a:p>
            <a:pPr lvl="2"/>
            <a:r>
              <a:rPr lang="cs-CZ" b="1" i="1" dirty="0" smtClean="0"/>
              <a:t>A</a:t>
            </a:r>
            <a:r>
              <a:rPr lang="cs-CZ" dirty="0"/>
              <a:t> </a:t>
            </a:r>
            <a:r>
              <a:rPr lang="cs-CZ" dirty="0" smtClean="0"/>
              <a:t>plocha</a:t>
            </a:r>
          </a:p>
          <a:p>
            <a:pPr lvl="2"/>
            <a:r>
              <a:rPr lang="cs-CZ" b="1" i="1" dirty="0" smtClean="0"/>
              <a:t>C</a:t>
            </a:r>
            <a:r>
              <a:rPr lang="cs-CZ" dirty="0"/>
              <a:t> </a:t>
            </a:r>
            <a:r>
              <a:rPr lang="cs-CZ" dirty="0" smtClean="0"/>
              <a:t>konstanta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smtClean="0"/>
              <a:t>velikost plochy</a:t>
            </a:r>
          </a:p>
          <a:p>
            <a:pPr lvl="2"/>
            <a:r>
              <a:rPr lang="cs-CZ" b="1" i="1" dirty="0" smtClean="0"/>
              <a:t>z</a:t>
            </a:r>
            <a:r>
              <a:rPr lang="cs-CZ" dirty="0"/>
              <a:t> </a:t>
            </a:r>
            <a:r>
              <a:rPr lang="cs-CZ" dirty="0" smtClean="0"/>
              <a:t>konstanta</a:t>
            </a:r>
          </a:p>
          <a:p>
            <a:pPr lvl="3"/>
            <a:r>
              <a:rPr lang="cs-CZ" dirty="0" smtClean="0"/>
              <a:t>0,20 </a:t>
            </a:r>
            <a:r>
              <a:rPr lang="cs-CZ" dirty="0"/>
              <a:t>a 0,35 pro ostrovy </a:t>
            </a:r>
            <a:endParaRPr lang="cs-CZ" dirty="0" smtClean="0"/>
          </a:p>
          <a:p>
            <a:pPr lvl="3"/>
            <a:r>
              <a:rPr lang="cs-CZ" dirty="0" smtClean="0"/>
              <a:t>0,12 </a:t>
            </a:r>
            <a:r>
              <a:rPr lang="cs-CZ" dirty="0"/>
              <a:t>– 0,17 pro </a:t>
            </a:r>
            <a:r>
              <a:rPr lang="cs-CZ" dirty="0" smtClean="0"/>
              <a:t>pevninu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2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687" cy="745703"/>
          </a:xfrm>
        </p:spPr>
        <p:txBody>
          <a:bodyPr/>
          <a:lstStyle/>
          <a:p>
            <a:r>
              <a:rPr lang="cs-CZ" altLang="cs-CZ" dirty="0" smtClean="0"/>
              <a:t>Historie ÚSES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556792"/>
            <a:ext cx="6777037" cy="4824536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cs-CZ" dirty="0"/>
              <a:t>Zákon č. 114/1992 Sb. o ochraně přírody a </a:t>
            </a:r>
            <a:r>
              <a:rPr lang="pl-PL" altLang="cs-CZ" dirty="0" smtClean="0"/>
              <a:t>krajiny</a:t>
            </a:r>
          </a:p>
          <a:p>
            <a:pPr eaLnBrk="1" hangingPunct="1">
              <a:defRPr/>
            </a:pPr>
            <a:r>
              <a:rPr lang="pl-PL" altLang="cs-CZ" dirty="0" smtClean="0"/>
              <a:t>Vymezení ÚSES (1996)</a:t>
            </a:r>
            <a:endParaRPr lang="pl-PL" altLang="cs-CZ" dirty="0"/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pl-PL" dirty="0"/>
              <a:t>Státní program ochrany přírody a krajiny 1998</a:t>
            </a:r>
          </a:p>
          <a:p>
            <a:pPr indent="-274320" algn="just" eaLnBrk="1" fontAlgn="auto" hangingPunct="1">
              <a:spcAft>
                <a:spcPts val="0"/>
              </a:spcAft>
              <a:defRPr/>
            </a:pPr>
            <a:r>
              <a:rPr lang="pl-PL" dirty="0"/>
              <a:t>Státní program ochrany přírody a krajiny 2009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/>
              <a:t>od roku 1992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pt-BR" dirty="0"/>
              <a:t>50 000 biocenter </a:t>
            </a:r>
            <a:endParaRPr lang="cs-CZ" dirty="0"/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pt-BR" dirty="0"/>
              <a:t>85 000 biokoridorů </a:t>
            </a:r>
            <a:endParaRPr lang="cs-CZ" dirty="0"/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cs-CZ" dirty="0"/>
              <a:t>nadregionálního, regionálního a lokálního významu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43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Legislativní rámec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cs-CZ" smtClean="0"/>
              <a:t>zákon č. 114/1992 Sb. </a:t>
            </a:r>
          </a:p>
          <a:p>
            <a:pPr lvl="1" eaLnBrk="1" hangingPunct="1"/>
            <a:r>
              <a:rPr lang="pl-PL" altLang="cs-CZ" smtClean="0"/>
              <a:t>o ochraně přírody a krajiny</a:t>
            </a:r>
          </a:p>
          <a:p>
            <a:pPr eaLnBrk="1" hangingPunct="1"/>
            <a:r>
              <a:rPr lang="cs-CZ" altLang="cs-CZ" smtClean="0"/>
              <a:t>vyhláška 395/1992 Sb.</a:t>
            </a:r>
          </a:p>
          <a:p>
            <a:pPr lvl="1" eaLnBrk="1" hangingPunct="1"/>
            <a:r>
              <a:rPr lang="cs-CZ" altLang="cs-CZ" smtClean="0"/>
              <a:t>vymezení a hodnocení územního systému ekologické stability krajiny</a:t>
            </a:r>
          </a:p>
          <a:p>
            <a:pPr eaLnBrk="1" hangingPunct="1"/>
            <a:r>
              <a:rPr lang="cs-CZ" altLang="cs-CZ" smtClean="0"/>
              <a:t>zákon </a:t>
            </a:r>
            <a:r>
              <a:rPr lang="it-IT" altLang="cs-CZ" smtClean="0"/>
              <a:t>č. 83/2006 Sb.</a:t>
            </a:r>
            <a:endParaRPr lang="cs-CZ" altLang="cs-CZ" smtClean="0"/>
          </a:p>
          <a:p>
            <a:pPr lvl="1" eaLnBrk="1" hangingPunct="1"/>
            <a:r>
              <a:rPr lang="it-IT" altLang="cs-CZ" smtClean="0"/>
              <a:t>stavební zákon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ÚSES jedním z limitů využití území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ÚSES v politice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pl-PL" dirty="0" smtClean="0"/>
              <a:t>Státní program </a:t>
            </a:r>
            <a:r>
              <a:rPr lang="pl-PL" dirty="0"/>
              <a:t>ochrany přírody a </a:t>
            </a:r>
            <a:r>
              <a:rPr lang="pl-PL" dirty="0" smtClean="0"/>
              <a:t>krajiny 1998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Navracet </a:t>
            </a:r>
            <a:r>
              <a:rPr lang="cs-CZ" dirty="0"/>
              <a:t>do zemědělské krajiny ekostabilizační </a:t>
            </a:r>
            <a:r>
              <a:rPr lang="cs-CZ" dirty="0" smtClean="0"/>
              <a:t>prvky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remízky</a:t>
            </a:r>
            <a:r>
              <a:rPr lang="cs-CZ" dirty="0"/>
              <a:t>, meze, stromořadí a solitérní </a:t>
            </a:r>
            <a:r>
              <a:rPr lang="cs-CZ" dirty="0" smtClean="0"/>
              <a:t>stromy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 smtClean="0"/>
              <a:t>Vytvořit Program </a:t>
            </a:r>
            <a:r>
              <a:rPr lang="cs-CZ" dirty="0"/>
              <a:t>péče o zvláště chráněné části přírody a skladebné prvky </a:t>
            </a:r>
            <a:r>
              <a:rPr lang="cs-CZ" dirty="0" smtClean="0"/>
              <a:t>ÚSES</a:t>
            </a: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cs-CZ" dirty="0"/>
              <a:t>Vytvořit systém podpory zakládání biocenter a biokoridorů a systém péče o stávající součásti ÚSES, včetně ekonomických a majetkoprávních aspektů </a:t>
            </a:r>
            <a:r>
              <a:rPr lang="cs-CZ" dirty="0" smtClean="0"/>
              <a:t> </a:t>
            </a:r>
            <a:r>
              <a:rPr lang="es-ES" dirty="0" smtClean="0"/>
              <a:t>(</a:t>
            </a:r>
            <a:r>
              <a:rPr lang="es-ES" dirty="0"/>
              <a:t>termín splnění: 31. 12. 1999</a:t>
            </a:r>
            <a:r>
              <a:rPr lang="es-ES" dirty="0" smtClean="0"/>
              <a:t>)</a:t>
            </a: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Původní zemědělská krajina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3" t="28644" b="5626"/>
          <a:stretch>
            <a:fillRect/>
          </a:stretch>
        </p:blipFill>
        <p:spPr>
          <a:xfrm>
            <a:off x="2136775" y="2324100"/>
            <a:ext cx="4589463" cy="35083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526</TotalTime>
  <Words>1254</Words>
  <Application>Microsoft Office PowerPoint</Application>
  <PresentationFormat>Předvádění na obrazovce (4:3)</PresentationFormat>
  <Paragraphs>248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Austin</vt:lpstr>
      <vt:lpstr>    Územní systém ekologické stability  ÚSES</vt:lpstr>
      <vt:lpstr>ÚSES</vt:lpstr>
      <vt:lpstr>Historie ÚSES</vt:lpstr>
      <vt:lpstr>Imigrace Extinkce (Vytlačení, nahrazení, vymření)</vt:lpstr>
      <vt:lpstr>Vztah plochy a počtu druhů</vt:lpstr>
      <vt:lpstr>Historie ÚSES</vt:lpstr>
      <vt:lpstr>Legislativní rámec</vt:lpstr>
      <vt:lpstr>ÚSES v politice životního prostředí</vt:lpstr>
      <vt:lpstr>Původní zemědělská krajina</vt:lpstr>
      <vt:lpstr>Intenzifikovaná zemědělská krajina</vt:lpstr>
      <vt:lpstr>ÚSES v politice životního prostředí</vt:lpstr>
      <vt:lpstr>Zkvalitňování ÚSES</vt:lpstr>
      <vt:lpstr>Realizace chybějících prvků ÚSES</vt:lpstr>
      <vt:lpstr>ÚSES v politice životního prostředí</vt:lpstr>
      <vt:lpstr>ÚSES v politice životního prostředí</vt:lpstr>
      <vt:lpstr>ÚSES v politice životního prostředí</vt:lpstr>
      <vt:lpstr>ÚSES vs. územní plánování</vt:lpstr>
      <vt:lpstr>Zajištění ekologické stability</vt:lpstr>
      <vt:lpstr>Stupně ekologické stability (SES)</vt:lpstr>
      <vt:lpstr>Stupně ekologické stability (SES)</vt:lpstr>
      <vt:lpstr>Stupně ekologické stability (SES)</vt:lpstr>
      <vt:lpstr>Definice ÚSES</vt:lpstr>
      <vt:lpstr>Definice ÚSES</vt:lpstr>
      <vt:lpstr>Dva základní segmenty</vt:lpstr>
      <vt:lpstr>Skladební prvky ÚSES dle funkce </vt:lpstr>
      <vt:lpstr>Skladební prvky ÚSES dle formace</vt:lpstr>
      <vt:lpstr>Kategorizace ÚSES (dle velikosti a významu)</vt:lpstr>
      <vt:lpstr>Prostorové parametry ÚSES</vt:lpstr>
      <vt:lpstr>Nadregionální ÚSES - biocentra</vt:lpstr>
      <vt:lpstr>Nadregionální ÚSES - biokoridory</vt:lpstr>
      <vt:lpstr>Nadregionální ÚSES – biocentra a biokoridory</vt:lpstr>
      <vt:lpstr>Prezentace aplikace PowerPoint</vt:lpstr>
      <vt:lpstr>Mezinárodní srovnání</vt:lpstr>
      <vt:lpstr>EECONET</vt:lpstr>
      <vt:lpstr>EECONET - koridor</vt:lpstr>
      <vt:lpstr>EECONET - území</vt:lpstr>
      <vt:lpstr>EECONET – území + koridory</vt:lpstr>
      <vt:lpstr>Prezentace aplikace PowerPoint</vt:lpstr>
      <vt:lpstr>3 základní systémy procesů v krajině</vt:lpstr>
      <vt:lpstr>Základní podklady ÚSES </vt:lpstr>
      <vt:lpstr>ÚSES v ČR</vt:lpstr>
      <vt:lpstr>Problémy ÚSES</vt:lpstr>
      <vt:lpstr>Výzvy pro ÚSES </vt:lpstr>
      <vt:lpstr>Příklad obce Bedihošť</vt:lpstr>
      <vt:lpstr>Příklad obce Bedihošť</vt:lpstr>
      <vt:lpstr>Prezentace aplikace PowerPoint</vt:lpstr>
      <vt:lpstr>Zdroje</vt:lpstr>
    </vt:vector>
  </TitlesOfParts>
  <Company>ESF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systém ekologické stability  ÚSES</dc:title>
  <dc:creator>Pařil Vilém</dc:creator>
  <cp:lastModifiedBy>Pařil Vilém</cp:lastModifiedBy>
  <cp:revision>67</cp:revision>
  <dcterms:created xsi:type="dcterms:W3CDTF">2011-08-15T10:46:41Z</dcterms:created>
  <dcterms:modified xsi:type="dcterms:W3CDTF">2015-11-28T11:41:40Z</dcterms:modified>
</cp:coreProperties>
</file>