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6"/>
  </p:notesMasterIdLst>
  <p:handoutMasterIdLst>
    <p:handoutMasterId r:id="rId27"/>
  </p:handoutMasterIdLst>
  <p:sldIdLst>
    <p:sldId id="310" r:id="rId2"/>
    <p:sldId id="396" r:id="rId3"/>
    <p:sldId id="397" r:id="rId4"/>
    <p:sldId id="398" r:id="rId5"/>
    <p:sldId id="400" r:id="rId6"/>
    <p:sldId id="399" r:id="rId7"/>
    <p:sldId id="401" r:id="rId8"/>
    <p:sldId id="402" r:id="rId9"/>
    <p:sldId id="403" r:id="rId10"/>
    <p:sldId id="404" r:id="rId11"/>
    <p:sldId id="405" r:id="rId12"/>
    <p:sldId id="406" r:id="rId13"/>
    <p:sldId id="408" r:id="rId14"/>
    <p:sldId id="409" r:id="rId15"/>
    <p:sldId id="410" r:id="rId16"/>
    <p:sldId id="411" r:id="rId17"/>
    <p:sldId id="412" r:id="rId18"/>
    <p:sldId id="414" r:id="rId19"/>
    <p:sldId id="415" r:id="rId20"/>
    <p:sldId id="390" r:id="rId21"/>
    <p:sldId id="391" r:id="rId22"/>
    <p:sldId id="379" r:id="rId23"/>
    <p:sldId id="382" r:id="rId24"/>
    <p:sldId id="413" r:id="rId25"/>
  </p:sldIdLst>
  <p:sldSz cx="9144000" cy="6858000" type="screen4x3"/>
  <p:notesSz cx="7010400" cy="9296400"/>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AA6"/>
    <a:srgbClr val="008E40"/>
    <a:srgbClr val="2675AA"/>
    <a:srgbClr val="954ECA"/>
    <a:srgbClr val="482400"/>
    <a:srgbClr val="CC6600"/>
    <a:srgbClr val="00C85A"/>
    <a:srgbClr val="006C31"/>
    <a:srgbClr val="D6009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69080" autoAdjust="0"/>
  </p:normalViewPr>
  <p:slideViewPr>
    <p:cSldViewPr>
      <p:cViewPr>
        <p:scale>
          <a:sx n="50" d="100"/>
          <a:sy n="50" d="100"/>
        </p:scale>
        <p:origin x="-3300"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Graf%20v%20aplikaci%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7872539072361874E-2"/>
          <c:y val="4.8936717392383262E-2"/>
          <c:w val="0.84389499406947999"/>
          <c:h val="0.83182736481597108"/>
        </c:manualLayout>
      </c:layout>
      <c:bar3DChart>
        <c:barDir val="col"/>
        <c:grouping val="clustered"/>
        <c:varyColors val="0"/>
        <c:ser>
          <c:idx val="0"/>
          <c:order val="0"/>
          <c:tx>
            <c:strRef>
              <c:f>'[Graf v aplikaci Microsoft PowerPoint]List1'!$A$4</c:f>
              <c:strCache>
                <c:ptCount val="1"/>
                <c:pt idx="0">
                  <c:v>CZ</c:v>
                </c:pt>
              </c:strCache>
            </c:strRef>
          </c:tx>
          <c:spPr>
            <a:solidFill>
              <a:srgbClr val="4824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PowerPoint]List1'!$B$4:$F$4</c:f>
              <c:numCache>
                <c:formatCode>General</c:formatCode>
                <c:ptCount val="5"/>
                <c:pt idx="0">
                  <c:v>57</c:v>
                </c:pt>
                <c:pt idx="1">
                  <c:v>58</c:v>
                </c:pt>
                <c:pt idx="2">
                  <c:v>57</c:v>
                </c:pt>
                <c:pt idx="3">
                  <c:v>74</c:v>
                </c:pt>
              </c:numCache>
            </c:numRef>
          </c:val>
        </c:ser>
        <c:ser>
          <c:idx val="1"/>
          <c:order val="1"/>
          <c:tx>
            <c:strRef>
              <c:f>'[Graf v aplikaci Microsoft PowerPoint]List1'!$A$5</c:f>
              <c:strCache>
                <c:ptCount val="1"/>
                <c:pt idx="0">
                  <c:v>ES</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PowerPoint]List1'!$B$5:$F$5</c:f>
              <c:numCache>
                <c:formatCode>General</c:formatCode>
                <c:ptCount val="5"/>
                <c:pt idx="0">
                  <c:v>57</c:v>
                </c:pt>
                <c:pt idx="1">
                  <c:v>51</c:v>
                </c:pt>
                <c:pt idx="2">
                  <c:v>42</c:v>
                </c:pt>
                <c:pt idx="3">
                  <c:v>86</c:v>
                </c:pt>
              </c:numCache>
            </c:numRef>
          </c:val>
        </c:ser>
        <c:ser>
          <c:idx val="2"/>
          <c:order val="2"/>
          <c:tx>
            <c:strRef>
              <c:f>'[Graf v aplikaci Microsoft PowerPoint]List1'!$A$6</c:f>
              <c:strCache>
                <c:ptCount val="1"/>
                <c:pt idx="0">
                  <c:v>NL</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PowerPoint]List1'!$B$6:$F$6</c:f>
              <c:numCache>
                <c:formatCode>General</c:formatCode>
                <c:ptCount val="5"/>
                <c:pt idx="0">
                  <c:v>38</c:v>
                </c:pt>
                <c:pt idx="1">
                  <c:v>80</c:v>
                </c:pt>
                <c:pt idx="2">
                  <c:v>14</c:v>
                </c:pt>
                <c:pt idx="3">
                  <c:v>53</c:v>
                </c:pt>
                <c:pt idx="4">
                  <c:v>44</c:v>
                </c:pt>
              </c:numCache>
            </c:numRef>
          </c:val>
        </c:ser>
        <c:ser>
          <c:idx val="3"/>
          <c:order val="3"/>
          <c:tx>
            <c:strRef>
              <c:f>'[Graf v aplikaci Microsoft PowerPoint]List1'!$A$7</c:f>
              <c:strCache>
                <c:ptCount val="1"/>
                <c:pt idx="0">
                  <c:v>UK</c:v>
                </c:pt>
              </c:strCache>
            </c:strRef>
          </c:tx>
          <c:spPr>
            <a:solidFill>
              <a:srgbClr val="CC66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PowerPoint]List1'!$B$7:$F$7</c:f>
              <c:numCache>
                <c:formatCode>General</c:formatCode>
                <c:ptCount val="5"/>
                <c:pt idx="0">
                  <c:v>35</c:v>
                </c:pt>
                <c:pt idx="1">
                  <c:v>89</c:v>
                </c:pt>
                <c:pt idx="2">
                  <c:v>66</c:v>
                </c:pt>
                <c:pt idx="3">
                  <c:v>35</c:v>
                </c:pt>
                <c:pt idx="4">
                  <c:v>25</c:v>
                </c:pt>
              </c:numCache>
            </c:numRef>
          </c:val>
        </c:ser>
        <c:ser>
          <c:idx val="4"/>
          <c:order val="4"/>
          <c:tx>
            <c:strRef>
              <c:f>'[Graf v aplikaci Microsoft PowerPoint]List1'!$A$8</c:f>
              <c:strCache>
                <c:ptCount val="1"/>
                <c:pt idx="0">
                  <c:v>FR</c:v>
                </c:pt>
              </c:strCache>
            </c:strRef>
          </c:tx>
          <c:spPr>
            <a:solidFill>
              <a:schemeClr val="accent3">
                <a:lumMod val="75000"/>
              </a:schemeClr>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PowerPoint]List1'!$B$8:$F$8</c:f>
              <c:numCache>
                <c:formatCode>General</c:formatCode>
                <c:ptCount val="5"/>
                <c:pt idx="0">
                  <c:v>68</c:v>
                </c:pt>
                <c:pt idx="1">
                  <c:v>71</c:v>
                </c:pt>
                <c:pt idx="2">
                  <c:v>43</c:v>
                </c:pt>
                <c:pt idx="3">
                  <c:v>86</c:v>
                </c:pt>
              </c:numCache>
            </c:numRef>
          </c:val>
        </c:ser>
        <c:dLbls>
          <c:showLegendKey val="0"/>
          <c:showVal val="0"/>
          <c:showCatName val="0"/>
          <c:showSerName val="0"/>
          <c:showPercent val="0"/>
          <c:showBubbleSize val="0"/>
        </c:dLbls>
        <c:gapWidth val="150"/>
        <c:shape val="pyramid"/>
        <c:axId val="81846272"/>
        <c:axId val="81847808"/>
        <c:axId val="0"/>
      </c:bar3DChart>
      <c:catAx>
        <c:axId val="81846272"/>
        <c:scaling>
          <c:orientation val="minMax"/>
        </c:scaling>
        <c:delete val="0"/>
        <c:axPos val="b"/>
        <c:majorTickMark val="out"/>
        <c:minorTickMark val="none"/>
        <c:tickLblPos val="nextTo"/>
        <c:txPr>
          <a:bodyPr/>
          <a:lstStyle/>
          <a:p>
            <a:pPr>
              <a:defRPr b="1"/>
            </a:pPr>
            <a:endParaRPr lang="en-US"/>
          </a:p>
        </c:txPr>
        <c:crossAx val="81847808"/>
        <c:crosses val="autoZero"/>
        <c:auto val="1"/>
        <c:lblAlgn val="ctr"/>
        <c:lblOffset val="100"/>
        <c:noMultiLvlLbl val="0"/>
      </c:catAx>
      <c:valAx>
        <c:axId val="8184780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81846272"/>
        <c:crosses val="autoZero"/>
        <c:crossBetween val="between"/>
      </c:valAx>
    </c:plotArea>
    <c:legend>
      <c:legendPos val="r"/>
      <c:layout>
        <c:manualLayout>
          <c:xMode val="edge"/>
          <c:yMode val="edge"/>
          <c:x val="0.89208816230094645"/>
          <c:y val="0.15087704806801619"/>
          <c:w val="9.3392781437710501E-2"/>
          <c:h val="0.7335076057339137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238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238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238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C51C9348-D021-46B7-B5FA-BFD1B7BE66D5}" type="slidenum">
              <a:rPr lang="cs-CZ"/>
              <a:pPr>
                <a:defRPr/>
              </a:pPr>
              <a:t>‹#›</a:t>
            </a:fld>
            <a:endParaRPr lang="cs-CZ"/>
          </a:p>
        </p:txBody>
      </p:sp>
    </p:spTree>
    <p:extLst>
      <p:ext uri="{BB962C8B-B14F-4D97-AF65-F5344CB8AC3E}">
        <p14:creationId xmlns:p14="http://schemas.microsoft.com/office/powerpoint/2010/main" val="239630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334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34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334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58BB19E1-7A52-44C7-A939-BBD651300292}" type="slidenum">
              <a:rPr lang="cs-CZ"/>
              <a:pPr>
                <a:defRPr/>
              </a:pPr>
              <a:t>‹#›</a:t>
            </a:fld>
            <a:endParaRPr lang="cs-CZ"/>
          </a:p>
        </p:txBody>
      </p:sp>
    </p:spTree>
    <p:extLst>
      <p:ext uri="{BB962C8B-B14F-4D97-AF65-F5344CB8AC3E}">
        <p14:creationId xmlns:p14="http://schemas.microsoft.com/office/powerpoint/2010/main" val="3759905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08E19E9-E9CC-4D0F-81B9-82FAFBDFFBDF}" type="slidenum">
              <a:rPr lang="cs-CZ" sz="1200" smtClean="0"/>
              <a:pPr eaLnBrk="1" hangingPunct="1"/>
              <a:t>1</a:t>
            </a:fld>
            <a:endParaRPr lang="cs-CZ"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smtClean="0"/>
              <a:t>What is the sample we draw conclusions from? Is it one man (individual level), small group, certain social level, or does it describe whole nation through the social levels and subcultures?</a:t>
            </a:r>
          </a:p>
          <a:p>
            <a:pPr marL="228600" indent="-228600">
              <a:buFontTx/>
              <a:buAutoNum type="arabicPeriod"/>
            </a:pPr>
            <a:r>
              <a:rPr lang="en-US" altLang="en-US" dirty="0" smtClean="0"/>
              <a:t>Business, religious, family, friends?</a:t>
            </a:r>
            <a:r>
              <a:rPr lang="cs-CZ" altLang="en-US" dirty="0" smtClean="0"/>
              <a:t> </a:t>
            </a:r>
            <a:r>
              <a:rPr lang="cs-CZ" altLang="en-US" dirty="0" err="1" smtClean="0"/>
              <a:t>Culture</a:t>
            </a:r>
            <a:r>
              <a:rPr lang="cs-CZ" altLang="en-US" dirty="0" smtClean="0"/>
              <a:t> </a:t>
            </a:r>
            <a:r>
              <a:rPr lang="cs-CZ" altLang="en-US" dirty="0" err="1" smtClean="0"/>
              <a:t>is</a:t>
            </a:r>
            <a:r>
              <a:rPr lang="cs-CZ" altLang="en-US" dirty="0" smtClean="0"/>
              <a:t> </a:t>
            </a:r>
            <a:r>
              <a:rPr lang="cs-CZ" altLang="en-US" dirty="0" err="1" smtClean="0"/>
              <a:t>subjective</a:t>
            </a:r>
            <a:r>
              <a:rPr lang="cs-CZ" altLang="en-US" dirty="0" smtClean="0"/>
              <a:t> to </a:t>
            </a:r>
            <a:r>
              <a:rPr lang="cs-CZ" altLang="en-US" dirty="0" err="1" smtClean="0"/>
              <a:t>the</a:t>
            </a:r>
            <a:r>
              <a:rPr lang="cs-CZ" altLang="en-US" dirty="0" smtClean="0"/>
              <a:t> </a:t>
            </a:r>
            <a:r>
              <a:rPr lang="cs-CZ" altLang="en-US" dirty="0" err="1" smtClean="0"/>
              <a:t>nation</a:t>
            </a:r>
            <a:r>
              <a:rPr lang="cs-CZ" altLang="en-US" dirty="0" smtClean="0"/>
              <a:t>, </a:t>
            </a:r>
            <a:r>
              <a:rPr lang="cs-CZ" altLang="en-US" dirty="0" err="1" smtClean="0"/>
              <a:t>ethnic</a:t>
            </a:r>
            <a:r>
              <a:rPr lang="cs-CZ" altLang="en-US" dirty="0" smtClean="0"/>
              <a:t> </a:t>
            </a:r>
            <a:r>
              <a:rPr lang="cs-CZ" altLang="en-US" dirty="0" err="1" smtClean="0"/>
              <a:t>or</a:t>
            </a:r>
            <a:r>
              <a:rPr lang="cs-CZ" altLang="en-US" dirty="0" smtClean="0"/>
              <a:t> </a:t>
            </a:r>
            <a:r>
              <a:rPr lang="cs-CZ" altLang="en-US" dirty="0" err="1" smtClean="0"/>
              <a:t>religious</a:t>
            </a:r>
            <a:r>
              <a:rPr lang="cs-CZ" altLang="en-US" dirty="0" smtClean="0"/>
              <a:t> </a:t>
            </a:r>
            <a:r>
              <a:rPr lang="cs-CZ" altLang="en-US" dirty="0" err="1" smtClean="0"/>
              <a:t>group</a:t>
            </a:r>
            <a:r>
              <a:rPr lang="cs-CZ" altLang="en-US" dirty="0" smtClean="0"/>
              <a:t>.</a:t>
            </a:r>
            <a:endParaRPr lang="en-US" altLang="en-US" dirty="0" smtClean="0"/>
          </a:p>
          <a:p>
            <a:pPr marL="228600" indent="-228600">
              <a:buFontTx/>
              <a:buAutoNum type="arabicPeriod"/>
            </a:pPr>
            <a:r>
              <a:rPr lang="en-US" altLang="en-US" dirty="0" smtClean="0"/>
              <a:t>Is it momentary? </a:t>
            </a:r>
            <a:r>
              <a:rPr lang="en-US" altLang="en-US" dirty="0" err="1" smtClean="0"/>
              <a:t>i</a:t>
            </a:r>
            <a:r>
              <a:rPr lang="en-US" altLang="en-US" dirty="0" smtClean="0"/>
              <a:t>. E. plundering at Haiti.</a:t>
            </a:r>
          </a:p>
          <a:p>
            <a:pPr marL="228600" indent="-228600">
              <a:buFontTx/>
              <a:buAutoNum type="arabicPeriod"/>
            </a:pPr>
            <a:endParaRPr lang="en-US" altLang="en-US" dirty="0" smtClean="0"/>
          </a:p>
          <a:p>
            <a:pPr marL="228600" indent="-228600"/>
            <a:r>
              <a:rPr lang="en-US" altLang="en-US" dirty="0" smtClean="0"/>
              <a:t>1. Low power index vs. High power index: matter of hierarchy - its existence, its application (strict, loose) or its </a:t>
            </a:r>
            <a:r>
              <a:rPr lang="en-US" altLang="en-US" u="sng" dirty="0" smtClean="0"/>
              <a:t>acceptance</a:t>
            </a:r>
            <a:r>
              <a:rPr lang="en-US" altLang="en-US" dirty="0" smtClean="0"/>
              <a:t>?</a:t>
            </a:r>
          </a:p>
          <a:p>
            <a:pPr marL="228600" indent="-228600"/>
            <a:r>
              <a:rPr lang="en-US" altLang="en-US" dirty="0" smtClean="0"/>
              <a:t>2. Different perspectives of different observers: for Czech observer the difference between German and Japanese hierarchy would be different than for French observer.</a:t>
            </a:r>
          </a:p>
          <a:p>
            <a:pPr marL="228600" indent="-228600"/>
            <a:r>
              <a:rPr lang="en-US" altLang="en-US" dirty="0" smtClean="0"/>
              <a:t>3. Some terms may have negative connotations</a:t>
            </a:r>
            <a:r>
              <a:rPr lang="cs-CZ" altLang="en-US" dirty="0" smtClean="0"/>
              <a:t>, </a:t>
            </a:r>
            <a:r>
              <a:rPr lang="cs-CZ" altLang="en-US" dirty="0" err="1" smtClean="0"/>
              <a:t>like</a:t>
            </a:r>
            <a:r>
              <a:rPr lang="cs-CZ" altLang="en-US" dirty="0" smtClean="0"/>
              <a:t> </a:t>
            </a:r>
            <a:r>
              <a:rPr lang="cs-CZ" altLang="en-US" dirty="0" err="1" smtClean="0"/>
              <a:t>diffused</a:t>
            </a:r>
            <a:r>
              <a:rPr lang="cs-CZ" altLang="en-US" dirty="0" smtClean="0"/>
              <a:t> </a:t>
            </a:r>
            <a:r>
              <a:rPr lang="cs-CZ" altLang="en-US" dirty="0" err="1" smtClean="0"/>
              <a:t>culture</a:t>
            </a:r>
            <a:r>
              <a:rPr lang="cs-CZ" altLang="en-US" dirty="0" smtClean="0"/>
              <a:t> (not </a:t>
            </a:r>
            <a:r>
              <a:rPr lang="cs-CZ" altLang="en-US" dirty="0" err="1" smtClean="0"/>
              <a:t>separate</a:t>
            </a:r>
            <a:r>
              <a:rPr lang="cs-CZ" altLang="en-US" dirty="0" smtClean="0"/>
              <a:t> </a:t>
            </a:r>
            <a:r>
              <a:rPr lang="cs-CZ" altLang="en-US" dirty="0" err="1" smtClean="0"/>
              <a:t>different</a:t>
            </a:r>
            <a:r>
              <a:rPr lang="cs-CZ" altLang="en-US" dirty="0" smtClean="0"/>
              <a:t> </a:t>
            </a:r>
            <a:r>
              <a:rPr lang="cs-CZ" altLang="en-US" dirty="0" err="1" smtClean="0"/>
              <a:t>areas</a:t>
            </a:r>
            <a:r>
              <a:rPr lang="cs-CZ" altLang="en-US" dirty="0" smtClean="0"/>
              <a:t> </a:t>
            </a:r>
            <a:r>
              <a:rPr lang="cs-CZ" altLang="en-US" dirty="0" err="1" smtClean="0"/>
              <a:t>of</a:t>
            </a:r>
            <a:r>
              <a:rPr lang="cs-CZ" altLang="en-US" dirty="0" smtClean="0"/>
              <a:t> </a:t>
            </a:r>
            <a:r>
              <a:rPr lang="cs-CZ" altLang="en-US" dirty="0" err="1" smtClean="0"/>
              <a:t>life</a:t>
            </a:r>
            <a:r>
              <a:rPr lang="cs-CZ" altLang="en-US" dirty="0" smtClean="0"/>
              <a:t>: </a:t>
            </a:r>
            <a:r>
              <a:rPr lang="cs-CZ" altLang="en-US" dirty="0" err="1" smtClean="0"/>
              <a:t>private</a:t>
            </a:r>
            <a:r>
              <a:rPr lang="cs-CZ" altLang="en-US" dirty="0" smtClean="0"/>
              <a:t>, business, </a:t>
            </a:r>
            <a:r>
              <a:rPr lang="cs-CZ" altLang="en-US" dirty="0" err="1" smtClean="0"/>
              <a:t>religious</a:t>
            </a:r>
            <a:r>
              <a:rPr lang="cs-CZ" altLang="en-US" dirty="0" smtClean="0"/>
              <a:t>...; </a:t>
            </a:r>
            <a:r>
              <a:rPr lang="cs-CZ" altLang="en-US" dirty="0" err="1" smtClean="0"/>
              <a:t>opposite</a:t>
            </a:r>
            <a:r>
              <a:rPr lang="cs-CZ" altLang="en-US" dirty="0" smtClean="0"/>
              <a:t> </a:t>
            </a:r>
            <a:r>
              <a:rPr lang="cs-CZ" altLang="en-US" dirty="0" err="1" smtClean="0"/>
              <a:t>specific</a:t>
            </a:r>
            <a:r>
              <a:rPr lang="cs-CZ" altLang="en-US" dirty="0" smtClean="0"/>
              <a:t>), </a:t>
            </a:r>
            <a:r>
              <a:rPr lang="cs-CZ" altLang="en-US" dirty="0" err="1" smtClean="0"/>
              <a:t>affective</a:t>
            </a:r>
            <a:r>
              <a:rPr lang="cs-CZ" altLang="en-US" dirty="0" smtClean="0"/>
              <a:t> </a:t>
            </a:r>
            <a:r>
              <a:rPr lang="cs-CZ" altLang="en-US" dirty="0" err="1" smtClean="0"/>
              <a:t>culture</a:t>
            </a:r>
            <a:r>
              <a:rPr lang="cs-CZ" altLang="en-US" dirty="0" smtClean="0"/>
              <a:t> (</a:t>
            </a:r>
            <a:r>
              <a:rPr lang="cs-CZ" altLang="en-US" dirty="0" err="1" smtClean="0"/>
              <a:t>how</a:t>
            </a:r>
            <a:r>
              <a:rPr lang="cs-CZ" altLang="en-US" dirty="0" smtClean="0"/>
              <a:t> much </a:t>
            </a:r>
            <a:r>
              <a:rPr lang="cs-CZ" altLang="en-US" dirty="0" err="1" smtClean="0"/>
              <a:t>will</a:t>
            </a:r>
            <a:r>
              <a:rPr lang="cs-CZ" altLang="en-US" dirty="0" smtClean="0"/>
              <a:t> </a:t>
            </a:r>
            <a:r>
              <a:rPr lang="cs-CZ" altLang="en-US" dirty="0" err="1" smtClean="0"/>
              <a:t>you</a:t>
            </a:r>
            <a:r>
              <a:rPr lang="cs-CZ" altLang="en-US" dirty="0" smtClean="0"/>
              <a:t> express </a:t>
            </a:r>
            <a:r>
              <a:rPr lang="cs-CZ" altLang="en-US" dirty="0" err="1" smtClean="0"/>
              <a:t>your</a:t>
            </a:r>
            <a:r>
              <a:rPr lang="cs-CZ" altLang="en-US" dirty="0" smtClean="0"/>
              <a:t> </a:t>
            </a:r>
            <a:r>
              <a:rPr lang="cs-CZ" altLang="en-US" dirty="0" err="1" smtClean="0"/>
              <a:t>feelings</a:t>
            </a:r>
            <a:r>
              <a:rPr lang="cs-CZ" altLang="en-US" dirty="0" smtClean="0"/>
              <a:t>; </a:t>
            </a:r>
            <a:r>
              <a:rPr lang="cs-CZ" altLang="en-US" dirty="0" err="1" smtClean="0"/>
              <a:t>opposite</a:t>
            </a:r>
            <a:r>
              <a:rPr lang="cs-CZ" altLang="en-US" dirty="0" smtClean="0"/>
              <a:t> </a:t>
            </a:r>
            <a:r>
              <a:rPr lang="cs-CZ" altLang="en-US" dirty="0" err="1" smtClean="0"/>
              <a:t>neutral</a:t>
            </a:r>
            <a:r>
              <a:rPr lang="cs-CZ" altLang="en-US" dirty="0" smtClean="0"/>
              <a:t>)...</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smtClean="0"/>
              <a:t>You see the better from the other culture – getting to know new foods, habits, etc.</a:t>
            </a:r>
          </a:p>
          <a:p>
            <a:pPr marL="228600" indent="-228600">
              <a:buFontTx/>
              <a:buAutoNum type="arabicPeriod"/>
            </a:pPr>
            <a:r>
              <a:rPr lang="en-US" altLang="en-US" smtClean="0"/>
              <a:t>Differences become apparent, first excitement is gone, now you feel how it is hard in everyday life.</a:t>
            </a:r>
          </a:p>
          <a:p>
            <a:pPr marL="228600" indent="-228600">
              <a:buFontTx/>
              <a:buAutoNum type="arabicPeriod"/>
            </a:pPr>
            <a:r>
              <a:rPr lang="en-US" altLang="en-US" smtClean="0"/>
              <a:t>You get accustomed to new habits and you develop new routines suiting the new environment.</a:t>
            </a:r>
          </a:p>
          <a:p>
            <a:pPr marL="228600" indent="-228600">
              <a:buFontTx/>
              <a:buAutoNum type="arabicPeriod"/>
            </a:pPr>
            <a:r>
              <a:rPr lang="en-US" altLang="en-US" smtClean="0"/>
              <a:t>You feel comfortable and you are able to accept new features to your advancement.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smtClean="0"/>
              <a:t>Relationship and good feel on first place, factual content on second place</a:t>
            </a:r>
          </a:p>
          <a:p>
            <a:pPr marL="228600" indent="-228600">
              <a:buFontTx/>
              <a:buAutoNum type="arabicPeriod"/>
            </a:pPr>
            <a:r>
              <a:rPr lang="en-US" altLang="en-US" dirty="0" smtClean="0"/>
              <a:t>Improvisation is valued a lot, structures are underestimated, even feared of – loss of freedom</a:t>
            </a:r>
          </a:p>
          <a:p>
            <a:pPr marL="228600" indent="-228600">
              <a:buFontTx/>
              <a:buAutoNum type="arabicPeriod"/>
            </a:pPr>
            <a:r>
              <a:rPr lang="en-US" altLang="en-US" dirty="0" smtClean="0"/>
              <a:t>More things at once, not a goal seeking behavior unless under pressure</a:t>
            </a:r>
          </a:p>
          <a:p>
            <a:pPr marL="228600" indent="-228600">
              <a:buFontTx/>
              <a:buAutoNum type="arabicPeriod"/>
            </a:pPr>
            <a:r>
              <a:rPr lang="en-US" altLang="en-US" dirty="0" smtClean="0"/>
              <a:t>Control is applied in relation to people and not to rules. Rules are broken, when people and their relationships are needed to come first. Again this relates to a feel of personal freedom.</a:t>
            </a:r>
          </a:p>
          <a:p>
            <a:pPr marL="228600" indent="-228600">
              <a:buFontTx/>
              <a:buAutoNum type="arabicPeriod"/>
            </a:pPr>
            <a:r>
              <a:rPr lang="en-US" altLang="en-US" dirty="0" smtClean="0"/>
              <a:t>Mixing business and personal life, roles and personalities, formal and informal structures.</a:t>
            </a:r>
          </a:p>
          <a:p>
            <a:pPr marL="228600" indent="-228600">
              <a:buFontTx/>
              <a:buAutoNum type="arabicPeriod"/>
            </a:pPr>
            <a:r>
              <a:rPr lang="en-US" altLang="en-US" dirty="0" smtClean="0"/>
              <a:t>If you want to interpret a message, the message itself is not sufficient. You need to know who told it to whom, under what circumstances, what preceded etc.</a:t>
            </a:r>
          </a:p>
          <a:p>
            <a:pPr marL="228600" indent="-228600">
              <a:buFontTx/>
              <a:buAutoNum type="arabicPeriod"/>
            </a:pPr>
            <a:r>
              <a:rPr lang="en-US" altLang="en-US" dirty="0" smtClean="0"/>
              <a:t>Avoiding </a:t>
            </a:r>
            <a:r>
              <a:rPr lang="en-US" altLang="en-US" dirty="0" err="1" smtClean="0"/>
              <a:t>conficts</a:t>
            </a:r>
            <a:r>
              <a:rPr lang="en-US" altLang="en-US" dirty="0" smtClean="0"/>
              <a:t> as long as possible, postponing, pretending it does not exist. Contextual communication if problem is to be solved. From an outside view Czechs are passive.</a:t>
            </a:r>
          </a:p>
          <a:p>
            <a:pPr marL="228600" indent="-228600">
              <a:buFontTx/>
              <a:buAutoNum type="arabicPeriod"/>
            </a:pPr>
            <a:r>
              <a:rPr lang="en-US" altLang="en-US" dirty="0" smtClean="0"/>
              <a:t>Substantive variation in self-confidence.</a:t>
            </a:r>
          </a:p>
          <a:p>
            <a:pPr marL="228600" indent="-228600">
              <a:buFontTx/>
              <a:buAutoNum type="arabicPeriod"/>
            </a:pPr>
            <a:endParaRPr lang="cs-CZ" altLang="en-US" dirty="0" smtClean="0"/>
          </a:p>
          <a:p>
            <a:pPr marL="228600" indent="-228600">
              <a:buFontTx/>
              <a:buAutoNum type="arabicPeriod"/>
            </a:pPr>
            <a:endParaRPr lang="cs-CZ" altLang="en-US" dirty="0" smtClean="0"/>
          </a:p>
          <a:p>
            <a:pPr marL="228600" indent="-228600">
              <a:buFontTx/>
              <a:buAutoNum type="arabicPeriod"/>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dirty="0" err="1" smtClean="0"/>
              <a:t>Language</a:t>
            </a:r>
            <a:r>
              <a:rPr lang="cs-CZ" altLang="en-US" dirty="0" smtClean="0"/>
              <a:t> </a:t>
            </a:r>
            <a:r>
              <a:rPr lang="cs-CZ" altLang="en-US" dirty="0" err="1" smtClean="0"/>
              <a:t>is</a:t>
            </a:r>
            <a:r>
              <a:rPr lang="cs-CZ" altLang="en-US" dirty="0" smtClean="0"/>
              <a:t> not </a:t>
            </a:r>
            <a:r>
              <a:rPr lang="cs-CZ" altLang="en-US" dirty="0" err="1" smtClean="0"/>
              <a:t>only</a:t>
            </a:r>
            <a:r>
              <a:rPr lang="cs-CZ" altLang="en-US" dirty="0" smtClean="0"/>
              <a:t> a </a:t>
            </a:r>
            <a:r>
              <a:rPr lang="cs-CZ" altLang="en-US" dirty="0" err="1" smtClean="0"/>
              <a:t>product</a:t>
            </a:r>
            <a:r>
              <a:rPr lang="cs-CZ" altLang="en-US" dirty="0" smtClean="0"/>
              <a:t> </a:t>
            </a:r>
            <a:r>
              <a:rPr lang="cs-CZ" altLang="en-US" dirty="0" err="1" smtClean="0"/>
              <a:t>of</a:t>
            </a:r>
            <a:r>
              <a:rPr lang="cs-CZ" altLang="en-US" dirty="0" smtClean="0"/>
              <a:t> </a:t>
            </a:r>
            <a:r>
              <a:rPr lang="cs-CZ" altLang="en-US" dirty="0" err="1" smtClean="0"/>
              <a:t>culture</a:t>
            </a:r>
            <a:r>
              <a:rPr lang="cs-CZ" altLang="en-US" dirty="0" smtClean="0"/>
              <a:t>, but </a:t>
            </a:r>
            <a:r>
              <a:rPr lang="cs-CZ" altLang="en-US" dirty="0" err="1" smtClean="0"/>
              <a:t>it</a:t>
            </a:r>
            <a:r>
              <a:rPr lang="cs-CZ" altLang="en-US" dirty="0" smtClean="0"/>
              <a:t> </a:t>
            </a:r>
            <a:r>
              <a:rPr lang="cs-CZ" altLang="en-US" dirty="0" err="1" smtClean="0"/>
              <a:t>also</a:t>
            </a:r>
            <a:r>
              <a:rPr lang="cs-CZ" altLang="en-US" dirty="0" smtClean="0"/>
              <a:t> </a:t>
            </a:r>
            <a:r>
              <a:rPr lang="cs-CZ" altLang="en-US" dirty="0" err="1" smtClean="0"/>
              <a:t>forms</a:t>
            </a:r>
            <a:r>
              <a:rPr lang="cs-CZ" altLang="en-US" dirty="0" smtClean="0"/>
              <a:t> </a:t>
            </a:r>
            <a:r>
              <a:rPr lang="cs-CZ" altLang="en-US" dirty="0" err="1" smtClean="0"/>
              <a:t>the</a:t>
            </a:r>
            <a:r>
              <a:rPr lang="cs-CZ" altLang="en-US" dirty="0" smtClean="0"/>
              <a:t> </a:t>
            </a:r>
            <a:r>
              <a:rPr lang="cs-CZ" altLang="en-US" dirty="0" err="1" smtClean="0"/>
              <a:t>culture</a:t>
            </a:r>
            <a:r>
              <a:rPr lang="cs-CZ" altLang="en-US" dirty="0" smtClean="0"/>
              <a:t>.</a:t>
            </a:r>
          </a:p>
          <a:p>
            <a:pPr marL="228600" indent="-228600"/>
            <a:endParaRPr lang="cs-CZ" altLang="en-US" dirty="0" smtClean="0"/>
          </a:p>
          <a:p>
            <a:pPr marL="228600" indent="-228600">
              <a:buFontTx/>
              <a:buAutoNum type="arabicPeriod"/>
            </a:pPr>
            <a:r>
              <a:rPr lang="cs-CZ" altLang="en-US" dirty="0" err="1" smtClean="0"/>
              <a:t>Ambiguity</a:t>
            </a:r>
            <a:r>
              <a:rPr lang="cs-CZ" altLang="en-US" dirty="0" smtClean="0"/>
              <a:t> (</a:t>
            </a:r>
            <a:r>
              <a:rPr lang="cs-CZ" altLang="en-US" dirty="0" err="1" smtClean="0"/>
              <a:t>dyke</a:t>
            </a:r>
            <a:r>
              <a:rPr lang="cs-CZ" altLang="en-US" dirty="0" smtClean="0"/>
              <a:t>: </a:t>
            </a:r>
            <a:r>
              <a:rPr lang="cs-CZ" altLang="en-US" dirty="0" err="1" smtClean="0"/>
              <a:t>drain</a:t>
            </a:r>
            <a:r>
              <a:rPr lang="cs-CZ" altLang="en-US" dirty="0" smtClean="0"/>
              <a:t>, bank, </a:t>
            </a:r>
            <a:r>
              <a:rPr lang="cs-CZ" altLang="en-US" dirty="0" err="1" smtClean="0"/>
              <a:t>lesbian</a:t>
            </a:r>
            <a:r>
              <a:rPr lang="cs-CZ" altLang="en-US" dirty="0" smtClean="0"/>
              <a:t>)</a:t>
            </a:r>
          </a:p>
          <a:p>
            <a:pPr marL="228600" indent="-228600">
              <a:buFontTx/>
              <a:buAutoNum type="arabicPeriod"/>
            </a:pPr>
            <a:r>
              <a:rPr lang="cs-CZ" altLang="en-US" dirty="0" smtClean="0"/>
              <a:t>Interference (</a:t>
            </a:r>
            <a:r>
              <a:rPr lang="cs-CZ" altLang="en-US" dirty="0" err="1" smtClean="0"/>
              <a:t>actual</a:t>
            </a:r>
            <a:r>
              <a:rPr lang="cs-CZ" altLang="en-US" dirty="0" smtClean="0"/>
              <a:t>: up-to-</a:t>
            </a:r>
            <a:r>
              <a:rPr lang="cs-CZ" altLang="en-US" dirty="0" err="1" smtClean="0"/>
              <a:t>date</a:t>
            </a:r>
            <a:r>
              <a:rPr lang="cs-CZ" altLang="en-US" dirty="0" smtClean="0"/>
              <a:t> </a:t>
            </a:r>
            <a:r>
              <a:rPr lang="cs-CZ" altLang="en-US" dirty="0" err="1" smtClean="0"/>
              <a:t>or</a:t>
            </a:r>
            <a:r>
              <a:rPr lang="cs-CZ" altLang="en-US" dirty="0" smtClean="0"/>
              <a:t> </a:t>
            </a:r>
            <a:r>
              <a:rPr lang="cs-CZ" altLang="en-US" dirty="0" err="1" smtClean="0"/>
              <a:t>real</a:t>
            </a:r>
            <a:r>
              <a:rPr lang="cs-CZ" altLang="en-US" dirty="0" smtClean="0"/>
              <a:t>; 5 </a:t>
            </a:r>
            <a:r>
              <a:rPr lang="cs-CZ" altLang="en-US" dirty="0" err="1" smtClean="0"/>
              <a:t>expressions</a:t>
            </a:r>
            <a:r>
              <a:rPr lang="cs-CZ" altLang="en-US" dirty="0" smtClean="0"/>
              <a:t> </a:t>
            </a:r>
            <a:r>
              <a:rPr lang="cs-CZ" altLang="en-US" dirty="0" err="1" smtClean="0"/>
              <a:t>for</a:t>
            </a:r>
            <a:r>
              <a:rPr lang="cs-CZ" altLang="en-US" dirty="0" smtClean="0"/>
              <a:t> </a:t>
            </a:r>
            <a:r>
              <a:rPr lang="cs-CZ" altLang="en-US" dirty="0" err="1" smtClean="0"/>
              <a:t>shy</a:t>
            </a:r>
            <a:r>
              <a:rPr lang="cs-CZ" altLang="en-US" dirty="0" smtClean="0"/>
              <a:t> in </a:t>
            </a:r>
            <a:r>
              <a:rPr lang="cs-CZ" altLang="en-US" dirty="0" err="1" smtClean="0"/>
              <a:t>chinese</a:t>
            </a:r>
            <a:r>
              <a:rPr lang="cs-CZ" altLang="en-US" dirty="0" smtClean="0"/>
              <a:t>; many </a:t>
            </a:r>
            <a:r>
              <a:rPr lang="cs-CZ" altLang="en-US" dirty="0" err="1" smtClean="0"/>
              <a:t>expressions</a:t>
            </a:r>
            <a:r>
              <a:rPr lang="cs-CZ" altLang="en-US" dirty="0" smtClean="0"/>
              <a:t> </a:t>
            </a:r>
            <a:r>
              <a:rPr lang="cs-CZ" altLang="en-US" dirty="0" err="1" smtClean="0"/>
              <a:t>for</a:t>
            </a:r>
            <a:r>
              <a:rPr lang="cs-CZ" altLang="en-US" dirty="0" smtClean="0"/>
              <a:t> </a:t>
            </a:r>
            <a:r>
              <a:rPr lang="cs-CZ" altLang="en-US" dirty="0" err="1" smtClean="0"/>
              <a:t>sand</a:t>
            </a:r>
            <a:r>
              <a:rPr lang="cs-CZ" altLang="en-US" dirty="0" smtClean="0"/>
              <a:t> in </a:t>
            </a:r>
            <a:r>
              <a:rPr lang="cs-CZ" altLang="en-US" dirty="0" err="1" smtClean="0"/>
              <a:t>Arabic</a:t>
            </a:r>
            <a:r>
              <a:rPr lang="cs-CZ" altLang="en-US" dirty="0" smtClean="0"/>
              <a:t>)</a:t>
            </a:r>
          </a:p>
          <a:p>
            <a:pPr marL="228600" indent="-228600">
              <a:buFontTx/>
              <a:buAutoNum type="arabicPeriod"/>
            </a:pPr>
            <a:r>
              <a:rPr lang="cs-CZ" altLang="en-US" dirty="0" smtClean="0"/>
              <a:t>Absence </a:t>
            </a:r>
            <a:r>
              <a:rPr lang="cs-CZ" altLang="en-US" dirty="0" err="1" smtClean="0"/>
              <a:t>of</a:t>
            </a:r>
            <a:r>
              <a:rPr lang="cs-CZ" altLang="en-US" dirty="0" smtClean="0"/>
              <a:t> </a:t>
            </a:r>
            <a:r>
              <a:rPr lang="cs-CZ" altLang="en-US" dirty="0" err="1" smtClean="0"/>
              <a:t>an</a:t>
            </a:r>
            <a:r>
              <a:rPr lang="cs-CZ" altLang="en-US" dirty="0" smtClean="0"/>
              <a:t> </a:t>
            </a:r>
            <a:r>
              <a:rPr lang="cs-CZ" altLang="en-US" dirty="0" err="1" smtClean="0"/>
              <a:t>appropriate</a:t>
            </a:r>
            <a:r>
              <a:rPr lang="cs-CZ" altLang="en-US" dirty="0" smtClean="0"/>
              <a:t> </a:t>
            </a:r>
            <a:r>
              <a:rPr lang="cs-CZ" altLang="en-US" dirty="0" err="1" smtClean="0"/>
              <a:t>expression</a:t>
            </a:r>
            <a:r>
              <a:rPr lang="cs-CZ" altLang="en-US" dirty="0" smtClean="0"/>
              <a:t> – </a:t>
            </a:r>
            <a:r>
              <a:rPr lang="cs-CZ" altLang="en-US" dirty="0" err="1" smtClean="0"/>
              <a:t>one</a:t>
            </a:r>
            <a:r>
              <a:rPr lang="cs-CZ" altLang="en-US" dirty="0" smtClean="0"/>
              <a:t> </a:t>
            </a:r>
            <a:r>
              <a:rPr lang="cs-CZ" altLang="en-US" dirty="0" err="1" smtClean="0"/>
              <a:t>needs</a:t>
            </a:r>
            <a:r>
              <a:rPr lang="cs-CZ" altLang="en-US" dirty="0" smtClean="0"/>
              <a:t> to </a:t>
            </a:r>
            <a:r>
              <a:rPr lang="cs-CZ" altLang="en-US" dirty="0" err="1" smtClean="0"/>
              <a:t>describe</a:t>
            </a:r>
            <a:r>
              <a:rPr lang="cs-CZ" altLang="en-US" dirty="0" smtClean="0"/>
              <a:t> </a:t>
            </a:r>
            <a:r>
              <a:rPr lang="cs-CZ" altLang="en-US" dirty="0" err="1" smtClean="0"/>
              <a:t>situation</a:t>
            </a:r>
            <a:r>
              <a:rPr lang="cs-CZ" altLang="en-US" dirty="0" smtClean="0"/>
              <a:t> </a:t>
            </a:r>
            <a:r>
              <a:rPr lang="cs-CZ" altLang="en-US" dirty="0" err="1" smtClean="0"/>
              <a:t>instead</a:t>
            </a:r>
            <a:r>
              <a:rPr lang="cs-CZ" altLang="en-US" dirty="0" smtClean="0"/>
              <a:t> </a:t>
            </a:r>
            <a:r>
              <a:rPr lang="cs-CZ" altLang="en-US" dirty="0" err="1" smtClean="0"/>
              <a:t>of</a:t>
            </a:r>
            <a:r>
              <a:rPr lang="cs-CZ" altLang="en-US" dirty="0" smtClean="0"/>
              <a:t> </a:t>
            </a:r>
            <a:r>
              <a:rPr lang="cs-CZ" altLang="en-US" dirty="0" err="1" smtClean="0"/>
              <a:t>translating</a:t>
            </a:r>
            <a:r>
              <a:rPr lang="cs-CZ" altLang="en-US" dirty="0" smtClean="0"/>
              <a:t> </a:t>
            </a:r>
            <a:r>
              <a:rPr lang="cs-CZ" altLang="en-US" dirty="0" err="1" smtClean="0"/>
              <a:t>one</a:t>
            </a:r>
            <a:r>
              <a:rPr lang="cs-CZ" altLang="en-US" dirty="0" smtClean="0"/>
              <a:t> single </a:t>
            </a:r>
            <a:r>
              <a:rPr lang="cs-CZ" altLang="en-US" dirty="0" err="1" smtClean="0"/>
              <a:t>word</a:t>
            </a:r>
            <a:endParaRPr lang="cs-CZ" altLang="en-US" dirty="0" smtClean="0"/>
          </a:p>
          <a:p>
            <a:pPr marL="228600" indent="-228600">
              <a:buFontTx/>
              <a:buAutoNum type="arabicPeriod"/>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1980: 53 countries, 20 languages, 116 000 employees (IBM)</a:t>
            </a:r>
          </a:p>
          <a:p>
            <a:pPr marL="228600" indent="-228600">
              <a:buFontTx/>
              <a:buChar char="•"/>
            </a:pPr>
            <a:r>
              <a:rPr lang="cs-CZ" altLang="en-US" smtClean="0"/>
              <a:t>The extent to which the less powerful members of organizations and institutions accept and expect unequal distribution of power</a:t>
            </a:r>
          </a:p>
          <a:p>
            <a:pPr marL="228600" indent="-228600">
              <a:buFontTx/>
              <a:buChar char="•"/>
            </a:pPr>
            <a:r>
              <a:rPr lang="cs-CZ" altLang="en-US" smtClean="0"/>
              <a:t>Loose ties between individuals vs. Strong integration in groups (from birth)</a:t>
            </a:r>
          </a:p>
          <a:p>
            <a:pPr marL="228600" indent="-228600">
              <a:buFontTx/>
              <a:buChar char="•"/>
            </a:pPr>
            <a:r>
              <a:rPr lang="cs-CZ" altLang="en-US" smtClean="0"/>
              <a:t> assertivity and competitiveness vs. Modest and caring values</a:t>
            </a:r>
          </a:p>
          <a:p>
            <a:pPr marL="228600" indent="-228600">
              <a:buFontTx/>
              <a:buChar char="•"/>
            </a:pPr>
            <a:r>
              <a:rPr lang="cs-CZ" altLang="en-US" smtClean="0"/>
              <a:t> One opinion, one truth (religiously), one system/structure vs. More tolerance towards other opinions</a:t>
            </a:r>
          </a:p>
          <a:p>
            <a:pPr marL="228600" indent="-228600">
              <a:buFontTx/>
              <a:buChar char="•"/>
            </a:pPr>
            <a:r>
              <a:rPr lang="cs-CZ" altLang="en-US" smtClean="0"/>
              <a:t> Added later. How shall the traditions influence future: a lot or not at all. Short term orientation – easier to make social changes</a:t>
            </a: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7ACB63BD-7ECA-4F2E-9964-C61CB1A6FDBF}" type="slidenum">
              <a:rPr lang="cs-CZ" altLang="en-US" sz="1200" smtClean="0"/>
              <a:pPr eaLnBrk="1" hangingPunct="1"/>
              <a:t>2</a:t>
            </a:fld>
            <a:endParaRPr lang="cs-CZ"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a) shared</a:t>
            </a:r>
          </a:p>
          <a:p>
            <a:pPr marL="228600" indent="-228600"/>
            <a:r>
              <a:rPr lang="cs-CZ" altLang="en-US" smtClean="0"/>
              <a:t>b) Solutions of problems: the best solutions become part of culture, they form patterns for future behaviour.</a:t>
            </a:r>
          </a:p>
          <a:p>
            <a:pPr marL="228600" indent="-228600"/>
            <a:r>
              <a:rPr lang="cs-CZ" altLang="en-US" smtClean="0"/>
              <a:t>2. Learnt behaviour. However, latest researches sugest that some cultural features depend on genetic code</a:t>
            </a:r>
          </a:p>
          <a:p>
            <a:pPr marL="228600" indent="-228600"/>
            <a:r>
              <a:rPr lang="cs-CZ" altLang="en-US" smtClean="0"/>
              <a:t>3. Be careful with Wikipedia, but this one is used by more authors. I would add basic assumptions.</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dirty="0" smtClean="0"/>
              <a:t> </a:t>
            </a:r>
            <a:r>
              <a:rPr lang="cs-CZ" altLang="en-US" dirty="0" err="1" smtClean="0"/>
              <a:t>Attitude</a:t>
            </a:r>
            <a:r>
              <a:rPr lang="cs-CZ" altLang="en-US" dirty="0" smtClean="0"/>
              <a:t> </a:t>
            </a:r>
            <a:r>
              <a:rPr lang="cs-CZ" altLang="en-US" dirty="0" err="1" smtClean="0"/>
              <a:t>towards</a:t>
            </a:r>
            <a:r>
              <a:rPr lang="cs-CZ" altLang="en-US" dirty="0" smtClean="0"/>
              <a:t> Afro-</a:t>
            </a:r>
            <a:r>
              <a:rPr lang="cs-CZ" altLang="en-US" dirty="0" err="1" smtClean="0"/>
              <a:t>Americans</a:t>
            </a:r>
            <a:r>
              <a:rPr lang="cs-CZ" altLang="en-US" dirty="0" smtClean="0"/>
              <a:t> </a:t>
            </a:r>
            <a:r>
              <a:rPr lang="cs-CZ" altLang="en-US" dirty="0" err="1" smtClean="0"/>
              <a:t>hundred</a:t>
            </a:r>
            <a:r>
              <a:rPr lang="cs-CZ" altLang="en-US" dirty="0" smtClean="0"/>
              <a:t> </a:t>
            </a:r>
            <a:r>
              <a:rPr lang="cs-CZ" altLang="en-US" dirty="0" err="1" smtClean="0"/>
              <a:t>years</a:t>
            </a:r>
            <a:r>
              <a:rPr lang="cs-CZ" altLang="en-US" dirty="0" smtClean="0"/>
              <a:t> ago and </a:t>
            </a:r>
            <a:r>
              <a:rPr lang="cs-CZ" altLang="en-US" dirty="0" err="1" smtClean="0"/>
              <a:t>now</a:t>
            </a:r>
            <a:endParaRPr lang="cs-CZ" altLang="en-US" dirty="0" smtClean="0"/>
          </a:p>
          <a:p>
            <a:pPr marL="228600" indent="-228600">
              <a:buFontTx/>
              <a:buAutoNum type="arabicPeriod"/>
            </a:pPr>
            <a:r>
              <a:rPr lang="cs-CZ" altLang="en-US" dirty="0" smtClean="0"/>
              <a:t> </a:t>
            </a:r>
            <a:r>
              <a:rPr lang="cs-CZ" altLang="en-US" dirty="0" err="1" smtClean="0"/>
              <a:t>Attitude</a:t>
            </a:r>
            <a:r>
              <a:rPr lang="cs-CZ" altLang="en-US" dirty="0" smtClean="0"/>
              <a:t> </a:t>
            </a:r>
            <a:r>
              <a:rPr lang="cs-CZ" altLang="en-US" dirty="0" err="1" smtClean="0"/>
              <a:t>towards</a:t>
            </a:r>
            <a:r>
              <a:rPr lang="cs-CZ" altLang="en-US" dirty="0" smtClean="0"/>
              <a:t> </a:t>
            </a:r>
            <a:r>
              <a:rPr lang="cs-CZ" altLang="en-US" dirty="0" err="1" smtClean="0"/>
              <a:t>slavery</a:t>
            </a:r>
            <a:r>
              <a:rPr lang="cs-CZ" altLang="en-US" dirty="0" smtClean="0"/>
              <a:t> in 1860s (</a:t>
            </a:r>
            <a:r>
              <a:rPr lang="cs-CZ" altLang="en-US" dirty="0" err="1" smtClean="0"/>
              <a:t>American</a:t>
            </a:r>
            <a:r>
              <a:rPr lang="cs-CZ" altLang="en-US" dirty="0" smtClean="0"/>
              <a:t> Civil </a:t>
            </a:r>
            <a:r>
              <a:rPr lang="cs-CZ" altLang="en-US" dirty="0" err="1" smtClean="0"/>
              <a:t>War</a:t>
            </a:r>
            <a:r>
              <a:rPr lang="cs-CZ" altLang="en-US" dirty="0" smtClean="0"/>
              <a:t>)  </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3. It gives me a lead, how to act – unconscious self-regulation</a:t>
            </a:r>
          </a:p>
          <a:p>
            <a:pPr marL="228600" indent="-228600"/>
            <a:r>
              <a:rPr lang="cs-CZ" altLang="en-US" smtClean="0"/>
              <a:t>4. We are all different, but among one culture also similar</a:t>
            </a:r>
          </a:p>
          <a:p>
            <a:pPr marL="228600" indent="-228600"/>
            <a:r>
              <a:rPr lang="cs-CZ" altLang="en-US" smtClean="0"/>
              <a:t>5. i.e. you will not talk to such people</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1980: 53 countries, 20 languages, 116 000 employees (IBM)</a:t>
            </a:r>
          </a:p>
          <a:p>
            <a:pPr marL="228600" indent="-228600">
              <a:buFontTx/>
              <a:buChar char="•"/>
            </a:pPr>
            <a:r>
              <a:rPr lang="cs-CZ" altLang="en-US" smtClean="0"/>
              <a:t>The extent to which the less powerful members of organizations and institutions accept and expect unequal distribution of power</a:t>
            </a:r>
          </a:p>
          <a:p>
            <a:pPr marL="228600" indent="-228600">
              <a:buFontTx/>
              <a:buChar char="•"/>
            </a:pPr>
            <a:r>
              <a:rPr lang="cs-CZ" altLang="en-US" smtClean="0"/>
              <a:t>Loose ties between individuals vs. Strong integration in groups (from birth)</a:t>
            </a:r>
          </a:p>
          <a:p>
            <a:pPr marL="228600" indent="-228600">
              <a:buFontTx/>
              <a:buChar char="•"/>
            </a:pPr>
            <a:r>
              <a:rPr lang="cs-CZ" altLang="en-US" smtClean="0"/>
              <a:t> assertivity and competitiveness vs. Modest and caring values</a:t>
            </a:r>
          </a:p>
          <a:p>
            <a:pPr marL="228600" indent="-228600">
              <a:buFontTx/>
              <a:buChar char="•"/>
            </a:pPr>
            <a:r>
              <a:rPr lang="cs-CZ" altLang="en-US" smtClean="0"/>
              <a:t> One opinion, one truth (religiously), one system/structure vs. More tolerance towards other opinions</a:t>
            </a:r>
          </a:p>
          <a:p>
            <a:pPr marL="228600" indent="-228600">
              <a:buFontTx/>
              <a:buChar char="•"/>
            </a:pPr>
            <a:r>
              <a:rPr lang="cs-CZ" altLang="en-US" smtClean="0"/>
              <a:t> Added later. How shall the traditions influence future: a lot or not at all. Short term orientation – easier to make social changes</a:t>
            </a: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Low and High communication context</a:t>
            </a:r>
          </a:p>
          <a:p>
            <a:pPr marL="228600" indent="-228600">
              <a:buFontTx/>
              <a:buAutoNum type="arabicPeriod"/>
            </a:pPr>
            <a:r>
              <a:rPr lang="cs-CZ" altLang="en-US" smtClean="0"/>
              <a:t>Physical distance people keep from other people</a:t>
            </a:r>
          </a:p>
          <a:p>
            <a:pPr marL="228600" indent="-228600">
              <a:buFontTx/>
              <a:buAutoNum type="arabicPeriod"/>
            </a:pPr>
            <a:r>
              <a:rPr lang="cs-CZ" altLang="en-US" smtClean="0"/>
              <a:t>Monochronic or polychronic handling of time</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The Past, The Present, The Future. The Present: enjoying life. The Future: goalseeking. The Past: traditions influence future a lot.</a:t>
            </a:r>
          </a:p>
          <a:p>
            <a:pPr marL="228600" indent="-228600">
              <a:buFontTx/>
              <a:buAutoNum type="arabicPeriod"/>
            </a:pPr>
            <a:r>
              <a:rPr lang="cs-CZ" altLang="en-US" smtClean="0"/>
              <a:t>Cultures that try to control the nature and cultures that try to live in harmony with nature.</a:t>
            </a:r>
          </a:p>
          <a:p>
            <a:pPr marL="228600" indent="-228600">
              <a:buFontTx/>
              <a:buAutoNum type="arabicPeriod"/>
            </a:pPr>
            <a:r>
              <a:rPr lang="cs-CZ" altLang="en-US" smtClean="0"/>
              <a:t>5 other dimensions.</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pic>
        <p:nvPicPr>
          <p:cNvPr id="5" name="Picture 21" descr="text_TIT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p:cNvSpPr>
            <a:spLocks noGrp="1" noChangeArrowheads="1"/>
          </p:cNvSpPr>
          <p:nvPr>
            <p:ph type="ftr" sz="quarter" idx="10"/>
          </p:nvPr>
        </p:nvSpPr>
        <p:spPr>
          <a:xfrm>
            <a:off x="2706688" y="6442075"/>
            <a:ext cx="4960937" cy="279400"/>
          </a:xfrm>
        </p:spPr>
        <p:txBody>
          <a:bodyPr/>
          <a:lstStyle>
            <a:lvl1pPr>
              <a:defRPr/>
            </a:lvl1pPr>
          </a:lstStyle>
          <a:p>
            <a:pPr>
              <a:defRPr/>
            </a:pPr>
            <a:endParaRPr lang="cs-CZ"/>
          </a:p>
        </p:txBody>
      </p:sp>
      <p:sp>
        <p:nvSpPr>
          <p:cNvPr id="9" name="Rectangle 7"/>
          <p:cNvSpPr>
            <a:spLocks noGrp="1" noChangeArrowheads="1"/>
          </p:cNvSpPr>
          <p:nvPr>
            <p:ph type="sldNum" sz="quarter" idx="11"/>
          </p:nvPr>
        </p:nvSpPr>
        <p:spPr>
          <a:xfrm>
            <a:off x="8027988" y="6442075"/>
            <a:ext cx="658812" cy="279400"/>
          </a:xfrm>
        </p:spPr>
        <p:txBody>
          <a:bodyPr/>
          <a:lstStyle>
            <a:lvl1pPr>
              <a:defRPr/>
            </a:lvl1pPr>
          </a:lstStyle>
          <a:p>
            <a:pPr>
              <a:defRPr/>
            </a:pPr>
            <a:fld id="{C80B6113-0507-4B7D-BCC8-1D29CCF78064}" type="slidenum">
              <a:rPr lang="cs-CZ"/>
              <a:pPr>
                <a:defRPr/>
              </a:pPr>
              <a:t>‹#›</a:t>
            </a:fld>
            <a:endParaRPr lang="cs-CZ"/>
          </a:p>
        </p:txBody>
      </p:sp>
    </p:spTree>
    <p:extLst>
      <p:ext uri="{BB962C8B-B14F-4D97-AF65-F5344CB8AC3E}">
        <p14:creationId xmlns:p14="http://schemas.microsoft.com/office/powerpoint/2010/main" val="366533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AF80268-06A8-4B7B-9C5B-3CCA59851611}" type="slidenum">
              <a:rPr lang="cs-CZ"/>
              <a:pPr>
                <a:defRPr/>
              </a:pPr>
              <a:t>‹#›</a:t>
            </a:fld>
            <a:endParaRPr lang="cs-CZ"/>
          </a:p>
        </p:txBody>
      </p:sp>
    </p:spTree>
    <p:extLst>
      <p:ext uri="{BB962C8B-B14F-4D97-AF65-F5344CB8AC3E}">
        <p14:creationId xmlns:p14="http://schemas.microsoft.com/office/powerpoint/2010/main" val="145158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18BFF13A-C5A0-4C16-B607-91667C367F0D}" type="slidenum">
              <a:rPr lang="cs-CZ"/>
              <a:pPr>
                <a:defRPr/>
              </a:pPr>
              <a:t>‹#›</a:t>
            </a:fld>
            <a:endParaRPr lang="cs-CZ"/>
          </a:p>
        </p:txBody>
      </p:sp>
    </p:spTree>
    <p:extLst>
      <p:ext uri="{BB962C8B-B14F-4D97-AF65-F5344CB8AC3E}">
        <p14:creationId xmlns:p14="http://schemas.microsoft.com/office/powerpoint/2010/main" val="75034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773238"/>
            <a:ext cx="7772400" cy="4357687"/>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E346F3E4-3D07-4D11-B2A3-AB9CDCCC2C3B}" type="slidenum">
              <a:rPr lang="cs-CZ"/>
              <a:pPr>
                <a:defRPr/>
              </a:pPr>
              <a:t>‹#›</a:t>
            </a:fld>
            <a:endParaRPr lang="cs-CZ"/>
          </a:p>
        </p:txBody>
      </p:sp>
    </p:spTree>
    <p:extLst>
      <p:ext uri="{BB962C8B-B14F-4D97-AF65-F5344CB8AC3E}">
        <p14:creationId xmlns:p14="http://schemas.microsoft.com/office/powerpoint/2010/main" val="160244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0D775D1A-7792-4B34-A03B-B2A4E2677372}" type="slidenum">
              <a:rPr lang="cs-CZ"/>
              <a:pPr>
                <a:defRPr/>
              </a:pPr>
              <a:t>‹#›</a:t>
            </a:fld>
            <a:endParaRPr lang="cs-CZ"/>
          </a:p>
        </p:txBody>
      </p:sp>
    </p:spTree>
    <p:extLst>
      <p:ext uri="{BB962C8B-B14F-4D97-AF65-F5344CB8AC3E}">
        <p14:creationId xmlns:p14="http://schemas.microsoft.com/office/powerpoint/2010/main" val="184172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24C68FA-CFDB-40AE-8E97-31E921D22034}" type="slidenum">
              <a:rPr lang="cs-CZ"/>
              <a:pPr>
                <a:defRPr/>
              </a:pPr>
              <a:t>‹#›</a:t>
            </a:fld>
            <a:endParaRPr lang="cs-CZ"/>
          </a:p>
        </p:txBody>
      </p:sp>
    </p:spTree>
    <p:extLst>
      <p:ext uri="{BB962C8B-B14F-4D97-AF65-F5344CB8AC3E}">
        <p14:creationId xmlns:p14="http://schemas.microsoft.com/office/powerpoint/2010/main" val="134235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4BBC7923-FC25-49F7-808B-21C02C2B6E57}" type="slidenum">
              <a:rPr lang="cs-CZ"/>
              <a:pPr>
                <a:defRPr/>
              </a:pPr>
              <a:t>‹#›</a:t>
            </a:fld>
            <a:endParaRPr lang="cs-CZ"/>
          </a:p>
        </p:txBody>
      </p:sp>
    </p:spTree>
    <p:extLst>
      <p:ext uri="{BB962C8B-B14F-4D97-AF65-F5344CB8AC3E}">
        <p14:creationId xmlns:p14="http://schemas.microsoft.com/office/powerpoint/2010/main" val="18786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fld id="{D06F757B-CB8D-412C-837F-343E6CAD0FE5}" type="slidenum">
              <a:rPr lang="cs-CZ"/>
              <a:pPr>
                <a:defRPr/>
              </a:pPr>
              <a:t>‹#›</a:t>
            </a:fld>
            <a:endParaRPr lang="cs-CZ"/>
          </a:p>
        </p:txBody>
      </p:sp>
    </p:spTree>
    <p:extLst>
      <p:ext uri="{BB962C8B-B14F-4D97-AF65-F5344CB8AC3E}">
        <p14:creationId xmlns:p14="http://schemas.microsoft.com/office/powerpoint/2010/main" val="21984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fld id="{F6CBD56D-3BAD-4D71-B6E2-A3214892463C}" type="slidenum">
              <a:rPr lang="cs-CZ"/>
              <a:pPr>
                <a:defRPr/>
              </a:pPr>
              <a:t>‹#›</a:t>
            </a:fld>
            <a:endParaRPr lang="cs-CZ"/>
          </a:p>
        </p:txBody>
      </p:sp>
    </p:spTree>
    <p:extLst>
      <p:ext uri="{BB962C8B-B14F-4D97-AF65-F5344CB8AC3E}">
        <p14:creationId xmlns:p14="http://schemas.microsoft.com/office/powerpoint/2010/main" val="57324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fld id="{FC3989BF-F59E-41B4-8CEA-152B4AA4BC58}" type="slidenum">
              <a:rPr lang="cs-CZ"/>
              <a:pPr>
                <a:defRPr/>
              </a:pPr>
              <a:t>‹#›</a:t>
            </a:fld>
            <a:endParaRPr lang="cs-CZ"/>
          </a:p>
        </p:txBody>
      </p:sp>
    </p:spTree>
    <p:extLst>
      <p:ext uri="{BB962C8B-B14F-4D97-AF65-F5344CB8AC3E}">
        <p14:creationId xmlns:p14="http://schemas.microsoft.com/office/powerpoint/2010/main" val="350196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77275888-93EA-4BBA-9ED2-C32CBEF94B21}" type="slidenum">
              <a:rPr lang="cs-CZ"/>
              <a:pPr>
                <a:defRPr/>
              </a:pPr>
              <a:t>‹#›</a:t>
            </a:fld>
            <a:endParaRPr lang="cs-CZ"/>
          </a:p>
        </p:txBody>
      </p:sp>
    </p:spTree>
    <p:extLst>
      <p:ext uri="{BB962C8B-B14F-4D97-AF65-F5344CB8AC3E}">
        <p14:creationId xmlns:p14="http://schemas.microsoft.com/office/powerpoint/2010/main" val="368327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58E097D1-B72F-4737-9B40-8BA2BF292F57}" type="slidenum">
              <a:rPr lang="cs-CZ"/>
              <a:pPr>
                <a:defRPr/>
              </a:pPr>
              <a:t>‹#›</a:t>
            </a:fld>
            <a:endParaRPr lang="cs-CZ"/>
          </a:p>
        </p:txBody>
      </p:sp>
    </p:spTree>
    <p:extLst>
      <p:ext uri="{BB962C8B-B14F-4D97-AF65-F5344CB8AC3E}">
        <p14:creationId xmlns:p14="http://schemas.microsoft.com/office/powerpoint/2010/main" val="41654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1028" name="Rectangle 3"/>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rgbClr val="777777"/>
                </a:solidFill>
                <a:latin typeface="Verdana" pitchFamily="34" charset="0"/>
              </a:defRPr>
            </a:lvl1pPr>
          </a:lstStyle>
          <a:p>
            <a:pPr>
              <a:defRPr/>
            </a:pPr>
            <a:endParaRPr 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pPr>
              <a:defRPr/>
            </a:pPr>
            <a:fld id="{32B9EAC8-D89F-4567-B0A7-B684619D0919}" type="slidenum">
              <a:rPr lang="cs-CZ"/>
              <a:pPr>
                <a:defRPr/>
              </a:pPr>
              <a:t>‹#›</a:t>
            </a:fld>
            <a:endParaRPr lang="cs-CZ"/>
          </a:p>
        </p:txBody>
      </p:sp>
      <p:sp>
        <p:nvSpPr>
          <p:cNvPr id="1031" name="Text Box 10"/>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cs-CZ" sz="1100" b="1" smtClean="0">
                <a:solidFill>
                  <a:srgbClr val="FFFFFF"/>
                </a:solidFill>
                <a:latin typeface="Verdana" pitchFamily="34" charset="0"/>
              </a:rPr>
              <a:t>www.econ.muni.cz</a:t>
            </a:r>
          </a:p>
        </p:txBody>
      </p:sp>
      <p:pic>
        <p:nvPicPr>
          <p:cNvPr id="1032"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ndex.php?title=Communication_process&amp;action=edit&amp;redlink=1" TargetMode="External"/><Relationship Id="rId2" Type="http://schemas.openxmlformats.org/officeDocument/2006/relationships/hyperlink" Target="#cite_note-3"/><Relationship Id="rId1" Type="http://schemas.openxmlformats.org/officeDocument/2006/relationships/slideLayout" Target="../slideLayouts/slideLayout2.xml"/><Relationship Id="rId4" Type="http://schemas.openxmlformats.org/officeDocument/2006/relationships/hyperlink" Target="http://www.geert-hofstede.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spFbFytRiM" TargetMode="External"/><Relationship Id="rId2" Type="http://schemas.openxmlformats.org/officeDocument/2006/relationships/hyperlink" Target="http://www.kwintessential.co.uk/intercultural/french-business-etiquette.html" TargetMode="External"/><Relationship Id="rId1" Type="http://schemas.openxmlformats.org/officeDocument/2006/relationships/slideLayout" Target="../slideLayouts/slideLayout7.xml"/><Relationship Id="rId5" Type="http://schemas.openxmlformats.org/officeDocument/2006/relationships/hyperlink" Target="http://www.kwintessential.co.uk/intercultural/individualism-collectivism.html" TargetMode="External"/><Relationship Id="rId4" Type="http://schemas.openxmlformats.org/officeDocument/2006/relationships/hyperlink" Target="http://www.kwintessential.co.uk/intercultural/highcontext-lowcontext-culture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ert-hofsted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en-US" sz="2800" dirty="0" err="1"/>
              <a:t>Cultural</a:t>
            </a:r>
            <a:r>
              <a:rPr lang="cs-CZ" altLang="en-US" sz="2800" dirty="0"/>
              <a:t> </a:t>
            </a:r>
            <a:r>
              <a:rPr lang="en-US" altLang="en-US" sz="2800" dirty="0"/>
              <a:t>D</a:t>
            </a:r>
            <a:r>
              <a:rPr lang="cs-CZ" altLang="en-US" sz="2800" dirty="0" err="1"/>
              <a:t>ifferences</a:t>
            </a:r>
            <a:r>
              <a:rPr lang="cs-CZ" altLang="en-US" sz="2800" dirty="0"/>
              <a:t> in Business</a:t>
            </a:r>
            <a:endParaRPr lang="cs-CZ" sz="2800" dirty="0" smtClean="0"/>
          </a:p>
        </p:txBody>
      </p:sp>
      <p:sp>
        <p:nvSpPr>
          <p:cNvPr id="3075" name="Rectangle 3"/>
          <p:cNvSpPr>
            <a:spLocks noGrp="1" noChangeArrowheads="1"/>
          </p:cNvSpPr>
          <p:nvPr>
            <p:ph type="subTitle" idx="1"/>
          </p:nvPr>
        </p:nvSpPr>
        <p:spPr>
          <a:xfrm>
            <a:off x="4427538" y="5229225"/>
            <a:ext cx="3532187" cy="792163"/>
          </a:xfrm>
        </p:spPr>
        <p:txBody>
          <a:bodyPr/>
          <a:lstStyle/>
          <a:p>
            <a:pPr algn="r" eaLnBrk="1" hangingPunct="1"/>
            <a:r>
              <a:rPr lang="cs-CZ" dirty="0" smtClean="0"/>
              <a:t>Ondřej Částek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FF04EADA-7EB9-4608-8BAD-576D27B139E0}" type="slidenum">
              <a:rPr lang="cs-CZ"/>
              <a:pPr>
                <a:defRPr/>
              </a:pPr>
              <a:t>10</a:t>
            </a:fld>
            <a:endParaRPr lang="cs-CZ"/>
          </a:p>
        </p:txBody>
      </p:sp>
      <p:sp>
        <p:nvSpPr>
          <p:cNvPr id="52226" name="Rectangle 2"/>
          <p:cNvSpPr>
            <a:spLocks noGrp="1" noChangeArrowheads="1"/>
          </p:cNvSpPr>
          <p:nvPr>
            <p:ph type="title"/>
          </p:nvPr>
        </p:nvSpPr>
        <p:spPr>
          <a:xfrm>
            <a:off x="914400" y="1125538"/>
            <a:ext cx="8229600" cy="503237"/>
          </a:xfrm>
        </p:spPr>
        <p:txBody>
          <a:bodyPr/>
          <a:lstStyle/>
          <a:p>
            <a:r>
              <a:rPr lang="cs-CZ" altLang="en-US" b="1" dirty="0" err="1" smtClean="0"/>
              <a:t>Application</a:t>
            </a:r>
            <a:r>
              <a:rPr lang="cs-CZ" altLang="en-US" b="1" dirty="0" smtClean="0"/>
              <a:t> </a:t>
            </a:r>
            <a:r>
              <a:rPr lang="cs-CZ" altLang="en-US" b="1" dirty="0" err="1" smtClean="0"/>
              <a:t>of</a:t>
            </a:r>
            <a:r>
              <a:rPr lang="cs-CZ" altLang="en-US" b="1" dirty="0" smtClean="0"/>
              <a:t> </a:t>
            </a:r>
            <a:r>
              <a:rPr lang="cs-CZ" altLang="en-US" b="1" dirty="0" err="1" smtClean="0"/>
              <a:t>Cultural</a:t>
            </a:r>
            <a:r>
              <a:rPr lang="cs-CZ" altLang="en-US" b="1" dirty="0" smtClean="0"/>
              <a:t> </a:t>
            </a:r>
            <a:r>
              <a:rPr lang="cs-CZ" altLang="en-US" b="1" dirty="0" err="1" smtClean="0"/>
              <a:t>dimensions</a:t>
            </a:r>
            <a:r>
              <a:rPr lang="cs-CZ" altLang="en-US" b="1" dirty="0" smtClean="0"/>
              <a:t> (</a:t>
            </a:r>
            <a:r>
              <a:rPr lang="cs-CZ" altLang="en-US" b="1" dirty="0" err="1" smtClean="0"/>
              <a:t>Demorgon</a:t>
            </a:r>
            <a:r>
              <a:rPr lang="cs-CZ" altLang="en-US" b="1" dirty="0" smtClean="0"/>
              <a:t>)</a:t>
            </a:r>
            <a:endParaRPr lang="en-US" altLang="en-US" b="1" dirty="0" smtClean="0"/>
          </a:p>
        </p:txBody>
      </p:sp>
      <p:sp>
        <p:nvSpPr>
          <p:cNvPr id="52227" name="Rectangle 3"/>
          <p:cNvSpPr>
            <a:spLocks noGrp="1" noChangeArrowheads="1"/>
          </p:cNvSpPr>
          <p:nvPr>
            <p:ph type="body" idx="1"/>
          </p:nvPr>
        </p:nvSpPr>
        <p:spPr>
          <a:xfrm>
            <a:off x="900113" y="1773238"/>
            <a:ext cx="7772400" cy="1511300"/>
          </a:xfrm>
        </p:spPr>
        <p:txBody>
          <a:bodyPr/>
          <a:lstStyle/>
          <a:p>
            <a:pPr marL="457200" indent="-457200">
              <a:buFont typeface="Wingdings" pitchFamily="2" charset="2"/>
              <a:buAutoNum type="arabicPeriod"/>
            </a:pPr>
            <a:r>
              <a:rPr lang="cs-CZ" altLang="en-US" smtClean="0"/>
              <a:t>Matter of level</a:t>
            </a:r>
          </a:p>
          <a:p>
            <a:pPr marL="457200" indent="-457200">
              <a:buFont typeface="Wingdings" pitchFamily="2" charset="2"/>
              <a:buAutoNum type="arabicPeriod"/>
            </a:pPr>
            <a:r>
              <a:rPr lang="cs-CZ" altLang="en-US" smtClean="0"/>
              <a:t>Area of life</a:t>
            </a:r>
          </a:p>
          <a:p>
            <a:pPr marL="457200" indent="-457200">
              <a:buFont typeface="Wingdings" pitchFamily="2" charset="2"/>
              <a:buAutoNum type="arabicPeriod"/>
            </a:pPr>
            <a:r>
              <a:rPr lang="cs-CZ" altLang="en-US" smtClean="0"/>
              <a:t>History and circumstances</a:t>
            </a:r>
            <a:endParaRPr lang="en-US" altLang="en-US" smtClean="0">
              <a:latin typeface="Arial" charset="0"/>
            </a:endParaRPr>
          </a:p>
        </p:txBody>
      </p:sp>
      <p:sp>
        <p:nvSpPr>
          <p:cNvPr id="52228" name="Rectangle 4"/>
          <p:cNvSpPr>
            <a:spLocks noChangeArrowheads="1"/>
          </p:cNvSpPr>
          <p:nvPr/>
        </p:nvSpPr>
        <p:spPr bwMode="auto">
          <a:xfrm>
            <a:off x="900113" y="3429000"/>
            <a:ext cx="7772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sz="2400">
                <a:solidFill>
                  <a:srgbClr val="7D1E1E"/>
                </a:solidFill>
                <a:latin typeface="Verdana" pitchFamily="34" charset="0"/>
              </a:defRPr>
            </a:lvl1pPr>
            <a:lvl2pPr algn="l" eaLnBrk="0" hangingPunct="0">
              <a:defRPr sz="2400">
                <a:solidFill>
                  <a:srgbClr val="7D1E1E"/>
                </a:solidFill>
                <a:latin typeface="Verdana" pitchFamily="34" charset="0"/>
              </a:defRPr>
            </a:lvl2pPr>
            <a:lvl3pPr algn="l" eaLnBrk="0" hangingPunct="0">
              <a:defRPr sz="2400">
                <a:solidFill>
                  <a:srgbClr val="7D1E1E"/>
                </a:solidFill>
                <a:latin typeface="Verdana" pitchFamily="34" charset="0"/>
              </a:defRPr>
            </a:lvl3pPr>
            <a:lvl4pPr algn="l" eaLnBrk="0" hangingPunct="0">
              <a:defRPr sz="2400">
                <a:solidFill>
                  <a:srgbClr val="7D1E1E"/>
                </a:solidFill>
                <a:latin typeface="Verdana" pitchFamily="34" charset="0"/>
              </a:defRPr>
            </a:lvl4pPr>
            <a:lvl5pPr algn="l" eaLnBrk="0" hangingPunct="0">
              <a:defRPr sz="2400">
                <a:solidFill>
                  <a:srgbClr val="7D1E1E"/>
                </a:solidFill>
                <a:latin typeface="Verdana" pitchFamily="34" charset="0"/>
              </a:defRPr>
            </a:lvl5pPr>
            <a:lvl6pPr marL="457200" eaLnBrk="0" fontAlgn="base" hangingPunct="0">
              <a:spcBef>
                <a:spcPct val="0"/>
              </a:spcBef>
              <a:spcAft>
                <a:spcPct val="0"/>
              </a:spcAft>
              <a:defRPr sz="2400">
                <a:solidFill>
                  <a:srgbClr val="7D1E1E"/>
                </a:solidFill>
                <a:latin typeface="Verdana" pitchFamily="34" charset="0"/>
              </a:defRPr>
            </a:lvl6pPr>
            <a:lvl7pPr marL="914400" eaLnBrk="0" fontAlgn="base" hangingPunct="0">
              <a:spcBef>
                <a:spcPct val="0"/>
              </a:spcBef>
              <a:spcAft>
                <a:spcPct val="0"/>
              </a:spcAft>
              <a:defRPr sz="2400">
                <a:solidFill>
                  <a:srgbClr val="7D1E1E"/>
                </a:solidFill>
                <a:latin typeface="Verdana" pitchFamily="34" charset="0"/>
              </a:defRPr>
            </a:lvl7pPr>
            <a:lvl8pPr marL="1371600" eaLnBrk="0" fontAlgn="base" hangingPunct="0">
              <a:spcBef>
                <a:spcPct val="0"/>
              </a:spcBef>
              <a:spcAft>
                <a:spcPct val="0"/>
              </a:spcAft>
              <a:defRPr sz="2400">
                <a:solidFill>
                  <a:srgbClr val="7D1E1E"/>
                </a:solidFill>
                <a:latin typeface="Verdana" pitchFamily="34" charset="0"/>
              </a:defRPr>
            </a:lvl8pPr>
            <a:lvl9pPr marL="1828800" eaLnBrk="0" fontAlgn="base" hangingPunct="0">
              <a:spcBef>
                <a:spcPct val="0"/>
              </a:spcBef>
              <a:spcAft>
                <a:spcPct val="0"/>
              </a:spcAft>
              <a:defRPr sz="2400">
                <a:solidFill>
                  <a:srgbClr val="7D1E1E"/>
                </a:solidFill>
                <a:latin typeface="Verdana" pitchFamily="34" charset="0"/>
              </a:defRPr>
            </a:lvl9pPr>
          </a:lstStyle>
          <a:p>
            <a:r>
              <a:rPr lang="cs-CZ" altLang="en-US" b="1" dirty="0" err="1"/>
              <a:t>Problems</a:t>
            </a:r>
            <a:r>
              <a:rPr lang="cs-CZ" altLang="en-US" b="1" dirty="0"/>
              <a:t> </a:t>
            </a:r>
            <a:r>
              <a:rPr lang="cs-CZ" altLang="en-US" b="1" dirty="0" err="1"/>
              <a:t>with</a:t>
            </a:r>
            <a:r>
              <a:rPr lang="cs-CZ" altLang="en-US" b="1" dirty="0"/>
              <a:t> </a:t>
            </a:r>
            <a:r>
              <a:rPr lang="cs-CZ" altLang="en-US" b="1" dirty="0" err="1"/>
              <a:t>application</a:t>
            </a:r>
            <a:r>
              <a:rPr lang="cs-CZ" altLang="en-US" b="1" dirty="0"/>
              <a:t> </a:t>
            </a:r>
            <a:r>
              <a:rPr lang="cs-CZ" altLang="en-US" b="1" dirty="0" err="1"/>
              <a:t>of</a:t>
            </a:r>
            <a:r>
              <a:rPr lang="cs-CZ" altLang="en-US" b="1" dirty="0"/>
              <a:t> C. D. </a:t>
            </a:r>
            <a:r>
              <a:rPr lang="cs-CZ" altLang="en-US" b="1" dirty="0" err="1"/>
              <a:t>or</a:t>
            </a:r>
            <a:r>
              <a:rPr lang="cs-CZ" altLang="en-US" b="1" dirty="0"/>
              <a:t> C. S.</a:t>
            </a:r>
            <a:endParaRPr lang="en-US" altLang="en-US" b="1" dirty="0"/>
          </a:p>
        </p:txBody>
      </p:sp>
      <p:sp>
        <p:nvSpPr>
          <p:cNvPr id="52229" name="Rectangle 5"/>
          <p:cNvSpPr>
            <a:spLocks noChangeArrowheads="1"/>
          </p:cNvSpPr>
          <p:nvPr/>
        </p:nvSpPr>
        <p:spPr bwMode="auto">
          <a:xfrm>
            <a:off x="900113" y="4005263"/>
            <a:ext cx="77724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lgn="l" eaLnBrk="0" hangingPunct="0">
              <a:spcBef>
                <a:spcPct val="20000"/>
              </a:spcBef>
              <a:buClr>
                <a:srgbClr val="7D1E1E"/>
              </a:buClr>
              <a:buFont typeface="Wingdings" pitchFamily="2" charset="2"/>
              <a:buChar char="n"/>
              <a:defRPr sz="2400">
                <a:solidFill>
                  <a:schemeClr val="tx1"/>
                </a:solidFill>
                <a:latin typeface="Verdana" pitchFamily="34" charset="0"/>
              </a:defRPr>
            </a:lvl1pPr>
            <a:lvl2pPr marL="876300" indent="-419100" algn="l" eaLnBrk="0" hangingPunct="0">
              <a:spcBef>
                <a:spcPct val="20000"/>
              </a:spcBef>
              <a:buClr>
                <a:srgbClr val="7D1E1E"/>
              </a:buClr>
              <a:buFont typeface="Wingdings" pitchFamily="2" charset="2"/>
              <a:buChar char="n"/>
              <a:defRPr sz="2200">
                <a:solidFill>
                  <a:schemeClr val="tx1"/>
                </a:solidFill>
                <a:latin typeface="Verdana" pitchFamily="34" charset="0"/>
              </a:defRPr>
            </a:lvl2pPr>
            <a:lvl3pPr marL="1295400" indent="-381000" algn="l" eaLnBrk="0" hangingPunct="0">
              <a:spcBef>
                <a:spcPct val="20000"/>
              </a:spcBef>
              <a:buClr>
                <a:srgbClr val="7D1E1E"/>
              </a:buClr>
              <a:buFont typeface="Wingdings" pitchFamily="2" charset="2"/>
              <a:buChar char="n"/>
              <a:defRPr sz="2000">
                <a:solidFill>
                  <a:schemeClr val="tx1"/>
                </a:solidFill>
                <a:latin typeface="Verdana" pitchFamily="34" charset="0"/>
              </a:defRPr>
            </a:lvl3pPr>
            <a:lvl4pPr marL="1752600" indent="-381000" algn="l" eaLnBrk="0" hangingPunct="0">
              <a:spcBef>
                <a:spcPct val="20000"/>
              </a:spcBef>
              <a:buClr>
                <a:srgbClr val="7D1E1E"/>
              </a:buClr>
              <a:buFont typeface="Wingdings" pitchFamily="2" charset="2"/>
              <a:buChar char="§"/>
              <a:defRPr sz="2000">
                <a:solidFill>
                  <a:schemeClr val="tx1"/>
                </a:solidFill>
                <a:latin typeface="Verdana" pitchFamily="34" charset="0"/>
              </a:defRPr>
            </a:lvl4pPr>
            <a:lvl5pPr marL="2209800" indent="-381000" algn="l" eaLnBrk="0" hangingPunct="0">
              <a:spcBef>
                <a:spcPct val="20000"/>
              </a:spcBef>
              <a:buClr>
                <a:srgbClr val="7D1E1E"/>
              </a:buClr>
              <a:buFont typeface="Wingdings" pitchFamily="2" charset="2"/>
              <a:buChar char="§"/>
              <a:defRPr sz="2000">
                <a:solidFill>
                  <a:schemeClr val="tx1"/>
                </a:solidFill>
                <a:latin typeface="Verdana" pitchFamily="34" charset="0"/>
              </a:defRPr>
            </a:lvl5pPr>
            <a:lvl6pPr marL="26670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6pPr>
            <a:lvl7pPr marL="31242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7pPr>
            <a:lvl8pPr marL="35814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8pPr>
            <a:lvl9pPr marL="40386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9pPr>
          </a:lstStyle>
          <a:p>
            <a:pPr>
              <a:buFont typeface="Wingdings" pitchFamily="2" charset="2"/>
              <a:buAutoNum type="arabicPeriod"/>
            </a:pPr>
            <a:r>
              <a:rPr lang="cs-CZ" altLang="en-US">
                <a:latin typeface="Arial" charset="0"/>
              </a:rPr>
              <a:t>One dimension contains more aspects</a:t>
            </a:r>
          </a:p>
          <a:p>
            <a:pPr>
              <a:buFont typeface="Wingdings" pitchFamily="2" charset="2"/>
              <a:buAutoNum type="arabicPeriod"/>
            </a:pPr>
            <a:r>
              <a:rPr lang="cs-CZ" altLang="en-US">
                <a:latin typeface="Arial" charset="0"/>
              </a:rPr>
              <a:t>Point of view</a:t>
            </a:r>
          </a:p>
          <a:p>
            <a:pPr>
              <a:buFont typeface="Wingdings" pitchFamily="2" charset="2"/>
              <a:buAutoNum type="arabicPeriod"/>
            </a:pPr>
            <a:r>
              <a:rPr lang="cs-CZ" altLang="en-US">
                <a:latin typeface="Arial" charset="0"/>
              </a:rPr>
              <a:t>Judgements</a:t>
            </a:r>
            <a:endParaRPr lang="en-US" altLang="en-US">
              <a:latin typeface="Arial" charset="0"/>
            </a:endParaRPr>
          </a:p>
        </p:txBody>
      </p:sp>
    </p:spTree>
    <p:extLst>
      <p:ext uri="{BB962C8B-B14F-4D97-AF65-F5344CB8AC3E}">
        <p14:creationId xmlns:p14="http://schemas.microsoft.com/office/powerpoint/2010/main" val="338238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1397297A-0264-4872-9CEB-C0BE183D2EB6}" type="slidenum">
              <a:rPr lang="cs-CZ"/>
              <a:pPr>
                <a:defRPr/>
              </a:pPr>
              <a:t>11</a:t>
            </a:fld>
            <a:endParaRPr lang="cs-CZ"/>
          </a:p>
        </p:txBody>
      </p:sp>
      <p:sp>
        <p:nvSpPr>
          <p:cNvPr id="54274" name="Rectangle 2"/>
          <p:cNvSpPr>
            <a:spLocks noGrp="1" noChangeArrowheads="1"/>
          </p:cNvSpPr>
          <p:nvPr>
            <p:ph type="title"/>
          </p:nvPr>
        </p:nvSpPr>
        <p:spPr/>
        <p:txBody>
          <a:bodyPr/>
          <a:lstStyle/>
          <a:p>
            <a:r>
              <a:rPr lang="cs-CZ" altLang="en-US" b="1" smtClean="0"/>
              <a:t>Culture shock</a:t>
            </a:r>
            <a:endParaRPr lang="en-US" altLang="en-US" b="1" smtClean="0"/>
          </a:p>
        </p:txBody>
      </p:sp>
      <p:sp>
        <p:nvSpPr>
          <p:cNvPr id="54275"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latin typeface="Arial" charset="0"/>
              </a:rPr>
              <a:t>„Honeymoon Phase“</a:t>
            </a:r>
          </a:p>
          <a:p>
            <a:pPr marL="457200" indent="-457200">
              <a:buFont typeface="Wingdings" pitchFamily="2" charset="2"/>
              <a:buAutoNum type="arabicPeriod"/>
            </a:pPr>
            <a:r>
              <a:rPr lang="cs-CZ" altLang="en-US" smtClean="0">
                <a:latin typeface="Arial" charset="0"/>
              </a:rPr>
              <a:t>„Negotiation Phase“</a:t>
            </a:r>
          </a:p>
          <a:p>
            <a:pPr marL="457200" indent="-457200">
              <a:buFont typeface="Wingdings" pitchFamily="2" charset="2"/>
              <a:buAutoNum type="arabicPeriod"/>
            </a:pPr>
            <a:r>
              <a:rPr lang="cs-CZ" altLang="en-US" smtClean="0">
                <a:latin typeface="Arial" charset="0"/>
              </a:rPr>
              <a:t>„Adjustment Phase“</a:t>
            </a:r>
          </a:p>
          <a:p>
            <a:pPr marL="457200" indent="-457200">
              <a:buFont typeface="Wingdings" pitchFamily="2" charset="2"/>
              <a:buAutoNum type="arabicPeriod"/>
            </a:pPr>
            <a:r>
              <a:rPr lang="cs-CZ" altLang="en-US" smtClean="0">
                <a:latin typeface="Arial" charset="0"/>
              </a:rPr>
              <a:t>„Mastery Phase“</a:t>
            </a:r>
            <a:endParaRPr lang="en-US" altLang="en-US" smtClean="0">
              <a:latin typeface="Arial" charset="0"/>
            </a:endParaRPr>
          </a:p>
        </p:txBody>
      </p:sp>
    </p:spTree>
    <p:extLst>
      <p:ext uri="{BB962C8B-B14F-4D97-AF65-F5344CB8AC3E}">
        <p14:creationId xmlns:p14="http://schemas.microsoft.com/office/powerpoint/2010/main" val="121685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Grp="1" noChangeArrowheads="1"/>
          </p:cNvSpPr>
          <p:nvPr>
            <p:ph type="sldNum" sz="quarter" idx="11"/>
          </p:nvPr>
        </p:nvSpPr>
        <p:spPr>
          <a:ln/>
        </p:spPr>
        <p:txBody>
          <a:bodyPr/>
          <a:lstStyle/>
          <a:p>
            <a:pPr>
              <a:defRPr/>
            </a:pPr>
            <a:fld id="{EB583DB4-7F51-4796-BD50-FF85AC2F68FD}" type="slidenum">
              <a:rPr lang="cs-CZ"/>
              <a:pPr>
                <a:defRPr/>
              </a:pPr>
              <a:t>12</a:t>
            </a:fld>
            <a:endParaRPr lang="cs-CZ"/>
          </a:p>
        </p:txBody>
      </p:sp>
      <p:sp>
        <p:nvSpPr>
          <p:cNvPr id="56322" name="Rectangle 2"/>
          <p:cNvSpPr>
            <a:spLocks noGrp="1" noChangeArrowheads="1"/>
          </p:cNvSpPr>
          <p:nvPr>
            <p:ph type="title"/>
          </p:nvPr>
        </p:nvSpPr>
        <p:spPr/>
        <p:txBody>
          <a:bodyPr/>
          <a:lstStyle/>
          <a:p>
            <a:r>
              <a:rPr lang="cs-CZ" altLang="en-US" b="1" dirty="0" err="1" smtClean="0"/>
              <a:t>The</a:t>
            </a:r>
            <a:r>
              <a:rPr lang="cs-CZ" altLang="en-US" b="1" dirty="0" smtClean="0"/>
              <a:t> </a:t>
            </a:r>
            <a:r>
              <a:rPr lang="cs-CZ" altLang="en-US" b="1" dirty="0" err="1" smtClean="0"/>
              <a:t>differences</a:t>
            </a:r>
            <a:r>
              <a:rPr lang="cs-CZ" altLang="en-US" b="1" dirty="0" smtClean="0"/>
              <a:t> in </a:t>
            </a:r>
            <a:r>
              <a:rPr lang="cs-CZ" altLang="en-US" b="1" dirty="0" err="1" smtClean="0"/>
              <a:t>leadership</a:t>
            </a:r>
            <a:r>
              <a:rPr lang="cs-CZ" altLang="en-US" b="1" dirty="0" smtClean="0"/>
              <a:t> style and </a:t>
            </a:r>
            <a:r>
              <a:rPr lang="cs-CZ" altLang="en-US" b="1" dirty="0" err="1" smtClean="0"/>
              <a:t>organization</a:t>
            </a:r>
            <a:r>
              <a:rPr lang="cs-CZ" altLang="en-US" b="1" dirty="0" smtClean="0"/>
              <a:t> (Mole)</a:t>
            </a:r>
            <a:endParaRPr lang="en-US" altLang="en-US" b="1" dirty="0" smtClean="0"/>
          </a:p>
        </p:txBody>
      </p:sp>
      <p:sp>
        <p:nvSpPr>
          <p:cNvPr id="56325" name="Line 5"/>
          <p:cNvSpPr>
            <a:spLocks noChangeShapeType="1"/>
          </p:cNvSpPr>
          <p:nvPr/>
        </p:nvSpPr>
        <p:spPr bwMode="auto">
          <a:xfrm>
            <a:off x="1619250" y="3644900"/>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6"/>
          <p:cNvSpPr>
            <a:spLocks noChangeShapeType="1"/>
          </p:cNvSpPr>
          <p:nvPr/>
        </p:nvSpPr>
        <p:spPr bwMode="auto">
          <a:xfrm>
            <a:off x="4500563" y="1844675"/>
            <a:ext cx="0" cy="403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Text Box 7"/>
          <p:cNvSpPr txBox="1">
            <a:spLocks noChangeArrowheads="1"/>
          </p:cNvSpPr>
          <p:nvPr/>
        </p:nvSpPr>
        <p:spPr bwMode="auto">
          <a:xfrm rot="16200000">
            <a:off x="131763" y="3619500"/>
            <a:ext cx="215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b="1"/>
              <a:t>Leadership style</a:t>
            </a:r>
            <a:endParaRPr lang="en-US" altLang="en-US" b="1"/>
          </a:p>
        </p:txBody>
      </p:sp>
      <p:sp>
        <p:nvSpPr>
          <p:cNvPr id="56328" name="Text Box 8"/>
          <p:cNvSpPr txBox="1">
            <a:spLocks noChangeArrowheads="1"/>
          </p:cNvSpPr>
          <p:nvPr/>
        </p:nvSpPr>
        <p:spPr bwMode="auto">
          <a:xfrm>
            <a:off x="2484438" y="5949950"/>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b="1"/>
              <a:t>Organization</a:t>
            </a:r>
            <a:endParaRPr lang="en-US" altLang="en-US" b="1"/>
          </a:p>
        </p:txBody>
      </p:sp>
      <p:sp>
        <p:nvSpPr>
          <p:cNvPr id="56329" name="Text Box 9"/>
          <p:cNvSpPr txBox="1">
            <a:spLocks noChangeArrowheads="1"/>
          </p:cNvSpPr>
          <p:nvPr/>
        </p:nvSpPr>
        <p:spPr bwMode="auto">
          <a:xfrm>
            <a:off x="250825" y="1844675"/>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Individual</a:t>
            </a:r>
            <a:endParaRPr lang="en-US" altLang="en-US" i="1"/>
          </a:p>
        </p:txBody>
      </p:sp>
      <p:sp>
        <p:nvSpPr>
          <p:cNvPr id="56330" name="Text Box 10"/>
          <p:cNvSpPr txBox="1">
            <a:spLocks noChangeArrowheads="1"/>
          </p:cNvSpPr>
          <p:nvPr/>
        </p:nvSpPr>
        <p:spPr bwMode="auto">
          <a:xfrm>
            <a:off x="250825" y="5445125"/>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Group</a:t>
            </a:r>
            <a:endParaRPr lang="en-US" altLang="en-US" i="1"/>
          </a:p>
        </p:txBody>
      </p:sp>
      <p:sp>
        <p:nvSpPr>
          <p:cNvPr id="56331" name="Text Box 11"/>
          <p:cNvSpPr txBox="1">
            <a:spLocks noChangeArrowheads="1"/>
          </p:cNvSpPr>
          <p:nvPr/>
        </p:nvSpPr>
        <p:spPr bwMode="auto">
          <a:xfrm>
            <a:off x="684213" y="5805488"/>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Organical</a:t>
            </a:r>
            <a:endParaRPr lang="en-US" altLang="en-US" i="1"/>
          </a:p>
        </p:txBody>
      </p:sp>
      <p:sp>
        <p:nvSpPr>
          <p:cNvPr id="56332" name="Text Box 12"/>
          <p:cNvSpPr txBox="1">
            <a:spLocks noChangeArrowheads="1"/>
          </p:cNvSpPr>
          <p:nvPr/>
        </p:nvSpPr>
        <p:spPr bwMode="auto">
          <a:xfrm>
            <a:off x="6300788" y="5805488"/>
            <a:ext cx="1655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Systematical</a:t>
            </a:r>
            <a:endParaRPr lang="en-US" altLang="en-US" i="1"/>
          </a:p>
        </p:txBody>
      </p:sp>
      <p:sp>
        <p:nvSpPr>
          <p:cNvPr id="56333" name="Text Box 13"/>
          <p:cNvSpPr txBox="1">
            <a:spLocks noChangeArrowheads="1"/>
          </p:cNvSpPr>
          <p:nvPr/>
        </p:nvSpPr>
        <p:spPr bwMode="auto">
          <a:xfrm>
            <a:off x="4787900" y="1844675"/>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France</a:t>
            </a:r>
            <a:endParaRPr lang="en-US" altLang="en-US"/>
          </a:p>
        </p:txBody>
      </p:sp>
      <p:sp>
        <p:nvSpPr>
          <p:cNvPr id="56334" name="Text Box 14"/>
          <p:cNvSpPr txBox="1">
            <a:spLocks noChangeArrowheads="1"/>
          </p:cNvSpPr>
          <p:nvPr/>
        </p:nvSpPr>
        <p:spPr bwMode="auto">
          <a:xfrm>
            <a:off x="3203575" y="1989138"/>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Spain</a:t>
            </a:r>
            <a:endParaRPr lang="en-US" altLang="en-US"/>
          </a:p>
        </p:txBody>
      </p:sp>
      <p:sp>
        <p:nvSpPr>
          <p:cNvPr id="56335" name="Text Box 15"/>
          <p:cNvSpPr txBox="1">
            <a:spLocks noChangeArrowheads="1"/>
          </p:cNvSpPr>
          <p:nvPr/>
        </p:nvSpPr>
        <p:spPr bwMode="auto">
          <a:xfrm>
            <a:off x="1763713" y="2708275"/>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Portugal</a:t>
            </a:r>
            <a:endParaRPr lang="en-US" altLang="en-US"/>
          </a:p>
        </p:txBody>
      </p:sp>
      <p:sp>
        <p:nvSpPr>
          <p:cNvPr id="56336" name="Text Box 16"/>
          <p:cNvSpPr txBox="1">
            <a:spLocks noChangeArrowheads="1"/>
          </p:cNvSpPr>
          <p:nvPr/>
        </p:nvSpPr>
        <p:spPr bwMode="auto">
          <a:xfrm>
            <a:off x="4284663" y="2708275"/>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Belgium</a:t>
            </a:r>
            <a:endParaRPr lang="en-US" altLang="en-US"/>
          </a:p>
        </p:txBody>
      </p:sp>
      <p:sp>
        <p:nvSpPr>
          <p:cNvPr id="56337" name="Text Box 17"/>
          <p:cNvSpPr txBox="1">
            <a:spLocks noChangeArrowheads="1"/>
          </p:cNvSpPr>
          <p:nvPr/>
        </p:nvSpPr>
        <p:spPr bwMode="auto">
          <a:xfrm>
            <a:off x="4284663" y="3789363"/>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Ireland</a:t>
            </a:r>
            <a:endParaRPr lang="en-US" altLang="en-US"/>
          </a:p>
        </p:txBody>
      </p:sp>
      <p:sp>
        <p:nvSpPr>
          <p:cNvPr id="56338" name="Text Box 18"/>
          <p:cNvSpPr txBox="1">
            <a:spLocks noChangeArrowheads="1"/>
          </p:cNvSpPr>
          <p:nvPr/>
        </p:nvSpPr>
        <p:spPr bwMode="auto">
          <a:xfrm>
            <a:off x="4572000" y="4292600"/>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UK</a:t>
            </a:r>
            <a:endParaRPr lang="en-US" altLang="en-US"/>
          </a:p>
        </p:txBody>
      </p:sp>
      <p:sp>
        <p:nvSpPr>
          <p:cNvPr id="56339" name="Text Box 19"/>
          <p:cNvSpPr txBox="1">
            <a:spLocks noChangeArrowheads="1"/>
          </p:cNvSpPr>
          <p:nvPr/>
        </p:nvSpPr>
        <p:spPr bwMode="auto">
          <a:xfrm>
            <a:off x="1403350" y="4581525"/>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Greece</a:t>
            </a:r>
            <a:endParaRPr lang="en-US" altLang="en-US"/>
          </a:p>
        </p:txBody>
      </p:sp>
      <p:sp>
        <p:nvSpPr>
          <p:cNvPr id="56340" name="Text Box 20"/>
          <p:cNvSpPr txBox="1">
            <a:spLocks noChangeArrowheads="1"/>
          </p:cNvSpPr>
          <p:nvPr/>
        </p:nvSpPr>
        <p:spPr bwMode="auto">
          <a:xfrm>
            <a:off x="2700338" y="4868863"/>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Italy</a:t>
            </a:r>
            <a:endParaRPr lang="en-US" altLang="en-US"/>
          </a:p>
        </p:txBody>
      </p:sp>
      <p:sp>
        <p:nvSpPr>
          <p:cNvPr id="56341" name="Text Box 21"/>
          <p:cNvSpPr txBox="1">
            <a:spLocks noChangeArrowheads="1"/>
          </p:cNvSpPr>
          <p:nvPr/>
        </p:nvSpPr>
        <p:spPr bwMode="auto">
          <a:xfrm>
            <a:off x="6588125" y="5084763"/>
            <a:ext cx="1296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Netherlands</a:t>
            </a:r>
            <a:endParaRPr lang="en-US" altLang="en-US"/>
          </a:p>
        </p:txBody>
      </p:sp>
      <p:sp>
        <p:nvSpPr>
          <p:cNvPr id="56342" name="Text Box 22"/>
          <p:cNvSpPr txBox="1">
            <a:spLocks noChangeArrowheads="1"/>
          </p:cNvSpPr>
          <p:nvPr/>
        </p:nvSpPr>
        <p:spPr bwMode="auto">
          <a:xfrm>
            <a:off x="6732588" y="4221163"/>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Denmark</a:t>
            </a:r>
            <a:endParaRPr lang="en-US" altLang="en-US"/>
          </a:p>
        </p:txBody>
      </p:sp>
      <p:sp>
        <p:nvSpPr>
          <p:cNvPr id="56343" name="Text Box 23"/>
          <p:cNvSpPr txBox="1">
            <a:spLocks noChangeArrowheads="1"/>
          </p:cNvSpPr>
          <p:nvPr/>
        </p:nvSpPr>
        <p:spPr bwMode="auto">
          <a:xfrm>
            <a:off x="5219700" y="3068638"/>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Luxembourgh</a:t>
            </a:r>
            <a:endParaRPr lang="en-US" altLang="en-US"/>
          </a:p>
        </p:txBody>
      </p:sp>
      <p:sp>
        <p:nvSpPr>
          <p:cNvPr id="56344" name="Text Box 24"/>
          <p:cNvSpPr txBox="1">
            <a:spLocks noChangeArrowheads="1"/>
          </p:cNvSpPr>
          <p:nvPr/>
        </p:nvSpPr>
        <p:spPr bwMode="auto">
          <a:xfrm>
            <a:off x="6516688" y="2852738"/>
            <a:ext cx="1223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Germany</a:t>
            </a:r>
            <a:endParaRPr lang="en-US" altLang="en-US"/>
          </a:p>
        </p:txBody>
      </p:sp>
      <p:sp>
        <p:nvSpPr>
          <p:cNvPr id="56345" name="Text Box 25"/>
          <p:cNvSpPr txBox="1">
            <a:spLocks noChangeArrowheads="1"/>
          </p:cNvSpPr>
          <p:nvPr/>
        </p:nvSpPr>
        <p:spPr bwMode="auto">
          <a:xfrm>
            <a:off x="6659563" y="2205038"/>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USA</a:t>
            </a:r>
            <a:endParaRPr lang="en-US" altLang="en-US"/>
          </a:p>
        </p:txBody>
      </p:sp>
    </p:spTree>
    <p:extLst>
      <p:ext uri="{BB962C8B-B14F-4D97-AF65-F5344CB8AC3E}">
        <p14:creationId xmlns:p14="http://schemas.microsoft.com/office/powerpoint/2010/main" val="48116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1"/>
          </p:nvPr>
        </p:nvSpPr>
        <p:spPr>
          <a:ln/>
        </p:spPr>
        <p:txBody>
          <a:bodyPr/>
          <a:lstStyle/>
          <a:p>
            <a:pPr>
              <a:defRPr/>
            </a:pPr>
            <a:fld id="{3FE4BB1E-C0BD-44A6-A9F2-2F5CA4AD12B7}" type="slidenum">
              <a:rPr lang="cs-CZ"/>
              <a:pPr>
                <a:defRPr/>
              </a:pPr>
              <a:t>13</a:t>
            </a:fld>
            <a:endParaRPr lang="cs-CZ"/>
          </a:p>
        </p:txBody>
      </p:sp>
      <p:sp>
        <p:nvSpPr>
          <p:cNvPr id="6"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0DE77C39-3E98-4B19-AF6F-E1E6DDE8B2AB}" type="slidenum">
              <a:rPr lang="cs-CZ" sz="1000" b="1">
                <a:solidFill>
                  <a:srgbClr val="7D1E1E"/>
                </a:solidFill>
                <a:latin typeface="+mn-lt"/>
              </a:rPr>
              <a:pPr>
                <a:defRPr/>
              </a:pPr>
              <a:t>13</a:t>
            </a:fld>
            <a:endParaRPr lang="cs-CZ" sz="1000" b="1">
              <a:solidFill>
                <a:srgbClr val="7D1E1E"/>
              </a:solidFill>
              <a:latin typeface="+mn-lt"/>
            </a:endParaRPr>
          </a:p>
        </p:txBody>
      </p:sp>
      <p:sp>
        <p:nvSpPr>
          <p:cNvPr id="58372" name="Rectangle 2"/>
          <p:cNvSpPr>
            <a:spLocks noGrp="1" noChangeArrowheads="1"/>
          </p:cNvSpPr>
          <p:nvPr>
            <p:ph type="title" idx="4294967295"/>
          </p:nvPr>
        </p:nvSpPr>
        <p:spPr/>
        <p:txBody>
          <a:bodyPr/>
          <a:lstStyle/>
          <a:p>
            <a:pPr eaLnBrk="1" hangingPunct="1"/>
            <a:r>
              <a:rPr lang="cs-CZ" altLang="en-US" b="1" dirty="0" smtClean="0"/>
              <a:t>Czech </a:t>
            </a:r>
            <a:r>
              <a:rPr lang="cs-CZ" altLang="en-US" b="1" dirty="0" err="1" smtClean="0"/>
              <a:t>cultural</a:t>
            </a:r>
            <a:r>
              <a:rPr lang="cs-CZ" altLang="en-US" b="1" dirty="0" smtClean="0"/>
              <a:t> </a:t>
            </a:r>
            <a:r>
              <a:rPr lang="cs-CZ" altLang="en-US" b="1" dirty="0" err="1" smtClean="0"/>
              <a:t>standards</a:t>
            </a:r>
            <a:r>
              <a:rPr lang="cs-CZ" altLang="en-US" b="1" dirty="0" smtClean="0"/>
              <a:t> (Nový, </a:t>
            </a:r>
            <a:r>
              <a:rPr lang="cs-CZ" altLang="en-US" b="1" dirty="0" err="1" smtClean="0"/>
              <a:t>Schroll</a:t>
            </a:r>
            <a:r>
              <a:rPr lang="cs-CZ" altLang="en-US" b="1" dirty="0" smtClean="0"/>
              <a:t>-Machl)</a:t>
            </a:r>
          </a:p>
        </p:txBody>
      </p:sp>
      <p:sp>
        <p:nvSpPr>
          <p:cNvPr id="58373" name="Rectangle 3"/>
          <p:cNvSpPr>
            <a:spLocks noGrp="1" noChangeArrowheads="1"/>
          </p:cNvSpPr>
          <p:nvPr>
            <p:ph type="body" idx="4294967295"/>
          </p:nvPr>
        </p:nvSpPr>
        <p:spPr>
          <a:xfrm>
            <a:off x="914400" y="2110291"/>
            <a:ext cx="7772400" cy="4357687"/>
          </a:xfrm>
        </p:spPr>
        <p:txBody>
          <a:bodyPr/>
          <a:lstStyle/>
          <a:p>
            <a:pPr marL="457200" indent="-457200" eaLnBrk="1" hangingPunct="1">
              <a:lnSpc>
                <a:spcPct val="90000"/>
              </a:lnSpc>
              <a:buFont typeface="Wingdings" pitchFamily="2" charset="2"/>
              <a:buAutoNum type="arabicPeriod"/>
            </a:pPr>
            <a:r>
              <a:rPr lang="en-US" altLang="en-US" sz="2200" dirty="0" smtClean="0"/>
              <a:t>Relationships orientation</a:t>
            </a:r>
            <a:r>
              <a:rPr lang="cs-CZ" altLang="en-US" sz="2200" dirty="0" smtClean="0"/>
              <a:t> (</a:t>
            </a:r>
            <a:r>
              <a:rPr lang="en-US" altLang="en-US" sz="2200" dirty="0" smtClean="0"/>
              <a:t>prefer relationships to material aspect</a:t>
            </a:r>
            <a:r>
              <a:rPr lang="cs-CZ" altLang="en-US" sz="2200" dirty="0" smtClean="0"/>
              <a:t>)</a:t>
            </a:r>
            <a:endParaRPr lang="en-US" altLang="en-US" sz="2200" dirty="0" smtClean="0"/>
          </a:p>
          <a:p>
            <a:pPr marL="457200" indent="-457200" eaLnBrk="1" hangingPunct="1">
              <a:lnSpc>
                <a:spcPct val="90000"/>
              </a:lnSpc>
              <a:buFont typeface="Wingdings" pitchFamily="2" charset="2"/>
              <a:buAutoNum type="arabicPeriod"/>
            </a:pPr>
            <a:r>
              <a:rPr lang="en-US" altLang="en-US" sz="2200" dirty="0" smtClean="0"/>
              <a:t>Underestimating structures</a:t>
            </a:r>
            <a:r>
              <a:rPr lang="cs-CZ" altLang="en-US" sz="2200" dirty="0" smtClean="0"/>
              <a:t> (</a:t>
            </a:r>
            <a:r>
              <a:rPr lang="en-US" altLang="en-US" sz="2200" dirty="0" smtClean="0"/>
              <a:t>love for improvisation</a:t>
            </a:r>
            <a:r>
              <a:rPr lang="cs-CZ" altLang="en-US" sz="2200" dirty="0" smtClean="0"/>
              <a:t>)</a:t>
            </a:r>
            <a:endParaRPr lang="en-US" altLang="en-US" sz="2200" dirty="0" smtClean="0"/>
          </a:p>
          <a:p>
            <a:pPr marL="457200" indent="-457200" eaLnBrk="1" hangingPunct="1">
              <a:lnSpc>
                <a:spcPct val="90000"/>
              </a:lnSpc>
              <a:buFont typeface="Wingdings" pitchFamily="2" charset="2"/>
              <a:buAutoNum type="arabicPeriod"/>
            </a:pPr>
            <a:r>
              <a:rPr lang="en-US" altLang="en-US" sz="2200" dirty="0" smtClean="0"/>
              <a:t>Simultaneity</a:t>
            </a:r>
            <a:r>
              <a:rPr lang="cs-CZ" altLang="en-US" sz="2200" dirty="0" smtClean="0"/>
              <a:t> (</a:t>
            </a:r>
            <a:r>
              <a:rPr lang="en-US" altLang="en-US" sz="2200" dirty="0" smtClean="0"/>
              <a:t>parallel work</a:t>
            </a:r>
            <a:r>
              <a:rPr lang="cs-CZ" altLang="en-US" sz="2200" dirty="0" smtClean="0"/>
              <a:t>)</a:t>
            </a:r>
            <a:endParaRPr lang="en-US" altLang="en-US" sz="2200" dirty="0" smtClean="0"/>
          </a:p>
          <a:p>
            <a:pPr marL="457200" indent="-457200" eaLnBrk="1" hangingPunct="1">
              <a:lnSpc>
                <a:spcPct val="90000"/>
              </a:lnSpc>
              <a:buFont typeface="Wingdings" pitchFamily="2" charset="2"/>
              <a:buAutoNum type="arabicPeriod"/>
            </a:pPr>
            <a:r>
              <a:rPr lang="en-US" altLang="en-US" sz="2200" dirty="0" smtClean="0"/>
              <a:t>Control aims people</a:t>
            </a:r>
            <a:r>
              <a:rPr lang="cs-CZ" altLang="en-US" sz="2200" dirty="0" smtClean="0"/>
              <a:t> </a:t>
            </a:r>
            <a:r>
              <a:rPr lang="en-US" altLang="en-US" sz="2200" dirty="0" smtClean="0"/>
              <a:t>not rules</a:t>
            </a:r>
          </a:p>
          <a:p>
            <a:pPr marL="457200" indent="-457200" eaLnBrk="1" hangingPunct="1">
              <a:lnSpc>
                <a:spcPct val="90000"/>
              </a:lnSpc>
              <a:buFont typeface="Wingdings" pitchFamily="2" charset="2"/>
              <a:buAutoNum type="arabicPeriod"/>
            </a:pPr>
            <a:r>
              <a:rPr lang="en-US" altLang="en-US" sz="2200" dirty="0" smtClean="0"/>
              <a:t>Diffusion culture</a:t>
            </a:r>
          </a:p>
          <a:p>
            <a:pPr marL="457200" indent="-457200" eaLnBrk="1" hangingPunct="1">
              <a:lnSpc>
                <a:spcPct val="90000"/>
              </a:lnSpc>
              <a:buFont typeface="Wingdings" pitchFamily="2" charset="2"/>
              <a:buAutoNum type="arabicPeriod"/>
            </a:pPr>
            <a:r>
              <a:rPr lang="en-US" altLang="en-US" sz="2200" dirty="0" smtClean="0"/>
              <a:t>High communication context</a:t>
            </a:r>
          </a:p>
          <a:p>
            <a:pPr marL="457200" indent="-457200" eaLnBrk="1" hangingPunct="1">
              <a:lnSpc>
                <a:spcPct val="90000"/>
              </a:lnSpc>
              <a:buFont typeface="Wingdings" pitchFamily="2" charset="2"/>
              <a:buAutoNum type="arabicPeriod"/>
            </a:pPr>
            <a:r>
              <a:rPr lang="en-US" altLang="en-US" sz="2200" dirty="0" smtClean="0"/>
              <a:t>Avoiding conflicts</a:t>
            </a:r>
          </a:p>
          <a:p>
            <a:pPr marL="457200" indent="-457200" eaLnBrk="1" hangingPunct="1">
              <a:lnSpc>
                <a:spcPct val="90000"/>
              </a:lnSpc>
              <a:buFont typeface="Wingdings" pitchFamily="2" charset="2"/>
              <a:buAutoNum type="arabicPeriod"/>
            </a:pPr>
            <a:r>
              <a:rPr lang="en-US" altLang="en-US" sz="2200" dirty="0" smtClean="0"/>
              <a:t>Variable self-confidence</a:t>
            </a:r>
          </a:p>
        </p:txBody>
      </p:sp>
    </p:spTree>
    <p:extLst>
      <p:ext uri="{BB962C8B-B14F-4D97-AF65-F5344CB8AC3E}">
        <p14:creationId xmlns:p14="http://schemas.microsoft.com/office/powerpoint/2010/main" val="3549102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721AE5A2-2433-4504-AB0C-28558DB7C318}" type="slidenum">
              <a:rPr lang="cs-CZ"/>
              <a:pPr>
                <a:defRPr/>
              </a:pPr>
              <a:t>14</a:t>
            </a:fld>
            <a:endParaRPr lang="cs-CZ"/>
          </a:p>
        </p:txBody>
      </p:sp>
      <p:sp>
        <p:nvSpPr>
          <p:cNvPr id="13314" name="Title 1"/>
          <p:cNvSpPr>
            <a:spLocks noGrp="1"/>
          </p:cNvSpPr>
          <p:nvPr>
            <p:ph type="title"/>
          </p:nvPr>
        </p:nvSpPr>
        <p:spPr/>
        <p:txBody>
          <a:bodyPr/>
          <a:lstStyle/>
          <a:p>
            <a:r>
              <a:rPr lang="en-US" altLang="en-US" b="1" dirty="0" smtClean="0"/>
              <a:t>Human Communication</a:t>
            </a:r>
          </a:p>
        </p:txBody>
      </p:sp>
      <p:sp>
        <p:nvSpPr>
          <p:cNvPr id="3" name="Content Placeholder 2"/>
          <p:cNvSpPr>
            <a:spLocks noGrp="1"/>
          </p:cNvSpPr>
          <p:nvPr>
            <p:ph idx="1"/>
          </p:nvPr>
        </p:nvSpPr>
        <p:spPr/>
        <p:txBody>
          <a:bodyPr/>
          <a:lstStyle/>
          <a:p>
            <a:pPr>
              <a:buFont typeface="Wingdings" pitchFamily="2" charset="2"/>
              <a:buNone/>
              <a:defRPr/>
            </a:pPr>
            <a:r>
              <a:rPr lang="en-US" dirty="0" smtClean="0"/>
              <a:t>Three major parts in human face to face communication. According to the research:</a:t>
            </a:r>
            <a:r>
              <a:rPr lang="en-US" baseline="30000" dirty="0" smtClean="0">
                <a:hlinkClick r:id="rId2" action="ppaction://hlinkfile"/>
              </a:rPr>
              <a:t>[1]</a:t>
            </a:r>
            <a:endParaRPr lang="en-US" dirty="0" smtClean="0"/>
          </a:p>
          <a:p>
            <a:pPr marL="457200" indent="-457200">
              <a:buFont typeface="+mj-lt"/>
              <a:buAutoNum type="arabicPeriod"/>
              <a:defRPr/>
            </a:pPr>
            <a:endParaRPr lang="en-US" dirty="0" smtClean="0"/>
          </a:p>
          <a:p>
            <a:pPr marL="457200" indent="-457200">
              <a:buFont typeface="+mj-lt"/>
              <a:buAutoNum type="arabicPeriod"/>
              <a:defRPr/>
            </a:pPr>
            <a:r>
              <a:rPr lang="en-US" dirty="0" smtClean="0"/>
              <a:t>55% of impact is determined by body language—postures, gestures, and eye contact, </a:t>
            </a:r>
          </a:p>
          <a:p>
            <a:pPr marL="457200" indent="-457200">
              <a:buFont typeface="+mj-lt"/>
              <a:buAutoNum type="arabicPeriod"/>
              <a:defRPr/>
            </a:pPr>
            <a:r>
              <a:rPr lang="en-US" dirty="0" smtClean="0"/>
              <a:t>38% by the tone of voice, and </a:t>
            </a:r>
          </a:p>
          <a:p>
            <a:pPr marL="457200" indent="-457200">
              <a:buFont typeface="+mj-lt"/>
              <a:buAutoNum type="arabicPeriod"/>
              <a:defRPr/>
            </a:pPr>
            <a:r>
              <a:rPr lang="en-US" dirty="0" smtClean="0"/>
              <a:t>7% by the content or the words used in the </a:t>
            </a:r>
            <a:r>
              <a:rPr lang="en-US" dirty="0" smtClean="0">
                <a:hlinkClick r:id="rId3" action="ppaction://hlinkfile" tooltip="Communication process (page does not exist)"/>
              </a:rPr>
              <a:t>communication process</a:t>
            </a:r>
            <a:r>
              <a:rPr lang="en-US" dirty="0" smtClean="0"/>
              <a:t>.</a:t>
            </a:r>
          </a:p>
          <a:p>
            <a:pPr>
              <a:defRPr/>
            </a:pPr>
            <a:endParaRPr lang="en-US" dirty="0" smtClean="0"/>
          </a:p>
          <a:p>
            <a:pPr algn="r">
              <a:buFont typeface="Wingdings" pitchFamily="2" charset="2"/>
              <a:buNone/>
              <a:defRPr/>
            </a:pPr>
            <a:r>
              <a:rPr lang="en-US" sz="1200" baseline="30000" dirty="0" smtClean="0">
                <a:hlinkClick r:id="rId4" action="ppaction://hlinkfile"/>
              </a:rPr>
              <a:t>[1]</a:t>
            </a:r>
            <a:r>
              <a:rPr lang="en-US" sz="1200" baseline="30000" dirty="0" smtClean="0"/>
              <a:t> </a:t>
            </a:r>
            <a:r>
              <a:rPr lang="en-US" sz="1200" dirty="0" err="1" smtClean="0"/>
              <a:t>Mehrabian</a:t>
            </a:r>
            <a:r>
              <a:rPr lang="en-US" sz="1200" dirty="0" smtClean="0"/>
              <a:t> and Ferris (1967). "Inference of Attitude from Nonverbal Communication in Two Channels". In: </a:t>
            </a:r>
            <a:r>
              <a:rPr lang="en-US" sz="1200" i="1" dirty="0" smtClean="0"/>
              <a:t>The Journal of </a:t>
            </a:r>
            <a:r>
              <a:rPr lang="en-US" sz="1200" i="1" dirty="0" err="1" smtClean="0"/>
              <a:t>Counselling</a:t>
            </a:r>
            <a:r>
              <a:rPr lang="en-US" sz="1200" i="1" dirty="0" smtClean="0"/>
              <a:t> Psychology</a:t>
            </a:r>
            <a:r>
              <a:rPr lang="en-US" sz="1200" dirty="0" smtClean="0"/>
              <a:t> Vol.31, 1967, pp.248-52.</a:t>
            </a:r>
            <a:endParaRPr lang="en-US" sz="1200" dirty="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A765426C-E3EA-4D72-9657-ADD02A53173E}" type="slidenum">
              <a:rPr lang="cs-CZ" sz="1000" b="1">
                <a:solidFill>
                  <a:srgbClr val="7D1E1E"/>
                </a:solidFill>
                <a:latin typeface="+mn-lt"/>
              </a:rPr>
              <a:pPr>
                <a:defRPr/>
              </a:pPr>
              <a:t>14</a:t>
            </a:fld>
            <a:endParaRPr lang="cs-CZ" sz="1000" b="1">
              <a:solidFill>
                <a:srgbClr val="7D1E1E"/>
              </a:solidFill>
              <a:latin typeface="+mn-lt"/>
            </a:endParaRPr>
          </a:p>
        </p:txBody>
      </p:sp>
    </p:spTree>
    <p:extLst>
      <p:ext uri="{BB962C8B-B14F-4D97-AF65-F5344CB8AC3E}">
        <p14:creationId xmlns:p14="http://schemas.microsoft.com/office/powerpoint/2010/main" val="348713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F4FBCC56-59DA-468A-A53A-FFD76414CB1B}" type="slidenum">
              <a:rPr lang="cs-CZ"/>
              <a:pPr>
                <a:defRPr/>
              </a:pPr>
              <a:t>15</a:t>
            </a:fld>
            <a:endParaRPr lang="cs-CZ"/>
          </a:p>
        </p:txBody>
      </p:sp>
      <p:sp>
        <p:nvSpPr>
          <p:cNvPr id="14338" name="Title 1"/>
          <p:cNvSpPr>
            <a:spLocks noGrp="1"/>
          </p:cNvSpPr>
          <p:nvPr>
            <p:ph type="title"/>
          </p:nvPr>
        </p:nvSpPr>
        <p:spPr/>
        <p:txBody>
          <a:bodyPr/>
          <a:lstStyle/>
          <a:p>
            <a:r>
              <a:rPr lang="en-US" altLang="en-US" b="1" dirty="0" smtClean="0"/>
              <a:t>Verbal Communication</a:t>
            </a:r>
          </a:p>
        </p:txBody>
      </p:sp>
      <p:sp>
        <p:nvSpPr>
          <p:cNvPr id="14339" name="Content Placeholder 2"/>
          <p:cNvSpPr>
            <a:spLocks noGrp="1"/>
          </p:cNvSpPr>
          <p:nvPr>
            <p:ph idx="1"/>
          </p:nvPr>
        </p:nvSpPr>
        <p:spPr/>
        <p:txBody>
          <a:bodyPr/>
          <a:lstStyle/>
          <a:p>
            <a:pPr>
              <a:buFont typeface="Wingdings" pitchFamily="2" charset="2"/>
              <a:buNone/>
            </a:pPr>
            <a:r>
              <a:rPr lang="en-US" altLang="en-US" sz="2200" smtClean="0"/>
              <a:t>Just 7 % </a:t>
            </a:r>
            <a:r>
              <a:rPr lang="cs-CZ" altLang="en-US" sz="2200" smtClean="0">
                <a:latin typeface="Arial" charset="0"/>
              </a:rPr>
              <a:t>of human communication </a:t>
            </a:r>
            <a:r>
              <a:rPr lang="en-US" altLang="en-US" sz="2200" smtClean="0"/>
              <a:t>accounts for words.</a:t>
            </a:r>
          </a:p>
          <a:p>
            <a:pPr>
              <a:buFont typeface="Wingdings" pitchFamily="2" charset="2"/>
              <a:buNone/>
            </a:pPr>
            <a:endParaRPr lang="en-US" altLang="en-US" sz="2200" smtClean="0"/>
          </a:p>
          <a:p>
            <a:pPr>
              <a:buFont typeface="Wingdings" pitchFamily="2" charset="2"/>
              <a:buNone/>
            </a:pPr>
            <a:r>
              <a:rPr lang="en-US" altLang="en-US" sz="2200" b="1" smtClean="0"/>
              <a:t>But</a:t>
            </a:r>
            <a:r>
              <a:rPr lang="en-US" altLang="en-US" sz="2200" smtClean="0"/>
              <a:t>:</a:t>
            </a:r>
          </a:p>
          <a:p>
            <a:pPr>
              <a:buFont typeface="Wingdings" pitchFamily="2" charset="2"/>
              <a:buNone/>
            </a:pPr>
            <a:r>
              <a:rPr lang="en-US" altLang="en-US" sz="2200" u="sng" smtClean="0"/>
              <a:t>Native</a:t>
            </a:r>
            <a:r>
              <a:rPr lang="en-US" altLang="en-US" sz="2200" smtClean="0"/>
              <a:t> or </a:t>
            </a:r>
            <a:r>
              <a:rPr lang="en-US" altLang="en-US" sz="2200" u="sng" smtClean="0"/>
              <a:t>second</a:t>
            </a:r>
            <a:r>
              <a:rPr lang="en-US" altLang="en-US" sz="2200" smtClean="0"/>
              <a:t> language.</a:t>
            </a:r>
          </a:p>
          <a:p>
            <a:pPr>
              <a:buFont typeface="Wingdings" pitchFamily="2" charset="2"/>
              <a:buNone/>
            </a:pPr>
            <a:endParaRPr lang="en-US" altLang="en-US" sz="2200" smtClean="0"/>
          </a:p>
          <a:p>
            <a:pPr>
              <a:buFont typeface="Wingdings" pitchFamily="2" charset="2"/>
              <a:buNone/>
            </a:pPr>
            <a:r>
              <a:rPr lang="en-US" altLang="en-US" sz="2200" b="1" smtClean="0"/>
              <a:t>And</a:t>
            </a:r>
            <a:r>
              <a:rPr lang="en-US" altLang="en-US" sz="2200" smtClean="0"/>
              <a:t>:</a:t>
            </a:r>
          </a:p>
          <a:p>
            <a:pPr>
              <a:buFont typeface="Wingdings" pitchFamily="2" charset="2"/>
              <a:buNone/>
            </a:pPr>
            <a:r>
              <a:rPr lang="en-US" altLang="en-US" sz="2200" u="sng" smtClean="0"/>
              <a:t>Active</a:t>
            </a:r>
            <a:r>
              <a:rPr lang="en-US" altLang="en-US" sz="2200" smtClean="0"/>
              <a:t> or </a:t>
            </a:r>
            <a:r>
              <a:rPr lang="en-US" altLang="en-US" sz="2200" u="sng" smtClean="0"/>
              <a:t>passive</a:t>
            </a:r>
            <a:r>
              <a:rPr lang="en-US" altLang="en-US" sz="2200" smtClean="0"/>
              <a:t> use.</a:t>
            </a:r>
          </a:p>
          <a:p>
            <a:pPr>
              <a:buFont typeface="Wingdings" pitchFamily="2" charset="2"/>
              <a:buNone/>
            </a:pPr>
            <a:endParaRPr lang="en-US" altLang="en-US" sz="2200" smtClean="0"/>
          </a:p>
          <a:p>
            <a:pPr>
              <a:buFont typeface="Wingdings" pitchFamily="2" charset="2"/>
              <a:buNone/>
            </a:pPr>
            <a:r>
              <a:rPr lang="en-US" altLang="en-US" sz="2200" b="1" smtClean="0"/>
              <a:t>Also</a:t>
            </a:r>
            <a:r>
              <a:rPr lang="en-US" altLang="en-US" sz="2200" smtClean="0"/>
              <a:t>:</a:t>
            </a:r>
          </a:p>
          <a:p>
            <a:pPr>
              <a:buFont typeface="Wingdings" pitchFamily="2" charset="2"/>
              <a:buNone/>
            </a:pPr>
            <a:r>
              <a:rPr lang="en-US" altLang="en-US" sz="2200" u="sng" smtClean="0"/>
              <a:t>Slang</a:t>
            </a:r>
            <a:r>
              <a:rPr lang="en-US" altLang="en-US" sz="2200" smtClean="0"/>
              <a:t>, </a:t>
            </a:r>
            <a:r>
              <a:rPr lang="en-US" altLang="en-US" sz="2200" u="sng" smtClean="0"/>
              <a:t>colloquial</a:t>
            </a:r>
            <a:r>
              <a:rPr lang="en-US" altLang="en-US" sz="2200" smtClean="0"/>
              <a:t> or </a:t>
            </a:r>
            <a:r>
              <a:rPr lang="en-US" altLang="en-US" sz="2200" u="sng" smtClean="0"/>
              <a:t>contextual</a:t>
            </a:r>
            <a:r>
              <a:rPr lang="en-US" altLang="en-US" sz="2200" smtClean="0"/>
              <a:t> expressions.</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27A9912C-BE42-4884-BB38-3724A441B80F}" type="slidenum">
              <a:rPr lang="cs-CZ" sz="1000" b="1">
                <a:solidFill>
                  <a:srgbClr val="7D1E1E"/>
                </a:solidFill>
                <a:latin typeface="+mn-lt"/>
              </a:rPr>
              <a:pPr>
                <a:defRPr/>
              </a:pPr>
              <a:t>15</a:t>
            </a:fld>
            <a:endParaRPr lang="cs-CZ" sz="1000" b="1">
              <a:solidFill>
                <a:srgbClr val="7D1E1E"/>
              </a:solidFill>
              <a:latin typeface="+mn-lt"/>
            </a:endParaRPr>
          </a:p>
        </p:txBody>
      </p:sp>
    </p:spTree>
    <p:extLst>
      <p:ext uri="{BB962C8B-B14F-4D97-AF65-F5344CB8AC3E}">
        <p14:creationId xmlns:p14="http://schemas.microsoft.com/office/powerpoint/2010/main" val="2701670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7CBF7FC2-6DFA-4774-8CC3-66FABF76A33F}" type="slidenum">
              <a:rPr lang="cs-CZ"/>
              <a:pPr>
                <a:defRPr/>
              </a:pPr>
              <a:t>16</a:t>
            </a:fld>
            <a:endParaRPr lang="cs-CZ"/>
          </a:p>
        </p:txBody>
      </p:sp>
      <p:sp>
        <p:nvSpPr>
          <p:cNvPr id="15362" name="Title 1"/>
          <p:cNvSpPr>
            <a:spLocks noGrp="1"/>
          </p:cNvSpPr>
          <p:nvPr>
            <p:ph type="title"/>
          </p:nvPr>
        </p:nvSpPr>
        <p:spPr/>
        <p:txBody>
          <a:bodyPr/>
          <a:lstStyle/>
          <a:p>
            <a:r>
              <a:rPr lang="en-US" altLang="en-US" b="1" dirty="0" smtClean="0"/>
              <a:t>Non Verbal Communication and Other Differences</a:t>
            </a:r>
          </a:p>
        </p:txBody>
      </p:sp>
      <p:sp>
        <p:nvSpPr>
          <p:cNvPr id="15363" name="Content Placeholder 2"/>
          <p:cNvSpPr>
            <a:spLocks noGrp="1"/>
          </p:cNvSpPr>
          <p:nvPr>
            <p:ph idx="1"/>
          </p:nvPr>
        </p:nvSpPr>
        <p:spPr>
          <a:xfrm>
            <a:off x="571500" y="2143125"/>
            <a:ext cx="8101013" cy="3987800"/>
          </a:xfrm>
        </p:spPr>
        <p:txBody>
          <a:bodyPr/>
          <a:lstStyle/>
          <a:p>
            <a:r>
              <a:rPr lang="en-US" altLang="en-US" smtClean="0"/>
              <a:t>Japanese and smiling</a:t>
            </a:r>
          </a:p>
          <a:p>
            <a:r>
              <a:rPr lang="en-US" altLang="en-US" smtClean="0"/>
              <a:t>Just-in-time manufacturing systems</a:t>
            </a:r>
          </a:p>
          <a:p>
            <a:r>
              <a:rPr lang="en-US" altLang="en-US" smtClean="0"/>
              <a:t>Formality</a:t>
            </a:r>
          </a:p>
          <a:p>
            <a:r>
              <a:rPr lang="en-US" altLang="en-US" smtClean="0"/>
              <a:t>Korean exercising </a:t>
            </a:r>
          </a:p>
          <a:p>
            <a:r>
              <a:rPr lang="en-US" altLang="en-US" smtClean="0"/>
              <a:t>Slovak interjections</a:t>
            </a:r>
          </a:p>
          <a:p>
            <a:r>
              <a:rPr lang="en-US" altLang="en-US" smtClean="0"/>
              <a:t>Slovak dining</a:t>
            </a:r>
          </a:p>
          <a:p>
            <a:r>
              <a:rPr lang="en-US" altLang="en-US" smtClean="0"/>
              <a:t>Not-moving attitude and impacts on labor market</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FCB2716F-560E-47FD-8E00-A3DEED85941C}" type="slidenum">
              <a:rPr lang="cs-CZ" sz="1000" b="1">
                <a:solidFill>
                  <a:srgbClr val="7D1E1E"/>
                </a:solidFill>
                <a:latin typeface="+mn-lt"/>
              </a:rPr>
              <a:pPr>
                <a:defRPr/>
              </a:pPr>
              <a:t>16</a:t>
            </a:fld>
            <a:endParaRPr lang="cs-CZ" sz="1000" b="1">
              <a:solidFill>
                <a:srgbClr val="7D1E1E"/>
              </a:solidFill>
              <a:latin typeface="+mn-lt"/>
            </a:endParaRPr>
          </a:p>
        </p:txBody>
      </p:sp>
    </p:spTree>
    <p:extLst>
      <p:ext uri="{BB962C8B-B14F-4D97-AF65-F5344CB8AC3E}">
        <p14:creationId xmlns:p14="http://schemas.microsoft.com/office/powerpoint/2010/main" val="3757761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16D03234-451B-4839-8876-78EC6F93F7C9}" type="slidenum">
              <a:rPr lang="cs-CZ"/>
              <a:pPr>
                <a:defRPr/>
              </a:pPr>
              <a:t>17</a:t>
            </a:fld>
            <a:endParaRPr lang="cs-CZ"/>
          </a:p>
        </p:txBody>
      </p:sp>
      <p:sp>
        <p:nvSpPr>
          <p:cNvPr id="63490" name="Title 1"/>
          <p:cNvSpPr>
            <a:spLocks noGrp="1"/>
          </p:cNvSpPr>
          <p:nvPr>
            <p:ph type="title" idx="4294967295"/>
          </p:nvPr>
        </p:nvSpPr>
        <p:spPr/>
        <p:txBody>
          <a:bodyPr/>
          <a:lstStyle/>
          <a:p>
            <a:r>
              <a:rPr lang="cs-CZ" altLang="en-US" b="1" dirty="0" err="1" smtClean="0"/>
              <a:t>Bows</a:t>
            </a:r>
            <a:r>
              <a:rPr lang="cs-CZ" altLang="en-US" b="1" dirty="0" smtClean="0"/>
              <a:t> in Japan</a:t>
            </a:r>
            <a:endParaRPr lang="en-US" altLang="en-US" b="1"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2FD93D67-4552-49DA-B42B-68A1EC182972}" type="slidenum">
              <a:rPr lang="cs-CZ" sz="1000" b="1">
                <a:solidFill>
                  <a:srgbClr val="7D1E1E"/>
                </a:solidFill>
                <a:latin typeface="+mn-lt"/>
              </a:rPr>
              <a:pPr>
                <a:defRPr/>
              </a:pPr>
              <a:t>17</a:t>
            </a:fld>
            <a:endParaRPr lang="cs-CZ" sz="1000" b="1">
              <a:solidFill>
                <a:srgbClr val="7D1E1E"/>
              </a:solidFill>
              <a:latin typeface="+mn-lt"/>
            </a:endParaRPr>
          </a:p>
        </p:txBody>
      </p:sp>
      <p:pic>
        <p:nvPicPr>
          <p:cNvPr id="634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916113"/>
            <a:ext cx="5219700"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90072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2D88043B-B8A0-4CCB-89B2-0259046D64E3}" type="slidenum">
              <a:rPr lang="cs-CZ"/>
              <a:pPr>
                <a:defRPr/>
              </a:pPr>
              <a:t>18</a:t>
            </a:fld>
            <a:endParaRPr lang="cs-CZ"/>
          </a:p>
        </p:txBody>
      </p:sp>
      <p:sp>
        <p:nvSpPr>
          <p:cNvPr id="43010" name="Rectangle 2"/>
          <p:cNvSpPr>
            <a:spLocks noGrp="1" noChangeArrowheads="1"/>
          </p:cNvSpPr>
          <p:nvPr>
            <p:ph type="title"/>
          </p:nvPr>
        </p:nvSpPr>
        <p:spPr/>
        <p:txBody>
          <a:bodyPr/>
          <a:lstStyle/>
          <a:p>
            <a:r>
              <a:rPr lang="cs-CZ" altLang="en-US" b="1" dirty="0" err="1" smtClean="0"/>
              <a:t>Cultural</a:t>
            </a:r>
            <a:r>
              <a:rPr lang="cs-CZ" altLang="en-US" b="1" dirty="0" smtClean="0"/>
              <a:t> </a:t>
            </a:r>
            <a:r>
              <a:rPr lang="cs-CZ" altLang="en-US" b="1" dirty="0" err="1" smtClean="0"/>
              <a:t>dimensions</a:t>
            </a:r>
            <a:r>
              <a:rPr lang="cs-CZ" altLang="en-US" b="1" dirty="0" smtClean="0"/>
              <a:t> (</a:t>
            </a:r>
            <a:r>
              <a:rPr lang="cs-CZ" altLang="en-US" b="1" dirty="0" err="1" smtClean="0"/>
              <a:t>Hofstede</a:t>
            </a:r>
            <a:r>
              <a:rPr lang="cs-CZ" altLang="en-US" b="1" dirty="0" smtClean="0"/>
              <a:t>, G.)</a:t>
            </a:r>
            <a:endParaRPr lang="en-US" altLang="en-US" b="1" dirty="0" smtClean="0"/>
          </a:p>
        </p:txBody>
      </p:sp>
      <p:sp>
        <p:nvSpPr>
          <p:cNvPr id="43011"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dirty="0" err="1" smtClean="0"/>
              <a:t>Power</a:t>
            </a:r>
            <a:r>
              <a:rPr lang="cs-CZ" altLang="en-US" dirty="0" smtClean="0"/>
              <a:t> Distance Index</a:t>
            </a:r>
          </a:p>
          <a:p>
            <a:pPr marL="457200" indent="-457200">
              <a:buFont typeface="Wingdings" pitchFamily="2" charset="2"/>
              <a:buAutoNum type="arabicPeriod"/>
            </a:pPr>
            <a:r>
              <a:rPr lang="cs-CZ" altLang="en-US" dirty="0" err="1" smtClean="0"/>
              <a:t>Individualism</a:t>
            </a:r>
            <a:endParaRPr lang="cs-CZ" altLang="en-US" dirty="0" smtClean="0"/>
          </a:p>
          <a:p>
            <a:pPr marL="457200" indent="-457200">
              <a:buFont typeface="Wingdings" pitchFamily="2" charset="2"/>
              <a:buAutoNum type="arabicPeriod"/>
            </a:pPr>
            <a:r>
              <a:rPr lang="cs-CZ" altLang="en-US" dirty="0" err="1" smtClean="0"/>
              <a:t>Masculinity</a:t>
            </a:r>
            <a:endParaRPr lang="cs-CZ" altLang="en-US" dirty="0" smtClean="0"/>
          </a:p>
          <a:p>
            <a:pPr marL="457200" indent="-457200">
              <a:buFont typeface="Wingdings" pitchFamily="2" charset="2"/>
              <a:buAutoNum type="arabicPeriod"/>
            </a:pPr>
            <a:r>
              <a:rPr lang="cs-CZ" altLang="en-US" dirty="0" err="1" smtClean="0"/>
              <a:t>Uncertainty</a:t>
            </a:r>
            <a:r>
              <a:rPr lang="cs-CZ" altLang="en-US" dirty="0" smtClean="0"/>
              <a:t> </a:t>
            </a:r>
            <a:r>
              <a:rPr lang="cs-CZ" altLang="en-US" dirty="0" err="1" smtClean="0"/>
              <a:t>Avoidance</a:t>
            </a:r>
            <a:endParaRPr lang="cs-CZ" altLang="en-US" dirty="0" smtClean="0"/>
          </a:p>
          <a:p>
            <a:pPr marL="457200" indent="-457200">
              <a:buFont typeface="Wingdings" pitchFamily="2" charset="2"/>
              <a:buAutoNum type="arabicPeriod"/>
            </a:pPr>
            <a:r>
              <a:rPr lang="cs-CZ" altLang="en-US" dirty="0" smtClean="0"/>
              <a:t>Long-Term </a:t>
            </a:r>
            <a:r>
              <a:rPr lang="cs-CZ" altLang="en-US" dirty="0" err="1" smtClean="0"/>
              <a:t>Orientation</a:t>
            </a:r>
            <a:endParaRPr lang="cs-CZ" altLang="en-US" dirty="0" smtClean="0"/>
          </a:p>
        </p:txBody>
      </p:sp>
    </p:spTree>
    <p:extLst>
      <p:ext uri="{BB962C8B-B14F-4D97-AF65-F5344CB8AC3E}">
        <p14:creationId xmlns:p14="http://schemas.microsoft.com/office/powerpoint/2010/main" val="235626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Hofstede</a:t>
            </a:r>
            <a:r>
              <a:rPr lang="en-US" b="1" dirty="0" smtClean="0"/>
              <a:t>`</a:t>
            </a:r>
            <a:r>
              <a:rPr lang="cs-CZ" b="1" dirty="0" smtClean="0"/>
              <a:t>s </a:t>
            </a:r>
            <a:r>
              <a:rPr lang="cs-CZ" b="1" dirty="0" err="1" smtClean="0"/>
              <a:t>dimensions</a:t>
            </a:r>
            <a:endParaRPr lang="en-US" b="1"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19</a:t>
            </a:fld>
            <a:endParaRPr lang="cs-CZ"/>
          </a:p>
        </p:txBody>
      </p:sp>
      <p:pic>
        <p:nvPicPr>
          <p:cNvPr id="2050" name="Picture 2" descr="C:\Users\castek\Desktop\Hofste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013" y="1700808"/>
            <a:ext cx="7301887" cy="465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3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7F0C4258-10DC-4D45-B904-F62C26311972}" type="slidenum">
              <a:rPr lang="cs-CZ"/>
              <a:pPr>
                <a:defRPr/>
              </a:pPr>
              <a:t>2</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72FD30D5-A201-49E3-9A27-20C6FA3BEC3E}" type="slidenum">
              <a:rPr lang="cs-CZ" sz="1000" b="1">
                <a:solidFill>
                  <a:srgbClr val="7D1E1E"/>
                </a:solidFill>
                <a:latin typeface="+mn-lt"/>
              </a:rPr>
              <a:pPr>
                <a:defRPr/>
              </a:pPr>
              <a:t>2</a:t>
            </a:fld>
            <a:endParaRPr lang="cs-CZ" sz="1000" b="1">
              <a:solidFill>
                <a:srgbClr val="7D1E1E"/>
              </a:solidFill>
              <a:latin typeface="+mn-lt"/>
            </a:endParaRPr>
          </a:p>
        </p:txBody>
      </p:sp>
      <p:sp>
        <p:nvSpPr>
          <p:cNvPr id="4100" name="Rectangle 16"/>
          <p:cNvSpPr>
            <a:spLocks noGrp="1" noChangeArrowheads="1"/>
          </p:cNvSpPr>
          <p:nvPr>
            <p:ph type="title"/>
          </p:nvPr>
        </p:nvSpPr>
        <p:spPr/>
        <p:txBody>
          <a:bodyPr/>
          <a:lstStyle/>
          <a:p>
            <a:pPr eaLnBrk="1" hangingPunct="1"/>
            <a:r>
              <a:rPr lang="cs-CZ" altLang="en-US" b="1" dirty="0" err="1" smtClean="0"/>
              <a:t>What</a:t>
            </a:r>
            <a:r>
              <a:rPr lang="cs-CZ" altLang="en-US" b="1" dirty="0" smtClean="0"/>
              <a:t> </a:t>
            </a:r>
            <a:r>
              <a:rPr lang="cs-CZ" altLang="en-US" b="1" dirty="0" err="1" smtClean="0"/>
              <a:t>can</a:t>
            </a:r>
            <a:r>
              <a:rPr lang="cs-CZ" altLang="en-US" b="1" dirty="0" smtClean="0"/>
              <a:t> </a:t>
            </a:r>
            <a:r>
              <a:rPr lang="cs-CZ" altLang="en-US" b="1" dirty="0" err="1" smtClean="0"/>
              <a:t>you</a:t>
            </a:r>
            <a:r>
              <a:rPr lang="cs-CZ" altLang="en-US" b="1" dirty="0" smtClean="0"/>
              <a:t> </a:t>
            </a:r>
            <a:r>
              <a:rPr lang="cs-CZ" altLang="en-US" b="1" dirty="0" err="1" smtClean="0"/>
              <a:t>expect</a:t>
            </a:r>
            <a:endParaRPr lang="cs-CZ" altLang="en-US" b="1" dirty="0" smtClean="0"/>
          </a:p>
        </p:txBody>
      </p:sp>
      <p:sp>
        <p:nvSpPr>
          <p:cNvPr id="4101" name="Rectangle 17"/>
          <p:cNvSpPr>
            <a:spLocks noGrp="1" noChangeArrowheads="1"/>
          </p:cNvSpPr>
          <p:nvPr>
            <p:ph type="body" idx="1"/>
          </p:nvPr>
        </p:nvSpPr>
        <p:spPr/>
        <p:txBody>
          <a:bodyPr/>
          <a:lstStyle/>
          <a:p>
            <a:pPr marL="457200" indent="-457200" eaLnBrk="1" hangingPunct="1">
              <a:buFont typeface="Arial" charset="0"/>
              <a:buAutoNum type="arabicPeriod"/>
              <a:tabLst>
                <a:tab pos="3763963" algn="l"/>
              </a:tabLst>
            </a:pPr>
            <a:endParaRPr lang="cs-CZ" altLang="en-US" dirty="0" smtClean="0"/>
          </a:p>
          <a:p>
            <a:pPr marL="457200" indent="-457200" eaLnBrk="1" hangingPunct="1">
              <a:buFont typeface="Arial" charset="0"/>
              <a:buAutoNum type="arabicPeriod"/>
              <a:tabLst>
                <a:tab pos="3763963" algn="l"/>
              </a:tabLst>
            </a:pPr>
            <a:endParaRPr lang="cs-CZ" altLang="en-US" dirty="0" smtClean="0"/>
          </a:p>
          <a:p>
            <a:pPr marL="457200" indent="-457200" eaLnBrk="1" hangingPunct="1">
              <a:buFont typeface="Arial" charset="0"/>
              <a:buAutoNum type="arabicPeriod"/>
              <a:tabLst>
                <a:tab pos="3763963" algn="l"/>
              </a:tabLst>
            </a:pPr>
            <a:r>
              <a:rPr lang="en-US" altLang="en-US" dirty="0" smtClean="0">
                <a:latin typeface="Arial" charset="0"/>
              </a:rPr>
              <a:t>What is culture (a bit of theory)</a:t>
            </a:r>
          </a:p>
          <a:p>
            <a:pPr marL="457200" indent="-457200" eaLnBrk="1" hangingPunct="1">
              <a:buFont typeface="Arial" charset="0"/>
              <a:buAutoNum type="arabicPeriod"/>
              <a:tabLst>
                <a:tab pos="3763963" algn="l"/>
              </a:tabLst>
            </a:pPr>
            <a:r>
              <a:rPr lang="en-US" altLang="en-US" dirty="0" smtClean="0">
                <a:latin typeface="Arial" charset="0"/>
              </a:rPr>
              <a:t>Cultural differences (and a few examples)</a:t>
            </a:r>
          </a:p>
          <a:p>
            <a:pPr marL="457200" indent="-457200" eaLnBrk="1" hangingPunct="1">
              <a:buFont typeface="Arial" charset="0"/>
              <a:buAutoNum type="arabicPeriod"/>
              <a:tabLst>
                <a:tab pos="3763963" algn="l"/>
              </a:tabLst>
            </a:pPr>
            <a:r>
              <a:rPr lang="en-US" altLang="en-US" dirty="0" smtClean="0">
                <a:latin typeface="Arial" charset="0"/>
              </a:rPr>
              <a:t>Short videos</a:t>
            </a:r>
          </a:p>
        </p:txBody>
      </p:sp>
    </p:spTree>
    <p:extLst>
      <p:ext uri="{BB962C8B-B14F-4D97-AF65-F5344CB8AC3E}">
        <p14:creationId xmlns:p14="http://schemas.microsoft.com/office/powerpoint/2010/main" val="3944227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20</a:t>
            </a:fld>
            <a:endParaRPr lang="cs-CZ"/>
          </a:p>
        </p:txBody>
      </p:sp>
      <p:graphicFrame>
        <p:nvGraphicFramePr>
          <p:cNvPr id="5" name="Graf 4"/>
          <p:cNvGraphicFramePr>
            <a:graphicFrameLocks/>
          </p:cNvGraphicFramePr>
          <p:nvPr>
            <p:extLst>
              <p:ext uri="{D42A27DB-BD31-4B8C-83A1-F6EECF244321}">
                <p14:modId xmlns:p14="http://schemas.microsoft.com/office/powerpoint/2010/main" val="814084827"/>
              </p:ext>
            </p:extLst>
          </p:nvPr>
        </p:nvGraphicFramePr>
        <p:xfrm>
          <a:off x="251520" y="1052737"/>
          <a:ext cx="864096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229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21</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842010"/>
            <a:ext cx="6943143" cy="5323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59" y="6165304"/>
            <a:ext cx="458210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99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b="1" dirty="0" err="1" smtClean="0"/>
              <a:t>Sources</a:t>
            </a:r>
            <a:endParaRPr lang="cs-CZ" b="1" dirty="0" smtClean="0"/>
          </a:p>
        </p:txBody>
      </p:sp>
      <p:sp>
        <p:nvSpPr>
          <p:cNvPr id="35843" name="Zástupný symbol pro obsah 2"/>
          <p:cNvSpPr>
            <a:spLocks noGrp="1"/>
          </p:cNvSpPr>
          <p:nvPr>
            <p:ph idx="1"/>
          </p:nvPr>
        </p:nvSpPr>
        <p:spPr/>
        <p:txBody>
          <a:bodyPr>
            <a:normAutofit fontScale="92500"/>
          </a:bodyPr>
          <a:lstStyle/>
          <a:p>
            <a:pPr>
              <a:defRPr/>
            </a:pPr>
            <a:r>
              <a:rPr lang="cs-CZ" sz="1800" dirty="0"/>
              <a:t>DEAL, T. E., KENNEDY, A. A. </a:t>
            </a:r>
            <a:r>
              <a:rPr lang="cs-CZ" sz="1800" i="1" dirty="0" err="1"/>
              <a:t>Corporate</a:t>
            </a:r>
            <a:r>
              <a:rPr lang="cs-CZ" sz="1800" i="1" dirty="0"/>
              <a:t> </a:t>
            </a:r>
            <a:r>
              <a:rPr lang="cs-CZ" sz="1800" i="1" dirty="0" err="1"/>
              <a:t>Cultures</a:t>
            </a:r>
            <a:r>
              <a:rPr lang="cs-CZ" sz="1800" dirty="0"/>
              <a:t>. </a:t>
            </a:r>
            <a:r>
              <a:rPr lang="cs-CZ" sz="1800" dirty="0" err="1"/>
              <a:t>Reading</a:t>
            </a:r>
            <a:r>
              <a:rPr lang="cs-CZ" sz="1800" dirty="0"/>
              <a:t> : </a:t>
            </a:r>
            <a:r>
              <a:rPr lang="cs-CZ" sz="1800" dirty="0" err="1"/>
              <a:t>Addison</a:t>
            </a:r>
            <a:r>
              <a:rPr lang="cs-CZ" sz="1800" dirty="0"/>
              <a:t> </a:t>
            </a:r>
            <a:r>
              <a:rPr lang="cs-CZ" sz="1800" dirty="0" err="1"/>
              <a:t>Wesley</a:t>
            </a:r>
            <a:r>
              <a:rPr lang="cs-CZ" sz="1800" dirty="0"/>
              <a:t> </a:t>
            </a:r>
            <a:r>
              <a:rPr lang="cs-CZ" sz="1800" dirty="0" err="1"/>
              <a:t>Publishing</a:t>
            </a:r>
            <a:r>
              <a:rPr lang="cs-CZ" sz="1800" dirty="0"/>
              <a:t> </a:t>
            </a:r>
            <a:r>
              <a:rPr lang="cs-CZ" sz="1800" dirty="0" err="1"/>
              <a:t>Company</a:t>
            </a:r>
            <a:r>
              <a:rPr lang="cs-CZ" sz="1800" dirty="0"/>
              <a:t>, 1982. ISBN 0-201-10277-3.</a:t>
            </a:r>
          </a:p>
          <a:p>
            <a:pPr>
              <a:defRPr/>
            </a:pPr>
            <a:r>
              <a:rPr lang="cs-CZ" sz="1800" dirty="0"/>
              <a:t>DENISON, D. R</a:t>
            </a:r>
            <a:r>
              <a:rPr lang="cs-CZ" sz="1800" dirty="0" smtClean="0"/>
              <a:t>. </a:t>
            </a:r>
            <a:r>
              <a:rPr lang="cs-CZ" sz="1800" i="1" dirty="0" err="1"/>
              <a:t>Corporate</a:t>
            </a:r>
            <a:r>
              <a:rPr lang="cs-CZ" sz="1800" i="1" dirty="0"/>
              <a:t> </a:t>
            </a:r>
            <a:r>
              <a:rPr lang="cs-CZ" sz="1800" i="1" dirty="0" err="1"/>
              <a:t>Culture</a:t>
            </a:r>
            <a:r>
              <a:rPr lang="cs-CZ" sz="1800" i="1" dirty="0"/>
              <a:t> and </a:t>
            </a:r>
            <a:r>
              <a:rPr lang="cs-CZ" sz="1800" i="1" dirty="0" err="1"/>
              <a:t>Organizational</a:t>
            </a:r>
            <a:r>
              <a:rPr lang="cs-CZ" sz="1800" i="1" dirty="0"/>
              <a:t> </a:t>
            </a:r>
            <a:r>
              <a:rPr lang="cs-CZ" sz="1800" i="1" dirty="0" err="1"/>
              <a:t>Effectiveness</a:t>
            </a:r>
            <a:r>
              <a:rPr lang="cs-CZ" sz="1800" i="1" dirty="0"/>
              <a:t>. </a:t>
            </a:r>
            <a:r>
              <a:rPr lang="cs-CZ" sz="1800" dirty="0"/>
              <a:t>New York : </a:t>
            </a:r>
            <a:r>
              <a:rPr lang="cs-CZ" sz="1800" dirty="0" err="1"/>
              <a:t>Wiley</a:t>
            </a:r>
            <a:r>
              <a:rPr lang="cs-CZ" sz="1800" dirty="0"/>
              <a:t> and </a:t>
            </a:r>
            <a:r>
              <a:rPr lang="cs-CZ" sz="1800" dirty="0" err="1"/>
              <a:t>Sons</a:t>
            </a:r>
            <a:r>
              <a:rPr lang="cs-CZ" sz="1800" dirty="0"/>
              <a:t>, 1990. ISBN 0-471-80021-X.</a:t>
            </a:r>
          </a:p>
          <a:p>
            <a:pPr>
              <a:defRPr/>
            </a:pPr>
            <a:r>
              <a:rPr lang="cs-CZ" sz="1800" dirty="0"/>
              <a:t>DRENNAN, D. </a:t>
            </a:r>
            <a:r>
              <a:rPr lang="cs-CZ" sz="1800" i="1" dirty="0" err="1"/>
              <a:t>Transforming</a:t>
            </a:r>
            <a:r>
              <a:rPr lang="cs-CZ" sz="1800" i="1" dirty="0"/>
              <a:t> </a:t>
            </a:r>
            <a:r>
              <a:rPr lang="cs-CZ" sz="1800" i="1" dirty="0" err="1"/>
              <a:t>Company</a:t>
            </a:r>
            <a:r>
              <a:rPr lang="cs-CZ" sz="1800" i="1" dirty="0"/>
              <a:t> </a:t>
            </a:r>
            <a:r>
              <a:rPr lang="cs-CZ" sz="1800" i="1" dirty="0" err="1"/>
              <a:t>Culture</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1992. ISBN 0-07-707660-5.</a:t>
            </a:r>
          </a:p>
          <a:p>
            <a:pPr>
              <a:defRPr/>
            </a:pPr>
            <a:r>
              <a:rPr lang="cs-CZ" sz="1800" dirty="0"/>
              <a:t>HALL, W. </a:t>
            </a:r>
            <a:r>
              <a:rPr lang="cs-CZ" sz="1800" i="1" dirty="0" err="1"/>
              <a:t>Managing</a:t>
            </a:r>
            <a:r>
              <a:rPr lang="cs-CZ" sz="1800" i="1" dirty="0"/>
              <a:t> </a:t>
            </a:r>
            <a:r>
              <a:rPr lang="cs-CZ" sz="1800" i="1" dirty="0" err="1"/>
              <a:t>Cultures</a:t>
            </a:r>
            <a:r>
              <a:rPr lang="cs-CZ" sz="1800" i="1" dirty="0"/>
              <a:t>: </a:t>
            </a:r>
            <a:r>
              <a:rPr lang="cs-CZ" sz="1800" i="1" dirty="0" err="1"/>
              <a:t>Making</a:t>
            </a:r>
            <a:r>
              <a:rPr lang="cs-CZ" sz="1800" i="1" dirty="0"/>
              <a:t> </a:t>
            </a:r>
            <a:r>
              <a:rPr lang="cs-CZ" sz="1800" i="1" dirty="0" err="1"/>
              <a:t>Strategic</a:t>
            </a:r>
            <a:r>
              <a:rPr lang="cs-CZ" sz="1800" i="1" dirty="0"/>
              <a:t> </a:t>
            </a:r>
            <a:r>
              <a:rPr lang="cs-CZ" sz="1800" i="1" dirty="0" err="1"/>
              <a:t>Relationships</a:t>
            </a:r>
            <a:r>
              <a:rPr lang="cs-CZ" sz="1800" i="1" dirty="0"/>
              <a:t> </a:t>
            </a:r>
            <a:r>
              <a:rPr lang="cs-CZ" sz="1800" i="1" dirty="0" err="1"/>
              <a:t>Work</a:t>
            </a:r>
            <a:r>
              <a:rPr lang="cs-CZ" sz="1800" dirty="0"/>
              <a:t>. </a:t>
            </a:r>
            <a:r>
              <a:rPr lang="cs-CZ" sz="1800" dirty="0" err="1"/>
              <a:t>Chichester</a:t>
            </a:r>
            <a:r>
              <a:rPr lang="cs-CZ" sz="1800" dirty="0"/>
              <a:t> : </a:t>
            </a:r>
            <a:r>
              <a:rPr lang="cs-CZ" sz="1800" dirty="0" err="1"/>
              <a:t>Wiley</a:t>
            </a:r>
            <a:r>
              <a:rPr lang="cs-CZ" sz="1800" dirty="0"/>
              <a:t> and </a:t>
            </a:r>
            <a:r>
              <a:rPr lang="cs-CZ" sz="1800" dirty="0" err="1"/>
              <a:t>Sons</a:t>
            </a:r>
            <a:r>
              <a:rPr lang="cs-CZ" sz="1800" dirty="0"/>
              <a:t>, 1995. ISBN 0-471-95571-X.</a:t>
            </a:r>
          </a:p>
          <a:p>
            <a:pPr>
              <a:defRPr/>
            </a:pPr>
            <a:r>
              <a:rPr lang="cs-CZ" sz="1800" dirty="0" smtClean="0"/>
              <a:t>HOFSTEDE</a:t>
            </a:r>
            <a:r>
              <a:rPr lang="cs-CZ" sz="1800" dirty="0"/>
              <a:t>, G. </a:t>
            </a:r>
            <a:r>
              <a:rPr lang="cs-CZ" sz="1800" i="1" dirty="0" err="1"/>
              <a:t>Cultures</a:t>
            </a:r>
            <a:r>
              <a:rPr lang="cs-CZ" sz="1800" i="1" dirty="0"/>
              <a:t> and </a:t>
            </a:r>
            <a:r>
              <a:rPr lang="cs-CZ" sz="1800" i="1" dirty="0" err="1"/>
              <a:t>Organizations</a:t>
            </a:r>
            <a:r>
              <a:rPr lang="cs-CZ" sz="1800" i="1" dirty="0"/>
              <a:t>: Software </a:t>
            </a:r>
            <a:r>
              <a:rPr lang="cs-CZ" sz="1800" i="1" dirty="0" err="1"/>
              <a:t>of</a:t>
            </a:r>
            <a:r>
              <a:rPr lang="cs-CZ" sz="1800" i="1" dirty="0"/>
              <a:t> </a:t>
            </a:r>
            <a:r>
              <a:rPr lang="cs-CZ" sz="1800" i="1" dirty="0" err="1"/>
              <a:t>the</a:t>
            </a:r>
            <a:r>
              <a:rPr lang="cs-CZ" sz="1800" i="1" dirty="0"/>
              <a:t> Mind</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1991. ISBN 0-07-707474-2</a:t>
            </a:r>
            <a:r>
              <a:rPr lang="cs-CZ" sz="1800" dirty="0" smtClean="0"/>
              <a:t>.</a:t>
            </a:r>
          </a:p>
          <a:p>
            <a:pPr>
              <a:defRPr/>
            </a:pPr>
            <a:r>
              <a:rPr lang="cs-CZ" sz="1800" dirty="0" smtClean="0"/>
              <a:t>HOFSTEDE, </a:t>
            </a:r>
            <a:r>
              <a:rPr lang="cs-CZ" sz="1800" dirty="0" err="1" smtClean="0"/>
              <a:t>Geert</a:t>
            </a:r>
            <a:r>
              <a:rPr lang="cs-CZ" sz="1800" dirty="0" smtClean="0"/>
              <a:t>. </a:t>
            </a:r>
            <a:r>
              <a:rPr lang="cs-CZ" sz="1800" i="1" dirty="0" smtClean="0"/>
              <a:t>Kultury a organizace. Software lidské mysli: Spolupráce mezi kulturami a její důležitost pro přežití.</a:t>
            </a:r>
            <a:r>
              <a:rPr lang="cs-CZ" sz="1800" dirty="0" smtClean="0"/>
              <a:t> 1. vyd. Praha: Linde, 2007. 335 s. ISBN 978-80-86131-70-2.</a:t>
            </a:r>
          </a:p>
        </p:txBody>
      </p:sp>
      <p:sp>
        <p:nvSpPr>
          <p:cNvPr id="4" name="Zástupný symbol pro číslo snímku 3"/>
          <p:cNvSpPr>
            <a:spLocks noGrp="1"/>
          </p:cNvSpPr>
          <p:nvPr>
            <p:ph type="sldNum" sz="quarter" idx="11"/>
          </p:nvPr>
        </p:nvSpPr>
        <p:spPr/>
        <p:txBody>
          <a:bodyPr/>
          <a:lstStyle/>
          <a:p>
            <a:pPr>
              <a:defRPr/>
            </a:pPr>
            <a:fld id="{F7F548CE-954C-40B5-89F8-9572BB5C2440}" type="slidenum">
              <a:rPr lang="cs-CZ" smtClean="0"/>
              <a:pPr>
                <a:defRPr/>
              </a:pPr>
              <a:t>22</a:t>
            </a:fld>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b="1" dirty="0" err="1" smtClean="0"/>
              <a:t>Sources</a:t>
            </a:r>
            <a:endParaRPr lang="cs-CZ" b="1" dirty="0" smtClean="0"/>
          </a:p>
        </p:txBody>
      </p:sp>
      <p:sp>
        <p:nvSpPr>
          <p:cNvPr id="36867" name="Zástupný symbol pro obsah 2"/>
          <p:cNvSpPr>
            <a:spLocks noGrp="1"/>
          </p:cNvSpPr>
          <p:nvPr>
            <p:ph idx="1"/>
          </p:nvPr>
        </p:nvSpPr>
        <p:spPr>
          <a:xfrm>
            <a:off x="899592" y="1556792"/>
            <a:ext cx="7772400" cy="4357687"/>
          </a:xfrm>
        </p:spPr>
        <p:txBody>
          <a:bodyPr/>
          <a:lstStyle/>
          <a:p>
            <a:r>
              <a:rPr lang="cs-CZ" sz="1800" dirty="0" smtClean="0"/>
              <a:t>KOTTER, J. P., HESKETT, J. L. </a:t>
            </a:r>
            <a:r>
              <a:rPr lang="cs-CZ" sz="1800" i="1" dirty="0" err="1" smtClean="0"/>
              <a:t>Corporate</a:t>
            </a:r>
            <a:r>
              <a:rPr lang="cs-CZ" sz="1800" i="1" dirty="0" smtClean="0"/>
              <a:t> </a:t>
            </a:r>
            <a:r>
              <a:rPr lang="cs-CZ" sz="1800" i="1" dirty="0" err="1" smtClean="0"/>
              <a:t>Culture</a:t>
            </a:r>
            <a:r>
              <a:rPr lang="cs-CZ" sz="1800" i="1" dirty="0" smtClean="0"/>
              <a:t> and Performance</a:t>
            </a:r>
            <a:r>
              <a:rPr lang="cs-CZ" sz="1800" dirty="0" smtClean="0"/>
              <a:t>. New York : Maxwell </a:t>
            </a:r>
            <a:r>
              <a:rPr lang="cs-CZ" sz="1800" dirty="0" err="1" smtClean="0"/>
              <a:t>Macmillan</a:t>
            </a:r>
            <a:r>
              <a:rPr lang="cs-CZ" sz="1800" dirty="0" smtClean="0"/>
              <a:t>, 1992. ISBN 0-02-928467-3.</a:t>
            </a:r>
          </a:p>
          <a:p>
            <a:r>
              <a:rPr lang="cs-CZ" sz="1800" dirty="0" smtClean="0"/>
              <a:t>LUKÁŠOVÁ, R. </a:t>
            </a:r>
            <a:r>
              <a:rPr lang="cs-CZ" sz="1800" i="1" dirty="0" smtClean="0"/>
              <a:t>Organizační kultura a její změna</a:t>
            </a:r>
            <a:r>
              <a:rPr lang="cs-CZ" sz="1800" dirty="0" smtClean="0"/>
              <a:t>. Praha : </a:t>
            </a:r>
            <a:r>
              <a:rPr lang="cs-CZ" sz="1800" dirty="0" err="1" smtClean="0"/>
              <a:t>Grada</a:t>
            </a:r>
            <a:r>
              <a:rPr lang="cs-CZ" sz="1800" dirty="0" smtClean="0"/>
              <a:t> </a:t>
            </a:r>
            <a:r>
              <a:rPr lang="cs-CZ" sz="1800" dirty="0" err="1" smtClean="0"/>
              <a:t>Publishing</a:t>
            </a:r>
            <a:r>
              <a:rPr lang="cs-CZ" sz="1800" dirty="0" smtClean="0"/>
              <a:t>, 2010. ISBN 978-80-247-2951-0.</a:t>
            </a:r>
          </a:p>
          <a:p>
            <a:r>
              <a:rPr lang="cs-CZ" sz="1800" dirty="0" smtClean="0"/>
              <a:t>LUKÁŠOVÁ, R.; NOVÝ, I. </a:t>
            </a:r>
            <a:r>
              <a:rPr lang="cs-CZ" sz="1800" i="1" dirty="0" smtClean="0"/>
              <a:t>Organizační kultura: Od sdílených hodnot a cílů k vyšší výkonnosti podniku</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2004. 176 s. ISBN 80-247-0648-2.</a:t>
            </a:r>
          </a:p>
          <a:p>
            <a:r>
              <a:rPr lang="cs-CZ" sz="1800" dirty="0" smtClean="0"/>
              <a:t>NOVÝ, I. </a:t>
            </a:r>
            <a:r>
              <a:rPr lang="cs-CZ" sz="1800" i="1" dirty="0" err="1" smtClean="0"/>
              <a:t>Interkulturální</a:t>
            </a:r>
            <a:r>
              <a:rPr lang="cs-CZ" sz="1800" i="1" dirty="0" smtClean="0"/>
              <a:t> management: Lidé, kultura a management</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1996. 143 s. ISBN 80-7169-260-3.</a:t>
            </a:r>
          </a:p>
          <a:p>
            <a:r>
              <a:rPr lang="cs-CZ" sz="1800" dirty="0" smtClean="0"/>
              <a:t>SCHEIN, E. </a:t>
            </a:r>
            <a:r>
              <a:rPr lang="cs-CZ" sz="1800" i="1" dirty="0" err="1" smtClean="0"/>
              <a:t>Organizoational</a:t>
            </a:r>
            <a:r>
              <a:rPr lang="cs-CZ" sz="1800" i="1" dirty="0" smtClean="0"/>
              <a:t> </a:t>
            </a:r>
            <a:r>
              <a:rPr lang="cs-CZ" sz="1800" i="1" dirty="0" err="1" smtClean="0"/>
              <a:t>culture</a:t>
            </a:r>
            <a:r>
              <a:rPr lang="cs-CZ" sz="1800" i="1" dirty="0" smtClean="0"/>
              <a:t> and </a:t>
            </a:r>
            <a:r>
              <a:rPr lang="cs-CZ" sz="1800" i="1" dirty="0" err="1" smtClean="0"/>
              <a:t>Leadership</a:t>
            </a:r>
            <a:r>
              <a:rPr lang="cs-CZ" sz="1800" dirty="0" smtClean="0"/>
              <a:t>. San Francisco : </a:t>
            </a:r>
            <a:r>
              <a:rPr lang="cs-CZ" sz="1800" dirty="0" err="1" smtClean="0"/>
              <a:t>Jossey</a:t>
            </a:r>
            <a:r>
              <a:rPr lang="cs-CZ" sz="1800" dirty="0" smtClean="0"/>
              <a:t> Bass </a:t>
            </a:r>
            <a:r>
              <a:rPr lang="cs-CZ" sz="1800" dirty="0" err="1" smtClean="0"/>
              <a:t>Publishers</a:t>
            </a:r>
            <a:r>
              <a:rPr lang="cs-CZ" sz="1800" dirty="0" smtClean="0"/>
              <a:t>, 1992. ISBN 1-55542-487-2.</a:t>
            </a:r>
          </a:p>
          <a:p>
            <a:r>
              <a:rPr lang="cs-CZ" sz="1800" dirty="0" smtClean="0"/>
              <a:t>TROMPENAARS, F. </a:t>
            </a:r>
            <a:r>
              <a:rPr lang="cs-CZ" sz="1800" i="1" dirty="0" err="1" smtClean="0"/>
              <a:t>Riding</a:t>
            </a:r>
            <a:r>
              <a:rPr lang="cs-CZ" sz="1800" i="1" dirty="0" smtClean="0"/>
              <a:t> </a:t>
            </a:r>
            <a:r>
              <a:rPr lang="cs-CZ" sz="1800" i="1" dirty="0" err="1" smtClean="0"/>
              <a:t>the</a:t>
            </a:r>
            <a:r>
              <a:rPr lang="cs-CZ" sz="1800" i="1" dirty="0" smtClean="0"/>
              <a:t> </a:t>
            </a:r>
            <a:r>
              <a:rPr lang="cs-CZ" sz="1800" i="1" dirty="0" err="1" smtClean="0"/>
              <a:t>Waves</a:t>
            </a:r>
            <a:r>
              <a:rPr lang="cs-CZ" sz="1800" i="1" dirty="0" smtClean="0"/>
              <a:t> </a:t>
            </a:r>
            <a:r>
              <a:rPr lang="cs-CZ" sz="1800" i="1" dirty="0" err="1" smtClean="0"/>
              <a:t>of</a:t>
            </a:r>
            <a:r>
              <a:rPr lang="cs-CZ" sz="1800" i="1" dirty="0" smtClean="0"/>
              <a:t> </a:t>
            </a:r>
            <a:r>
              <a:rPr lang="cs-CZ" sz="1800" i="1" dirty="0" err="1" smtClean="0"/>
              <a:t>Culture</a:t>
            </a:r>
            <a:r>
              <a:rPr lang="cs-CZ" sz="1800" i="1" dirty="0" smtClean="0"/>
              <a:t>: </a:t>
            </a:r>
            <a:r>
              <a:rPr lang="cs-CZ" sz="1800" i="1" dirty="0" err="1" smtClean="0"/>
              <a:t>Understanding</a:t>
            </a:r>
            <a:r>
              <a:rPr lang="cs-CZ" sz="1800" i="1" dirty="0" smtClean="0"/>
              <a:t> </a:t>
            </a:r>
            <a:r>
              <a:rPr lang="cs-CZ" sz="1800" i="1" dirty="0" err="1" smtClean="0"/>
              <a:t>Cultural</a:t>
            </a:r>
            <a:r>
              <a:rPr lang="cs-CZ" sz="1800" i="1" dirty="0" smtClean="0"/>
              <a:t> Diversity in Bu</a:t>
            </a:r>
            <a:r>
              <a:rPr lang="cs-CZ" sz="1600" i="1" dirty="0" smtClean="0"/>
              <a:t>siness</a:t>
            </a:r>
            <a:r>
              <a:rPr lang="cs-CZ" sz="1600" dirty="0" smtClean="0"/>
              <a:t>. London : </a:t>
            </a:r>
            <a:r>
              <a:rPr lang="cs-CZ" sz="1600" dirty="0" err="1" smtClean="0"/>
              <a:t>The</a:t>
            </a:r>
            <a:r>
              <a:rPr lang="cs-CZ" sz="1600" dirty="0" smtClean="0"/>
              <a:t> </a:t>
            </a:r>
            <a:r>
              <a:rPr lang="cs-CZ" sz="1600" dirty="0" err="1" smtClean="0"/>
              <a:t>Economist</a:t>
            </a:r>
            <a:r>
              <a:rPr lang="cs-CZ" sz="1600" dirty="0" smtClean="0"/>
              <a:t> </a:t>
            </a:r>
            <a:r>
              <a:rPr lang="cs-CZ" sz="1600" dirty="0" err="1" smtClean="0"/>
              <a:t>Books</a:t>
            </a:r>
            <a:r>
              <a:rPr lang="cs-CZ" sz="1600" dirty="0" smtClean="0"/>
              <a:t>, 1993. ISBN 0-85058-428-0.</a:t>
            </a:r>
          </a:p>
        </p:txBody>
      </p:sp>
      <p:sp>
        <p:nvSpPr>
          <p:cNvPr id="4" name="Zástupný symbol pro číslo snímku 3"/>
          <p:cNvSpPr>
            <a:spLocks noGrp="1"/>
          </p:cNvSpPr>
          <p:nvPr>
            <p:ph type="sldNum" sz="quarter" idx="11"/>
          </p:nvPr>
        </p:nvSpPr>
        <p:spPr/>
        <p:txBody>
          <a:bodyPr/>
          <a:lstStyle/>
          <a:p>
            <a:pPr>
              <a:defRPr/>
            </a:pPr>
            <a:fld id="{4BDB6938-B6E6-4FBB-96F2-5C082ADFE9EB}" type="slidenum">
              <a:rPr lang="cs-CZ" smtClean="0"/>
              <a:pPr>
                <a:defRPr/>
              </a:pPr>
              <a:t>23</a:t>
            </a:fld>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899BEB10-3324-4EA2-8222-75DA53E688DF}" type="slidenum">
              <a:rPr lang="cs-CZ"/>
              <a:pPr>
                <a:defRPr/>
              </a:pPr>
              <a:t>24</a:t>
            </a:fld>
            <a:endParaRPr lang="cs-CZ"/>
          </a:p>
        </p:txBody>
      </p:sp>
      <p:sp>
        <p:nvSpPr>
          <p:cNvPr id="62466" name="Title 1"/>
          <p:cNvSpPr>
            <a:spLocks noGrp="1"/>
          </p:cNvSpPr>
          <p:nvPr>
            <p:ph type="title" idx="4294967295"/>
          </p:nvPr>
        </p:nvSpPr>
        <p:spPr/>
        <p:txBody>
          <a:bodyPr/>
          <a:lstStyle/>
          <a:p>
            <a:r>
              <a:rPr lang="cs-CZ" altLang="en-US" b="1" dirty="0" err="1" smtClean="0"/>
              <a:t>Short</a:t>
            </a:r>
            <a:r>
              <a:rPr lang="cs-CZ" altLang="en-US" b="1" dirty="0" smtClean="0"/>
              <a:t> </a:t>
            </a:r>
            <a:r>
              <a:rPr lang="cs-CZ" altLang="en-US" b="1" dirty="0" err="1" smtClean="0"/>
              <a:t>videos</a:t>
            </a:r>
            <a:endParaRPr lang="en-US" altLang="en-US" b="1" dirty="0" smtClean="0"/>
          </a:p>
        </p:txBody>
      </p:sp>
      <p:sp>
        <p:nvSpPr>
          <p:cNvPr id="62467" name="Content Placeholder 2"/>
          <p:cNvSpPr>
            <a:spLocks noGrp="1"/>
          </p:cNvSpPr>
          <p:nvPr>
            <p:ph idx="4294967295"/>
          </p:nvPr>
        </p:nvSpPr>
        <p:spPr>
          <a:xfrm>
            <a:off x="571500" y="2143125"/>
            <a:ext cx="8101013" cy="3987800"/>
          </a:xfrm>
        </p:spPr>
        <p:txBody>
          <a:bodyPr/>
          <a:lstStyle/>
          <a:p>
            <a:r>
              <a:rPr lang="en-US" altLang="en-US" smtClean="0">
                <a:hlinkClick r:id="rId2"/>
              </a:rPr>
              <a:t>http://www.kwintessential.co.uk/intercultural/french-business-etiquette.html</a:t>
            </a:r>
            <a:endParaRPr lang="cs-CZ" altLang="en-US" smtClean="0">
              <a:latin typeface="Arial" charset="0"/>
            </a:endParaRPr>
          </a:p>
          <a:p>
            <a:r>
              <a:rPr lang="en-US" altLang="en-US" smtClean="0">
                <a:hlinkClick r:id="rId3"/>
              </a:rPr>
              <a:t>http://www.youtube.com/watch?v=bspFbFytRiM</a:t>
            </a:r>
            <a:r>
              <a:rPr lang="cs-CZ" altLang="en-US" smtClean="0">
                <a:latin typeface="Arial" charset="0"/>
              </a:rPr>
              <a:t> (</a:t>
            </a:r>
            <a:r>
              <a:rPr lang="en-US" altLang="en-US" smtClean="0">
                <a:latin typeface="Arial" charset="0"/>
              </a:rPr>
              <a:t>Cultural Issues in Arab World Business Deals</a:t>
            </a:r>
            <a:r>
              <a:rPr lang="cs-CZ" altLang="en-US" smtClean="0">
                <a:latin typeface="Arial" charset="0"/>
              </a:rPr>
              <a:t>)</a:t>
            </a:r>
          </a:p>
          <a:p>
            <a:r>
              <a:rPr lang="en-US" altLang="en-US" smtClean="0">
                <a:hlinkClick r:id="rId4"/>
              </a:rPr>
              <a:t>http://www.kwintessential.co.uk/intercultural/highcontext-lowcontext-cultures.html</a:t>
            </a:r>
            <a:endParaRPr lang="cs-CZ" altLang="en-US" smtClean="0">
              <a:latin typeface="Arial" charset="0"/>
            </a:endParaRPr>
          </a:p>
          <a:p>
            <a:r>
              <a:rPr lang="en-US" altLang="en-US" smtClean="0">
                <a:hlinkClick r:id="rId5"/>
              </a:rPr>
              <a:t>http://www.kwintessential.co.uk/intercultural/individualism-collectivism.html</a:t>
            </a:r>
            <a:endParaRPr lang="cs-CZ" altLang="en-US" smtClean="0">
              <a:latin typeface="Arial" charset="0"/>
            </a:endParaRPr>
          </a:p>
          <a:p>
            <a:endParaRPr lang="en-US" altLang="en-US" smtClean="0">
              <a:latin typeface="Arial" charset="0"/>
            </a:endParaRP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2944200B-E82D-4229-9FC5-3E67DCB4950C}" type="slidenum">
              <a:rPr lang="cs-CZ" sz="1000" b="1">
                <a:solidFill>
                  <a:srgbClr val="7D1E1E"/>
                </a:solidFill>
                <a:latin typeface="+mn-lt"/>
              </a:rPr>
              <a:pPr>
                <a:defRPr/>
              </a:pPr>
              <a:t>24</a:t>
            </a:fld>
            <a:endParaRPr lang="cs-CZ" sz="1000" b="1">
              <a:solidFill>
                <a:srgbClr val="7D1E1E"/>
              </a:solidFill>
              <a:latin typeface="+mn-lt"/>
            </a:endParaRPr>
          </a:p>
        </p:txBody>
      </p:sp>
    </p:spTree>
    <p:extLst>
      <p:ext uri="{BB962C8B-B14F-4D97-AF65-F5344CB8AC3E}">
        <p14:creationId xmlns:p14="http://schemas.microsoft.com/office/powerpoint/2010/main" val="418224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EEBE5529-EF52-4E4D-AAB2-67F2DFD9C21B}" type="slidenum">
              <a:rPr lang="cs-CZ"/>
              <a:pPr>
                <a:defRPr/>
              </a:pPr>
              <a:t>3</a:t>
            </a:fld>
            <a:endParaRPr lang="cs-CZ"/>
          </a:p>
        </p:txBody>
      </p:sp>
      <p:sp>
        <p:nvSpPr>
          <p:cNvPr id="34818" name="Rectangle 2"/>
          <p:cNvSpPr>
            <a:spLocks noGrp="1" noChangeArrowheads="1"/>
          </p:cNvSpPr>
          <p:nvPr>
            <p:ph type="title"/>
          </p:nvPr>
        </p:nvSpPr>
        <p:spPr/>
        <p:txBody>
          <a:bodyPr/>
          <a:lstStyle/>
          <a:p>
            <a:r>
              <a:rPr lang="cs-CZ" altLang="en-US" b="1" smtClean="0"/>
              <a:t>What is culture</a:t>
            </a:r>
            <a:endParaRPr lang="en-US" altLang="en-US" b="1" smtClean="0"/>
          </a:p>
        </p:txBody>
      </p:sp>
      <p:sp>
        <p:nvSpPr>
          <p:cNvPr id="34819"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Shared system of values, which as a process leads to automatic solutions of often repeated problems (Nový, Schroll-Machl)</a:t>
            </a:r>
          </a:p>
          <a:p>
            <a:pPr marL="457200" indent="-457200">
              <a:buFont typeface="Wingdings" pitchFamily="2" charset="2"/>
              <a:buAutoNum type="arabicPeriod"/>
            </a:pPr>
            <a:r>
              <a:rPr lang="cs-CZ" altLang="en-US" smtClean="0"/>
              <a:t>A set of learnt behaviour, collection of opinions, customs and traditions shared among group of people... (Mead)</a:t>
            </a:r>
          </a:p>
          <a:p>
            <a:pPr marL="457200" indent="-457200">
              <a:buFont typeface="Wingdings" pitchFamily="2" charset="2"/>
              <a:buAutoNum type="arabicPeriod"/>
            </a:pPr>
            <a:r>
              <a:rPr lang="cs-CZ" altLang="en-US" smtClean="0"/>
              <a:t>A</a:t>
            </a:r>
            <a:r>
              <a:rPr lang="en-US" altLang="en-US" smtClean="0"/>
              <a:t> set of shared attitudes, values, goals, and practices that characterizes an institution, organization or group</a:t>
            </a:r>
            <a:r>
              <a:rPr lang="cs-CZ" altLang="en-US" smtClean="0"/>
              <a:t> (Wikipedia)</a:t>
            </a:r>
            <a:endParaRPr lang="en-US" altLang="en-US" smtClean="0"/>
          </a:p>
        </p:txBody>
      </p:sp>
    </p:spTree>
    <p:extLst>
      <p:ext uri="{BB962C8B-B14F-4D97-AF65-F5344CB8AC3E}">
        <p14:creationId xmlns:p14="http://schemas.microsoft.com/office/powerpoint/2010/main" val="20462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825145A8-F3DB-46C7-906C-41F455E91DEC}" type="slidenum">
              <a:rPr lang="cs-CZ"/>
              <a:pPr>
                <a:defRPr/>
              </a:pPr>
              <a:t>4</a:t>
            </a:fld>
            <a:endParaRPr lang="cs-CZ"/>
          </a:p>
        </p:txBody>
      </p:sp>
      <p:sp>
        <p:nvSpPr>
          <p:cNvPr id="36866" name="Rectangle 2"/>
          <p:cNvSpPr>
            <a:spLocks noGrp="1" noChangeArrowheads="1"/>
          </p:cNvSpPr>
          <p:nvPr>
            <p:ph type="title"/>
          </p:nvPr>
        </p:nvSpPr>
        <p:spPr/>
        <p:txBody>
          <a:bodyPr/>
          <a:lstStyle/>
          <a:p>
            <a:r>
              <a:rPr lang="cs-CZ" altLang="en-US" b="1" smtClean="0"/>
              <a:t>Culture is subjective to</a:t>
            </a:r>
            <a:endParaRPr lang="en-US" altLang="en-US" b="1" smtClean="0"/>
          </a:p>
        </p:txBody>
      </p:sp>
      <p:sp>
        <p:nvSpPr>
          <p:cNvPr id="36867"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dirty="0" err="1" smtClean="0"/>
              <a:t>Time</a:t>
            </a:r>
            <a:endParaRPr lang="cs-CZ" altLang="en-US" dirty="0" smtClean="0"/>
          </a:p>
          <a:p>
            <a:pPr marL="457200" indent="-457200">
              <a:buFont typeface="Wingdings" pitchFamily="2" charset="2"/>
              <a:buAutoNum type="arabicPeriod"/>
            </a:pPr>
            <a:r>
              <a:rPr lang="cs-CZ" altLang="en-US" dirty="0" smtClean="0"/>
              <a:t>Place (</a:t>
            </a:r>
            <a:r>
              <a:rPr lang="cs-CZ" altLang="en-US" dirty="0" err="1" smtClean="0"/>
              <a:t>geography</a:t>
            </a:r>
            <a:r>
              <a:rPr lang="cs-CZ" altLang="en-US" dirty="0" smtClean="0"/>
              <a:t>)</a:t>
            </a:r>
          </a:p>
          <a:p>
            <a:pPr marL="457200" indent="-457200">
              <a:buFont typeface="Wingdings" pitchFamily="2" charset="2"/>
              <a:buAutoNum type="arabicPeriod"/>
            </a:pPr>
            <a:r>
              <a:rPr lang="cs-CZ" altLang="en-US" dirty="0" smtClean="0"/>
              <a:t>Group</a:t>
            </a:r>
          </a:p>
          <a:p>
            <a:pPr marL="876300" lvl="1" indent="-419100"/>
            <a:r>
              <a:rPr lang="cs-CZ" altLang="en-US" dirty="0" err="1" smtClean="0"/>
              <a:t>Nation</a:t>
            </a:r>
            <a:endParaRPr lang="cs-CZ" altLang="en-US" dirty="0" smtClean="0"/>
          </a:p>
          <a:p>
            <a:pPr marL="876300" lvl="1" indent="-419100"/>
            <a:r>
              <a:rPr lang="cs-CZ" altLang="en-US" dirty="0" err="1" smtClean="0"/>
              <a:t>Ethnic</a:t>
            </a:r>
            <a:r>
              <a:rPr lang="cs-CZ" altLang="en-US" dirty="0" smtClean="0"/>
              <a:t> </a:t>
            </a:r>
            <a:r>
              <a:rPr lang="cs-CZ" altLang="en-US" dirty="0" err="1" smtClean="0"/>
              <a:t>group</a:t>
            </a:r>
            <a:endParaRPr lang="cs-CZ" altLang="en-US" dirty="0" smtClean="0"/>
          </a:p>
          <a:p>
            <a:pPr marL="876300" lvl="1" indent="-419100"/>
            <a:r>
              <a:rPr lang="cs-CZ" altLang="en-US" dirty="0" err="1" smtClean="0"/>
              <a:t>Religious</a:t>
            </a:r>
            <a:r>
              <a:rPr lang="cs-CZ" altLang="en-US" dirty="0" smtClean="0"/>
              <a:t> </a:t>
            </a:r>
            <a:r>
              <a:rPr lang="cs-CZ" altLang="en-US" dirty="0" err="1" smtClean="0"/>
              <a:t>group</a:t>
            </a:r>
            <a:endParaRPr lang="cs-CZ" altLang="en-US" dirty="0" smtClean="0"/>
          </a:p>
          <a:p>
            <a:pPr marL="876300" lvl="1" indent="-419100"/>
            <a:r>
              <a:rPr lang="cs-CZ" altLang="en-US" dirty="0" err="1" smtClean="0"/>
              <a:t>Any</a:t>
            </a:r>
            <a:r>
              <a:rPr lang="cs-CZ" altLang="en-US" dirty="0" smtClean="0"/>
              <a:t> </a:t>
            </a:r>
            <a:r>
              <a:rPr lang="cs-CZ" altLang="en-US" dirty="0" err="1" smtClean="0"/>
              <a:t>other</a:t>
            </a:r>
            <a:r>
              <a:rPr lang="cs-CZ" altLang="en-US" dirty="0" smtClean="0"/>
              <a:t> </a:t>
            </a:r>
            <a:r>
              <a:rPr lang="cs-CZ" altLang="en-US" dirty="0" err="1" smtClean="0"/>
              <a:t>subgroup</a:t>
            </a:r>
            <a:endParaRPr lang="en-US" altLang="en-US" dirty="0" smtClean="0"/>
          </a:p>
        </p:txBody>
      </p:sp>
    </p:spTree>
    <p:extLst>
      <p:ext uri="{BB962C8B-B14F-4D97-AF65-F5344CB8AC3E}">
        <p14:creationId xmlns:p14="http://schemas.microsoft.com/office/powerpoint/2010/main" val="217119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42243AF7-7D13-4D33-A2CA-B7D526C73392}" type="slidenum">
              <a:rPr lang="cs-CZ"/>
              <a:pPr>
                <a:defRPr/>
              </a:pPr>
              <a:t>5</a:t>
            </a:fld>
            <a:endParaRPr lang="cs-CZ"/>
          </a:p>
        </p:txBody>
      </p:sp>
      <p:sp>
        <p:nvSpPr>
          <p:cNvPr id="40962" name="Rectangle 2"/>
          <p:cNvSpPr>
            <a:spLocks noGrp="1" noChangeArrowheads="1"/>
          </p:cNvSpPr>
          <p:nvPr>
            <p:ph type="title"/>
          </p:nvPr>
        </p:nvSpPr>
        <p:spPr/>
        <p:txBody>
          <a:bodyPr/>
          <a:lstStyle/>
          <a:p>
            <a:r>
              <a:rPr lang="cs-CZ" altLang="en-US" b="1" smtClean="0"/>
              <a:t>Cultural standards (Thomas and others)</a:t>
            </a:r>
            <a:endParaRPr lang="en-US" altLang="en-US" b="1" smtClean="0"/>
          </a:p>
        </p:txBody>
      </p:sp>
      <p:sp>
        <p:nvSpPr>
          <p:cNvPr id="40963"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Cultural standards are methods of perceiving, thinking, evaluating and acting, which are common in a particular culture</a:t>
            </a:r>
          </a:p>
          <a:p>
            <a:pPr marL="457200" indent="-457200">
              <a:buFont typeface="Wingdings" pitchFamily="2" charset="2"/>
              <a:buAutoNum type="arabicPeriod"/>
            </a:pPr>
            <a:r>
              <a:rPr lang="cs-CZ" altLang="en-US" smtClean="0"/>
              <a:t>Behaviour of myself and of others conforms with it</a:t>
            </a:r>
          </a:p>
          <a:p>
            <a:pPr marL="457200" indent="-457200">
              <a:buFont typeface="Wingdings" pitchFamily="2" charset="2"/>
              <a:buAutoNum type="arabicPeriod"/>
            </a:pPr>
            <a:r>
              <a:rPr lang="cs-CZ" altLang="en-US" smtClean="0"/>
              <a:t>It has a regulatory function in many different situations</a:t>
            </a:r>
          </a:p>
          <a:p>
            <a:pPr marL="457200" indent="-457200">
              <a:buFont typeface="Wingdings" pitchFamily="2" charset="2"/>
              <a:buAutoNum type="arabicPeriod"/>
            </a:pPr>
            <a:r>
              <a:rPr lang="cs-CZ" altLang="en-US" smtClean="0"/>
              <a:t>Individual use/application of cult. stand. Can vary inside a certain tolerance zone</a:t>
            </a:r>
          </a:p>
          <a:p>
            <a:pPr marL="457200" indent="-457200">
              <a:buFont typeface="Wingdings" pitchFamily="2" charset="2"/>
              <a:buAutoNum type="arabicPeriod"/>
            </a:pPr>
            <a:r>
              <a:rPr lang="cs-CZ" altLang="en-US" smtClean="0"/>
              <a:t>Behaviour outside this zone is refused and sanctioned</a:t>
            </a:r>
            <a:endParaRPr lang="en-US" altLang="en-US" smtClean="0"/>
          </a:p>
        </p:txBody>
      </p:sp>
    </p:spTree>
    <p:extLst>
      <p:ext uri="{BB962C8B-B14F-4D97-AF65-F5344CB8AC3E}">
        <p14:creationId xmlns:p14="http://schemas.microsoft.com/office/powerpoint/2010/main" val="258647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4D21A76E-8F1B-42F9-8870-4E8DDB78D73B}" type="slidenum">
              <a:rPr lang="cs-CZ"/>
              <a:pPr>
                <a:defRPr/>
              </a:pPr>
              <a:t>6</a:t>
            </a:fld>
            <a:endParaRPr lang="cs-CZ"/>
          </a:p>
        </p:txBody>
      </p:sp>
      <p:sp>
        <p:nvSpPr>
          <p:cNvPr id="38914" name="Rectangle 2"/>
          <p:cNvSpPr>
            <a:spLocks noGrp="1" noChangeArrowheads="1"/>
          </p:cNvSpPr>
          <p:nvPr>
            <p:ph type="title"/>
          </p:nvPr>
        </p:nvSpPr>
        <p:spPr/>
        <p:txBody>
          <a:bodyPr/>
          <a:lstStyle/>
          <a:p>
            <a:r>
              <a:rPr lang="cs-CZ" altLang="en-US" b="1" smtClean="0"/>
              <a:t>Elements of culture (Šroněk)</a:t>
            </a:r>
            <a:endParaRPr lang="en-US" altLang="en-US" b="1" smtClean="0"/>
          </a:p>
        </p:txBody>
      </p:sp>
      <p:sp>
        <p:nvSpPr>
          <p:cNvPr id="38915"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Time</a:t>
            </a:r>
          </a:p>
          <a:p>
            <a:pPr marL="457200" indent="-457200">
              <a:buFont typeface="Wingdings" pitchFamily="2" charset="2"/>
              <a:buAutoNum type="arabicPeriod"/>
            </a:pPr>
            <a:r>
              <a:rPr lang="cs-CZ" altLang="en-US" smtClean="0"/>
              <a:t>Language</a:t>
            </a:r>
          </a:p>
          <a:p>
            <a:pPr marL="457200" indent="-457200">
              <a:buFont typeface="Wingdings" pitchFamily="2" charset="2"/>
              <a:buAutoNum type="arabicPeriod"/>
            </a:pPr>
            <a:r>
              <a:rPr lang="cs-CZ" altLang="en-US" smtClean="0"/>
              <a:t>Non-verbal communication</a:t>
            </a:r>
          </a:p>
          <a:p>
            <a:pPr marL="457200" indent="-457200">
              <a:buFont typeface="Wingdings" pitchFamily="2" charset="2"/>
              <a:buAutoNum type="arabicPeriod"/>
            </a:pPr>
            <a:r>
              <a:rPr lang="cs-CZ" altLang="en-US" smtClean="0"/>
              <a:t>Religion</a:t>
            </a:r>
          </a:p>
          <a:p>
            <a:pPr marL="457200" indent="-457200">
              <a:buFont typeface="Wingdings" pitchFamily="2" charset="2"/>
              <a:buAutoNum type="arabicPeriod"/>
            </a:pPr>
            <a:r>
              <a:rPr lang="cs-CZ" altLang="en-US" smtClean="0"/>
              <a:t>Formality/social hierarchy</a:t>
            </a:r>
            <a:endParaRPr lang="en-US" altLang="en-US" smtClean="0"/>
          </a:p>
        </p:txBody>
      </p:sp>
    </p:spTree>
    <p:extLst>
      <p:ext uri="{BB962C8B-B14F-4D97-AF65-F5344CB8AC3E}">
        <p14:creationId xmlns:p14="http://schemas.microsoft.com/office/powerpoint/2010/main" val="250677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2D88043B-B8A0-4CCB-89B2-0259046D64E3}" type="slidenum">
              <a:rPr lang="cs-CZ"/>
              <a:pPr>
                <a:defRPr/>
              </a:pPr>
              <a:t>7</a:t>
            </a:fld>
            <a:endParaRPr lang="cs-CZ"/>
          </a:p>
        </p:txBody>
      </p:sp>
      <p:sp>
        <p:nvSpPr>
          <p:cNvPr id="43010" name="Rectangle 2"/>
          <p:cNvSpPr>
            <a:spLocks noGrp="1" noChangeArrowheads="1"/>
          </p:cNvSpPr>
          <p:nvPr>
            <p:ph type="title"/>
          </p:nvPr>
        </p:nvSpPr>
        <p:spPr/>
        <p:txBody>
          <a:bodyPr/>
          <a:lstStyle/>
          <a:p>
            <a:r>
              <a:rPr lang="cs-CZ" altLang="en-US" b="1" smtClean="0"/>
              <a:t>Cultural dimensions (Hofstede, G.)</a:t>
            </a:r>
            <a:endParaRPr lang="en-US" altLang="en-US" b="1" smtClean="0"/>
          </a:p>
        </p:txBody>
      </p:sp>
      <p:sp>
        <p:nvSpPr>
          <p:cNvPr id="43011"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Power Distance Index</a:t>
            </a:r>
          </a:p>
          <a:p>
            <a:pPr marL="457200" indent="-457200">
              <a:buFont typeface="Wingdings" pitchFamily="2" charset="2"/>
              <a:buAutoNum type="arabicPeriod"/>
            </a:pPr>
            <a:r>
              <a:rPr lang="cs-CZ" altLang="en-US" smtClean="0"/>
              <a:t>Individualism</a:t>
            </a:r>
          </a:p>
          <a:p>
            <a:pPr marL="457200" indent="-457200">
              <a:buFont typeface="Wingdings" pitchFamily="2" charset="2"/>
              <a:buAutoNum type="arabicPeriod"/>
            </a:pPr>
            <a:r>
              <a:rPr lang="cs-CZ" altLang="en-US" smtClean="0"/>
              <a:t>Masculinity</a:t>
            </a:r>
          </a:p>
          <a:p>
            <a:pPr marL="457200" indent="-457200">
              <a:buFont typeface="Wingdings" pitchFamily="2" charset="2"/>
              <a:buAutoNum type="arabicPeriod"/>
            </a:pPr>
            <a:r>
              <a:rPr lang="cs-CZ" altLang="en-US" smtClean="0"/>
              <a:t>Uncertainty Avoidance</a:t>
            </a:r>
          </a:p>
          <a:p>
            <a:pPr marL="457200" indent="-457200">
              <a:buFont typeface="Wingdings" pitchFamily="2" charset="2"/>
              <a:buAutoNum type="arabicPeriod"/>
            </a:pPr>
            <a:r>
              <a:rPr lang="cs-CZ" altLang="en-US" smtClean="0"/>
              <a:t>Long-Term Orientation</a:t>
            </a:r>
          </a:p>
          <a:p>
            <a:pPr marL="457200" indent="-457200">
              <a:buFont typeface="Wingdings" pitchFamily="2" charset="2"/>
              <a:buAutoNum type="arabicPeriod"/>
            </a:pPr>
            <a:endParaRPr lang="cs-CZ" altLang="en-US" smtClean="0"/>
          </a:p>
          <a:p>
            <a:pPr marL="457200" indent="-457200">
              <a:buFont typeface="Wingdings" pitchFamily="2" charset="2"/>
              <a:buNone/>
            </a:pPr>
            <a:r>
              <a:rPr lang="cs-CZ" altLang="en-US" smtClean="0"/>
              <a:t>Visit </a:t>
            </a:r>
            <a:r>
              <a:rPr lang="en-US" altLang="en-US" smtClean="0">
                <a:hlinkClick r:id="rId3"/>
              </a:rPr>
              <a:t>http://www.geert-hofstede.com</a:t>
            </a:r>
            <a:r>
              <a:rPr lang="cs-CZ" altLang="en-US" smtClean="0"/>
              <a:t> for countries</a:t>
            </a:r>
            <a:r>
              <a:rPr lang="en-US" altLang="en-US" smtClean="0"/>
              <a:t>’ scores.</a:t>
            </a:r>
            <a:r>
              <a:rPr lang="cs-CZ" altLang="en-US" smtClean="0"/>
              <a:t> </a:t>
            </a:r>
            <a:endParaRPr lang="en-US" altLang="en-US" smtClean="0"/>
          </a:p>
        </p:txBody>
      </p:sp>
    </p:spTree>
    <p:extLst>
      <p:ext uri="{BB962C8B-B14F-4D97-AF65-F5344CB8AC3E}">
        <p14:creationId xmlns:p14="http://schemas.microsoft.com/office/powerpoint/2010/main" val="23894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2E8F4D37-845D-416F-B698-A3CF89AC8B8A}" type="slidenum">
              <a:rPr lang="cs-CZ"/>
              <a:pPr>
                <a:defRPr/>
              </a:pPr>
              <a:t>8</a:t>
            </a:fld>
            <a:endParaRPr lang="cs-CZ"/>
          </a:p>
        </p:txBody>
      </p:sp>
      <p:sp>
        <p:nvSpPr>
          <p:cNvPr id="48130" name="Rectangle 2"/>
          <p:cNvSpPr>
            <a:spLocks noGrp="1" noChangeArrowheads="1"/>
          </p:cNvSpPr>
          <p:nvPr>
            <p:ph type="title"/>
          </p:nvPr>
        </p:nvSpPr>
        <p:spPr/>
        <p:txBody>
          <a:bodyPr/>
          <a:lstStyle/>
          <a:p>
            <a:r>
              <a:rPr lang="cs-CZ" altLang="en-US" b="1" smtClean="0"/>
              <a:t>Hall</a:t>
            </a:r>
            <a:r>
              <a:rPr lang="en-US" altLang="en-US" b="1" smtClean="0"/>
              <a:t>’s </a:t>
            </a:r>
            <a:r>
              <a:rPr lang="cs-CZ" altLang="en-US" b="1" smtClean="0"/>
              <a:t>Cultural dimensions</a:t>
            </a:r>
            <a:endParaRPr lang="en-US" altLang="en-US" b="1" smtClean="0"/>
          </a:p>
        </p:txBody>
      </p:sp>
      <p:sp>
        <p:nvSpPr>
          <p:cNvPr id="48131" name="Rectangle 3"/>
          <p:cNvSpPr>
            <a:spLocks noGrp="1" noChangeArrowheads="1"/>
          </p:cNvSpPr>
          <p:nvPr>
            <p:ph type="body" idx="1"/>
          </p:nvPr>
        </p:nvSpPr>
        <p:spPr/>
        <p:txBody>
          <a:bodyPr/>
          <a:lstStyle/>
          <a:p>
            <a:pPr marL="457200" indent="-457200">
              <a:buFont typeface="Wingdings" pitchFamily="2" charset="2"/>
              <a:buAutoNum type="arabicPeriod"/>
            </a:pPr>
            <a:endParaRPr lang="cs-CZ" altLang="en-US" smtClean="0"/>
          </a:p>
          <a:p>
            <a:pPr marL="457200" indent="-457200">
              <a:buFont typeface="Wingdings" pitchFamily="2" charset="2"/>
              <a:buAutoNum type="arabicPeriod"/>
            </a:pPr>
            <a:r>
              <a:rPr lang="cs-CZ" altLang="en-US" smtClean="0"/>
              <a:t>Communication context</a:t>
            </a:r>
          </a:p>
          <a:p>
            <a:pPr marL="457200" indent="-457200">
              <a:buFont typeface="Wingdings" pitchFamily="2" charset="2"/>
              <a:buAutoNum type="arabicPeriod"/>
            </a:pPr>
            <a:endParaRPr lang="cs-CZ" altLang="en-US" smtClean="0"/>
          </a:p>
          <a:p>
            <a:pPr marL="457200" indent="-457200">
              <a:buFont typeface="Wingdings" pitchFamily="2" charset="2"/>
              <a:buAutoNum type="arabicPeriod"/>
            </a:pPr>
            <a:r>
              <a:rPr lang="cs-CZ" altLang="en-US" smtClean="0"/>
              <a:t>Proximity</a:t>
            </a:r>
          </a:p>
          <a:p>
            <a:pPr marL="457200" indent="-457200">
              <a:buFont typeface="Wingdings" pitchFamily="2" charset="2"/>
              <a:buAutoNum type="arabicPeriod"/>
            </a:pPr>
            <a:endParaRPr lang="cs-CZ" altLang="en-US" smtClean="0"/>
          </a:p>
          <a:p>
            <a:pPr marL="457200" indent="-457200">
              <a:buFont typeface="Wingdings" pitchFamily="2" charset="2"/>
              <a:buAutoNum type="arabicPeriod"/>
            </a:pPr>
            <a:r>
              <a:rPr lang="cs-CZ" altLang="en-US" smtClean="0"/>
              <a:t>Time</a:t>
            </a:r>
          </a:p>
        </p:txBody>
      </p:sp>
    </p:spTree>
    <p:extLst>
      <p:ext uri="{BB962C8B-B14F-4D97-AF65-F5344CB8AC3E}">
        <p14:creationId xmlns:p14="http://schemas.microsoft.com/office/powerpoint/2010/main" val="136288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7FC2282C-3BB8-4354-9784-2F3661F29B5E}" type="slidenum">
              <a:rPr lang="cs-CZ"/>
              <a:pPr>
                <a:defRPr/>
              </a:pPr>
              <a:t>9</a:t>
            </a:fld>
            <a:endParaRPr lang="cs-CZ"/>
          </a:p>
        </p:txBody>
      </p:sp>
      <p:sp>
        <p:nvSpPr>
          <p:cNvPr id="50178" name="Rectangle 2"/>
          <p:cNvSpPr>
            <a:spLocks noGrp="1" noChangeArrowheads="1"/>
          </p:cNvSpPr>
          <p:nvPr>
            <p:ph type="title"/>
          </p:nvPr>
        </p:nvSpPr>
        <p:spPr/>
        <p:txBody>
          <a:bodyPr/>
          <a:lstStyle/>
          <a:p>
            <a:r>
              <a:rPr lang="cs-CZ" altLang="en-US" b="1" smtClean="0"/>
              <a:t>Trompenaars</a:t>
            </a:r>
            <a:r>
              <a:rPr lang="en-US" altLang="en-US" b="1" smtClean="0"/>
              <a:t>’</a:t>
            </a:r>
            <a:r>
              <a:rPr lang="cs-CZ" altLang="en-US" b="1" smtClean="0"/>
              <a:t> Cultural dimensions</a:t>
            </a:r>
            <a:endParaRPr lang="en-US" altLang="en-US" b="1" smtClean="0"/>
          </a:p>
        </p:txBody>
      </p:sp>
      <p:sp>
        <p:nvSpPr>
          <p:cNvPr id="50179" name="Rectangle 3"/>
          <p:cNvSpPr>
            <a:spLocks noGrp="1" noChangeArrowheads="1"/>
          </p:cNvSpPr>
          <p:nvPr>
            <p:ph type="body" idx="1"/>
          </p:nvPr>
        </p:nvSpPr>
        <p:spPr/>
        <p:txBody>
          <a:bodyPr/>
          <a:lstStyle/>
          <a:p>
            <a:pPr marL="457200" indent="-457200">
              <a:buFont typeface="Wingdings" pitchFamily="2" charset="2"/>
              <a:buNone/>
            </a:pPr>
            <a:r>
              <a:rPr lang="cs-CZ" altLang="en-US" smtClean="0"/>
              <a:t>Cultural differences come from:</a:t>
            </a:r>
          </a:p>
          <a:p>
            <a:pPr marL="457200" indent="-457200">
              <a:buFont typeface="Wingdings" pitchFamily="2" charset="2"/>
              <a:buNone/>
            </a:pPr>
            <a:endParaRPr lang="cs-CZ" altLang="en-US" smtClean="0"/>
          </a:p>
          <a:p>
            <a:pPr marL="457200" indent="-457200"/>
            <a:r>
              <a:rPr lang="cs-CZ" altLang="en-US" smtClean="0"/>
              <a:t>Attitude to time (1 dimension)</a:t>
            </a:r>
          </a:p>
          <a:p>
            <a:pPr marL="457200" indent="-457200"/>
            <a:endParaRPr lang="cs-CZ" altLang="en-US" smtClean="0"/>
          </a:p>
          <a:p>
            <a:pPr marL="457200" indent="-457200"/>
            <a:r>
              <a:rPr lang="cs-CZ" altLang="en-US" smtClean="0"/>
              <a:t>Attitude to the environment (1)</a:t>
            </a:r>
          </a:p>
          <a:p>
            <a:pPr marL="457200" indent="-457200"/>
            <a:endParaRPr lang="cs-CZ" altLang="en-US" smtClean="0"/>
          </a:p>
          <a:p>
            <a:pPr marL="457200" indent="-457200"/>
            <a:r>
              <a:rPr lang="cs-CZ" altLang="en-US" smtClean="0"/>
              <a:t>Attitude to other people (5)</a:t>
            </a:r>
          </a:p>
        </p:txBody>
      </p:sp>
    </p:spTree>
    <p:extLst>
      <p:ext uri="{BB962C8B-B14F-4D97-AF65-F5344CB8AC3E}">
        <p14:creationId xmlns:p14="http://schemas.microsoft.com/office/powerpoint/2010/main" val="1381229405"/>
      </p:ext>
    </p:extLst>
  </p:cSld>
  <p:clrMapOvr>
    <a:masterClrMapping/>
  </p:clrMapOvr>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9348</TotalTime>
  <Words>1802</Words>
  <Application>Microsoft Office PowerPoint</Application>
  <PresentationFormat>Předvádění na obrazovce (4:3)</PresentationFormat>
  <Paragraphs>235</Paragraphs>
  <Slides>24</Slides>
  <Notes>15</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BÉŽOVÁ základní</vt:lpstr>
      <vt:lpstr>Cultural Differences in Business</vt:lpstr>
      <vt:lpstr>What can you expect</vt:lpstr>
      <vt:lpstr>What is culture</vt:lpstr>
      <vt:lpstr>Culture is subjective to</vt:lpstr>
      <vt:lpstr>Cultural standards (Thomas and others)</vt:lpstr>
      <vt:lpstr>Elements of culture (Šroněk)</vt:lpstr>
      <vt:lpstr>Cultural dimensions (Hofstede, G.)</vt:lpstr>
      <vt:lpstr>Hall’s Cultural dimensions</vt:lpstr>
      <vt:lpstr>Trompenaars’ Cultural dimensions</vt:lpstr>
      <vt:lpstr>Application of Cultural dimensions (Demorgon)</vt:lpstr>
      <vt:lpstr>Culture shock</vt:lpstr>
      <vt:lpstr>The differences in leadership style and organization (Mole)</vt:lpstr>
      <vt:lpstr>Czech cultural standards (Nový, Schroll-Machl)</vt:lpstr>
      <vt:lpstr>Human Communication</vt:lpstr>
      <vt:lpstr>Verbal Communication</vt:lpstr>
      <vt:lpstr>Non Verbal Communication and Other Differences</vt:lpstr>
      <vt:lpstr>Bows in Japan</vt:lpstr>
      <vt:lpstr>Cultural dimensions (Hofstede, G.)</vt:lpstr>
      <vt:lpstr>Hofstede`s dimensions</vt:lpstr>
      <vt:lpstr>Prezentace aplikace PowerPoint</vt:lpstr>
      <vt:lpstr>Prezentace aplikace PowerPoint</vt:lpstr>
      <vt:lpstr>Sources</vt:lpstr>
      <vt:lpstr>Sources</vt:lpstr>
      <vt:lpstr>Short videos</vt:lpstr>
    </vt:vector>
  </TitlesOfParts>
  <Company>ESF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Ondřej Částek</cp:lastModifiedBy>
  <cp:revision>331</cp:revision>
  <cp:lastPrinted>2011-05-09T08:32:29Z</cp:lastPrinted>
  <dcterms:created xsi:type="dcterms:W3CDTF">2005-05-06T16:40:20Z</dcterms:created>
  <dcterms:modified xsi:type="dcterms:W3CDTF">2014-09-29T10:40:47Z</dcterms:modified>
</cp:coreProperties>
</file>