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1" r:id="rId3"/>
    <p:sldId id="257" r:id="rId4"/>
    <p:sldId id="258" r:id="rId5"/>
    <p:sldId id="259" r:id="rId6"/>
    <p:sldId id="260" r:id="rId7"/>
    <p:sldId id="263" r:id="rId8"/>
    <p:sldId id="261" r:id="rId9"/>
    <p:sldId id="262" r:id="rId10"/>
    <p:sldId id="264" r:id="rId11"/>
    <p:sldId id="265" r:id="rId12"/>
    <p:sldId id="266" r:id="rId13"/>
    <p:sldId id="267" r:id="rId14"/>
    <p:sldId id="271" r:id="rId15"/>
    <p:sldId id="268" r:id="rId16"/>
    <p:sldId id="269" r:id="rId17"/>
    <p:sldId id="270" r:id="rId18"/>
    <p:sldId id="273" r:id="rId19"/>
    <p:sldId id="272" r:id="rId20"/>
    <p:sldId id="274" r:id="rId21"/>
    <p:sldId id="276" r:id="rId22"/>
    <p:sldId id="275" r:id="rId23"/>
    <p:sldId id="277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281" r:id="rId41"/>
    <p:sldId id="282" r:id="rId4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286" y="-10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3A2630-404E-4072-BD65-6ABE8487C358}" type="datetimeFigureOut">
              <a:rPr lang="cs-CZ" smtClean="0"/>
              <a:pPr/>
              <a:t>12.11.2015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U-nYCIB8SQ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Rozhodování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 Alena </a:t>
            </a:r>
            <a:r>
              <a:rPr lang="cs-CZ" dirty="0" err="1" smtClean="0"/>
              <a:t>Šafrová</a:t>
            </a:r>
            <a:r>
              <a:rPr lang="cs-CZ" dirty="0" smtClean="0"/>
              <a:t> </a:t>
            </a:r>
            <a:r>
              <a:rPr lang="cs-CZ" dirty="0" err="1" smtClean="0"/>
              <a:t>Drášilová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79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spočívá ve stanovení cíle, jehož je třeba rozhodnutím dosáhnout</a:t>
            </a:r>
          </a:p>
          <a:p>
            <a:r>
              <a:rPr lang="cs-CZ" dirty="0" smtClean="0"/>
              <a:t>cíl = žádoucí stav, který má nastat</a:t>
            </a:r>
          </a:p>
          <a:p>
            <a:pPr lvl="5"/>
            <a:endParaRPr lang="cs-CZ" sz="2300" dirty="0" smtClean="0"/>
          </a:p>
          <a:p>
            <a:r>
              <a:rPr lang="cs-CZ" dirty="0" smtClean="0"/>
              <a:t>cíle ve vztazích</a:t>
            </a:r>
          </a:p>
          <a:p>
            <a:pPr lvl="1"/>
            <a:r>
              <a:rPr lang="cs-CZ" b="1" dirty="0" smtClean="0"/>
              <a:t>hierarchických</a:t>
            </a:r>
            <a:r>
              <a:rPr lang="cs-CZ" dirty="0" smtClean="0"/>
              <a:t> – dosažení vyššího cíle je podmíněno dosažením cíle nižšího</a:t>
            </a:r>
          </a:p>
          <a:p>
            <a:pPr lvl="1"/>
            <a:r>
              <a:rPr lang="cs-CZ" b="1" dirty="0" smtClean="0"/>
              <a:t>rovnocenných</a:t>
            </a:r>
            <a:r>
              <a:rPr lang="cs-CZ" dirty="0" smtClean="0"/>
              <a:t> – cíle jsou na stejné hierarchické úrovni</a:t>
            </a:r>
          </a:p>
          <a:p>
            <a:pPr lvl="5"/>
            <a:r>
              <a:rPr lang="cs-CZ" sz="2400" dirty="0" smtClean="0"/>
              <a:t>komplementární</a:t>
            </a:r>
          </a:p>
          <a:p>
            <a:pPr lvl="5"/>
            <a:r>
              <a:rPr lang="cs-CZ" sz="2400" dirty="0" smtClean="0"/>
              <a:t>konkurující</a:t>
            </a:r>
          </a:p>
          <a:p>
            <a:pPr lvl="5"/>
            <a:r>
              <a:rPr lang="cs-CZ" sz="2400" dirty="0" smtClean="0"/>
              <a:t>neutrální</a:t>
            </a:r>
          </a:p>
          <a:p>
            <a:pPr marL="1325880" lvl="5" indent="0">
              <a:buNone/>
            </a:pPr>
            <a:endParaRPr lang="cs-CZ" sz="2300" dirty="0" smtClean="0"/>
          </a:p>
          <a:p>
            <a:r>
              <a:rPr lang="cs-CZ" dirty="0" smtClean="0"/>
              <a:t>charakter cílů SMART (Specifický, Měřitelný, Akceptovatelný, Realizovatelný, Termínovaný)</a:t>
            </a:r>
          </a:p>
        </p:txBody>
      </p:sp>
    </p:spTree>
    <p:extLst>
      <p:ext uri="{BB962C8B-B14F-4D97-AF65-F5344CB8AC3E}">
        <p14:creationId xmlns:p14="http://schemas.microsoft.com/office/powerpoint/2010/main" val="40298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Analyzování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stanovení rozsahu potřebných informací a jejich sběr, analýza a interpretace</a:t>
            </a:r>
          </a:p>
          <a:p>
            <a:r>
              <a:rPr lang="cs-CZ" dirty="0" smtClean="0"/>
              <a:t>limity </a:t>
            </a:r>
          </a:p>
          <a:p>
            <a:pPr lvl="1"/>
            <a:r>
              <a:rPr lang="cs-CZ" dirty="0" smtClean="0"/>
              <a:t>příliš mnoho informací</a:t>
            </a:r>
          </a:p>
          <a:p>
            <a:pPr lvl="1"/>
            <a:r>
              <a:rPr lang="cs-CZ" dirty="0" smtClean="0"/>
              <a:t>čas nutný ke sběru</a:t>
            </a:r>
          </a:p>
          <a:p>
            <a:pPr lvl="1"/>
            <a:r>
              <a:rPr lang="cs-CZ" dirty="0" smtClean="0"/>
              <a:t>analytické kapacity</a:t>
            </a:r>
          </a:p>
          <a:p>
            <a:pPr lvl="1"/>
            <a:r>
              <a:rPr lang="cs-CZ" dirty="0" smtClean="0"/>
              <a:t>finanční zdroje</a:t>
            </a:r>
          </a:p>
          <a:p>
            <a:pPr lvl="1"/>
            <a:r>
              <a:rPr lang="cs-CZ" dirty="0" smtClean="0"/>
              <a:t>časové rozlišení – informace o současném stavu vs. informace o budoucnosti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946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všech možných cest (variant chování), které povedou ke splnění cíle</a:t>
            </a:r>
          </a:p>
          <a:p>
            <a:pPr lvl="1"/>
            <a:r>
              <a:rPr lang="cs-CZ" b="1" dirty="0" smtClean="0"/>
              <a:t>systematicko-analytické </a:t>
            </a:r>
            <a:r>
              <a:rPr lang="cs-CZ" dirty="0" smtClean="0"/>
              <a:t>metody (např. morfologická analýza, metoda analogie)</a:t>
            </a:r>
          </a:p>
          <a:p>
            <a:pPr lvl="1"/>
            <a:r>
              <a:rPr lang="cs-CZ" dirty="0" smtClean="0"/>
              <a:t>metody </a:t>
            </a:r>
            <a:r>
              <a:rPr lang="cs-CZ" b="1" dirty="0" smtClean="0"/>
              <a:t>stimulující intuici </a:t>
            </a:r>
            <a:r>
              <a:rPr lang="cs-CZ" dirty="0" smtClean="0"/>
              <a:t>(např. Brainstorming, </a:t>
            </a:r>
            <a:r>
              <a:rPr lang="cs-CZ" dirty="0" err="1" smtClean="0"/>
              <a:t>Brainwriting</a:t>
            </a:r>
            <a:r>
              <a:rPr lang="cs-CZ" dirty="0" smtClean="0"/>
              <a:t>, </a:t>
            </a:r>
            <a:r>
              <a:rPr lang="cs-CZ" dirty="0" err="1" smtClean="0"/>
              <a:t>Think</a:t>
            </a:r>
            <a:r>
              <a:rPr lang="cs-CZ" dirty="0" smtClean="0"/>
              <a:t> Tank)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832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vytřídění relevantních variant (redukce jejich počtu), jejich utřídění do skupin obsahujících podobné varianty a rozpracování</a:t>
            </a:r>
          </a:p>
          <a:p>
            <a:r>
              <a:rPr lang="cs-CZ" dirty="0" smtClean="0"/>
              <a:t>kritéria vytřídění</a:t>
            </a:r>
          </a:p>
          <a:p>
            <a:pPr lvl="1"/>
            <a:r>
              <a:rPr lang="cs-CZ" dirty="0" smtClean="0"/>
              <a:t>rozpočtová, kapacitní a časová omezení</a:t>
            </a:r>
          </a:p>
          <a:p>
            <a:pPr lvl="1"/>
            <a:r>
              <a:rPr lang="cs-CZ" dirty="0" smtClean="0"/>
              <a:t>duplicity, nesmyslné návrhy</a:t>
            </a:r>
          </a:p>
          <a:p>
            <a:pPr lvl="1"/>
            <a:r>
              <a:rPr lang="cs-CZ" dirty="0" smtClean="0"/>
              <a:t>právní předpisy, morální hodnoty, přírodní zákony</a:t>
            </a:r>
          </a:p>
          <a:p>
            <a:r>
              <a:rPr lang="cs-CZ" dirty="0" smtClean="0"/>
              <a:t>metody</a:t>
            </a:r>
          </a:p>
          <a:p>
            <a:pPr lvl="1"/>
            <a:r>
              <a:rPr lang="cs-CZ" dirty="0" smtClean="0"/>
              <a:t>metoda ďáblova advokáta</a:t>
            </a:r>
          </a:p>
          <a:p>
            <a:pPr lvl="1"/>
            <a:r>
              <a:rPr lang="cs-CZ" dirty="0" err="1" smtClean="0"/>
              <a:t>antibrainstorming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114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Metoda párového porovnávání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04509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slouží k užšímu výběru variant pro následné hodnocení srovnáním vždy dvou mezi sebou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195504"/>
              </p:ext>
            </p:extLst>
          </p:nvPr>
        </p:nvGraphicFramePr>
        <p:xfrm>
          <a:off x="1547664" y="2564904"/>
          <a:ext cx="7224474" cy="40564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20080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624670"/>
              </a:tblGrid>
              <a:tr h="312036"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Arial"/>
                          <a:cs typeface="Arial"/>
                        </a:rPr>
                        <a:t>∑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 smtClean="0"/>
                        <a:t>pořadí</a:t>
                      </a:r>
                      <a:endParaRPr lang="cs-CZ" sz="105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2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11.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/>
                        <a:t>9.–10.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7.–8.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cs-CZ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7.–8.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9.–10.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10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1.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8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2.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6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3.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Přímá spojnice 5"/>
          <p:cNvCxnSpPr/>
          <p:nvPr/>
        </p:nvCxnSpPr>
        <p:spPr>
          <a:xfrm flipV="1">
            <a:off x="2699792" y="3140968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707904" y="3681028"/>
            <a:ext cx="2088232" cy="1476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5148064" y="4653136"/>
            <a:ext cx="165618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893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+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posuzování jednotlivých variant podle stanovených kritérií a výběr optimální varianty</a:t>
            </a:r>
          </a:p>
          <a:p>
            <a:r>
              <a:rPr lang="cs-CZ" dirty="0" smtClean="0"/>
              <a:t>hodnocení se liší podle vlastností rozhodovací úlohy a podle rozhodovacích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473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Základní pojmy hodnotícího procesu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cíl (C)		</a:t>
            </a:r>
            <a:r>
              <a:rPr lang="cs-CZ" dirty="0"/>
              <a:t>–</a:t>
            </a:r>
            <a:r>
              <a:rPr lang="cs-CZ" dirty="0" smtClean="0"/>
              <a:t> žádoucí stav, jehož je třeba 				   dosáhnout</a:t>
            </a:r>
          </a:p>
          <a:p>
            <a:r>
              <a:rPr lang="cs-CZ" dirty="0" smtClean="0"/>
              <a:t>varianta (V)	– jedna z cest k dosažení cíle</a:t>
            </a:r>
          </a:p>
          <a:p>
            <a:r>
              <a:rPr lang="cs-CZ" dirty="0" smtClean="0"/>
              <a:t>kritérium (K)	– měřítko míry dosažení cíle</a:t>
            </a:r>
          </a:p>
          <a:p>
            <a:r>
              <a:rPr lang="cs-CZ" dirty="0" smtClean="0"/>
              <a:t>váha kritéria (v) 	– důležitost jednoho kritéria ve 				   vztahu k ostatním (0–1)</a:t>
            </a:r>
          </a:p>
          <a:p>
            <a:r>
              <a:rPr lang="cs-CZ" dirty="0" smtClean="0"/>
              <a:t>hodnota kritéria (x)</a:t>
            </a:r>
          </a:p>
          <a:p>
            <a:r>
              <a:rPr lang="cs-CZ" dirty="0" smtClean="0"/>
              <a:t>užitek (u) 		– efekt z dosažení cíle</a:t>
            </a:r>
          </a:p>
          <a:p>
            <a:r>
              <a:rPr lang="cs-CZ" dirty="0" smtClean="0"/>
              <a:t>faktor (f)		– veličina, která má vliv na míru 				   dosažení cíle v dané variantě</a:t>
            </a:r>
          </a:p>
          <a:p>
            <a:r>
              <a:rPr lang="cs-CZ" dirty="0" smtClean="0"/>
              <a:t>scénář (S)	– množina faktorů</a:t>
            </a:r>
          </a:p>
          <a:p>
            <a:r>
              <a:rPr lang="cs-CZ" dirty="0" smtClean="0"/>
              <a:t>pravděpodobnost scénáře (p)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882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podmínky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rozhodování za podmínek jistoty</a:t>
                </a:r>
              </a:p>
              <a:p>
                <a:pPr lvl="1"/>
                <a:r>
                  <a:rPr lang="cs-CZ" dirty="0" smtClean="0"/>
                  <a:t>scénář je pouze jeden a pravděpodobnost jeho výskytu je 100 % (</a:t>
                </a:r>
                <a:r>
                  <a:rPr lang="cs-CZ" i="1" dirty="0" smtClean="0"/>
                  <a:t>p=1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rozhodování za podmínek rizika</a:t>
                </a:r>
              </a:p>
              <a:p>
                <a:pPr lvl="1"/>
                <a:r>
                  <a:rPr lang="cs-CZ" dirty="0" smtClean="0"/>
                  <a:t>scénářů je více, ale pravděpodobnost jejich výskytu je známa, tzn. každému scénáři je přiřazena pravděpodobnost 0–1 a součet těchto pravděpodobností je 1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cs-CZ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p>
                      <m:e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𝑘</m:t>
                        </m:r>
                      </m:e>
                    </m:nary>
                  </m:oMath>
                </a14:m>
                <a:r>
                  <a:rPr lang="cs-CZ" i="1" dirty="0" smtClean="0"/>
                  <a:t>=1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rozhodování za podmínek nejistoty</a:t>
                </a:r>
              </a:p>
              <a:p>
                <a:pPr lvl="1"/>
                <a:r>
                  <a:rPr lang="cs-CZ" dirty="0" smtClean="0"/>
                  <a:t>scénářů je více a pravděpodobnost jejich výskytu není známa</a:t>
                </a:r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2541" r="-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684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475656" y="1384450"/>
                <a:ext cx="7498080" cy="48006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cs-CZ" dirty="0" smtClean="0"/>
                  <a:t>počet</a:t>
                </a:r>
              </a:p>
              <a:p>
                <a:pPr lvl="1"/>
                <a:r>
                  <a:rPr lang="cs-CZ" dirty="0" smtClean="0"/>
                  <a:t>jedno – </a:t>
                </a:r>
                <a:r>
                  <a:rPr lang="cs-CZ" dirty="0" err="1" smtClean="0"/>
                  <a:t>jednokriteriální</a:t>
                </a:r>
                <a:r>
                  <a:rPr lang="cs-CZ" dirty="0" smtClean="0"/>
                  <a:t> rozhodování</a:t>
                </a:r>
              </a:p>
              <a:p>
                <a:pPr lvl="1"/>
                <a:r>
                  <a:rPr lang="cs-CZ" dirty="0" smtClean="0"/>
                  <a:t>více – vícekriteriální rozhodování</a:t>
                </a:r>
              </a:p>
              <a:p>
                <a:r>
                  <a:rPr lang="cs-CZ" dirty="0" smtClean="0"/>
                  <a:t>typ</a:t>
                </a:r>
              </a:p>
              <a:p>
                <a:pPr lvl="1"/>
                <a:r>
                  <a:rPr lang="cs-CZ" dirty="0" smtClean="0"/>
                  <a:t>nákladová × výnosová</a:t>
                </a:r>
              </a:p>
              <a:p>
                <a:pPr lvl="1"/>
                <a:r>
                  <a:rPr lang="cs-CZ" dirty="0" smtClean="0"/>
                  <a:t>selektivní × neselektivní</a:t>
                </a:r>
                <a:endParaRPr lang="cs-CZ" dirty="0"/>
              </a:p>
              <a:p>
                <a:r>
                  <a:rPr lang="cs-CZ" dirty="0" smtClean="0"/>
                  <a:t>stanovení vah kritérií</a:t>
                </a:r>
              </a:p>
              <a:p>
                <a:pPr lvl="1"/>
                <a:r>
                  <a:rPr lang="cs-CZ" dirty="0" smtClean="0"/>
                  <a:t>expertní názor</a:t>
                </a:r>
              </a:p>
              <a:p>
                <a:pPr lvl="1"/>
                <a:r>
                  <a:rPr lang="cs-CZ" dirty="0" smtClean="0"/>
                  <a:t>integrace názorů více expertů</a:t>
                </a:r>
              </a:p>
              <a:p>
                <a:pPr lvl="1"/>
                <a:r>
                  <a:rPr lang="cs-CZ" dirty="0" smtClean="0"/>
                  <a:t>párové srovnávání</a:t>
                </a:r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baseline="-25000" smtClean="0">
                          <a:latin typeface="Cambria Math"/>
                        </a:rPr>
                        <m:t>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cs-CZ" b="0" i="1" baseline="-25000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 × 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75656" y="1384450"/>
                <a:ext cx="7498080" cy="4800600"/>
              </a:xfrm>
              <a:blipFill rotWithShape="1">
                <a:blip r:embed="rId2" cstate="print"/>
                <a:stretch>
                  <a:fillRect t="-25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6156176" y="471899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počet preferencí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55366" y="6031161"/>
            <a:ext cx="1176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počet kritérií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81014" y="5221783"/>
            <a:ext cx="152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normovaná váha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843808" y="5363096"/>
            <a:ext cx="6604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</p:cNvCxnSpPr>
          <p:nvPr/>
        </p:nvCxnSpPr>
        <p:spPr>
          <a:xfrm flipV="1">
            <a:off x="3432249" y="5805264"/>
            <a:ext cx="923727" cy="379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4" idx="1"/>
          </p:cNvCxnSpPr>
          <p:nvPr/>
        </p:nvCxnSpPr>
        <p:spPr>
          <a:xfrm flipH="1">
            <a:off x="5652120" y="4872881"/>
            <a:ext cx="504056" cy="153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694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jistoty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okolí je předem známý a nastane se 100% pravděpodobností</a:t>
            </a:r>
          </a:p>
          <a:p>
            <a:r>
              <a:rPr lang="cs-CZ" dirty="0" err="1" smtClean="0"/>
              <a:t>jednokriteriální</a:t>
            </a:r>
            <a:endParaRPr lang="cs-CZ" dirty="0" smtClean="0"/>
          </a:p>
          <a:p>
            <a:pPr lvl="1"/>
            <a:r>
              <a:rPr lang="cs-CZ" dirty="0" smtClean="0"/>
              <a:t>rozhodujeme se pouze na základě jednoho kritéria → vybíráme variantu, která má optimální hodnotu tohoto kritéria</a:t>
            </a:r>
          </a:p>
          <a:p>
            <a:r>
              <a:rPr lang="cs-CZ" dirty="0" smtClean="0"/>
              <a:t>vícekriteriální</a:t>
            </a:r>
          </a:p>
          <a:p>
            <a:pPr lvl="1"/>
            <a:r>
              <a:rPr lang="cs-CZ" dirty="0" smtClean="0"/>
              <a:t>je třeba sestavit rozhodovací matici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0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effectLst/>
              </a:rPr>
              <a:t>Rozhodování???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dirty="0" smtClean="0">
                <a:hlinkClick r:id="rId2"/>
              </a:rPr>
              <a:t>video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Výchozí matice veličin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07039"/>
              </p:ext>
            </p:extLst>
          </p:nvPr>
        </p:nvGraphicFramePr>
        <p:xfrm>
          <a:off x="1403648" y="1484784"/>
          <a:ext cx="4896542" cy="288031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9632"/>
                <a:gridCol w="578130"/>
                <a:gridCol w="578130"/>
                <a:gridCol w="578130"/>
                <a:gridCol w="578130"/>
                <a:gridCol w="578130"/>
                <a:gridCol w="578130"/>
                <a:gridCol w="578130"/>
              </a:tblGrid>
              <a:tr h="41147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437498" y="20714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máme </a:t>
            </a:r>
            <a:r>
              <a:rPr lang="cs-CZ" b="1" dirty="0" smtClean="0"/>
              <a:t>n</a:t>
            </a:r>
            <a:r>
              <a:rPr lang="cs-CZ" dirty="0" smtClean="0"/>
              <a:t> kritérií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 flipV="1">
            <a:off x="6210182" y="1772816"/>
            <a:ext cx="102611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195736" y="47251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máme </a:t>
            </a:r>
            <a:r>
              <a:rPr lang="cs-CZ" b="1" dirty="0"/>
              <a:t>m</a:t>
            </a:r>
            <a:r>
              <a:rPr lang="cs-CZ" dirty="0" smtClean="0"/>
              <a:t> variant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 flipV="1">
            <a:off x="1979712" y="4219347"/>
            <a:ext cx="1008112" cy="577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400092" y="490981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hodnota 2. kritéria v i-té variantě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3275856" y="3356992"/>
            <a:ext cx="2592288" cy="1552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408204" y="3573016"/>
            <a:ext cx="2484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hodnota j-</a:t>
            </a:r>
            <a:r>
              <a:rPr lang="cs-CZ" dirty="0" err="1" smtClean="0"/>
              <a:t>tého</a:t>
            </a:r>
            <a:r>
              <a:rPr lang="cs-CZ" dirty="0" smtClean="0"/>
              <a:t> kritéria ve 2. variantě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 flipV="1">
            <a:off x="5004048" y="2636912"/>
            <a:ext cx="241226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744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× rozhodovací matice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smtClean="0"/>
                  <a:t>výchozí matice obsahuje základní jednotky (roky, koruny, body, expertní hodnocení, škály, …)</a:t>
                </a:r>
              </a:p>
              <a:p>
                <a:r>
                  <a:rPr lang="cs-CZ" sz="2400" dirty="0" smtClean="0"/>
                  <a:t>potřebujeme jednotné hodnocení jednotlivých kritérií – hodnoty dílčích užitků</a:t>
                </a:r>
              </a:p>
              <a:p>
                <a:pPr lvl="1"/>
                <a:r>
                  <a:rPr lang="cs-CZ" sz="2000" dirty="0" smtClean="0"/>
                  <a:t>přímé expertní stanovení (škálou, např. 0–10, expert hodnotí (ne)linearitu kritérií)</a:t>
                </a:r>
              </a:p>
              <a:p>
                <a:pPr lvl="1"/>
                <a:r>
                  <a:rPr lang="cs-CZ" sz="2000" dirty="0" smtClean="0"/>
                  <a:t>metoda lineárních dílčích užitků</a:t>
                </a:r>
              </a:p>
              <a:p>
                <a:pPr lvl="1"/>
                <a:endParaRPr lang="cs-CZ" sz="2000" dirty="0" smtClean="0"/>
              </a:p>
              <a:p>
                <a:pPr marL="402336" lvl="1" indent="0" algn="ctr">
                  <a:buNone/>
                </a:pPr>
                <a:r>
                  <a:rPr lang="cs-CZ" i="1" dirty="0" smtClean="0">
                    <a:latin typeface="Cambria Math" pitchFamily="18" charset="0"/>
                    <a:ea typeface="Cambria Math" pitchFamily="18" charset="0"/>
                  </a:rPr>
                  <a:t>u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cs-CZ" i="1" smtClean="0">
                            <a:latin typeface="Cambria Math"/>
                            <a:ea typeface="Cambria Math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cs-CZ" b="0" i="1" baseline="-25000" smtClean="0">
                              <a:latin typeface="Cambria Math"/>
                              <a:ea typeface="Cambria Math" pitchFamily="18" charset="0"/>
                            </a:rPr>
                            <m:t>𝑛</m:t>
                          </m:r>
                        </m:e>
                      </m:mr>
                      <m:mr>
                        <m:e>
                          <m:r>
                            <a:rPr lang="cs-CZ" b="0" i="1" baseline="30000" smtClean="0">
                              <a:latin typeface="Cambria Math"/>
                              <a:ea typeface="Cambria Math" pitchFamily="18" charset="0"/>
                            </a:rPr>
                            <m:t>𝑖𝑗</m:t>
                          </m:r>
                        </m:e>
                      </m:mr>
                    </m:m>
                    <m:r>
                      <a:rPr lang="cs-CZ" i="1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b="0" i="1" smtClean="0"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cs-CZ" b="0" i="1" baseline="-25000" smtClean="0">
                            <a:latin typeface="Cambria Math"/>
                            <a:ea typeface="Cambria Math"/>
                          </a:rPr>
                          <m:t>𝑖𝑗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𝐷𝑗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𝐻</m:t>
                        </m:r>
                        <m:r>
                          <a:rPr lang="cs-CZ" b="0" i="1" baseline="-25000" smtClean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𝐷𝑗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2123728" y="5013176"/>
            <a:ext cx="17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normovaná hodnota dílčího užitku i-té varianty dle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707904" y="4924425"/>
            <a:ext cx="711696" cy="448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516216" y="371703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hodnota </a:t>
            </a:r>
            <a:r>
              <a:rPr lang="cs-CZ" sz="1400" dirty="0"/>
              <a:t> 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br>
              <a:rPr lang="cs-CZ" sz="1400" dirty="0" smtClean="0"/>
            </a:br>
            <a:r>
              <a:rPr lang="cs-CZ" sz="1400" dirty="0" smtClean="0"/>
              <a:t>v i-té variantě</a:t>
            </a:r>
            <a:endParaRPr lang="cs-CZ" sz="1400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5724128" y="3978642"/>
            <a:ext cx="792088" cy="602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308304" y="5154116"/>
            <a:ext cx="16665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nejhorší dosažená hodnota  </a:t>
            </a:r>
            <a:r>
              <a:rPr lang="cs-CZ" sz="1400" dirty="0"/>
              <a:t>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endParaRPr lang="cs-CZ" sz="1400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6300192" y="4797152"/>
            <a:ext cx="86409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539605" y="5720536"/>
            <a:ext cx="16665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nejlepší dosažená hodnota  </a:t>
            </a:r>
            <a:r>
              <a:rPr lang="cs-CZ" sz="1400" dirty="0"/>
              <a:t>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endParaRPr lang="cs-CZ" sz="1400" dirty="0"/>
          </a:p>
        </p:txBody>
      </p:sp>
      <p:cxnSp>
        <p:nvCxnSpPr>
          <p:cNvPr id="17" name="Přímá spojnice se šipkou 16"/>
          <p:cNvCxnSpPr>
            <a:stCxn id="14" idx="0"/>
          </p:cNvCxnSpPr>
          <p:nvPr/>
        </p:nvCxnSpPr>
        <p:spPr>
          <a:xfrm flipV="1">
            <a:off x="5372882" y="5301208"/>
            <a:ext cx="207230" cy="419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061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matice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629509"/>
              </p:ext>
            </p:extLst>
          </p:nvPr>
        </p:nvGraphicFramePr>
        <p:xfrm>
          <a:off x="2339752" y="1484784"/>
          <a:ext cx="5544611" cy="358272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60489"/>
                <a:gridCol w="527996"/>
                <a:gridCol w="527996"/>
                <a:gridCol w="527996"/>
                <a:gridCol w="527996"/>
                <a:gridCol w="527996"/>
                <a:gridCol w="527996"/>
                <a:gridCol w="527996"/>
                <a:gridCol w="988150"/>
              </a:tblGrid>
              <a:tr h="524778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celkový užitek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b="1" kern="1200" baseline="-250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kern="1200" baseline="-250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70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3090689" y="2132856"/>
            <a:ext cx="3888432" cy="36004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endCxn id="5" idx="2"/>
          </p:cNvCxnSpPr>
          <p:nvPr/>
        </p:nvCxnSpPr>
        <p:spPr>
          <a:xfrm flipV="1">
            <a:off x="1835696" y="2312876"/>
            <a:ext cx="1254993" cy="234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115616" y="27089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součet vah kritérií = 1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𝑢𝑖𝑗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𝑣𝑛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𝑢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𝑛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29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se šipkou 15"/>
          <p:cNvCxnSpPr/>
          <p:nvPr/>
        </p:nvCxnSpPr>
        <p:spPr>
          <a:xfrm flipH="1">
            <a:off x="2555776" y="2390775"/>
            <a:ext cx="882750" cy="3846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997150" y="2852936"/>
            <a:ext cx="494730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6588224" y="2429889"/>
            <a:ext cx="864096" cy="3807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6732240" y="2852936"/>
            <a:ext cx="1224136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899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kontrola rozhodovací matice</a:t>
            </a:r>
          </a:p>
          <a:p>
            <a:pPr lvl="1"/>
            <a:r>
              <a:rPr lang="cs-CZ" dirty="0" smtClean="0"/>
              <a:t>součet vah kritérií = 1</a:t>
            </a:r>
          </a:p>
          <a:p>
            <a:pPr lvl="1"/>
            <a:r>
              <a:rPr lang="cs-CZ" dirty="0" smtClean="0"/>
              <a:t>v každém sloupci se vyskytuje dílčí užitek 0 u nejhorší hodnoty kritéria a 1 u nejlepší hodnoty kritéria</a:t>
            </a:r>
          </a:p>
          <a:p>
            <a:pPr lvl="1"/>
            <a:r>
              <a:rPr lang="cs-CZ" dirty="0" smtClean="0"/>
              <a:t>stejné absolutní hodnoty kritéria mají stejné normované hodnoty dílčího užitku</a:t>
            </a:r>
          </a:p>
          <a:p>
            <a:endParaRPr lang="cs-CZ" dirty="0" smtClean="0"/>
          </a:p>
          <a:p>
            <a:r>
              <a:rPr lang="cs-CZ" dirty="0" smtClean="0"/>
              <a:t>ze </a:t>
            </a:r>
            <a:r>
              <a:rPr lang="cs-CZ" dirty="0"/>
              <a:t>všech variant vybereme tu, která má nejvyšší celkový užitek 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641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Vztah jedince </a:t>
            </a:r>
            <a:r>
              <a:rPr lang="cs-CZ" smtClean="0">
                <a:solidFill>
                  <a:schemeClr val="tx2">
                    <a:satMod val="130000"/>
                  </a:schemeClr>
                </a:solidFill>
              </a:rPr>
              <a:t>k riziku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620838"/>
          </a:xfrm>
        </p:spPr>
        <p:txBody>
          <a:bodyPr>
            <a:normAutofit fontScale="70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objektivní pravděpodobnost </a:t>
            </a:r>
            <a:r>
              <a:rPr lang="cs-CZ" dirty="0" smtClean="0"/>
              <a:t>– založena </a:t>
            </a:r>
            <a:r>
              <a:rPr lang="cs-CZ" smtClean="0"/>
              <a:t>na experimentu, matematických pokusech</a:t>
            </a:r>
            <a:r>
              <a:rPr lang="cs-CZ" dirty="0" smtClean="0"/>
              <a:t>, statistickém pozorování,…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smtClean="0"/>
              <a:t>subjektivní </a:t>
            </a:r>
            <a:r>
              <a:rPr lang="cs-CZ" b="1" dirty="0" smtClean="0"/>
              <a:t>pravděpodobnost </a:t>
            </a:r>
            <a:r>
              <a:rPr lang="cs-CZ" smtClean="0"/>
              <a:t>– intuitivní</a:t>
            </a:r>
            <a:r>
              <a:rPr lang="cs-CZ" dirty="0" smtClean="0"/>
              <a:t>, vyjádřena zpravidla verbálně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835150" y="3068638"/>
          <a:ext cx="6552728" cy="3352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31869"/>
                <a:gridCol w="3220859"/>
              </a:tblGrid>
              <a:tr h="33528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smtClean="0"/>
                        <a:t>Vyjádření</a:t>
                      </a:r>
                      <a:r>
                        <a:rPr lang="cs-CZ" sz="1600" baseline="0" smtClean="0"/>
                        <a:t> subjektivní </a:t>
                      </a:r>
                      <a:r>
                        <a:rPr lang="cs-CZ" sz="1600" baseline="0" dirty="0" smtClean="0"/>
                        <a:t>pravděpodobnosti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verbální</a:t>
                      </a:r>
                      <a:endParaRPr lang="cs-CZ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číselné</a:t>
                      </a:r>
                      <a:endParaRPr lang="cs-CZ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smtClean="0"/>
                        <a:t>zcela vyloučeno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0,0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krajně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0,1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dost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0,2–0,3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spíše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0,4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spíše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0,6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dost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0,7–0,8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nanejvýš</a:t>
                      </a:r>
                      <a:r>
                        <a:rPr lang="cs-CZ" sz="1600" baseline="0" dirty="0" smtClean="0"/>
                        <a:t>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0,9</a:t>
                      </a:r>
                      <a:endParaRPr lang="cs-CZ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zcela jisté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1,0</a:t>
                      </a:r>
                      <a:endParaRPr lang="cs-CZ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>
                <a:solidFill>
                  <a:schemeClr val="tx2">
                    <a:satMod val="130000"/>
                  </a:schemeClr>
                </a:solidFill>
              </a:rPr>
              <a:t>Subjektivní </a:t>
            </a: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vnímání rizika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404938"/>
          </a:xfrm>
        </p:spPr>
        <p:txBody>
          <a:bodyPr>
            <a:normAutofit fontScale="7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předpokládejme, </a:t>
            </a:r>
            <a:r>
              <a:rPr lang="cs-CZ" smtClean="0"/>
              <a:t>že existuje </a:t>
            </a:r>
            <a:r>
              <a:rPr lang="cs-CZ" dirty="0" smtClean="0"/>
              <a:t>5 různých variant s různými </a:t>
            </a:r>
            <a:r>
              <a:rPr lang="cs-CZ" smtClean="0"/>
              <a:t>pravděpodobnostmi úspěchu</a:t>
            </a:r>
            <a:endParaRPr lang="cs-CZ" dirty="0" smtClean="0"/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úspěchem je zisk 10 peněžních jednotek,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neúspěchem </a:t>
            </a:r>
            <a:r>
              <a:rPr lang="cs-CZ" smtClean="0"/>
              <a:t>ztráta vkladu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116013" y="2924175"/>
          <a:ext cx="7848872" cy="318015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82413"/>
                <a:gridCol w="1804442"/>
                <a:gridCol w="923015"/>
                <a:gridCol w="1736662"/>
                <a:gridCol w="1319648"/>
                <a:gridCol w="1182692"/>
              </a:tblGrid>
              <a:tr h="380285">
                <a:tc row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varianta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úspěch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neúspěch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očekávaná 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kumimoji="0" lang="cs-CZ" sz="14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mtClean="0">
                <a:solidFill>
                  <a:schemeClr val="tx2">
                    <a:satMod val="130000"/>
                  </a:schemeClr>
                </a:solidFill>
              </a:rPr>
              <a:t>Subjektivní </a:t>
            </a: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vnímání rizika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2771775" y="1557338"/>
            <a:ext cx="0" cy="424815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771775" y="5805488"/>
            <a:ext cx="3960813" cy="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2" name="TextovéPole 12"/>
          <p:cNvSpPr txBox="1">
            <a:spLocks noChangeArrowheads="1"/>
          </p:cNvSpPr>
          <p:nvPr/>
        </p:nvSpPr>
        <p:spPr bwMode="auto">
          <a:xfrm>
            <a:off x="1258888" y="5589588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V</a:t>
            </a:r>
            <a:r>
              <a:rPr lang="cs-CZ" baseline="-25000">
                <a:latin typeface="Gill Sans MT" pitchFamily="34" charset="-18"/>
              </a:rPr>
              <a:t>5</a:t>
            </a:r>
            <a:r>
              <a:rPr lang="cs-CZ">
                <a:latin typeface="Gill Sans MT" pitchFamily="34" charset="-18"/>
              </a:rPr>
              <a:t>: x</a:t>
            </a:r>
            <a:r>
              <a:rPr lang="cs-CZ" baseline="-25000">
                <a:latin typeface="Gill Sans MT" pitchFamily="34" charset="-18"/>
              </a:rPr>
              <a:t>O</a:t>
            </a:r>
            <a:r>
              <a:rPr lang="cs-CZ">
                <a:latin typeface="Gill Sans MT" pitchFamily="34" charset="-18"/>
              </a:rPr>
              <a:t> = 0,0</a:t>
            </a:r>
          </a:p>
        </p:txBody>
      </p:sp>
      <p:sp>
        <p:nvSpPr>
          <p:cNvPr id="17413" name="TextovéPole 13"/>
          <p:cNvSpPr txBox="1">
            <a:spLocks noChangeArrowheads="1"/>
          </p:cNvSpPr>
          <p:nvPr/>
        </p:nvSpPr>
        <p:spPr bwMode="auto">
          <a:xfrm>
            <a:off x="1258888" y="4724400"/>
            <a:ext cx="1368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V</a:t>
            </a:r>
            <a:r>
              <a:rPr lang="cs-CZ" baseline="-25000">
                <a:latin typeface="Gill Sans MT" pitchFamily="34" charset="-18"/>
              </a:rPr>
              <a:t>4</a:t>
            </a:r>
            <a:r>
              <a:rPr lang="cs-CZ">
                <a:latin typeface="Gill Sans MT" pitchFamily="34" charset="-18"/>
              </a:rPr>
              <a:t>: x</a:t>
            </a:r>
            <a:r>
              <a:rPr lang="cs-CZ" baseline="-25000">
                <a:latin typeface="Gill Sans MT" pitchFamily="34" charset="-18"/>
              </a:rPr>
              <a:t>O</a:t>
            </a:r>
            <a:r>
              <a:rPr lang="cs-CZ">
                <a:latin typeface="Gill Sans MT" pitchFamily="34" charset="-18"/>
              </a:rPr>
              <a:t> = 2,5</a:t>
            </a:r>
          </a:p>
        </p:txBody>
      </p:sp>
      <p:sp>
        <p:nvSpPr>
          <p:cNvPr id="17414" name="TextovéPole 14"/>
          <p:cNvSpPr txBox="1">
            <a:spLocks noChangeArrowheads="1"/>
          </p:cNvSpPr>
          <p:nvPr/>
        </p:nvSpPr>
        <p:spPr bwMode="auto">
          <a:xfrm>
            <a:off x="1258888" y="3860800"/>
            <a:ext cx="1368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V</a:t>
            </a:r>
            <a:r>
              <a:rPr lang="cs-CZ" baseline="-25000">
                <a:latin typeface="Gill Sans MT" pitchFamily="34" charset="-18"/>
              </a:rPr>
              <a:t>3</a:t>
            </a:r>
            <a:r>
              <a:rPr lang="cs-CZ">
                <a:latin typeface="Gill Sans MT" pitchFamily="34" charset="-18"/>
              </a:rPr>
              <a:t>: x</a:t>
            </a:r>
            <a:r>
              <a:rPr lang="cs-CZ" baseline="-25000">
                <a:latin typeface="Gill Sans MT" pitchFamily="34" charset="-18"/>
              </a:rPr>
              <a:t>O</a:t>
            </a:r>
            <a:r>
              <a:rPr lang="cs-CZ">
                <a:latin typeface="Gill Sans MT" pitchFamily="34" charset="-18"/>
              </a:rPr>
              <a:t> = 5,0</a:t>
            </a:r>
          </a:p>
        </p:txBody>
      </p:sp>
      <p:sp>
        <p:nvSpPr>
          <p:cNvPr id="17415" name="TextovéPole 15"/>
          <p:cNvSpPr txBox="1">
            <a:spLocks noChangeArrowheads="1"/>
          </p:cNvSpPr>
          <p:nvPr/>
        </p:nvSpPr>
        <p:spPr bwMode="auto">
          <a:xfrm>
            <a:off x="1258888" y="2997200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V</a:t>
            </a:r>
            <a:r>
              <a:rPr lang="cs-CZ" baseline="-25000">
                <a:latin typeface="Gill Sans MT" pitchFamily="34" charset="-18"/>
              </a:rPr>
              <a:t>2</a:t>
            </a:r>
            <a:r>
              <a:rPr lang="cs-CZ">
                <a:latin typeface="Gill Sans MT" pitchFamily="34" charset="-18"/>
              </a:rPr>
              <a:t>: x</a:t>
            </a:r>
            <a:r>
              <a:rPr lang="cs-CZ" baseline="-25000">
                <a:latin typeface="Gill Sans MT" pitchFamily="34" charset="-18"/>
              </a:rPr>
              <a:t>O</a:t>
            </a:r>
            <a:r>
              <a:rPr lang="cs-CZ">
                <a:latin typeface="Gill Sans MT" pitchFamily="34" charset="-18"/>
              </a:rPr>
              <a:t> = 7,5</a:t>
            </a:r>
          </a:p>
        </p:txBody>
      </p:sp>
      <p:sp>
        <p:nvSpPr>
          <p:cNvPr id="17416" name="TextovéPole 16"/>
          <p:cNvSpPr txBox="1">
            <a:spLocks noChangeArrowheads="1"/>
          </p:cNvSpPr>
          <p:nvPr/>
        </p:nvSpPr>
        <p:spPr bwMode="auto">
          <a:xfrm>
            <a:off x="1258888" y="2205038"/>
            <a:ext cx="1512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V</a:t>
            </a:r>
            <a:r>
              <a:rPr lang="cs-CZ" baseline="-25000">
                <a:latin typeface="Gill Sans MT" pitchFamily="34" charset="-18"/>
              </a:rPr>
              <a:t>1</a:t>
            </a:r>
            <a:r>
              <a:rPr lang="cs-CZ">
                <a:latin typeface="Gill Sans MT" pitchFamily="34" charset="-18"/>
              </a:rPr>
              <a:t>: x</a:t>
            </a:r>
            <a:r>
              <a:rPr lang="cs-CZ" baseline="-25000">
                <a:latin typeface="Gill Sans MT" pitchFamily="34" charset="-18"/>
              </a:rPr>
              <a:t>O</a:t>
            </a:r>
            <a:r>
              <a:rPr lang="cs-CZ">
                <a:latin typeface="Gill Sans MT" pitchFamily="34" charset="-18"/>
              </a:rPr>
              <a:t> = 10,0</a:t>
            </a:r>
          </a:p>
        </p:txBody>
      </p:sp>
      <p:cxnSp>
        <p:nvCxnSpPr>
          <p:cNvPr id="19" name="Přímá spojnice 18"/>
          <p:cNvCxnSpPr>
            <a:stCxn id="17416" idx="3"/>
          </p:cNvCxnSpPr>
          <p:nvPr/>
        </p:nvCxnSpPr>
        <p:spPr>
          <a:xfrm>
            <a:off x="2771775" y="2389188"/>
            <a:ext cx="38877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771775" y="3181350"/>
            <a:ext cx="38877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771775" y="4056063"/>
            <a:ext cx="38877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771775" y="4930775"/>
            <a:ext cx="38877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1" name="TextovéPole 22"/>
          <p:cNvSpPr txBox="1">
            <a:spLocks noChangeArrowheads="1"/>
          </p:cNvSpPr>
          <p:nvPr/>
        </p:nvSpPr>
        <p:spPr bwMode="auto">
          <a:xfrm>
            <a:off x="6948488" y="5919788"/>
            <a:ext cx="792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vklad</a:t>
            </a:r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5403850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254375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3656013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4513263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6200775" y="1916113"/>
            <a:ext cx="0" cy="38893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5764213" y="1925638"/>
            <a:ext cx="0" cy="38877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8" name="TextovéPole 38"/>
          <p:cNvSpPr txBox="1">
            <a:spLocks noChangeArrowheads="1"/>
          </p:cNvSpPr>
          <p:nvPr/>
        </p:nvSpPr>
        <p:spPr bwMode="auto">
          <a:xfrm>
            <a:off x="4248150" y="5919788"/>
            <a:ext cx="530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5,0</a:t>
            </a:r>
          </a:p>
        </p:txBody>
      </p:sp>
      <p:sp>
        <p:nvSpPr>
          <p:cNvPr id="17429" name="TextovéPole 39"/>
          <p:cNvSpPr txBox="1">
            <a:spLocks noChangeArrowheads="1"/>
          </p:cNvSpPr>
          <p:nvPr/>
        </p:nvSpPr>
        <p:spPr bwMode="auto">
          <a:xfrm>
            <a:off x="3390900" y="59197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2,5</a:t>
            </a:r>
          </a:p>
        </p:txBody>
      </p:sp>
      <p:sp>
        <p:nvSpPr>
          <p:cNvPr id="17430" name="TextovéPole 40"/>
          <p:cNvSpPr txBox="1">
            <a:spLocks noChangeArrowheads="1"/>
          </p:cNvSpPr>
          <p:nvPr/>
        </p:nvSpPr>
        <p:spPr bwMode="auto">
          <a:xfrm>
            <a:off x="5137150" y="5919788"/>
            <a:ext cx="53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7,5</a:t>
            </a:r>
          </a:p>
        </p:txBody>
      </p:sp>
      <p:sp>
        <p:nvSpPr>
          <p:cNvPr id="17431" name="TextovéPole 41"/>
          <p:cNvSpPr txBox="1">
            <a:spLocks noChangeArrowheads="1"/>
          </p:cNvSpPr>
          <p:nvPr/>
        </p:nvSpPr>
        <p:spPr bwMode="auto">
          <a:xfrm>
            <a:off x="5865813" y="5919788"/>
            <a:ext cx="669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Gill Sans MT" pitchFamily="34" charset="-18"/>
              </a:rPr>
              <a:t>10,0</a:t>
            </a:r>
          </a:p>
        </p:txBody>
      </p:sp>
      <p:cxnSp>
        <p:nvCxnSpPr>
          <p:cNvPr id="60" name="Přímá spojnice 59"/>
          <p:cNvCxnSpPr/>
          <p:nvPr/>
        </p:nvCxnSpPr>
        <p:spPr>
          <a:xfrm flipV="1">
            <a:off x="2771775" y="2389188"/>
            <a:ext cx="3429000" cy="34163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3" name="Arc 37"/>
          <p:cNvSpPr>
            <a:spLocks/>
          </p:cNvSpPr>
          <p:nvPr/>
        </p:nvSpPr>
        <p:spPr bwMode="auto">
          <a:xfrm flipV="1">
            <a:off x="2771775" y="2389188"/>
            <a:ext cx="3429000" cy="3416300"/>
          </a:xfrm>
          <a:custGeom>
            <a:avLst/>
            <a:gdLst>
              <a:gd name="T0" fmla="*/ 0 w 21600"/>
              <a:gd name="T1" fmla="*/ 0 h 21600"/>
              <a:gd name="T2" fmla="*/ 3428766 w 21600"/>
              <a:gd name="T3" fmla="*/ 3415734 h 21600"/>
              <a:gd name="T4" fmla="*/ 0 w 21600"/>
              <a:gd name="T5" fmla="*/ 341573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34" name="Arc 37"/>
          <p:cNvSpPr>
            <a:spLocks/>
          </p:cNvSpPr>
          <p:nvPr/>
        </p:nvSpPr>
        <p:spPr bwMode="auto">
          <a:xfrm rot="10800000" flipV="1">
            <a:off x="2771775" y="2389188"/>
            <a:ext cx="3416300" cy="3416300"/>
          </a:xfrm>
          <a:custGeom>
            <a:avLst/>
            <a:gdLst>
              <a:gd name="T0" fmla="*/ 0 w 21600"/>
              <a:gd name="T1" fmla="*/ 0 h 21600"/>
              <a:gd name="T2" fmla="*/ 3415740 w 21600"/>
              <a:gd name="T3" fmla="*/ 3415785 h 21600"/>
              <a:gd name="T4" fmla="*/ 0 w 21600"/>
              <a:gd name="T5" fmla="*/ 341578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cxnSp>
        <p:nvCxnSpPr>
          <p:cNvPr id="72" name="Přímá spojnice se šipkou 71"/>
          <p:cNvCxnSpPr/>
          <p:nvPr/>
        </p:nvCxnSpPr>
        <p:spPr>
          <a:xfrm flipH="1" flipV="1">
            <a:off x="4643438" y="4103688"/>
            <a:ext cx="2305050" cy="806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6" name="TextovéPole 75"/>
          <p:cNvSpPr txBox="1">
            <a:spLocks noChangeArrowheads="1"/>
          </p:cNvSpPr>
          <p:nvPr/>
        </p:nvSpPr>
        <p:spPr bwMode="auto">
          <a:xfrm>
            <a:off x="6948488" y="4746625"/>
            <a:ext cx="20875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latin typeface="Gill Sans MT" pitchFamily="34" charset="-18"/>
              </a:rPr>
              <a:t>neutrální vztah k riziku </a:t>
            </a:r>
            <a:r>
              <a:rPr lang="cs-CZ" sz="1400">
                <a:latin typeface="Gill Sans MT" pitchFamily="34" charset="-18"/>
              </a:rPr>
              <a:t>– subjekt vloží 5 jednotek, je-li očekávaná hodnota 5</a:t>
            </a:r>
          </a:p>
        </p:txBody>
      </p:sp>
      <p:sp>
        <p:nvSpPr>
          <p:cNvPr id="17437" name="TextovéPole 83"/>
          <p:cNvSpPr txBox="1">
            <a:spLocks noChangeArrowheads="1"/>
          </p:cNvSpPr>
          <p:nvPr/>
        </p:nvSpPr>
        <p:spPr bwMode="auto">
          <a:xfrm>
            <a:off x="6948488" y="3276600"/>
            <a:ext cx="2087562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latin typeface="Gill Sans MT" pitchFamily="34" charset="-18"/>
              </a:rPr>
              <a:t>pozitivní vztah k riziku </a:t>
            </a:r>
            <a:r>
              <a:rPr lang="cs-CZ" sz="1400">
                <a:latin typeface="Gill Sans MT" pitchFamily="34" charset="-18"/>
              </a:rPr>
              <a:t>– subjekt vloží 8,5 jednotek, i když je očekávaná hodnota pouze 5</a:t>
            </a:r>
          </a:p>
        </p:txBody>
      </p:sp>
      <p:cxnSp>
        <p:nvCxnSpPr>
          <p:cNvPr id="86" name="Přímá spojnice se šipkou 85"/>
          <p:cNvCxnSpPr>
            <a:stCxn id="17437" idx="1"/>
          </p:cNvCxnSpPr>
          <p:nvPr/>
        </p:nvCxnSpPr>
        <p:spPr>
          <a:xfrm flipH="1">
            <a:off x="5940425" y="3860800"/>
            <a:ext cx="1008063" cy="157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ál 91"/>
          <p:cNvSpPr/>
          <p:nvPr/>
        </p:nvSpPr>
        <p:spPr>
          <a:xfrm>
            <a:off x="3217863" y="4027488"/>
            <a:ext cx="74612" cy="76200"/>
          </a:xfrm>
          <a:prstGeom prst="ellipse">
            <a:avLst/>
          </a:prstGeom>
          <a:ln>
            <a:solidFill>
              <a:srgbClr val="33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3" name="Ovál 92"/>
          <p:cNvSpPr/>
          <p:nvPr/>
        </p:nvSpPr>
        <p:spPr>
          <a:xfrm>
            <a:off x="4471988" y="4021138"/>
            <a:ext cx="76200" cy="76200"/>
          </a:xfrm>
          <a:prstGeom prst="ellips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4" name="Ovál 93"/>
          <p:cNvSpPr/>
          <p:nvPr/>
        </p:nvSpPr>
        <p:spPr>
          <a:xfrm>
            <a:off x="5724525" y="4017963"/>
            <a:ext cx="74613" cy="76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7442" name="TextovéPole 95"/>
          <p:cNvSpPr txBox="1">
            <a:spLocks noChangeArrowheads="1"/>
          </p:cNvSpPr>
          <p:nvPr/>
        </p:nvSpPr>
        <p:spPr bwMode="auto">
          <a:xfrm>
            <a:off x="6985000" y="1727200"/>
            <a:ext cx="20875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>
                <a:latin typeface="Gill Sans MT" pitchFamily="34" charset="-18"/>
              </a:rPr>
              <a:t>negativní vztah k riziku </a:t>
            </a:r>
            <a:r>
              <a:rPr lang="cs-CZ" sz="1400">
                <a:latin typeface="Gill Sans MT" pitchFamily="34" charset="-18"/>
              </a:rPr>
              <a:t>– subjekt vloží 1,5 jednotek, i když je očekávaná hodnota 5</a:t>
            </a:r>
          </a:p>
        </p:txBody>
      </p:sp>
      <p:cxnSp>
        <p:nvCxnSpPr>
          <p:cNvPr id="98" name="Přímá spojnice se šipkou 97"/>
          <p:cNvCxnSpPr/>
          <p:nvPr/>
        </p:nvCxnSpPr>
        <p:spPr>
          <a:xfrm flipH="1">
            <a:off x="3348038" y="2389188"/>
            <a:ext cx="3600450" cy="162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4" name="Arc 39"/>
          <p:cNvSpPr>
            <a:spLocks/>
          </p:cNvSpPr>
          <p:nvPr/>
        </p:nvSpPr>
        <p:spPr bwMode="auto">
          <a:xfrm flipV="1">
            <a:off x="2773363" y="4724400"/>
            <a:ext cx="1077912" cy="1081088"/>
          </a:xfrm>
          <a:custGeom>
            <a:avLst/>
            <a:gdLst>
              <a:gd name="T0" fmla="*/ 0 w 21600"/>
              <a:gd name="T1" fmla="*/ 0 h 21600"/>
              <a:gd name="T2" fmla="*/ 1079318 w 21600"/>
              <a:gd name="T3" fmla="*/ 1080905 h 21600"/>
              <a:gd name="T4" fmla="*/ 0 w 21600"/>
              <a:gd name="T5" fmla="*/ 10809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45" name="Arc 40"/>
          <p:cNvSpPr>
            <a:spLocks/>
          </p:cNvSpPr>
          <p:nvPr/>
        </p:nvSpPr>
        <p:spPr bwMode="auto">
          <a:xfrm rot="10800000" flipV="1">
            <a:off x="3848100" y="2389188"/>
            <a:ext cx="2333625" cy="2335212"/>
          </a:xfrm>
          <a:custGeom>
            <a:avLst/>
            <a:gdLst>
              <a:gd name="T0" fmla="*/ 0 w 21600"/>
              <a:gd name="T1" fmla="*/ 0 h 21600"/>
              <a:gd name="T2" fmla="*/ 2334829 w 21600"/>
              <a:gd name="T3" fmla="*/ 2334829 h 21600"/>
              <a:gd name="T4" fmla="*/ 0 w 21600"/>
              <a:gd name="T5" fmla="*/ 233482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33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130000"/>
                  </a:schemeClr>
                </a:solidFill>
              </a:rPr>
              <a:t>Rozhodování v podmínkách rizika</a:t>
            </a:r>
            <a:endParaRPr lang="cs-CZ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41338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cs-CZ" sz="2400" b="1" smtClean="0"/>
              <a:t>Jednokriteriální rozhodování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11659" y="1988840"/>
          <a:ext cx="7128794" cy="33179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6343"/>
                <a:gridCol w="678853"/>
                <a:gridCol w="678853"/>
                <a:gridCol w="678853"/>
                <a:gridCol w="678853"/>
                <a:gridCol w="678853"/>
                <a:gridCol w="678853"/>
                <a:gridCol w="678853"/>
                <a:gridCol w="1270480"/>
              </a:tblGrid>
              <a:tr h="77205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cs-CZ" sz="1400" baseline="-25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očekávaná</a:t>
                      </a:r>
                      <a:r>
                        <a:rPr lang="cs-CZ" sz="1400" baseline="0" dirty="0" smtClean="0"/>
                        <a:t> hodnota kritéria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81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blipFill rotWithShape="1">
                      <a:blip r:embed="rId2"/>
                      <a:stretch>
                        <a:fillRect l="-552" t="-127000" r="-546409" b="-323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b="1" kern="1200" baseline="-250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O1</a:t>
                      </a:r>
                      <a:endParaRPr kumimoji="0" lang="cs-CZ" sz="1400" b="1" kern="1200" baseline="-250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Oi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65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83065" y="5373216"/>
            <a:ext cx="7920880" cy="1329338"/>
          </a:xfrm>
          <a:prstGeom prst="rect">
            <a:avLst/>
          </a:prstGeom>
          <a:blipFill rotWithShape="1">
            <a:blip r:embed="rId3" cstate="print"/>
            <a:stretch>
              <a:fillRect b="-137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>
                <a:noFill/>
                <a:latin typeface="+mn-lt"/>
              </a:rPr>
              <a:t> </a:t>
            </a:r>
          </a:p>
        </p:txBody>
      </p:sp>
      <p:sp>
        <p:nvSpPr>
          <p:cNvPr id="18437" name="TextovéPole 5"/>
          <p:cNvSpPr txBox="1">
            <a:spLocks noChangeArrowheads="1"/>
          </p:cNvSpPr>
          <p:nvPr/>
        </p:nvSpPr>
        <p:spPr bwMode="auto">
          <a:xfrm>
            <a:off x="6732588" y="1268413"/>
            <a:ext cx="2087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>
                <a:latin typeface="Gill Sans MT" pitchFamily="34" charset="-18"/>
              </a:rPr>
              <a:t>pravděpodobnost, že nastane k-tý scénář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5795963" y="1530350"/>
            <a:ext cx="1079500" cy="1466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TextovéPole 9"/>
          <p:cNvSpPr txBox="1">
            <a:spLocks noChangeArrowheads="1"/>
          </p:cNvSpPr>
          <p:nvPr/>
        </p:nvSpPr>
        <p:spPr bwMode="auto">
          <a:xfrm>
            <a:off x="900113" y="5589588"/>
            <a:ext cx="27447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>
                <a:latin typeface="Gill Sans MT" pitchFamily="34" charset="-18"/>
              </a:rPr>
              <a:t>hodnota kritéria ve 2. variantě, nastane-li 3. scénář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348038" y="3933825"/>
            <a:ext cx="863600" cy="165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solidFill>
                  <a:schemeClr val="tx2">
                    <a:satMod val="130000"/>
                  </a:schemeClr>
                </a:solidFill>
              </a:rPr>
              <a:t>Rozhodování v podmínkách rizika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riziko varianty vyjadřuje rozptyl hodnoty kritéria R</a:t>
            </a:r>
            <a:r>
              <a:rPr lang="cs-CZ" baseline="-25000" smtClean="0"/>
              <a:t>i</a:t>
            </a:r>
          </a:p>
        </p:txBody>
      </p:sp>
      <p:sp>
        <p:nvSpPr>
          <p:cNvPr id="4" name="TextovéPole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65310" y="2708920"/>
            <a:ext cx="7920880" cy="1969322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130000"/>
                  </a:schemeClr>
                </a:solidFill>
              </a:rPr>
              <a:t>Rozhodování v podmínkách rizika</a:t>
            </a:r>
            <a:endParaRPr lang="cs-CZ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dirty="0"/>
              <a:t>V</a:t>
            </a:r>
            <a:r>
              <a:rPr lang="cs-CZ" b="1" dirty="0" smtClean="0"/>
              <a:t>ícekriteriální rozhodování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 smtClean="0"/>
              <a:t>sestavení vícekriteriální matice zvlášť pro každý scénář (jako při rozhodování za jistoty)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 smtClean="0"/>
              <a:t>stanovení celkových užitků pro všechny varianty v každém scénáři </a:t>
            </a:r>
            <a:r>
              <a:rPr lang="cs-CZ" dirty="0"/>
              <a:t>(jako při rozhodování za jistoty)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 smtClean="0"/>
              <a:t>sestavení matice celkových užitků s pravděpodobnostmi (jako při </a:t>
            </a:r>
            <a:r>
              <a:rPr lang="cs-CZ" dirty="0" err="1" smtClean="0"/>
              <a:t>jednokriteriálním</a:t>
            </a:r>
            <a:r>
              <a:rPr lang="cs-CZ" dirty="0" smtClean="0"/>
              <a:t> rozhodování za rizika)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 smtClean="0"/>
              <a:t>stanovení očekávané hodnoty užitku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dirty="0" smtClean="0"/>
              <a:t>výběr optimální varianty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typy rozhodování</a:t>
            </a:r>
          </a:p>
          <a:p>
            <a:r>
              <a:rPr lang="cs-CZ" dirty="0"/>
              <a:t>principy rozhodování</a:t>
            </a:r>
          </a:p>
          <a:p>
            <a:r>
              <a:rPr lang="cs-CZ" dirty="0" smtClean="0"/>
              <a:t>rozhodovací fáze</a:t>
            </a:r>
          </a:p>
          <a:p>
            <a:r>
              <a:rPr lang="cs-CZ" dirty="0" smtClean="0"/>
              <a:t>základní pojmy hodnotícího procesu</a:t>
            </a:r>
          </a:p>
          <a:p>
            <a:r>
              <a:rPr lang="cs-CZ" dirty="0" smtClean="0"/>
              <a:t>rozhodovací podmínky</a:t>
            </a:r>
          </a:p>
          <a:p>
            <a:r>
              <a:rPr lang="cs-CZ" dirty="0" smtClean="0"/>
              <a:t>rozhodování v podmínkách jistoty</a:t>
            </a:r>
          </a:p>
          <a:p>
            <a:r>
              <a:rPr lang="cs-CZ" dirty="0" smtClean="0"/>
              <a:t>vztah jedince k riziku</a:t>
            </a:r>
          </a:p>
          <a:p>
            <a:r>
              <a:rPr lang="cs-CZ" dirty="0" smtClean="0"/>
              <a:t>rozhodování v podmínkách rizika</a:t>
            </a:r>
          </a:p>
          <a:p>
            <a:r>
              <a:rPr lang="cs-CZ" dirty="0" smtClean="0"/>
              <a:t>rozhodování v podmínkách nejistoty</a:t>
            </a:r>
          </a:p>
          <a:p>
            <a:pPr lvl="1"/>
            <a:r>
              <a:rPr lang="cs-CZ" dirty="0" smtClean="0"/>
              <a:t>pravidlo </a:t>
            </a:r>
            <a:r>
              <a:rPr lang="cs-CZ" dirty="0" err="1" smtClean="0"/>
              <a:t>maximin</a:t>
            </a:r>
            <a:endParaRPr lang="cs-CZ" dirty="0" smtClean="0"/>
          </a:p>
          <a:p>
            <a:pPr lvl="1"/>
            <a:r>
              <a:rPr lang="cs-CZ" dirty="0" smtClean="0"/>
              <a:t>pravidlo </a:t>
            </a:r>
            <a:r>
              <a:rPr lang="cs-CZ" dirty="0" err="1" smtClean="0"/>
              <a:t>maximax</a:t>
            </a:r>
            <a:endParaRPr lang="cs-CZ" dirty="0" smtClean="0"/>
          </a:p>
          <a:p>
            <a:pPr lvl="1"/>
            <a:r>
              <a:rPr lang="cs-CZ" dirty="0" err="1" smtClean="0"/>
              <a:t>Hurwitzovo</a:t>
            </a:r>
            <a:r>
              <a:rPr lang="cs-CZ" dirty="0" smtClean="0"/>
              <a:t> pravidlo </a:t>
            </a:r>
          </a:p>
          <a:p>
            <a:pPr lvl="1"/>
            <a:r>
              <a:rPr lang="cs-CZ" dirty="0" err="1" smtClean="0"/>
              <a:t>Laplaceovo</a:t>
            </a:r>
            <a:r>
              <a:rPr lang="cs-CZ" dirty="0" smtClean="0"/>
              <a:t> pravidlo</a:t>
            </a:r>
          </a:p>
          <a:p>
            <a:r>
              <a:rPr lang="cs-CZ" dirty="0" err="1" smtClean="0"/>
              <a:t>víceetapové</a:t>
            </a:r>
            <a:r>
              <a:rPr lang="cs-CZ" dirty="0" smtClean="0"/>
              <a:t> rozhodovací procesy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65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solidFill>
                  <a:schemeClr val="tx2">
                    <a:satMod val="130000"/>
                  </a:schemeClr>
                </a:solidFill>
              </a:rPr>
              <a:t>Rozhodování v podmínkách rizika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11659" y="1988840"/>
          <a:ext cx="7128794" cy="33179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06343"/>
                <a:gridCol w="678853"/>
                <a:gridCol w="678853"/>
                <a:gridCol w="678853"/>
                <a:gridCol w="678853"/>
                <a:gridCol w="678853"/>
                <a:gridCol w="678853"/>
                <a:gridCol w="678853"/>
                <a:gridCol w="1270480"/>
              </a:tblGrid>
              <a:tr h="77205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cs-CZ" sz="1400" baseline="-25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očekávaná</a:t>
                      </a:r>
                      <a:r>
                        <a:rPr lang="cs-CZ" sz="1400" baseline="0" dirty="0" smtClean="0"/>
                        <a:t> hodnota kritéria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81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blipFill rotWithShape="1">
                      <a:blip r:embed="rId2"/>
                      <a:stretch>
                        <a:fillRect l="-552" t="-127000" r="-546409" b="-323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4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i="0" kern="12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b="1" i="0" kern="1200" baseline="-25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O1</a:t>
                      </a:r>
                      <a:endParaRPr kumimoji="0" lang="cs-CZ" sz="1400" b="1" i="0" kern="1200" baseline="-250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oi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453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650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4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mt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4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</a:t>
                      </a:r>
                      <a:endParaRPr kumimoji="0" lang="cs-CZ" sz="14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83065" y="5373216"/>
            <a:ext cx="7920880" cy="1329338"/>
          </a:xfrm>
          <a:prstGeom prst="rect">
            <a:avLst/>
          </a:prstGeom>
          <a:blipFill rotWithShape="1">
            <a:blip r:embed="rId3" cstate="print"/>
            <a:stretch>
              <a:fillRect b="-137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Analýza citlivosti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221560"/>
          </a:xfrm>
        </p:spPr>
        <p:txBody>
          <a:bodyPr>
            <a:normAutofit fontScale="8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odpovídá na otázku „jak citlivý je celkový výsledek na změnu jednotlivých faktorů rizika?“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kvantitativní analýza citlivosti </a:t>
            </a:r>
            <a:r>
              <a:rPr lang="cs-CZ" dirty="0" smtClean="0"/>
              <a:t>– postupnou změnou jednotlivých faktorů o 10 % (při zachování hodnot všech ostatních kritérií) a dopočítáním celkové hodnoty kritéria zjišťujeme, který faktor má na kritérium největší vliv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/>
              <a:t>analýza citlivosti metodou Monte Carlo </a:t>
            </a:r>
            <a:r>
              <a:rPr lang="cs-CZ" dirty="0" smtClean="0"/>
              <a:t>– počítačově simulovaná metoda vhodná pro situace, kdy hodnota kritéria je ovlivňována kombinací působení řady faktorů, které mohou nabývat značného počtu hodnot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chemeClr val="tx2">
                    <a:satMod val="130000"/>
                  </a:schemeClr>
                </a:solidFill>
              </a:rPr>
              <a:t>Rozhodování v podmínkách nejistoty</a:t>
            </a:r>
            <a:endParaRPr lang="cs-CZ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chybí informace o pravděpodobnostech jednotlivých scénářů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sz="2800" dirty="0" smtClean="0"/>
              <a:t>sestavení rozhodovací matice (uvažujme </a:t>
            </a:r>
            <a:r>
              <a:rPr lang="cs-CZ" sz="2800" dirty="0" err="1" smtClean="0"/>
              <a:t>jednokriteriální</a:t>
            </a:r>
            <a:r>
              <a:rPr lang="cs-CZ" sz="2800" dirty="0" smtClean="0"/>
              <a:t> rozhodování)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sz="2800" dirty="0" smtClean="0"/>
              <a:t>volba pravidla pro výběr optimální varianty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cs-CZ" sz="2800" dirty="0" smtClean="0"/>
              <a:t>jeho aplikace</a:t>
            </a:r>
            <a:endParaRPr lang="cs-CZ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130000"/>
                  </a:schemeClr>
                </a:solidFill>
              </a:rPr>
              <a:t>Pravidla pro rozhodování v nejistotě</a:t>
            </a:r>
            <a:endParaRPr lang="cs-CZ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435608" y="1447800"/>
            <a:ext cx="7498080" cy="4800600"/>
          </a:xfrm>
          <a:blipFill rotWithShape="1">
            <a:blip r:embed="rId2" cstate="print"/>
            <a:stretch>
              <a:fillRect t="-1525" r="-732"/>
            </a:stretch>
          </a:blipFill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None/>
              <a:defRPr/>
            </a:pPr>
            <a:r>
              <a:rPr lang="cs-CZ" dirty="0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solidFill>
                  <a:schemeClr val="tx2">
                    <a:satMod val="130000"/>
                  </a:schemeClr>
                </a:solidFill>
              </a:rPr>
              <a:t>Pravidla pro rozhodování v nejistotě</a:t>
            </a:r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435608" y="1447800"/>
            <a:ext cx="7498080" cy="4800600"/>
          </a:xfrm>
          <a:blipFill rotWithShape="1">
            <a:blip r:embed="rId2" cstate="print"/>
            <a:stretch>
              <a:fillRect t="-1525"/>
            </a:stretch>
          </a:blipFill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None/>
              <a:defRPr/>
            </a:pPr>
            <a:r>
              <a:rPr lang="cs-CZ" dirty="0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solidFill>
                  <a:schemeClr val="tx2">
                    <a:satMod val="130000"/>
                  </a:schemeClr>
                </a:solidFill>
              </a:rPr>
              <a:t>Pravidla pro rozhodování v nejistotě</a:t>
            </a:r>
          </a:p>
        </p:txBody>
      </p:sp>
      <p:sp>
        <p:nvSpPr>
          <p:cNvPr id="3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435608" y="1447800"/>
            <a:ext cx="7498080" cy="4800600"/>
          </a:xfrm>
          <a:blipFill rotWithShape="1">
            <a:blip r:embed="rId2" cstate="print"/>
            <a:stretch>
              <a:fillRect t="-3431"/>
            </a:stretch>
          </a:blipFill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None/>
              <a:defRPr/>
            </a:pPr>
            <a:endParaRPr lang="cs-CZ" dirty="0">
              <a:noFill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>
                <a:solidFill>
                  <a:schemeClr val="tx2">
                    <a:satMod val="130000"/>
                  </a:schemeClr>
                </a:solidFill>
              </a:rPr>
              <a:t>Pravidla pro rozhodování v nejistotě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Laplaceovo pravidlo</a:t>
            </a:r>
          </a:p>
          <a:p>
            <a:pPr lvl="1"/>
            <a:r>
              <a:rPr lang="cs-CZ" smtClean="0"/>
              <a:t>„neznáme-li pravděpodobnost jednotlivých scénářů, jsou všechny stejně pravděpodobné“</a:t>
            </a:r>
          </a:p>
          <a:p>
            <a:pPr lvl="1"/>
            <a:r>
              <a:rPr lang="cs-CZ" smtClean="0"/>
              <a:t>sečteme hodnoty kritérií v jednotlivých řádcích</a:t>
            </a:r>
          </a:p>
          <a:p>
            <a:pPr lvl="1"/>
            <a:r>
              <a:rPr lang="cs-CZ" smtClean="0"/>
              <a:t>výsledek vydělíme počtem scénářů</a:t>
            </a:r>
          </a:p>
          <a:p>
            <a:pPr lvl="1"/>
            <a:r>
              <a:rPr lang="cs-CZ" smtClean="0"/>
              <a:t>vybereme variantu s nejvyšším užitkem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err="1" smtClean="0">
                <a:solidFill>
                  <a:schemeClr val="tx2">
                    <a:satMod val="130000"/>
                  </a:schemeClr>
                </a:solidFill>
              </a:rPr>
              <a:t>Víceetapové</a:t>
            </a:r>
            <a:r>
              <a:rPr lang="cs-CZ" sz="3600" dirty="0" smtClean="0">
                <a:solidFill>
                  <a:schemeClr val="tx2">
                    <a:satMod val="130000"/>
                  </a:schemeClr>
                </a:solidFill>
              </a:rPr>
              <a:t> rozhodovací procesy</a:t>
            </a:r>
            <a:endParaRPr lang="cs-CZ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rozhodovací proces není jednorázový, ale skládá se z více etap</a:t>
            </a:r>
          </a:p>
          <a:p>
            <a:r>
              <a:rPr lang="cs-CZ" smtClean="0"/>
              <a:t>nejde o optimalizaci jednotlivých rozhodnutí, ale celkovou strategii v rámci celého procesu</a:t>
            </a:r>
          </a:p>
          <a:p>
            <a:r>
              <a:rPr lang="cs-CZ" smtClean="0"/>
              <a:t>jednokriteriální rozhodování v podmínkách rizika nebo nejistoty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Rozhodovací strom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grafický nástroj zobrazující rozhodovací proces</a:t>
            </a:r>
          </a:p>
          <a:p>
            <a:r>
              <a:rPr lang="cs-CZ" smtClean="0"/>
              <a:t>skládá se z uzlů a hran</a:t>
            </a:r>
          </a:p>
          <a:p>
            <a:pPr lvl="1"/>
            <a:r>
              <a:rPr lang="cs-CZ" smtClean="0"/>
              <a:t>rozhodovací uzly (kosočtverce) – znázorňují volbu určité varianty z daného souboru variant (znázorněné hranami)</a:t>
            </a:r>
          </a:p>
          <a:p>
            <a:pPr lvl="1"/>
            <a:r>
              <a:rPr lang="cs-CZ" smtClean="0"/>
              <a:t>situační uzly (kroužky) – realizace určité varianty s možnými výsledky realizace (znázorněné hranami)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Rozhodovací strom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3" name="Skupina 91"/>
          <p:cNvGrpSpPr>
            <a:grpSpLocks/>
          </p:cNvGrpSpPr>
          <p:nvPr/>
        </p:nvGrpSpPr>
        <p:grpSpPr bwMode="auto">
          <a:xfrm>
            <a:off x="2103438" y="1112838"/>
            <a:ext cx="5567362" cy="5287962"/>
            <a:chOff x="611188" y="115888"/>
            <a:chExt cx="7056437" cy="6592014"/>
          </a:xfrm>
        </p:grpSpPr>
        <p:sp>
          <p:nvSpPr>
            <p:cNvPr id="30723" name="Rectangle 2"/>
            <p:cNvSpPr>
              <a:spLocks noChangeAspect="1" noChangeArrowheads="1"/>
            </p:cNvSpPr>
            <p:nvPr/>
          </p:nvSpPr>
          <p:spPr bwMode="auto">
            <a:xfrm rot="2700000">
              <a:off x="684213" y="2781300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cs-CZ" sz="1200">
                <a:latin typeface="Gill Sans MT" pitchFamily="34" charset="-18"/>
              </a:endParaRPr>
            </a:p>
          </p:txBody>
        </p:sp>
        <p:sp>
          <p:nvSpPr>
            <p:cNvPr id="30724" name="Oval 3"/>
            <p:cNvSpPr>
              <a:spLocks noChangeAspect="1" noChangeArrowheads="1"/>
            </p:cNvSpPr>
            <p:nvPr/>
          </p:nvSpPr>
          <p:spPr bwMode="auto">
            <a:xfrm>
              <a:off x="2124075" y="42211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3</a:t>
              </a:r>
            </a:p>
          </p:txBody>
        </p:sp>
        <p:sp>
          <p:nvSpPr>
            <p:cNvPr id="30725" name="Text Box 4"/>
            <p:cNvSpPr txBox="1">
              <a:spLocks noChangeArrowheads="1"/>
            </p:cNvSpPr>
            <p:nvPr/>
          </p:nvSpPr>
          <p:spPr bwMode="auto">
            <a:xfrm>
              <a:off x="611188" y="2852738"/>
              <a:ext cx="647699" cy="345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>
                  <a:latin typeface="Gill Sans MT" pitchFamily="34" charset="-18"/>
                </a:rPr>
                <a:t>1</a:t>
              </a:r>
            </a:p>
          </p:txBody>
        </p:sp>
        <p:sp>
          <p:nvSpPr>
            <p:cNvPr id="30726" name="Text Box 5"/>
            <p:cNvSpPr txBox="1">
              <a:spLocks noChangeArrowheads="1"/>
            </p:cNvSpPr>
            <p:nvPr/>
          </p:nvSpPr>
          <p:spPr bwMode="auto">
            <a:xfrm>
              <a:off x="3563938" y="5013325"/>
              <a:ext cx="576262" cy="345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>
                  <a:latin typeface="Gill Sans MT" pitchFamily="34" charset="-18"/>
                </a:rPr>
                <a:t>7</a:t>
              </a:r>
            </a:p>
          </p:txBody>
        </p:sp>
        <p:sp>
          <p:nvSpPr>
            <p:cNvPr id="30727" name="Rectangle 6"/>
            <p:cNvSpPr>
              <a:spLocks noChangeArrowheads="1"/>
            </p:cNvSpPr>
            <p:nvPr/>
          </p:nvSpPr>
          <p:spPr bwMode="auto">
            <a:xfrm rot="2700000">
              <a:off x="3563938" y="494188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sz="1200">
                <a:latin typeface="Gill Sans MT" pitchFamily="34" charset="-18"/>
              </a:endParaRPr>
            </a:p>
          </p:txBody>
        </p:sp>
        <p:sp>
          <p:nvSpPr>
            <p:cNvPr id="30728" name="Text Box 7"/>
            <p:cNvSpPr txBox="1">
              <a:spLocks noChangeArrowheads="1"/>
            </p:cNvSpPr>
            <p:nvPr/>
          </p:nvSpPr>
          <p:spPr bwMode="auto">
            <a:xfrm>
              <a:off x="3525839" y="719139"/>
              <a:ext cx="576262" cy="345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>
                  <a:latin typeface="Gill Sans MT" pitchFamily="34" charset="-18"/>
                </a:rPr>
                <a:t>4</a:t>
              </a:r>
            </a:p>
          </p:txBody>
        </p:sp>
        <p:sp>
          <p:nvSpPr>
            <p:cNvPr id="30729" name="Line 8"/>
            <p:cNvSpPr>
              <a:spLocks noChangeShapeType="1"/>
            </p:cNvSpPr>
            <p:nvPr/>
          </p:nvSpPr>
          <p:spPr bwMode="auto">
            <a:xfrm>
              <a:off x="3851275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0" name="Line 9"/>
            <p:cNvSpPr>
              <a:spLocks noChangeShapeType="1"/>
            </p:cNvSpPr>
            <p:nvPr/>
          </p:nvSpPr>
          <p:spPr bwMode="auto">
            <a:xfrm>
              <a:off x="971550" y="6669088"/>
              <a:ext cx="28813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31" name="Line 10"/>
            <p:cNvSpPr>
              <a:spLocks noChangeShapeType="1"/>
            </p:cNvSpPr>
            <p:nvPr/>
          </p:nvSpPr>
          <p:spPr bwMode="auto">
            <a:xfrm>
              <a:off x="3851275" y="6669088"/>
              <a:ext cx="3673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med"/>
              <a:tailEnd type="triangle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1908992" y="6381369"/>
              <a:ext cx="1225370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 b="1">
                  <a:latin typeface="+mn-lt"/>
                </a:rPr>
                <a:t>1. etapa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933181" y="6381369"/>
              <a:ext cx="1223357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 b="1">
                  <a:latin typeface="+mn-lt"/>
                </a:rPr>
                <a:t>2. etapa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86649" y="2276945"/>
              <a:ext cx="647896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1.1</a:t>
              </a:r>
              <a:endParaRPr lang="cs-CZ" sz="1050">
                <a:latin typeface="+mn-lt"/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86649" y="3499960"/>
              <a:ext cx="577472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1.2</a:t>
              </a:r>
              <a:endParaRPr lang="cs-CZ" sz="1050">
                <a:latin typeface="+mn-lt"/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067977" y="4798178"/>
              <a:ext cx="575461" cy="32455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7.1</a:t>
              </a:r>
              <a:endParaRPr lang="cs-CZ" sz="1050">
                <a:latin typeface="+mn-lt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067977" y="5300841"/>
              <a:ext cx="575461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7.2</a:t>
              </a:r>
              <a:endParaRPr lang="cs-CZ" sz="1050">
                <a:latin typeface="+mn-lt"/>
              </a:endParaRP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7164388" y="2781300"/>
              <a:ext cx="360362" cy="345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cs-CZ" sz="1200">
                <a:latin typeface="Gill Sans MT" pitchFamily="34" charset="-18"/>
              </a:endParaRPr>
            </a:p>
          </p:txBody>
        </p:sp>
        <p:sp>
          <p:nvSpPr>
            <p:cNvPr id="30739" name="Oval 19"/>
            <p:cNvSpPr>
              <a:spLocks noChangeAspect="1" noChangeArrowheads="1"/>
            </p:cNvSpPr>
            <p:nvPr/>
          </p:nvSpPr>
          <p:spPr bwMode="auto">
            <a:xfrm>
              <a:off x="2124075" y="13414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2</a:t>
              </a:r>
            </a:p>
          </p:txBody>
        </p:sp>
        <p:sp>
          <p:nvSpPr>
            <p:cNvPr id="30740" name="Rectangle 20"/>
            <p:cNvSpPr>
              <a:spLocks noChangeArrowheads="1"/>
            </p:cNvSpPr>
            <p:nvPr/>
          </p:nvSpPr>
          <p:spPr bwMode="auto">
            <a:xfrm rot="2700000">
              <a:off x="3563938" y="2060575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sz="1200">
                <a:latin typeface="Gill Sans MT" pitchFamily="34" charset="-18"/>
              </a:endParaRPr>
            </a:p>
          </p:txBody>
        </p:sp>
        <p:sp>
          <p:nvSpPr>
            <p:cNvPr id="30741" name="Rectangle 21"/>
            <p:cNvSpPr>
              <a:spLocks noChangeArrowheads="1"/>
            </p:cNvSpPr>
            <p:nvPr/>
          </p:nvSpPr>
          <p:spPr bwMode="auto">
            <a:xfrm rot="2700000">
              <a:off x="3563938" y="620713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sz="1200">
                <a:latin typeface="Gill Sans MT" pitchFamily="34" charset="-18"/>
              </a:endParaRPr>
            </a:p>
          </p:txBody>
        </p:sp>
        <p:sp>
          <p:nvSpPr>
            <p:cNvPr id="30742" name="Rectangle 22"/>
            <p:cNvSpPr>
              <a:spLocks noChangeArrowheads="1"/>
            </p:cNvSpPr>
            <p:nvPr/>
          </p:nvSpPr>
          <p:spPr bwMode="auto">
            <a:xfrm rot="2700000">
              <a:off x="3563938" y="350043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sz="1200">
                <a:latin typeface="Gill Sans MT" pitchFamily="34" charset="-18"/>
              </a:endParaRPr>
            </a:p>
          </p:txBody>
        </p:sp>
        <p:sp>
          <p:nvSpPr>
            <p:cNvPr id="30743" name="Text Box 23"/>
            <p:cNvSpPr txBox="1">
              <a:spLocks noChangeArrowheads="1"/>
            </p:cNvSpPr>
            <p:nvPr/>
          </p:nvSpPr>
          <p:spPr bwMode="auto">
            <a:xfrm>
              <a:off x="3598863" y="2122486"/>
              <a:ext cx="431800" cy="345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>
                  <a:latin typeface="Gill Sans MT" pitchFamily="34" charset="-18"/>
                </a:rPr>
                <a:t>5</a:t>
              </a:r>
            </a:p>
          </p:txBody>
        </p:sp>
        <p:sp>
          <p:nvSpPr>
            <p:cNvPr id="30744" name="Text Box 24"/>
            <p:cNvSpPr txBox="1">
              <a:spLocks noChangeArrowheads="1"/>
            </p:cNvSpPr>
            <p:nvPr/>
          </p:nvSpPr>
          <p:spPr bwMode="auto">
            <a:xfrm>
              <a:off x="3598863" y="3633788"/>
              <a:ext cx="431800" cy="345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>
                  <a:latin typeface="Gill Sans MT" pitchFamily="34" charset="-18"/>
                </a:rPr>
                <a:t>6</a:t>
              </a:r>
            </a:p>
          </p:txBody>
        </p:sp>
        <p:sp>
          <p:nvSpPr>
            <p:cNvPr id="30745" name="Oval 25"/>
            <p:cNvSpPr>
              <a:spLocks noChangeAspect="1" noChangeArrowheads="1"/>
            </p:cNvSpPr>
            <p:nvPr/>
          </p:nvSpPr>
          <p:spPr bwMode="auto">
            <a:xfrm>
              <a:off x="5003800" y="5300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15</a:t>
              </a:r>
            </a:p>
          </p:txBody>
        </p:sp>
        <p:sp>
          <p:nvSpPr>
            <p:cNvPr id="30746" name="Oval 26"/>
            <p:cNvSpPr>
              <a:spLocks noChangeAspect="1" noChangeArrowheads="1"/>
            </p:cNvSpPr>
            <p:nvPr/>
          </p:nvSpPr>
          <p:spPr bwMode="auto">
            <a:xfrm>
              <a:off x="5003800" y="458152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14</a:t>
              </a:r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 flipV="1">
              <a:off x="4211638" y="4941888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8" name="Line 28"/>
            <p:cNvSpPr>
              <a:spLocks noChangeShapeType="1"/>
            </p:cNvSpPr>
            <p:nvPr/>
          </p:nvSpPr>
          <p:spPr bwMode="auto">
            <a:xfrm>
              <a:off x="4211638" y="5229225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49" name="Oval 29"/>
            <p:cNvSpPr>
              <a:spLocks noChangeAspect="1" noChangeArrowheads="1"/>
            </p:cNvSpPr>
            <p:nvPr/>
          </p:nvSpPr>
          <p:spPr bwMode="auto">
            <a:xfrm>
              <a:off x="5003800" y="386080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13</a:t>
              </a:r>
            </a:p>
          </p:txBody>
        </p:sp>
        <p:sp>
          <p:nvSpPr>
            <p:cNvPr id="30750" name="Oval 30"/>
            <p:cNvSpPr>
              <a:spLocks noChangeAspect="1" noChangeArrowheads="1"/>
            </p:cNvSpPr>
            <p:nvPr/>
          </p:nvSpPr>
          <p:spPr bwMode="auto">
            <a:xfrm>
              <a:off x="5003800" y="3141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12</a:t>
              </a:r>
            </a:p>
          </p:txBody>
        </p:sp>
        <p:sp>
          <p:nvSpPr>
            <p:cNvPr id="30751" name="Oval 31"/>
            <p:cNvSpPr>
              <a:spLocks noChangeAspect="1" noChangeArrowheads="1"/>
            </p:cNvSpPr>
            <p:nvPr/>
          </p:nvSpPr>
          <p:spPr bwMode="auto">
            <a:xfrm>
              <a:off x="5003800" y="24209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11</a:t>
              </a:r>
            </a:p>
          </p:txBody>
        </p:sp>
        <p:sp>
          <p:nvSpPr>
            <p:cNvPr id="30752" name="Oval 32"/>
            <p:cNvSpPr>
              <a:spLocks noChangeAspect="1" noChangeArrowheads="1"/>
            </p:cNvSpPr>
            <p:nvPr/>
          </p:nvSpPr>
          <p:spPr bwMode="auto">
            <a:xfrm>
              <a:off x="5003800" y="170021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10</a:t>
              </a:r>
            </a:p>
          </p:txBody>
        </p:sp>
        <p:sp>
          <p:nvSpPr>
            <p:cNvPr id="30753" name="Oval 33"/>
            <p:cNvSpPr>
              <a:spLocks noChangeAspect="1" noChangeArrowheads="1"/>
            </p:cNvSpPr>
            <p:nvPr/>
          </p:nvSpPr>
          <p:spPr bwMode="auto">
            <a:xfrm>
              <a:off x="5003800" y="98107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9</a:t>
              </a:r>
            </a:p>
          </p:txBody>
        </p:sp>
        <p:sp>
          <p:nvSpPr>
            <p:cNvPr id="30754" name="Oval 34"/>
            <p:cNvSpPr>
              <a:spLocks noChangeAspect="1" noChangeArrowheads="1"/>
            </p:cNvSpPr>
            <p:nvPr/>
          </p:nvSpPr>
          <p:spPr bwMode="auto">
            <a:xfrm>
              <a:off x="5003800" y="26035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sz="1200" b="1">
                  <a:latin typeface="Gill Sans MT" pitchFamily="34" charset="-18"/>
                </a:rPr>
                <a:t>8</a:t>
              </a:r>
            </a:p>
          </p:txBody>
        </p:sp>
        <p:sp>
          <p:nvSpPr>
            <p:cNvPr id="30755" name="Line 35"/>
            <p:cNvSpPr>
              <a:spLocks noChangeShapeType="1"/>
            </p:cNvSpPr>
            <p:nvPr/>
          </p:nvSpPr>
          <p:spPr bwMode="auto">
            <a:xfrm flipV="1">
              <a:off x="1331913" y="1773238"/>
              <a:ext cx="8636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56" name="Line 36"/>
            <p:cNvSpPr>
              <a:spLocks noChangeShapeType="1"/>
            </p:cNvSpPr>
            <p:nvPr/>
          </p:nvSpPr>
          <p:spPr bwMode="auto">
            <a:xfrm>
              <a:off x="1331913" y="3068638"/>
              <a:ext cx="863600" cy="1223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57" name="Line 37"/>
            <p:cNvSpPr>
              <a:spLocks noChangeShapeType="1"/>
            </p:cNvSpPr>
            <p:nvPr/>
          </p:nvSpPr>
          <p:spPr bwMode="auto">
            <a:xfrm flipV="1">
              <a:off x="2627313" y="908050"/>
              <a:ext cx="792162" cy="576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2627313" y="1773238"/>
              <a:ext cx="865187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59" name="Line 39"/>
            <p:cNvSpPr>
              <a:spLocks noChangeShapeType="1"/>
            </p:cNvSpPr>
            <p:nvPr/>
          </p:nvSpPr>
          <p:spPr bwMode="auto">
            <a:xfrm flipV="1">
              <a:off x="2627313" y="37893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2627313" y="46529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1" name="Line 41"/>
            <p:cNvSpPr>
              <a:spLocks noChangeShapeType="1"/>
            </p:cNvSpPr>
            <p:nvPr/>
          </p:nvSpPr>
          <p:spPr bwMode="auto">
            <a:xfrm flipV="1">
              <a:off x="4211638" y="62071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211638" y="908050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3" name="Line 43"/>
            <p:cNvSpPr>
              <a:spLocks noChangeShapeType="1"/>
            </p:cNvSpPr>
            <p:nvPr/>
          </p:nvSpPr>
          <p:spPr bwMode="auto">
            <a:xfrm flipV="1">
              <a:off x="4211638" y="2060575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211638" y="2349500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5" name="Line 45"/>
            <p:cNvSpPr>
              <a:spLocks noChangeShapeType="1"/>
            </p:cNvSpPr>
            <p:nvPr/>
          </p:nvSpPr>
          <p:spPr bwMode="auto">
            <a:xfrm flipV="1">
              <a:off x="4211638" y="3500438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6" name="Line 46"/>
            <p:cNvSpPr>
              <a:spLocks noChangeShapeType="1"/>
            </p:cNvSpPr>
            <p:nvPr/>
          </p:nvSpPr>
          <p:spPr bwMode="auto">
            <a:xfrm>
              <a:off x="4211638" y="378936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7" name="Line 47"/>
            <p:cNvSpPr>
              <a:spLocks noChangeShapeType="1"/>
            </p:cNvSpPr>
            <p:nvPr/>
          </p:nvSpPr>
          <p:spPr bwMode="auto">
            <a:xfrm flipV="1">
              <a:off x="5508625" y="333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8" name="Line 48"/>
            <p:cNvSpPr>
              <a:spLocks noChangeShapeType="1"/>
            </p:cNvSpPr>
            <p:nvPr/>
          </p:nvSpPr>
          <p:spPr bwMode="auto">
            <a:xfrm>
              <a:off x="5508625" y="549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69" name="Line 49"/>
            <p:cNvSpPr>
              <a:spLocks noChangeShapeType="1"/>
            </p:cNvSpPr>
            <p:nvPr/>
          </p:nvSpPr>
          <p:spPr bwMode="auto">
            <a:xfrm flipV="1">
              <a:off x="5508625" y="10525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0" name="Line 50"/>
            <p:cNvSpPr>
              <a:spLocks noChangeShapeType="1"/>
            </p:cNvSpPr>
            <p:nvPr/>
          </p:nvSpPr>
          <p:spPr bwMode="auto">
            <a:xfrm>
              <a:off x="5508625" y="12684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1" name="Line 51"/>
            <p:cNvSpPr>
              <a:spLocks noChangeShapeType="1"/>
            </p:cNvSpPr>
            <p:nvPr/>
          </p:nvSpPr>
          <p:spPr bwMode="auto">
            <a:xfrm flipV="1">
              <a:off x="5508625" y="17732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2" name="Line 52"/>
            <p:cNvSpPr>
              <a:spLocks noChangeShapeType="1"/>
            </p:cNvSpPr>
            <p:nvPr/>
          </p:nvSpPr>
          <p:spPr bwMode="auto">
            <a:xfrm>
              <a:off x="5508625" y="19891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3" name="Line 53"/>
            <p:cNvSpPr>
              <a:spLocks noChangeShapeType="1"/>
            </p:cNvSpPr>
            <p:nvPr/>
          </p:nvSpPr>
          <p:spPr bwMode="auto">
            <a:xfrm flipV="1">
              <a:off x="5508625" y="2492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4" name="Line 54"/>
            <p:cNvSpPr>
              <a:spLocks noChangeShapeType="1"/>
            </p:cNvSpPr>
            <p:nvPr/>
          </p:nvSpPr>
          <p:spPr bwMode="auto">
            <a:xfrm>
              <a:off x="5508625" y="2708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5" name="Line 55"/>
            <p:cNvSpPr>
              <a:spLocks noChangeShapeType="1"/>
            </p:cNvSpPr>
            <p:nvPr/>
          </p:nvSpPr>
          <p:spPr bwMode="auto">
            <a:xfrm flipV="1">
              <a:off x="5508625" y="32131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6" name="Line 56"/>
            <p:cNvSpPr>
              <a:spLocks noChangeShapeType="1"/>
            </p:cNvSpPr>
            <p:nvPr/>
          </p:nvSpPr>
          <p:spPr bwMode="auto">
            <a:xfrm>
              <a:off x="5508625" y="34290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7" name="Line 57"/>
            <p:cNvSpPr>
              <a:spLocks noChangeShapeType="1"/>
            </p:cNvSpPr>
            <p:nvPr/>
          </p:nvSpPr>
          <p:spPr bwMode="auto">
            <a:xfrm flipV="1">
              <a:off x="5508625" y="39338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8" name="Line 58"/>
            <p:cNvSpPr>
              <a:spLocks noChangeShapeType="1"/>
            </p:cNvSpPr>
            <p:nvPr/>
          </p:nvSpPr>
          <p:spPr bwMode="auto">
            <a:xfrm>
              <a:off x="5508625" y="41497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79" name="Line 59"/>
            <p:cNvSpPr>
              <a:spLocks noChangeShapeType="1"/>
            </p:cNvSpPr>
            <p:nvPr/>
          </p:nvSpPr>
          <p:spPr bwMode="auto">
            <a:xfrm flipV="1">
              <a:off x="5508625" y="46529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80" name="Line 60"/>
            <p:cNvSpPr>
              <a:spLocks noChangeShapeType="1"/>
            </p:cNvSpPr>
            <p:nvPr/>
          </p:nvSpPr>
          <p:spPr bwMode="auto">
            <a:xfrm>
              <a:off x="5508625" y="48688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81" name="Line 61"/>
            <p:cNvSpPr>
              <a:spLocks noChangeShapeType="1"/>
            </p:cNvSpPr>
            <p:nvPr/>
          </p:nvSpPr>
          <p:spPr bwMode="auto">
            <a:xfrm flipV="1">
              <a:off x="5508625" y="53736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782" name="Line 62"/>
            <p:cNvSpPr>
              <a:spLocks noChangeShapeType="1"/>
            </p:cNvSpPr>
            <p:nvPr/>
          </p:nvSpPr>
          <p:spPr bwMode="auto">
            <a:xfrm>
              <a:off x="5508625" y="55895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2194711" y="907484"/>
              <a:ext cx="937639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2.1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2.1</a:t>
              </a:r>
              <a:endParaRPr lang="cs-CZ" sz="1050">
                <a:latin typeface="+mn-lt"/>
              </a:endParaRPr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269159" y="1989991"/>
              <a:ext cx="933615" cy="32455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2.2</a:t>
              </a:r>
              <a:r>
                <a:rPr lang="cs-CZ" sz="1050">
                  <a:latin typeface="+mn-lt"/>
                </a:rPr>
                <a:t>  p</a:t>
              </a:r>
              <a:r>
                <a:rPr lang="cs-CZ" sz="1050" baseline="-25000">
                  <a:latin typeface="+mn-lt"/>
                </a:rPr>
                <a:t>2.2</a:t>
              </a:r>
              <a:endParaRPr lang="cs-CZ" sz="1050">
                <a:latin typeface="+mn-lt"/>
              </a:endParaRPr>
            </a:p>
          </p:txBody>
        </p:sp>
        <p:sp>
          <p:nvSpPr>
            <p:cNvPr id="66" name="Text Box 65"/>
            <p:cNvSpPr txBox="1">
              <a:spLocks noChangeArrowheads="1"/>
            </p:cNvSpPr>
            <p:nvPr/>
          </p:nvSpPr>
          <p:spPr bwMode="auto">
            <a:xfrm>
              <a:off x="2269159" y="4942643"/>
              <a:ext cx="933615" cy="32455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3.2</a:t>
              </a:r>
              <a:r>
                <a:rPr lang="cs-CZ" sz="1050">
                  <a:latin typeface="+mn-lt"/>
                </a:rPr>
                <a:t>  p</a:t>
              </a:r>
              <a:r>
                <a:rPr lang="cs-CZ" sz="1050" baseline="-25000">
                  <a:latin typeface="+mn-lt"/>
                </a:rPr>
                <a:t>3.2</a:t>
              </a:r>
              <a:endParaRPr lang="cs-CZ" sz="1050">
                <a:latin typeface="+mn-lt"/>
              </a:endParaRPr>
            </a:p>
          </p:txBody>
        </p:sp>
        <p:sp>
          <p:nvSpPr>
            <p:cNvPr id="67" name="Text Box 66"/>
            <p:cNvSpPr txBox="1">
              <a:spLocks noChangeArrowheads="1"/>
            </p:cNvSpPr>
            <p:nvPr/>
          </p:nvSpPr>
          <p:spPr bwMode="auto">
            <a:xfrm>
              <a:off x="2269159" y="3788893"/>
              <a:ext cx="935626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3.1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3.1</a:t>
              </a:r>
              <a:endParaRPr lang="cs-CZ" sz="1050">
                <a:latin typeface="+mn-lt"/>
              </a:endParaRPr>
            </a:p>
          </p:txBody>
        </p:sp>
        <p:sp>
          <p:nvSpPr>
            <p:cNvPr id="68" name="Text Box 67"/>
            <p:cNvSpPr txBox="1">
              <a:spLocks noChangeArrowheads="1"/>
            </p:cNvSpPr>
            <p:nvPr/>
          </p:nvSpPr>
          <p:spPr bwMode="auto">
            <a:xfrm>
              <a:off x="4067977" y="980706"/>
              <a:ext cx="575461" cy="32653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4.2</a:t>
              </a:r>
              <a:endParaRPr lang="cs-CZ" sz="1050">
                <a:latin typeface="+mn-lt"/>
              </a:endParaRPr>
            </a:p>
          </p:txBody>
        </p:sp>
        <p:sp>
          <p:nvSpPr>
            <p:cNvPr id="69" name="Text Box 68"/>
            <p:cNvSpPr txBox="1">
              <a:spLocks noChangeArrowheads="1"/>
            </p:cNvSpPr>
            <p:nvPr/>
          </p:nvSpPr>
          <p:spPr bwMode="auto">
            <a:xfrm>
              <a:off x="4067977" y="476064"/>
              <a:ext cx="575461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4.1</a:t>
              </a:r>
              <a:endParaRPr lang="cs-CZ" sz="1050">
                <a:latin typeface="+mn-lt"/>
              </a:endParaRPr>
            </a:p>
          </p:txBody>
        </p:sp>
        <p:sp>
          <p:nvSpPr>
            <p:cNvPr id="70" name="Text Box 69"/>
            <p:cNvSpPr txBox="1">
              <a:spLocks noChangeArrowheads="1"/>
            </p:cNvSpPr>
            <p:nvPr/>
          </p:nvSpPr>
          <p:spPr bwMode="auto">
            <a:xfrm>
              <a:off x="4067977" y="2421410"/>
              <a:ext cx="575461" cy="32653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5.2</a:t>
              </a:r>
              <a:endParaRPr lang="cs-CZ" sz="1050">
                <a:latin typeface="+mn-lt"/>
              </a:endParaRPr>
            </a:p>
          </p:txBody>
        </p:sp>
        <p:sp>
          <p:nvSpPr>
            <p:cNvPr id="71" name="Text Box 70"/>
            <p:cNvSpPr txBox="1">
              <a:spLocks noChangeArrowheads="1"/>
            </p:cNvSpPr>
            <p:nvPr/>
          </p:nvSpPr>
          <p:spPr bwMode="auto">
            <a:xfrm>
              <a:off x="4067977" y="1916769"/>
              <a:ext cx="575461" cy="32455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5.1</a:t>
              </a:r>
              <a:endParaRPr lang="cs-CZ" sz="1050">
                <a:latin typeface="+mn-lt"/>
              </a:endParaRPr>
            </a:p>
          </p:txBody>
        </p:sp>
        <p:sp>
          <p:nvSpPr>
            <p:cNvPr id="72" name="Text Box 71"/>
            <p:cNvSpPr txBox="1">
              <a:spLocks noChangeArrowheads="1"/>
            </p:cNvSpPr>
            <p:nvPr/>
          </p:nvSpPr>
          <p:spPr bwMode="auto">
            <a:xfrm>
              <a:off x="4067977" y="3357473"/>
              <a:ext cx="575461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6.1</a:t>
              </a:r>
              <a:endParaRPr lang="cs-CZ" sz="1050">
                <a:latin typeface="+mn-lt"/>
              </a:endParaRPr>
            </a:p>
          </p:txBody>
        </p:sp>
        <p:sp>
          <p:nvSpPr>
            <p:cNvPr id="73" name="Text Box 72"/>
            <p:cNvSpPr txBox="1">
              <a:spLocks noChangeArrowheads="1"/>
            </p:cNvSpPr>
            <p:nvPr/>
          </p:nvSpPr>
          <p:spPr bwMode="auto">
            <a:xfrm>
              <a:off x="4067977" y="3860136"/>
              <a:ext cx="575461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V</a:t>
              </a:r>
              <a:r>
                <a:rPr lang="cs-CZ" sz="1050" baseline="-25000">
                  <a:latin typeface="+mn-lt"/>
                </a:rPr>
                <a:t>6.2</a:t>
              </a:r>
              <a:endParaRPr lang="cs-CZ" sz="1050">
                <a:latin typeface="+mn-lt"/>
              </a:endParaRPr>
            </a:p>
          </p:txBody>
        </p:sp>
        <p:sp>
          <p:nvSpPr>
            <p:cNvPr id="74" name="Text Box 73"/>
            <p:cNvSpPr txBox="1">
              <a:spLocks noChangeArrowheads="1"/>
            </p:cNvSpPr>
            <p:nvPr/>
          </p:nvSpPr>
          <p:spPr bwMode="auto">
            <a:xfrm>
              <a:off x="6476461" y="115888"/>
              <a:ext cx="1048305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 dirty="0">
                  <a:latin typeface="+mn-lt"/>
                </a:rPr>
                <a:t>U</a:t>
              </a:r>
              <a:r>
                <a:rPr lang="cs-CZ" sz="1050" baseline="-25000" dirty="0">
                  <a:latin typeface="+mn-lt"/>
                </a:rPr>
                <a:t>8.1      </a:t>
              </a:r>
              <a:r>
                <a:rPr lang="cs-CZ" sz="1050" dirty="0">
                  <a:latin typeface="+mn-lt"/>
                </a:rPr>
                <a:t>p</a:t>
              </a:r>
              <a:r>
                <a:rPr lang="cs-CZ" sz="1050" baseline="-25000" dirty="0">
                  <a:latin typeface="+mn-lt"/>
                </a:rPr>
                <a:t>8.1</a:t>
              </a:r>
              <a:endParaRPr lang="cs-CZ" sz="1050" dirty="0">
                <a:latin typeface="+mn-lt"/>
              </a:endParaRPr>
            </a:p>
          </p:txBody>
        </p:sp>
        <p:sp>
          <p:nvSpPr>
            <p:cNvPr id="75" name="Text Box 74"/>
            <p:cNvSpPr txBox="1">
              <a:spLocks noChangeArrowheads="1"/>
            </p:cNvSpPr>
            <p:nvPr/>
          </p:nvSpPr>
          <p:spPr bwMode="auto">
            <a:xfrm>
              <a:off x="6476461" y="549286"/>
              <a:ext cx="1048305" cy="31663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 dirty="0">
                  <a:latin typeface="+mn-lt"/>
                </a:rPr>
                <a:t>U</a:t>
              </a:r>
              <a:r>
                <a:rPr lang="cs-CZ" sz="1050" baseline="-25000" dirty="0">
                  <a:latin typeface="+mn-lt"/>
                </a:rPr>
                <a:t>8.2      </a:t>
              </a:r>
              <a:r>
                <a:rPr lang="cs-CZ" sz="1050" dirty="0">
                  <a:latin typeface="+mn-lt"/>
                </a:rPr>
                <a:t>p</a:t>
              </a:r>
              <a:r>
                <a:rPr lang="cs-CZ" sz="1050" baseline="-25000" dirty="0">
                  <a:latin typeface="+mn-lt"/>
                </a:rPr>
                <a:t>8.2</a:t>
              </a:r>
              <a:endParaRPr lang="cs-CZ" sz="1050" dirty="0">
                <a:latin typeface="+mn-lt"/>
              </a:endParaRPr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6476461" y="836240"/>
              <a:ext cx="1118728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 dirty="0">
                  <a:latin typeface="+mn-lt"/>
                </a:rPr>
                <a:t>U</a:t>
              </a:r>
              <a:r>
                <a:rPr lang="cs-CZ" sz="1050" baseline="-25000" dirty="0">
                  <a:latin typeface="+mn-lt"/>
                </a:rPr>
                <a:t>9.1      </a:t>
              </a:r>
              <a:r>
                <a:rPr lang="cs-CZ" sz="1050" dirty="0">
                  <a:latin typeface="+mn-lt"/>
                </a:rPr>
                <a:t>p</a:t>
              </a:r>
              <a:r>
                <a:rPr lang="cs-CZ" sz="1050" baseline="-25000" dirty="0">
                  <a:latin typeface="+mn-lt"/>
                </a:rPr>
                <a:t>9.1</a:t>
              </a:r>
              <a:endParaRPr lang="cs-CZ" sz="1050" dirty="0">
                <a:latin typeface="+mn-lt"/>
              </a:endParaRPr>
            </a:p>
          </p:txBody>
        </p:sp>
        <p:sp>
          <p:nvSpPr>
            <p:cNvPr id="77" name="Text Box 76"/>
            <p:cNvSpPr txBox="1">
              <a:spLocks noChangeArrowheads="1"/>
            </p:cNvSpPr>
            <p:nvPr/>
          </p:nvSpPr>
          <p:spPr bwMode="auto">
            <a:xfrm>
              <a:off x="6476461" y="1267660"/>
              <a:ext cx="1048305" cy="31663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 dirty="0">
                  <a:latin typeface="+mn-lt"/>
                </a:rPr>
                <a:t>U</a:t>
              </a:r>
              <a:r>
                <a:rPr lang="cs-CZ" sz="1050" baseline="-25000" dirty="0">
                  <a:latin typeface="+mn-lt"/>
                </a:rPr>
                <a:t>9.2      </a:t>
              </a:r>
              <a:r>
                <a:rPr lang="cs-CZ" sz="1050" dirty="0">
                  <a:latin typeface="+mn-lt"/>
                </a:rPr>
                <a:t>p</a:t>
              </a:r>
              <a:r>
                <a:rPr lang="cs-CZ" sz="1050" baseline="-25000" dirty="0">
                  <a:latin typeface="+mn-lt"/>
                </a:rPr>
                <a:t>9.2</a:t>
              </a:r>
              <a:endParaRPr lang="cs-CZ" sz="1050" dirty="0">
                <a:latin typeface="+mn-lt"/>
              </a:endParaRPr>
            </a:p>
          </p:txBody>
        </p:sp>
        <p:sp>
          <p:nvSpPr>
            <p:cNvPr id="78" name="Text Box 77"/>
            <p:cNvSpPr txBox="1">
              <a:spLocks noChangeArrowheads="1"/>
            </p:cNvSpPr>
            <p:nvPr/>
          </p:nvSpPr>
          <p:spPr bwMode="auto">
            <a:xfrm>
              <a:off x="6476461" y="1627836"/>
              <a:ext cx="1118728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10.1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10.1</a:t>
              </a:r>
              <a:endParaRPr lang="cs-CZ" sz="1050">
                <a:latin typeface="+mn-lt"/>
              </a:endParaRPr>
            </a:p>
          </p:txBody>
        </p:sp>
        <p:sp>
          <p:nvSpPr>
            <p:cNvPr id="79" name="Text Box 78"/>
            <p:cNvSpPr txBox="1">
              <a:spLocks noChangeArrowheads="1"/>
            </p:cNvSpPr>
            <p:nvPr/>
          </p:nvSpPr>
          <p:spPr bwMode="auto">
            <a:xfrm>
              <a:off x="6476461" y="1989991"/>
              <a:ext cx="1048305" cy="31663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10.2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10.2</a:t>
              </a:r>
              <a:endParaRPr lang="cs-CZ" sz="1050">
                <a:latin typeface="+mn-lt"/>
              </a:endParaRPr>
            </a:p>
          </p:txBody>
        </p:sp>
        <p:sp>
          <p:nvSpPr>
            <p:cNvPr id="80" name="Text Box 79"/>
            <p:cNvSpPr txBox="1">
              <a:spLocks noChangeArrowheads="1"/>
            </p:cNvSpPr>
            <p:nvPr/>
          </p:nvSpPr>
          <p:spPr bwMode="auto">
            <a:xfrm>
              <a:off x="6476461" y="2350167"/>
              <a:ext cx="1118728" cy="32455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11.1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11.1</a:t>
              </a:r>
              <a:endParaRPr lang="cs-CZ" sz="1050">
                <a:latin typeface="+mn-lt"/>
              </a:endParaRPr>
            </a:p>
          </p:txBody>
        </p:sp>
        <p:sp>
          <p:nvSpPr>
            <p:cNvPr id="81" name="Text Box 80"/>
            <p:cNvSpPr txBox="1">
              <a:spLocks noChangeArrowheads="1"/>
            </p:cNvSpPr>
            <p:nvPr/>
          </p:nvSpPr>
          <p:spPr bwMode="auto">
            <a:xfrm>
              <a:off x="6476461" y="2708364"/>
              <a:ext cx="1048305" cy="31663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11.2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11.2</a:t>
              </a:r>
              <a:endParaRPr lang="cs-CZ" sz="1050">
                <a:latin typeface="+mn-lt"/>
              </a:endParaRPr>
            </a:p>
          </p:txBody>
        </p:sp>
        <p:sp>
          <p:nvSpPr>
            <p:cNvPr id="82" name="Text Box 81"/>
            <p:cNvSpPr txBox="1">
              <a:spLocks noChangeArrowheads="1"/>
            </p:cNvSpPr>
            <p:nvPr/>
          </p:nvSpPr>
          <p:spPr bwMode="auto">
            <a:xfrm>
              <a:off x="6476461" y="3068541"/>
              <a:ext cx="1191164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12.1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12.1</a:t>
              </a:r>
              <a:endParaRPr lang="cs-CZ" sz="1050">
                <a:latin typeface="+mn-lt"/>
              </a:endParaRPr>
            </a:p>
          </p:txBody>
        </p:sp>
        <p:sp>
          <p:nvSpPr>
            <p:cNvPr id="83" name="Text Box 82"/>
            <p:cNvSpPr txBox="1">
              <a:spLocks noChangeArrowheads="1"/>
            </p:cNvSpPr>
            <p:nvPr/>
          </p:nvSpPr>
          <p:spPr bwMode="auto">
            <a:xfrm>
              <a:off x="6476461" y="3428717"/>
              <a:ext cx="1118728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12.2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12.2</a:t>
              </a:r>
              <a:endParaRPr lang="cs-CZ" sz="1050">
                <a:latin typeface="+mn-lt"/>
              </a:endParaRPr>
            </a:p>
          </p:txBody>
        </p:sp>
        <p:sp>
          <p:nvSpPr>
            <p:cNvPr id="84" name="Text Box 83"/>
            <p:cNvSpPr txBox="1">
              <a:spLocks noChangeArrowheads="1"/>
            </p:cNvSpPr>
            <p:nvPr/>
          </p:nvSpPr>
          <p:spPr bwMode="auto">
            <a:xfrm>
              <a:off x="6476461" y="3788893"/>
              <a:ext cx="1118728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13.1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13.1</a:t>
              </a:r>
              <a:endParaRPr lang="cs-CZ" sz="1050">
                <a:latin typeface="+mn-lt"/>
              </a:endParaRPr>
            </a:p>
          </p:txBody>
        </p:sp>
        <p:sp>
          <p:nvSpPr>
            <p:cNvPr id="85" name="Text Box 84"/>
            <p:cNvSpPr txBox="1">
              <a:spLocks noChangeArrowheads="1"/>
            </p:cNvSpPr>
            <p:nvPr/>
          </p:nvSpPr>
          <p:spPr bwMode="auto">
            <a:xfrm>
              <a:off x="6476461" y="4149069"/>
              <a:ext cx="1048305" cy="31663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13.2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13.2</a:t>
              </a:r>
              <a:endParaRPr lang="cs-CZ" sz="1050">
                <a:latin typeface="+mn-lt"/>
              </a:endParaRPr>
            </a:p>
          </p:txBody>
        </p:sp>
        <p:sp>
          <p:nvSpPr>
            <p:cNvPr id="86" name="Text Box 85"/>
            <p:cNvSpPr txBox="1">
              <a:spLocks noChangeArrowheads="1"/>
            </p:cNvSpPr>
            <p:nvPr/>
          </p:nvSpPr>
          <p:spPr bwMode="auto">
            <a:xfrm>
              <a:off x="6476461" y="4509245"/>
              <a:ext cx="1118728" cy="32455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 dirty="0">
                  <a:latin typeface="+mn-lt"/>
                </a:rPr>
                <a:t>U</a:t>
              </a:r>
              <a:r>
                <a:rPr lang="cs-CZ" sz="1050" baseline="-25000" dirty="0">
                  <a:latin typeface="+mn-lt"/>
                </a:rPr>
                <a:t>14.1    </a:t>
              </a:r>
              <a:r>
                <a:rPr lang="cs-CZ" sz="1050" dirty="0">
                  <a:latin typeface="+mn-lt"/>
                </a:rPr>
                <a:t>p</a:t>
              </a:r>
              <a:r>
                <a:rPr lang="cs-CZ" sz="1050" baseline="-25000" dirty="0">
                  <a:latin typeface="+mn-lt"/>
                </a:rPr>
                <a:t>14.1</a:t>
              </a:r>
              <a:endParaRPr lang="cs-CZ" sz="1050" dirty="0">
                <a:latin typeface="+mn-lt"/>
              </a:endParaRPr>
            </a:p>
          </p:txBody>
        </p:sp>
        <p:sp>
          <p:nvSpPr>
            <p:cNvPr id="87" name="Text Box 86"/>
            <p:cNvSpPr txBox="1">
              <a:spLocks noChangeArrowheads="1"/>
            </p:cNvSpPr>
            <p:nvPr/>
          </p:nvSpPr>
          <p:spPr bwMode="auto">
            <a:xfrm>
              <a:off x="6476461" y="4869421"/>
              <a:ext cx="1118728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14.2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14.2</a:t>
              </a:r>
              <a:endParaRPr lang="cs-CZ" sz="1050">
                <a:latin typeface="+mn-lt"/>
              </a:endParaRPr>
            </a:p>
          </p:txBody>
        </p:sp>
        <p:sp>
          <p:nvSpPr>
            <p:cNvPr id="88" name="Text Box 87"/>
            <p:cNvSpPr txBox="1">
              <a:spLocks noChangeArrowheads="1"/>
            </p:cNvSpPr>
            <p:nvPr/>
          </p:nvSpPr>
          <p:spPr bwMode="auto">
            <a:xfrm>
              <a:off x="6476461" y="5229597"/>
              <a:ext cx="1048305" cy="31663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 dirty="0">
                  <a:latin typeface="+mn-lt"/>
                </a:rPr>
                <a:t>U</a:t>
              </a:r>
              <a:r>
                <a:rPr lang="cs-CZ" sz="1050" baseline="-25000" dirty="0">
                  <a:latin typeface="+mn-lt"/>
                </a:rPr>
                <a:t>15.1    </a:t>
              </a:r>
              <a:r>
                <a:rPr lang="cs-CZ" sz="1050" dirty="0">
                  <a:latin typeface="+mn-lt"/>
                </a:rPr>
                <a:t>p</a:t>
              </a:r>
              <a:r>
                <a:rPr lang="cs-CZ" sz="1050" baseline="-25000" dirty="0">
                  <a:latin typeface="+mn-lt"/>
                </a:rPr>
                <a:t>15.1</a:t>
              </a:r>
              <a:endParaRPr lang="cs-CZ" sz="1050" dirty="0">
                <a:latin typeface="+mn-lt"/>
              </a:endParaRPr>
            </a:p>
          </p:txBody>
        </p:sp>
        <p:sp>
          <p:nvSpPr>
            <p:cNvPr id="89" name="Text Box 88"/>
            <p:cNvSpPr txBox="1">
              <a:spLocks noChangeArrowheads="1"/>
            </p:cNvSpPr>
            <p:nvPr/>
          </p:nvSpPr>
          <p:spPr bwMode="auto">
            <a:xfrm>
              <a:off x="6476461" y="5661017"/>
              <a:ext cx="1118728" cy="32653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cs-CZ" sz="1050">
                  <a:latin typeface="+mn-lt"/>
                </a:rPr>
                <a:t>U</a:t>
              </a:r>
              <a:r>
                <a:rPr lang="cs-CZ" sz="1050" baseline="-25000">
                  <a:latin typeface="+mn-lt"/>
                </a:rPr>
                <a:t>15.2    </a:t>
              </a:r>
              <a:r>
                <a:rPr lang="cs-CZ" sz="1050">
                  <a:latin typeface="+mn-lt"/>
                </a:rPr>
                <a:t>p</a:t>
              </a:r>
              <a:r>
                <a:rPr lang="cs-CZ" sz="1050" baseline="-25000">
                  <a:latin typeface="+mn-lt"/>
                </a:rPr>
                <a:t>15.2</a:t>
              </a:r>
              <a:endParaRPr lang="cs-CZ" sz="1050">
                <a:latin typeface="+mn-lt"/>
              </a:endParaRPr>
            </a:p>
          </p:txBody>
        </p:sp>
        <p:sp>
          <p:nvSpPr>
            <p:cNvPr id="30809" name="Line 89"/>
            <p:cNvSpPr>
              <a:spLocks noChangeShapeType="1"/>
            </p:cNvSpPr>
            <p:nvPr/>
          </p:nvSpPr>
          <p:spPr bwMode="auto">
            <a:xfrm>
              <a:off x="9715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810" name="Line 90"/>
            <p:cNvSpPr>
              <a:spLocks noChangeShapeType="1"/>
            </p:cNvSpPr>
            <p:nvPr/>
          </p:nvSpPr>
          <p:spPr bwMode="auto">
            <a:xfrm>
              <a:off x="75247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rozhodování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806771"/>
              </p:ext>
            </p:extLst>
          </p:nvPr>
        </p:nvGraphicFramePr>
        <p:xfrm>
          <a:off x="1524000" y="1397000"/>
          <a:ext cx="7224464" cy="2494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06116"/>
                <a:gridCol w="1745940"/>
                <a:gridCol w="1866292"/>
                <a:gridCol w="180611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rozhodování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naplňování zájmu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realizace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stupeň determinace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vlastního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rozhodovatelem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nízký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politické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jiných lidí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jinými lidmi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střední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velitelské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vysoký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správní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manažerské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střední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35608" y="4149080"/>
            <a:ext cx="7498080" cy="20993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individuální × kolektivní</a:t>
            </a:r>
          </a:p>
          <a:p>
            <a:r>
              <a:rPr lang="cs-CZ" dirty="0" smtClean="0"/>
              <a:t>stupeň determinace = míra standardizovanosti rozhodovacího procesu z hlediska postupu, termínů, kontroly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1239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771800" y="134076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546696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00392" y="5376985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40968" y="2865379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65845" y="47448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27984" y="302609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558924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49542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028384" y="46827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414882" y="137947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33797" y="4301244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100392" y="2878403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20072" y="522920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3033762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020272" y="486916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020272" y="133183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19502710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924944"/>
            <a:ext cx="7498080" cy="1143000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6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organizační stránka – kdo? o čem?</a:t>
            </a:r>
          </a:p>
          <a:p>
            <a:pPr lvl="1"/>
            <a:r>
              <a:rPr lang="cs-CZ" dirty="0" smtClean="0"/>
              <a:t>kvalifikační předpoklady</a:t>
            </a:r>
          </a:p>
          <a:p>
            <a:pPr lvl="1"/>
            <a:r>
              <a:rPr lang="cs-CZ" dirty="0" smtClean="0"/>
              <a:t>role rozhodovatele (rozhodovatelů)</a:t>
            </a:r>
          </a:p>
          <a:p>
            <a:pPr lvl="1"/>
            <a:r>
              <a:rPr lang="cs-CZ" dirty="0" smtClean="0"/>
              <a:t>zájmová orientace</a:t>
            </a:r>
          </a:p>
          <a:p>
            <a:pPr lvl="1"/>
            <a:r>
              <a:rPr lang="cs-CZ" dirty="0" smtClean="0"/>
              <a:t>informační zabezpečení</a:t>
            </a:r>
          </a:p>
          <a:p>
            <a:r>
              <a:rPr lang="cs-CZ" dirty="0" smtClean="0"/>
              <a:t>procesní stránka – jak? 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varianty</a:t>
            </a:r>
          </a:p>
          <a:p>
            <a:pPr lvl="1"/>
            <a:r>
              <a:rPr lang="cs-CZ" dirty="0" smtClean="0"/>
              <a:t>kritéria</a:t>
            </a:r>
          </a:p>
          <a:p>
            <a:pPr lvl="1"/>
            <a:r>
              <a:rPr lang="cs-CZ" dirty="0" smtClean="0"/>
              <a:t>stavy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26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stránka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69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rozhodovatel by měl rozhodovat o tom</a:t>
            </a:r>
          </a:p>
          <a:p>
            <a:pPr lvl="1"/>
            <a:r>
              <a:rPr lang="cs-CZ" dirty="0" smtClean="0"/>
              <a:t>k čemu má kvalifikační předpoklady</a:t>
            </a:r>
          </a:p>
          <a:p>
            <a:pPr lvl="1"/>
            <a:r>
              <a:rPr lang="cs-CZ" dirty="0" smtClean="0"/>
              <a:t>o čem má nejlepší informace</a:t>
            </a:r>
          </a:p>
          <a:p>
            <a:pPr lvl="1"/>
            <a:r>
              <a:rPr lang="cs-CZ" dirty="0" smtClean="0"/>
              <a:t>k čemu má vhodnější hodnotovou orientaci</a:t>
            </a:r>
          </a:p>
          <a:p>
            <a:r>
              <a:rPr lang="cs-CZ" dirty="0" smtClean="0"/>
              <a:t>čím níž, tím líp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4355976" y="3568439"/>
            <a:ext cx="2962175" cy="2582508"/>
          </a:xfrm>
          <a:prstGeom prst="triangle">
            <a:avLst>
              <a:gd name="adj" fmla="val 498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5196843" y="4706094"/>
            <a:ext cx="12781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815843" y="5367338"/>
            <a:ext cx="2055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828951" y="420192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Vrcholový </a:t>
            </a:r>
            <a:br>
              <a:rPr lang="cs-CZ" sz="1400" dirty="0" smtClean="0"/>
            </a:br>
            <a:r>
              <a:rPr lang="cs-CZ" sz="1400" dirty="0" smtClean="0"/>
              <a:t>management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28951" y="47779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Střední</a:t>
            </a:r>
            <a:br>
              <a:rPr lang="cs-CZ" sz="1400" dirty="0" smtClean="0"/>
            </a:br>
            <a:r>
              <a:rPr lang="cs-CZ" sz="1400" dirty="0" smtClean="0"/>
              <a:t>management</a:t>
            </a:r>
            <a:endParaRPr lang="cs-CZ" sz="1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828952" y="550168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Management</a:t>
            </a:r>
            <a:br>
              <a:rPr lang="cs-CZ" sz="1400" dirty="0" smtClean="0"/>
            </a:br>
            <a:r>
              <a:rPr lang="cs-CZ" sz="1400" dirty="0" smtClean="0"/>
              <a:t>první linie</a:t>
            </a:r>
            <a:endParaRPr lang="cs-CZ" sz="1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563579" y="3224246"/>
            <a:ext cx="2546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Strategické rozhodování </a:t>
            </a:r>
            <a:endParaRPr lang="cs-CZ" sz="16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562456" y="6150947"/>
            <a:ext cx="2546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Operativní rozhodování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56509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Procesní stránka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strukturovanost rozhodovacího procesu</a:t>
            </a:r>
          </a:p>
          <a:p>
            <a:r>
              <a:rPr lang="cs-CZ" dirty="0" smtClean="0"/>
              <a:t>fáze rozhodovacího procesu</a:t>
            </a:r>
          </a:p>
          <a:p>
            <a:pPr lvl="1"/>
            <a:r>
              <a:rPr lang="cs-CZ" dirty="0" smtClean="0"/>
              <a:t>definování</a:t>
            </a:r>
          </a:p>
          <a:p>
            <a:pPr lvl="1"/>
            <a:r>
              <a:rPr lang="cs-CZ" dirty="0" smtClean="0"/>
              <a:t>analyzování		rozšiřování</a:t>
            </a:r>
          </a:p>
          <a:p>
            <a:pPr lvl="1"/>
            <a:r>
              <a:rPr lang="cs-CZ" dirty="0" smtClean="0"/>
              <a:t>generování</a:t>
            </a:r>
          </a:p>
          <a:p>
            <a:pPr lvl="1"/>
            <a:r>
              <a:rPr lang="cs-CZ" dirty="0" smtClean="0"/>
              <a:t>klasifikace</a:t>
            </a:r>
          </a:p>
          <a:p>
            <a:pPr lvl="1"/>
            <a:r>
              <a:rPr lang="cs-CZ" dirty="0" smtClean="0"/>
              <a:t>hodnocení		zužování</a:t>
            </a:r>
          </a:p>
          <a:p>
            <a:pPr lvl="1"/>
            <a:r>
              <a:rPr lang="cs-CZ" dirty="0" smtClean="0"/>
              <a:t>rozhodnutí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4427984" y="3212976"/>
            <a:ext cx="14401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á složená závorka 4"/>
          <p:cNvSpPr/>
          <p:nvPr/>
        </p:nvSpPr>
        <p:spPr>
          <a:xfrm>
            <a:off x="4427984" y="4725144"/>
            <a:ext cx="14401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785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dobře strukturované </a:t>
            </a:r>
            <a:r>
              <a:rPr lang="cs-CZ" dirty="0" smtClean="0"/>
              <a:t>(opakované, přehledné, rutinní, nezatížené vysokým rizikem, vyhodnotitelné matematickými nástroji)</a:t>
            </a:r>
          </a:p>
          <a:p>
            <a:r>
              <a:rPr lang="cs-CZ" b="1" dirty="0" smtClean="0"/>
              <a:t>špatně strukturované </a:t>
            </a:r>
            <a:r>
              <a:rPr lang="cs-CZ" dirty="0" smtClean="0"/>
              <a:t>(složité, nepřehledné, unikátní, kreativní, často intuitivní, vysoce rizikové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592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rozhodovacího procesu</a:t>
            </a:r>
            <a:endParaRPr lang="cs-CZ" dirty="0"/>
          </a:p>
        </p:txBody>
      </p:sp>
      <p:sp>
        <p:nvSpPr>
          <p:cNvPr id="24" name="Freeform 10"/>
          <p:cNvSpPr>
            <a:spLocks/>
          </p:cNvSpPr>
          <p:nvPr/>
        </p:nvSpPr>
        <p:spPr bwMode="auto">
          <a:xfrm>
            <a:off x="1825295" y="2348880"/>
            <a:ext cx="6283957" cy="2676500"/>
          </a:xfrm>
          <a:custGeom>
            <a:avLst/>
            <a:gdLst>
              <a:gd name="T0" fmla="*/ 0 w 2448"/>
              <a:gd name="T1" fmla="*/ 576 h 1104"/>
              <a:gd name="T2" fmla="*/ 1248 w 2448"/>
              <a:gd name="T3" fmla="*/ 0 h 1104"/>
              <a:gd name="T4" fmla="*/ 2448 w 2448"/>
              <a:gd name="T5" fmla="*/ 576 h 1104"/>
              <a:gd name="T6" fmla="*/ 1248 w 2448"/>
              <a:gd name="T7" fmla="*/ 1104 h 1104"/>
              <a:gd name="T8" fmla="*/ 0 w 2448"/>
              <a:gd name="T9" fmla="*/ 576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8" h="1104">
                <a:moveTo>
                  <a:pt x="0" y="576"/>
                </a:moveTo>
                <a:cubicBezTo>
                  <a:pt x="0" y="392"/>
                  <a:pt x="840" y="0"/>
                  <a:pt x="1248" y="0"/>
                </a:cubicBezTo>
                <a:cubicBezTo>
                  <a:pt x="1656" y="0"/>
                  <a:pt x="2448" y="392"/>
                  <a:pt x="2448" y="576"/>
                </a:cubicBezTo>
                <a:cubicBezTo>
                  <a:pt x="2448" y="760"/>
                  <a:pt x="1656" y="1104"/>
                  <a:pt x="1248" y="1104"/>
                </a:cubicBezTo>
                <a:cubicBezTo>
                  <a:pt x="840" y="1104"/>
                  <a:pt x="0" y="760"/>
                  <a:pt x="0" y="576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cs-CZ"/>
          </a:p>
        </p:txBody>
      </p:sp>
      <p:cxnSp>
        <p:nvCxnSpPr>
          <p:cNvPr id="26" name="Přímá spojnice 25"/>
          <p:cNvCxnSpPr>
            <a:stCxn id="24" idx="1"/>
            <a:endCxn id="24" idx="3"/>
          </p:cNvCxnSpPr>
          <p:nvPr/>
        </p:nvCxnSpPr>
        <p:spPr>
          <a:xfrm>
            <a:off x="5028881" y="2348880"/>
            <a:ext cx="0" cy="2676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092280" y="2958852"/>
            <a:ext cx="0" cy="1533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2915816" y="2931219"/>
            <a:ext cx="0" cy="1564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3995936" y="2553283"/>
            <a:ext cx="0" cy="233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6084168" y="2553283"/>
            <a:ext cx="0" cy="231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5032623" y="1412776"/>
            <a:ext cx="0" cy="46805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5222329" y="1556792"/>
            <a:ext cx="202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zužování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761399" y="1556792"/>
            <a:ext cx="202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rozšiřování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4288259" y="2895042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generování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2339752" y="2924944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definování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246239" y="2925316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analyzování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358854" y="2886844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372200" y="2907990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7206679" y="2924944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rozhodnutí</a:t>
            </a:r>
            <a:endParaRPr lang="cs-CZ" dirty="0"/>
          </a:p>
        </p:txBody>
      </p:sp>
      <p:cxnSp>
        <p:nvCxnSpPr>
          <p:cNvPr id="47" name="Přímá spojnice se šipkou 46"/>
          <p:cNvCxnSpPr/>
          <p:nvPr/>
        </p:nvCxnSpPr>
        <p:spPr>
          <a:xfrm flipV="1">
            <a:off x="1825295" y="1988840"/>
            <a:ext cx="2962729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5222329" y="1988840"/>
            <a:ext cx="2950071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1809154" y="5517232"/>
            <a:ext cx="643945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4676626" y="5598532"/>
            <a:ext cx="729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čas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208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466</TotalTime>
  <Words>1894</Words>
  <Application>Microsoft Office PowerPoint</Application>
  <PresentationFormat>Předvádění na obrazovce (4:3)</PresentationFormat>
  <Paragraphs>807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Slunovrat</vt:lpstr>
      <vt:lpstr>Rozhodování</vt:lpstr>
      <vt:lpstr>Rozhodování???</vt:lpstr>
      <vt:lpstr>Obsah</vt:lpstr>
      <vt:lpstr>Typy rozhodování</vt:lpstr>
      <vt:lpstr>Principy rozhodování</vt:lpstr>
      <vt:lpstr>Organizační stránka rozhodování</vt:lpstr>
      <vt:lpstr>Procesní stránka rozhodování</vt:lpstr>
      <vt:lpstr>Strukturovanost</vt:lpstr>
      <vt:lpstr>Fáze rozhodovacího procesu</vt:lpstr>
      <vt:lpstr>Definování</vt:lpstr>
      <vt:lpstr>Analyzování</vt:lpstr>
      <vt:lpstr>Generování</vt:lpstr>
      <vt:lpstr>Klasifikace</vt:lpstr>
      <vt:lpstr>Metoda párového porovnávání</vt:lpstr>
      <vt:lpstr>Hodnocení + rozhodnutí</vt:lpstr>
      <vt:lpstr>Základní pojmy hodnotícího procesu</vt:lpstr>
      <vt:lpstr>Rozhodovací podmínky</vt:lpstr>
      <vt:lpstr>Kritéria</vt:lpstr>
      <vt:lpstr>Rozhodování v podmínkách jistoty</vt:lpstr>
      <vt:lpstr>Výchozí matice veličin</vt:lpstr>
      <vt:lpstr>Výchozí × rozhodovací matice</vt:lpstr>
      <vt:lpstr>Rozhodovací matice</vt:lpstr>
      <vt:lpstr>Rozhodnutí</vt:lpstr>
      <vt:lpstr>Vztah jedince k riziku</vt:lpstr>
      <vt:lpstr>Subjektivní vnímání rizika</vt:lpstr>
      <vt:lpstr>Subjektivní vnímání rizika</vt:lpstr>
      <vt:lpstr>Rozhodování v podmínkách rizika</vt:lpstr>
      <vt:lpstr>Rozhodování v podmínkách rizika</vt:lpstr>
      <vt:lpstr>Rozhodování v podmínkách rizika</vt:lpstr>
      <vt:lpstr>Rozhodování v podmínkách rizika</vt:lpstr>
      <vt:lpstr>Analýza citlivosti</vt:lpstr>
      <vt:lpstr>Rozhodování v podmínkách nejistoty</vt:lpstr>
      <vt:lpstr>Pravidla pro rozhodování v nejistotě</vt:lpstr>
      <vt:lpstr>Pravidla pro rozhodování v nejistotě</vt:lpstr>
      <vt:lpstr>Pravidla pro rozhodování v nejistotě</vt:lpstr>
      <vt:lpstr>Pravidla pro rozhodování v nejistotě</vt:lpstr>
      <vt:lpstr>Víceetapové rozhodovací procesy</vt:lpstr>
      <vt:lpstr>Rozhodovací strom</vt:lpstr>
      <vt:lpstr>Rozhodovací strom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Rozhodování I</dc:title>
  <dc:creator>Drášilová Alena</dc:creator>
  <cp:lastModifiedBy>Blazek Ladislav</cp:lastModifiedBy>
  <cp:revision>27</cp:revision>
  <cp:lastPrinted>2012-09-14T21:30:01Z</cp:lastPrinted>
  <dcterms:created xsi:type="dcterms:W3CDTF">2012-09-14T12:40:43Z</dcterms:created>
  <dcterms:modified xsi:type="dcterms:W3CDTF">2015-11-12T15:08:53Z</dcterms:modified>
</cp:coreProperties>
</file>