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5" r:id="rId3"/>
    <p:sldId id="306" r:id="rId4"/>
    <p:sldId id="297" r:id="rId5"/>
    <p:sldId id="293" r:id="rId6"/>
    <p:sldId id="294" r:id="rId7"/>
    <p:sldId id="295" r:id="rId8"/>
    <p:sldId id="296" r:id="rId9"/>
    <p:sldId id="298" r:id="rId10"/>
    <p:sldId id="300" r:id="rId11"/>
    <p:sldId id="308" r:id="rId12"/>
    <p:sldId id="307" r:id="rId13"/>
    <p:sldId id="309" r:id="rId14"/>
    <p:sldId id="310" r:id="rId15"/>
    <p:sldId id="311" r:id="rId16"/>
    <p:sldId id="312" r:id="rId17"/>
    <p:sldId id="313" r:id="rId18"/>
    <p:sldId id="299" r:id="rId19"/>
    <p:sldId id="301" r:id="rId20"/>
    <p:sldId id="302" r:id="rId21"/>
    <p:sldId id="303" r:id="rId22"/>
    <p:sldId id="317" r:id="rId23"/>
    <p:sldId id="316" r:id="rId24"/>
    <p:sldId id="315" r:id="rId25"/>
    <p:sldId id="314" r:id="rId26"/>
    <p:sldId id="320" r:id="rId27"/>
    <p:sldId id="29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Costing</a:t>
            </a:r>
            <a:r>
              <a:rPr lang="cs-CZ" sz="4000" dirty="0" smtClean="0"/>
              <a:t> </a:t>
            </a:r>
            <a:r>
              <a:rPr lang="cs-CZ" sz="4000" dirty="0" err="1" smtClean="0"/>
              <a:t>methods</a:t>
            </a:r>
            <a:r>
              <a:rPr lang="cs-CZ" sz="4000" dirty="0" smtClean="0">
                <a:solidFill>
                  <a:srgbClr val="00B050"/>
                </a:solidFill>
              </a:rPr>
              <a:t> </a:t>
            </a:r>
            <a:r>
              <a:rPr lang="cs-CZ" sz="4000" dirty="0" smtClean="0"/>
              <a:t>in </a:t>
            </a:r>
            <a:r>
              <a:rPr lang="en-GB" sz="4000" dirty="0" smtClean="0"/>
              <a:t>MS Dynamics NAV XX</a:t>
            </a:r>
            <a:r>
              <a:rPr lang="cs-CZ" sz="4000" smtClean="0"/>
              <a:t>XI</a:t>
            </a:r>
            <a:r>
              <a:rPr lang="en-GB" sz="4000" smtClean="0"/>
              <a:t>. 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Inventory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Costing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Application</a:t>
            </a:r>
            <a:r>
              <a:rPr lang="cs-CZ" b="1" dirty="0" smtClean="0"/>
              <a:t> </a:t>
            </a:r>
            <a:r>
              <a:rPr lang="cs-CZ" b="1" dirty="0" err="1" smtClean="0"/>
              <a:t>algorithm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05128" cy="45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-&gt;</a:t>
            </a:r>
            <a:r>
              <a:rPr lang="cs-CZ" dirty="0" err="1" smtClean="0"/>
              <a:t>Setup</a:t>
            </a:r>
            <a:r>
              <a:rPr lang="cs-CZ" dirty="0" smtClean="0"/>
              <a:t>-&gt;</a:t>
            </a:r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305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5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368" y="1567333"/>
            <a:ext cx="8435280" cy="4525963"/>
          </a:xfrm>
        </p:spPr>
        <p:txBody>
          <a:bodyPr>
            <a:normAutofit/>
          </a:bodyPr>
          <a:lstStyle/>
          <a:p>
            <a:r>
              <a:rPr lang="en-ZA" sz="2000" dirty="0" smtClean="0"/>
              <a:t>Create new </a:t>
            </a:r>
            <a:r>
              <a:rPr lang="cs-CZ" sz="2000" dirty="0" smtClean="0"/>
              <a:t>I</a:t>
            </a:r>
            <a:r>
              <a:rPr lang="en-ZA" sz="2000" dirty="0" smtClean="0"/>
              <a:t>tem (e.g.I_FIFO1)- FIFO, zero </a:t>
            </a:r>
            <a:r>
              <a:rPr lang="cs-CZ" sz="2000" dirty="0" err="1" smtClean="0"/>
              <a:t>all</a:t>
            </a:r>
            <a:r>
              <a:rPr lang="cs-CZ" sz="2000" dirty="0" smtClean="0"/>
              <a:t> </a:t>
            </a:r>
            <a:r>
              <a:rPr lang="en-ZA" sz="2000" dirty="0" smtClean="0"/>
              <a:t>cost</a:t>
            </a:r>
            <a:r>
              <a:rPr lang="cs-CZ" sz="2000" dirty="0" smtClean="0"/>
              <a:t>s</a:t>
            </a:r>
            <a:r>
              <a:rPr lang="en-ZA" sz="2000" dirty="0" smtClean="0"/>
              <a:t>, </a:t>
            </a:r>
            <a:r>
              <a:rPr lang="en-ZA" sz="2000" dirty="0"/>
              <a:t>Unit Price </a:t>
            </a:r>
            <a:r>
              <a:rPr lang="en-ZA" sz="2000" dirty="0" smtClean="0"/>
              <a:t>=</a:t>
            </a:r>
            <a:r>
              <a:rPr lang="cs-CZ" sz="2000" dirty="0" smtClean="0"/>
              <a:t>6</a:t>
            </a:r>
            <a:r>
              <a:rPr lang="en-ZA" sz="2000" dirty="0" smtClean="0"/>
              <a:t>0</a:t>
            </a:r>
            <a:r>
              <a:rPr lang="cs-CZ" sz="2000" dirty="0" smtClean="0"/>
              <a:t>,</a:t>
            </a:r>
            <a:endParaRPr lang="en-ZA" sz="2000" dirty="0" smtClean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en-ZA" sz="2000" dirty="0" smtClean="0"/>
              <a:t> </a:t>
            </a:r>
            <a:r>
              <a:rPr lang="en-ZA" sz="2000" dirty="0" err="1" smtClean="0">
                <a:solidFill>
                  <a:srgbClr val="FF0000"/>
                </a:solidFill>
              </a:rPr>
              <a:t>Gen.Prod.Posting</a:t>
            </a:r>
            <a:r>
              <a:rPr lang="en-ZA" sz="2000" dirty="0" smtClean="0">
                <a:solidFill>
                  <a:srgbClr val="FF0000"/>
                </a:solidFill>
              </a:rPr>
              <a:t> Group=Retail</a:t>
            </a:r>
            <a:r>
              <a:rPr lang="en-ZA" sz="2000" dirty="0" smtClean="0"/>
              <a:t>, </a:t>
            </a:r>
            <a:r>
              <a:rPr lang="en-ZA" sz="2000" dirty="0" smtClean="0">
                <a:solidFill>
                  <a:srgbClr val="0070C0"/>
                </a:solidFill>
              </a:rPr>
              <a:t>VAT 25</a:t>
            </a:r>
            <a:r>
              <a:rPr lang="en-ZA" sz="2000" dirty="0" smtClean="0"/>
              <a:t>, </a:t>
            </a:r>
            <a:r>
              <a:rPr lang="en-ZA" sz="2000" dirty="0" smtClean="0">
                <a:solidFill>
                  <a:srgbClr val="00B050"/>
                </a:solidFill>
              </a:rPr>
              <a:t>Inventory Posting   Group=Resale,… </a:t>
            </a:r>
          </a:p>
          <a:p>
            <a:r>
              <a:rPr lang="en-ZA" sz="2000" dirty="0" smtClean="0"/>
              <a:t>Purchase by use of item journal 3 times </a:t>
            </a:r>
            <a:r>
              <a:rPr lang="en-US" sz="2000" dirty="0" smtClean="0"/>
              <a:t>(Warehouse,  Inventory, Item Journals, Entry Type =Purchase </a:t>
            </a:r>
            <a:r>
              <a:rPr lang="cs-CZ" sz="2000" dirty="0" smtClean="0"/>
              <a:t>)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1*10, 1*20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, 1*30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and 1*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(4 lines)-use F8 to copy lines </a:t>
            </a:r>
            <a:r>
              <a:rPr lang="cs-CZ" sz="2000" dirty="0" err="1" smtClean="0">
                <a:solidFill>
                  <a:schemeClr val="accent6">
                    <a:lumMod val="50000"/>
                  </a:schemeClr>
                </a:solidFill>
              </a:rPr>
              <a:t>please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!!!! 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6279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4211960" y="4222145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420229" y="5229225"/>
            <a:ext cx="44755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F11 </a:t>
            </a:r>
            <a:endParaRPr lang="cs-CZ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37" y="5805264"/>
            <a:ext cx="2781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6372200" y="5661248"/>
            <a:ext cx="1872208" cy="801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43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00"/>
            <a:ext cx="5819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00" y="2996952"/>
            <a:ext cx="27336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995936" y="4463802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004048" y="4221088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10+20+30+40=100</a:t>
            </a:r>
          </a:p>
          <a:p>
            <a:r>
              <a:rPr lang="cs-CZ" dirty="0" smtClean="0"/>
              <a:t>100/4=25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5004048" y="5085184"/>
            <a:ext cx="259228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86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Calcultaion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24725" cy="154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7" y="3429000"/>
            <a:ext cx="1225125" cy="12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1835696" y="4463802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32" y="3432407"/>
            <a:ext cx="6141665" cy="142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970819" y="5445224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10+20+30+40=100</a:t>
            </a:r>
          </a:p>
          <a:p>
            <a:r>
              <a:rPr lang="cs-CZ" dirty="0" smtClean="0"/>
              <a:t>100/4=25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7668344" y="4725144"/>
            <a:ext cx="23601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Sale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and </a:t>
            </a:r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471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4" y="3501008"/>
            <a:ext cx="8571384" cy="139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8460432" y="2924944"/>
            <a:ext cx="0" cy="3600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7452320" y="3284984"/>
            <a:ext cx="100811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7452320" y="3284984"/>
            <a:ext cx="0" cy="11521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652120" y="3131676"/>
            <a:ext cx="165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Fixed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appliction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4054858" y="4437112"/>
            <a:ext cx="864096" cy="1284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279289" y="4643244"/>
            <a:ext cx="44755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F11 </a:t>
            </a:r>
            <a:endParaRPr lang="cs-CZ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5868317"/>
            <a:ext cx="2562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30242"/>
            <a:ext cx="2676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prava 13"/>
          <p:cNvSpPr/>
          <p:nvPr/>
        </p:nvSpPr>
        <p:spPr>
          <a:xfrm>
            <a:off x="5853112" y="6093296"/>
            <a:ext cx="375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886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7" y="3068960"/>
            <a:ext cx="24669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2834705" y="4581128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Šipka doprava 7"/>
          <p:cNvSpPr/>
          <p:nvPr/>
        </p:nvSpPr>
        <p:spPr>
          <a:xfrm>
            <a:off x="4572000" y="5362017"/>
            <a:ext cx="259228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34601" y="4257962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10+30+40=80</a:t>
            </a:r>
          </a:p>
          <a:p>
            <a:r>
              <a:rPr lang="cs-CZ" dirty="0" smtClean="0"/>
              <a:t>80/3=26,66667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42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Calcultaion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1207"/>
            <a:ext cx="8123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139952" y="3934796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10+30+40=80</a:t>
            </a:r>
          </a:p>
          <a:p>
            <a:r>
              <a:rPr lang="cs-CZ" dirty="0" smtClean="0"/>
              <a:t>80/3=26,66667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5580112" y="2564904"/>
            <a:ext cx="0" cy="16930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87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387965"/>
            <a:ext cx="5800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3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24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7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53" y="1628800"/>
            <a:ext cx="5825852" cy="22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6" y="4149080"/>
            <a:ext cx="5798289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56792"/>
            <a:ext cx="82677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444208" y="3140968"/>
            <a:ext cx="158417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7524328" y="3933056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804432" y="5008912"/>
            <a:ext cx="136037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Stock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keeping</a:t>
            </a:r>
            <a:r>
              <a:rPr lang="cs-CZ" sz="1200" b="1" dirty="0" smtClean="0">
                <a:solidFill>
                  <a:srgbClr val="FF0000"/>
                </a:solidFill>
              </a:rPr>
              <a:t> unit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calculation</a:t>
            </a:r>
            <a:r>
              <a:rPr lang="cs-CZ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229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15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entry-average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368" y="1567333"/>
            <a:ext cx="8435280" cy="4525963"/>
          </a:xfrm>
        </p:spPr>
        <p:txBody>
          <a:bodyPr>
            <a:normAutofit/>
          </a:bodyPr>
          <a:lstStyle/>
          <a:p>
            <a:r>
              <a:rPr lang="en-ZA" sz="2000" dirty="0" smtClean="0"/>
              <a:t>Create new </a:t>
            </a:r>
            <a:r>
              <a:rPr lang="cs-CZ" sz="2000" dirty="0" smtClean="0"/>
              <a:t>I</a:t>
            </a:r>
            <a:r>
              <a:rPr lang="en-ZA" sz="2000" dirty="0" smtClean="0"/>
              <a:t>tem (</a:t>
            </a:r>
            <a:r>
              <a:rPr lang="en-ZA" sz="2000" dirty="0" err="1" smtClean="0"/>
              <a:t>e.g.I</a:t>
            </a:r>
            <a:r>
              <a:rPr lang="en-ZA" sz="2000" dirty="0" smtClean="0"/>
              <a:t>_</a:t>
            </a:r>
            <a:r>
              <a:rPr lang="cs-CZ" sz="2000" dirty="0" smtClean="0"/>
              <a:t>AVRG</a:t>
            </a:r>
            <a:r>
              <a:rPr lang="en-ZA" sz="2000" dirty="0" smtClean="0"/>
              <a:t>1</a:t>
            </a:r>
            <a:r>
              <a:rPr lang="en-ZA" sz="2000" dirty="0" smtClean="0"/>
              <a:t>)- </a:t>
            </a:r>
            <a:r>
              <a:rPr lang="cs-CZ" sz="2000" dirty="0" err="1" smtClean="0"/>
              <a:t>Costing</a:t>
            </a:r>
            <a:r>
              <a:rPr lang="cs-CZ" sz="2000" dirty="0" smtClean="0"/>
              <a:t> </a:t>
            </a:r>
            <a:r>
              <a:rPr lang="cs-CZ" sz="2000" dirty="0" err="1" smtClean="0"/>
              <a:t>Method</a:t>
            </a:r>
            <a:r>
              <a:rPr lang="cs-CZ" sz="2000" dirty="0" smtClean="0"/>
              <a:t>=</a:t>
            </a:r>
            <a:r>
              <a:rPr lang="cs-CZ" sz="2000" dirty="0" err="1" smtClean="0"/>
              <a:t>Average</a:t>
            </a:r>
            <a:r>
              <a:rPr lang="en-ZA" sz="2000" dirty="0" smtClean="0"/>
              <a:t>, </a:t>
            </a:r>
            <a:r>
              <a:rPr lang="en-ZA" sz="2000" dirty="0" smtClean="0"/>
              <a:t>zero </a:t>
            </a:r>
            <a:r>
              <a:rPr lang="cs-CZ" sz="2000" dirty="0" err="1" smtClean="0"/>
              <a:t>all</a:t>
            </a:r>
            <a:r>
              <a:rPr lang="cs-CZ" sz="2000" dirty="0" smtClean="0"/>
              <a:t> </a:t>
            </a:r>
            <a:r>
              <a:rPr lang="en-ZA" sz="2000" dirty="0" smtClean="0"/>
              <a:t>cost</a:t>
            </a:r>
            <a:r>
              <a:rPr lang="cs-CZ" sz="2000" dirty="0" smtClean="0"/>
              <a:t>s</a:t>
            </a:r>
            <a:r>
              <a:rPr lang="en-ZA" sz="2000" dirty="0" smtClean="0"/>
              <a:t>, </a:t>
            </a:r>
            <a:r>
              <a:rPr lang="en-ZA" sz="2000" dirty="0"/>
              <a:t>Unit Price </a:t>
            </a:r>
            <a:r>
              <a:rPr lang="en-ZA" sz="2000" dirty="0" smtClean="0"/>
              <a:t>=</a:t>
            </a:r>
            <a:r>
              <a:rPr lang="cs-CZ" sz="2000" dirty="0" smtClean="0"/>
              <a:t>6</a:t>
            </a:r>
            <a:r>
              <a:rPr lang="en-ZA" sz="2000" dirty="0" smtClean="0"/>
              <a:t>0</a:t>
            </a:r>
            <a:r>
              <a:rPr lang="cs-CZ" sz="2000" dirty="0" smtClean="0"/>
              <a:t>, </a:t>
            </a:r>
            <a:r>
              <a:rPr lang="en-ZA" sz="2000" dirty="0" err="1" smtClean="0">
                <a:solidFill>
                  <a:srgbClr val="FF0000"/>
                </a:solidFill>
              </a:rPr>
              <a:t>Gen.Prod.Posting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r>
              <a:rPr lang="en-ZA" sz="2000" dirty="0" smtClean="0">
                <a:solidFill>
                  <a:srgbClr val="FF0000"/>
                </a:solidFill>
              </a:rPr>
              <a:t>Group=Retail</a:t>
            </a:r>
            <a:r>
              <a:rPr lang="en-ZA" sz="2000" dirty="0" smtClean="0"/>
              <a:t>, </a:t>
            </a:r>
            <a:r>
              <a:rPr lang="en-ZA" sz="2000" dirty="0" smtClean="0">
                <a:solidFill>
                  <a:srgbClr val="0070C0"/>
                </a:solidFill>
              </a:rPr>
              <a:t>VAT 25</a:t>
            </a:r>
            <a:r>
              <a:rPr lang="en-ZA" sz="2000" dirty="0" smtClean="0"/>
              <a:t>, </a:t>
            </a:r>
            <a:r>
              <a:rPr lang="en-ZA" sz="2000" dirty="0" smtClean="0">
                <a:solidFill>
                  <a:srgbClr val="00B050"/>
                </a:solidFill>
              </a:rPr>
              <a:t>Inventory Posting   Group=Resale,… </a:t>
            </a:r>
          </a:p>
          <a:p>
            <a:r>
              <a:rPr lang="en-ZA" sz="2000" dirty="0" smtClean="0"/>
              <a:t>Purchase by use of item journal 3 times </a:t>
            </a:r>
            <a:r>
              <a:rPr lang="en-US" sz="2000" dirty="0" smtClean="0"/>
              <a:t>(Warehouse,  Inventory, Item Journals, Entry Type =Purchase </a:t>
            </a:r>
            <a:r>
              <a:rPr lang="cs-CZ" sz="2000" dirty="0" smtClean="0"/>
              <a:t>)</a:t>
            </a:r>
            <a:r>
              <a:rPr lang="en-US" sz="2000" dirty="0" smtClean="0"/>
              <a:t> :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1*10, 1*20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, 1*30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and 1*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(4 lines)-use F8 to copy lines </a:t>
            </a:r>
            <a:r>
              <a:rPr lang="cs-CZ" sz="2000" dirty="0" err="1" smtClean="0">
                <a:solidFill>
                  <a:schemeClr val="accent6">
                    <a:lumMod val="50000"/>
                  </a:schemeClr>
                </a:solidFill>
              </a:rPr>
              <a:t>please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!!!! 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37" y="5949280"/>
            <a:ext cx="2781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6372200" y="5813648"/>
            <a:ext cx="1872208" cy="801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8316416" cy="15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lů 9"/>
          <p:cNvSpPr/>
          <p:nvPr/>
        </p:nvSpPr>
        <p:spPr>
          <a:xfrm>
            <a:off x="3754256" y="4301480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962525" y="4919064"/>
            <a:ext cx="44755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F11 </a:t>
            </a:r>
            <a:endParaRPr lang="cs-CZ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091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(</a:t>
            </a:r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Mtehod</a:t>
            </a:r>
            <a:r>
              <a:rPr lang="cs-CZ" dirty="0" smtClean="0"/>
              <a:t>=</a:t>
            </a:r>
            <a:r>
              <a:rPr lang="cs-CZ" dirty="0" err="1" smtClean="0"/>
              <a:t>Average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010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7146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968048" y="4799459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067944" y="4476293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10+20+30+40=100</a:t>
            </a:r>
            <a:endParaRPr lang="cs-CZ" dirty="0" smtClean="0"/>
          </a:p>
          <a:p>
            <a:r>
              <a:rPr lang="cs-CZ" dirty="0" smtClean="0"/>
              <a:t>100/4=25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4572000" y="5362017"/>
            <a:ext cx="259228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440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(</a:t>
            </a:r>
            <a:r>
              <a:rPr lang="cs-CZ" dirty="0" err="1"/>
              <a:t>Costing</a:t>
            </a:r>
            <a:r>
              <a:rPr lang="cs-CZ" dirty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=</a:t>
            </a:r>
            <a:r>
              <a:rPr lang="cs-CZ" dirty="0" err="1" smtClean="0"/>
              <a:t>Average</a:t>
            </a:r>
            <a:r>
              <a:rPr lang="cs-CZ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041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64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752159" cy="114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707904" y="2789312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16173" y="3406896"/>
            <a:ext cx="44755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F11 </a:t>
            </a:r>
            <a:endParaRPr lang="cs-CZ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3" y="4149080"/>
            <a:ext cx="26003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4139952" y="4749949"/>
            <a:ext cx="259228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384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6" y="1412776"/>
            <a:ext cx="81327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4892" y="3510872"/>
            <a:ext cx="367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I_AVRG1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8250957" cy="156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ousměrná svislá šipka 4"/>
          <p:cNvSpPr/>
          <p:nvPr/>
        </p:nvSpPr>
        <p:spPr>
          <a:xfrm>
            <a:off x="8645469" y="5085184"/>
            <a:ext cx="102995" cy="288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339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XXX.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11760" y="-373751178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0170"/>
            <a:ext cx="5832648" cy="36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costing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47888"/>
            <a:ext cx="6200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6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19250"/>
            <a:ext cx="5676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3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12776"/>
            <a:ext cx="7953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539312" cy="5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5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FIFO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9631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LIFO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371600"/>
            <a:ext cx="5800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8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700808"/>
            <a:ext cx="58578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4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Specific</a:t>
            </a:r>
            <a:r>
              <a:rPr lang="cs-CZ" dirty="0" smtClean="0"/>
              <a:t> (</a:t>
            </a:r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24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38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534</Words>
  <Application>Microsoft Office PowerPoint</Application>
  <PresentationFormat>Předvádění na obrazovce (4:3)</PresentationFormat>
  <Paragraphs>2765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Costing methods in MS Dynamics NAV XXXI. (Inventory Costing)</vt:lpstr>
      <vt:lpstr>Inventory costing overview </vt:lpstr>
      <vt:lpstr>Inventory costing overview </vt:lpstr>
      <vt:lpstr>Costing methods</vt:lpstr>
      <vt:lpstr>Cost flow assumption</vt:lpstr>
      <vt:lpstr>FIFO</vt:lpstr>
      <vt:lpstr>LIFO</vt:lpstr>
      <vt:lpstr>Average</vt:lpstr>
      <vt:lpstr>Specific (fixed application)</vt:lpstr>
      <vt:lpstr>Application algorithm </vt:lpstr>
      <vt:lpstr>Setup</vt:lpstr>
      <vt:lpstr>Item application entry</vt:lpstr>
      <vt:lpstr>Item card</vt:lpstr>
      <vt:lpstr>Average Cost Calcultaion</vt:lpstr>
      <vt:lpstr>Sale with Item Journal and Fixed Application</vt:lpstr>
      <vt:lpstr>Item Card</vt:lpstr>
      <vt:lpstr>Average Cost Calcultaion</vt:lpstr>
      <vt:lpstr>Standard</vt:lpstr>
      <vt:lpstr>Fixed application</vt:lpstr>
      <vt:lpstr>Average cost calculation </vt:lpstr>
      <vt:lpstr>Average cost calculation </vt:lpstr>
      <vt:lpstr>Item application entry-average</vt:lpstr>
      <vt:lpstr>Item Card (Costing Mtehod=Average)</vt:lpstr>
      <vt:lpstr>Item Card (Costing Method=Average)</vt:lpstr>
      <vt:lpstr>Sales</vt:lpstr>
      <vt:lpstr>Average Cost Calculation Overview</vt:lpstr>
      <vt:lpstr>End of the section XXX.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244</cp:revision>
  <dcterms:created xsi:type="dcterms:W3CDTF">2014-09-15T11:04:04Z</dcterms:created>
  <dcterms:modified xsi:type="dcterms:W3CDTF">2015-11-30T09:57:31Z</dcterms:modified>
</cp:coreProperties>
</file>