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5" r:id="rId4"/>
    <p:sldId id="298" r:id="rId5"/>
    <p:sldId id="299" r:id="rId6"/>
    <p:sldId id="296" r:id="rId7"/>
    <p:sldId id="303" r:id="rId8"/>
    <p:sldId id="302" r:id="rId9"/>
    <p:sldId id="301" r:id="rId10"/>
    <p:sldId id="297" r:id="rId11"/>
    <p:sldId id="307" r:id="rId12"/>
    <p:sldId id="306" r:id="rId13"/>
    <p:sldId id="305" r:id="rId14"/>
    <p:sldId id="304" r:id="rId15"/>
    <p:sldId id="300" r:id="rId16"/>
    <p:sldId id="322" r:id="rId17"/>
    <p:sldId id="323" r:id="rId18"/>
    <p:sldId id="324" r:id="rId19"/>
    <p:sldId id="325" r:id="rId20"/>
    <p:sldId id="312" r:id="rId21"/>
    <p:sldId id="311" r:id="rId22"/>
    <p:sldId id="310" r:id="rId23"/>
    <p:sldId id="321" r:id="rId24"/>
    <p:sldId id="308" r:id="rId25"/>
    <p:sldId id="313" r:id="rId26"/>
    <p:sldId id="314" r:id="rId27"/>
    <p:sldId id="315" r:id="rId28"/>
    <p:sldId id="29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XIII. </a:t>
            </a:r>
            <a:r>
              <a:rPr lang="cs-CZ" sz="1800" b="1" dirty="0" smtClean="0">
                <a:solidFill>
                  <a:srgbClr val="0070C0"/>
                </a:solidFill>
              </a:rPr>
              <a:t>(General </a:t>
            </a:r>
            <a:r>
              <a:rPr lang="cs-CZ" sz="1800" b="1" dirty="0" err="1" smtClean="0">
                <a:solidFill>
                  <a:srgbClr val="0070C0"/>
                </a:solidFill>
              </a:rPr>
              <a:t>Journal</a:t>
            </a:r>
            <a:r>
              <a:rPr lang="cs-CZ" sz="1800" b="1" dirty="0" smtClean="0">
                <a:solidFill>
                  <a:srgbClr val="0070C0"/>
                </a:solidFill>
              </a:rPr>
              <a:t> and </a:t>
            </a:r>
            <a:r>
              <a:rPr lang="cs-CZ" sz="1800" b="1" dirty="0" err="1" smtClean="0">
                <a:solidFill>
                  <a:srgbClr val="0070C0"/>
                </a:solidFill>
              </a:rPr>
              <a:t>its</a:t>
            </a:r>
            <a:r>
              <a:rPr lang="cs-CZ" sz="1800" b="1" dirty="0" smtClean="0">
                <a:solidFill>
                  <a:srgbClr val="0070C0"/>
                </a:solidFill>
              </a:rPr>
              <a:t> use)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in General </a:t>
            </a:r>
            <a:r>
              <a:rPr lang="cs-CZ" dirty="0" err="1" smtClean="0"/>
              <a:t>Ledger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64" y="1436627"/>
            <a:ext cx="6305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7515"/>
            <a:ext cx="2800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97419"/>
            <a:ext cx="15055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940152" y="2716335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5873077" y="4613186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7" y="4901218"/>
            <a:ext cx="8551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2699792" y="3247595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27884" y="3247595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55776" y="2846288"/>
            <a:ext cx="210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348659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156,38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395536" y="3218747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23628" y="3218747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15516" y="341335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71900" y="34644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4597" y="2804645"/>
            <a:ext cx="158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368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84784"/>
            <a:ext cx="55278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12160" y="1844824"/>
            <a:ext cx="279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Find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appropriate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Card</a:t>
            </a:r>
            <a:r>
              <a:rPr lang="cs-CZ" dirty="0" smtClean="0">
                <a:solidFill>
                  <a:srgbClr val="FF0000"/>
                </a:solidFill>
              </a:rPr>
              <a:t> and CTRL-F5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1481565" y="400506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8358" y="5092393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2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4405677" y="3789040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1619672" y="5445224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07704" y="5620598"/>
            <a:ext cx="14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= </a:t>
            </a:r>
            <a:r>
              <a:rPr lang="cs-CZ" dirty="0" err="1" smtClean="0">
                <a:solidFill>
                  <a:srgbClr val="00B050"/>
                </a:solidFill>
              </a:rPr>
              <a:t>Application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400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660232" y="508518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7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5"/>
            <a:ext cx="5328592" cy="326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3041890" cy="11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004048" y="475384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868144" y="5316306"/>
            <a:ext cx="1737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8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Unapply</a:t>
            </a:r>
            <a:r>
              <a:rPr lang="en-US" dirty="0" smtClean="0"/>
              <a:t> in Customer Ledger Entry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851270" cy="37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5085184"/>
            <a:ext cx="31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entries are open  again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023966" cy="26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228184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292080" y="4461452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Shit-F9 </a:t>
            </a:r>
            <a:r>
              <a:rPr lang="cs-CZ" dirty="0" err="1" smtClean="0"/>
              <a:t>Apply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771800" y="508518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7468" y="5662250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Only for the course</a:t>
            </a:r>
          </a:p>
          <a:p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35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8870"/>
            <a:ext cx="6276181" cy="43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1619672" y="4149080"/>
            <a:ext cx="1287252" cy="1774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059832" y="5798023"/>
            <a:ext cx="38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By use of toggle switch (key) F9</a:t>
            </a:r>
            <a:r>
              <a:rPr lang="cs-CZ" dirty="0" smtClean="0">
                <a:solidFill>
                  <a:srgbClr val="FF0000"/>
                </a:solidFill>
              </a:rPr>
              <a:t>  and OK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18433" y="5877061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 Czech language </a:t>
            </a:r>
            <a:endParaRPr lang="en-US" sz="1000" dirty="0"/>
          </a:p>
        </p:txBody>
      </p:sp>
      <p:sp>
        <p:nvSpPr>
          <p:cNvPr id="3" name="Obdélník 2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29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Entries by use of Shift-F9</a:t>
            </a:r>
            <a:endParaRPr lang="cs-CZ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7"/>
            <a:ext cx="2476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66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8" y="2564904"/>
            <a:ext cx="6563395" cy="25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r>
              <a:rPr lang="cs-CZ" sz="1000" dirty="0" smtClean="0">
                <a:solidFill>
                  <a:prstClr val="black"/>
                </a:solidFill>
              </a:rPr>
              <a:t>in Czech </a:t>
            </a:r>
            <a:r>
              <a:rPr lang="cs-CZ" sz="1000" dirty="0" err="1" smtClean="0">
                <a:solidFill>
                  <a:prstClr val="black"/>
                </a:solidFill>
              </a:rPr>
              <a:t>language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134919" y="5003563"/>
            <a:ext cx="0" cy="719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Entries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Ctrl-F5 and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704856" cy="50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23928" y="335699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23928" y="458112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3995936" y="3717032"/>
            <a:ext cx="18002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6230911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88786" y="6499056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88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post and apply payment to „open“ invoices</a:t>
            </a:r>
          </a:p>
          <a:p>
            <a:r>
              <a:rPr lang="en-US" dirty="0" smtClean="0"/>
              <a:t>It enables to post an amount from one  account to another</a:t>
            </a:r>
          </a:p>
          <a:p>
            <a:r>
              <a:rPr lang="en-US" dirty="0" smtClean="0"/>
              <a:t>Recurring operations (periodic posting of similar transactions) are much more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Enter payment 100 000 into GJ (</a:t>
            </a:r>
            <a:r>
              <a:rPr lang="cs-CZ" sz="3600" dirty="0" err="1" smtClean="0"/>
              <a:t>Customer</a:t>
            </a:r>
            <a:r>
              <a:rPr lang="cs-CZ" sz="3600" dirty="0" smtClean="0"/>
              <a:t>)</a:t>
            </a:r>
            <a:br>
              <a:rPr lang="cs-CZ" sz="3600" dirty="0" smtClean="0"/>
            </a:br>
            <a:r>
              <a:rPr lang="en-US" sz="1600" i="1" dirty="0" smtClean="0">
                <a:solidFill>
                  <a:srgbClr val="FF0000"/>
                </a:solidFill>
              </a:rPr>
              <a:t>(another type of Payment application from  Customer Ledger Entries</a:t>
            </a:r>
            <a:r>
              <a:rPr lang="cs-CZ" sz="1600" i="1" dirty="0" smtClean="0">
                <a:solidFill>
                  <a:srgbClr val="FF0000"/>
                </a:solidFill>
              </a:rPr>
              <a:t>  : </a:t>
            </a:r>
            <a:r>
              <a:rPr lang="cs-CZ" sz="1600" i="1" dirty="0" err="1" smtClean="0">
                <a:solidFill>
                  <a:srgbClr val="FF0000"/>
                </a:solidFill>
              </a:rPr>
              <a:t>only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presentation</a:t>
            </a:r>
            <a:r>
              <a:rPr lang="cs-CZ" sz="1600" i="1" dirty="0" smtClean="0">
                <a:solidFill>
                  <a:srgbClr val="FF0000"/>
                </a:solidFill>
              </a:rPr>
              <a:t> 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5750280"/>
            <a:ext cx="2686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57545" cy="28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1760350" cy="9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17468" y="5662250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78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Open entries from Customer Card by Ctrl-F5 so you can see unapplied payment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35439" y="6033441"/>
            <a:ext cx="229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870852" y="6201605"/>
            <a:ext cx="66093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531783" y="5949280"/>
            <a:ext cx="2455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Enter Shift-F9</a:t>
            </a:r>
            <a:endParaRPr lang="cs-CZ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" y="1585143"/>
            <a:ext cx="8359980" cy="39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" y="5586991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36053" y="5658921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91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Apply open payment to more than one open invoices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6" y="1970335"/>
            <a:ext cx="4861253" cy="37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43608" y="1487986"/>
            <a:ext cx="482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Choice of two invoices by use of </a:t>
            </a:r>
            <a:r>
              <a:rPr lang="en-US" b="1" dirty="0" smtClean="0"/>
              <a:t>F9</a:t>
            </a:r>
            <a:r>
              <a:rPr lang="en-US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en-US" dirty="0" smtClean="0"/>
              <a:t>and then  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8" y="5720563"/>
            <a:ext cx="3067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2206887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1805"/>
            <a:ext cx="566197" cy="5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99216" y="6185470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238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Entries from Entry button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1772816"/>
            <a:ext cx="6523131" cy="3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5054864"/>
            <a:ext cx="7561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419872" y="5589240"/>
            <a:ext cx="360040" cy="684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599892" y="3861048"/>
            <a:ext cx="14798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9" y="1484785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152017" y="2060849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3" y="630405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09741" y="6396968"/>
            <a:ext cx="3417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740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Amount transfer from one account to another one and Reverse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" y="2276872"/>
            <a:ext cx="7468579" cy="13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411" y="16822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en-US" dirty="0" smtClean="0"/>
              <a:t>Account 2910 (261000 in Czech </a:t>
            </a:r>
            <a:r>
              <a:rPr lang="en-US" dirty="0" err="1" smtClean="0"/>
              <a:t>CHoA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must have Direct Posting ticked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11960" y="3140968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08004" y="3606802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6679"/>
            <a:ext cx="7149803" cy="15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3" y="5918709"/>
            <a:ext cx="1895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156176" y="551723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02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and Reverse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2638"/>
            <a:ext cx="6000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5436096" y="4805363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32140" y="5271197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227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38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355976" y="213285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4" y="3501008"/>
            <a:ext cx="5152961" cy="25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6" y="5994358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48739" y="6122655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650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546"/>
            <a:ext cx="85899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816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XIII.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en-US" sz="2000" dirty="0"/>
              <a:t>You use the General Journal window to post transactions to G/L, bank, customer, vendor and fixed assets accounts. In a general journal, you enter the relevant information for the transaction, such as the posting date, amount and the accounts you want to post to. The information you enter in a journal is temporary and can be changed as long as it is in the journal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/>
              <a:t>If you often use the general journal to post the same or similar journal lines, for example, in connection with payroll </a:t>
            </a:r>
            <a:r>
              <a:rPr lang="en-US" sz="2000" dirty="0" smtClean="0"/>
              <a:t>expenses</a:t>
            </a:r>
            <a:r>
              <a:rPr lang="cs-CZ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Applying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349045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3923928" y="2636912"/>
            <a:ext cx="180020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7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1" y="5373216"/>
            <a:ext cx="6289474" cy="10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5003884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 by Ctrl-F5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Impacts</a:t>
            </a:r>
            <a:r>
              <a:rPr lang="cs-CZ" sz="3600" b="1" dirty="0"/>
              <a:t> to </a:t>
            </a:r>
            <a:r>
              <a:rPr lang="cs-CZ" sz="3600" b="1" dirty="0" smtClean="0"/>
              <a:t>G/L (General </a:t>
            </a:r>
            <a:r>
              <a:rPr lang="cs-CZ" sz="3600" b="1" dirty="0" err="1" smtClean="0"/>
              <a:t>Ledger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Entries</a:t>
            </a:r>
            <a:r>
              <a:rPr lang="cs-CZ" sz="3600" b="1" dirty="0" smtClean="0"/>
              <a:t>) 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85373" cy="8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255053" y="494116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67844" y="4411501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00192" y="342900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95936" y="4411501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83145" y="494116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128284" y="342900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19832" y="4303077"/>
            <a:ext cx="217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602000 Tržba</a:t>
            </a:r>
          </a:p>
          <a:p>
            <a:r>
              <a:rPr lang="cs-CZ" sz="1400" dirty="0" smtClean="0"/>
              <a:t>6110 Sales Retail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19832" y="2775098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343 </a:t>
            </a:r>
            <a:r>
              <a:rPr lang="cs-CZ" sz="1400" dirty="0" err="1" smtClean="0"/>
              <a:t>xxx</a:t>
            </a:r>
            <a:r>
              <a:rPr lang="cs-CZ" sz="1400" dirty="0" smtClean="0"/>
              <a:t>  DPH 25% </a:t>
            </a:r>
          </a:p>
          <a:p>
            <a:r>
              <a:rPr lang="cs-CZ" sz="1400" dirty="0" smtClean="0"/>
              <a:t>5610  Sales VAT 25%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23828" y="3779857"/>
            <a:ext cx="20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311000 Zákazník</a:t>
            </a:r>
          </a:p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95011" y="51801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123,30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23828" y="46504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154,13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08304" y="36611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30,83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863588" y="438265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1680" y="438265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568" y="45772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46283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01628" y="3664824"/>
            <a:ext cx="203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221 000 Účet v bance- CZ</a:t>
            </a:r>
          </a:p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994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of General Journal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828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6336704" cy="11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563888" y="1700808"/>
            <a:ext cx="0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501008"/>
            <a:ext cx="831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7904" y="2654349"/>
            <a:ext cx="4731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a new line by F3 and batch name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e.g. Classic and add balancing  Banking Account with code NBL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 !!!!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6" y="4792126"/>
            <a:ext cx="8051676" cy="12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907704" y="4289302"/>
            <a:ext cx="666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two new fields by right mouse click on the GJ bar. The name of the fields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are specified by red rectangle  above.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Entering</a:t>
            </a:r>
            <a:r>
              <a:rPr lang="cs-CZ" dirty="0" smtClean="0"/>
              <a:t> data to G/L and </a:t>
            </a:r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21589" cy="13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956376" y="2276872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F6</a:t>
            </a:r>
            <a:endParaRPr lang="cs-CZ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3933056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List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all</a:t>
            </a:r>
            <a:r>
              <a:rPr lang="cs-CZ" b="1" dirty="0" smtClean="0">
                <a:solidFill>
                  <a:srgbClr val="FF0000"/>
                </a:solidFill>
              </a:rPr>
              <a:t> open </a:t>
            </a:r>
            <a:r>
              <a:rPr lang="cs-CZ" b="1" dirty="0" err="1" smtClean="0">
                <a:solidFill>
                  <a:srgbClr val="FF0000"/>
                </a:solidFill>
              </a:rPr>
              <a:t>invoices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Entering</a:t>
            </a:r>
            <a:r>
              <a:rPr lang="cs-CZ" dirty="0"/>
              <a:t> data to </a:t>
            </a:r>
            <a:r>
              <a:rPr lang="cs-CZ" dirty="0" smtClean="0"/>
              <a:t>G/L </a:t>
            </a:r>
            <a:r>
              <a:rPr lang="cs-CZ" dirty="0"/>
              <a:t>and </a:t>
            </a:r>
            <a:r>
              <a:rPr lang="cs-CZ" dirty="0" err="1"/>
              <a:t>Apply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005064"/>
            <a:ext cx="7632848" cy="18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51720" y="4365104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Make a </a:t>
            </a:r>
            <a:r>
              <a:rPr lang="cs-CZ" dirty="0" err="1" smtClean="0">
                <a:solidFill>
                  <a:srgbClr val="FF0000"/>
                </a:solidFill>
              </a:rPr>
              <a:t>choice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them</a:t>
            </a:r>
            <a:r>
              <a:rPr lang="cs-CZ" dirty="0" smtClean="0">
                <a:solidFill>
                  <a:srgbClr val="FF0000"/>
                </a:solidFill>
              </a:rPr>
              <a:t> and enter OK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34" y="4755243"/>
            <a:ext cx="4352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220072" y="4898118"/>
            <a:ext cx="0" cy="475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" y="5408111"/>
            <a:ext cx="7732822" cy="10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GJ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data by F11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85775"/>
            <a:ext cx="23238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5775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915816" y="177281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2339752" y="2780928"/>
            <a:ext cx="21602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3" y="3501008"/>
            <a:ext cx="1746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91321" y="436510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946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Předvádění na obrazovce (4:3)</PresentationFormat>
  <Paragraphs>111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Introduction to MS Dynamics NAV XIII. (General Journal and its use)</vt:lpstr>
      <vt:lpstr>General Journals and its use in G/L</vt:lpstr>
      <vt:lpstr>General Journals and its use in G/L</vt:lpstr>
      <vt:lpstr>Applying principle</vt:lpstr>
      <vt:lpstr>Impacts to G/L (General Ledger Entries) </vt:lpstr>
      <vt:lpstr>Setup of General Journal</vt:lpstr>
      <vt:lpstr>Entering data to G/L and Apply</vt:lpstr>
      <vt:lpstr>Entering data to G/L and Apply</vt:lpstr>
      <vt:lpstr>Post GJ with correct data by F11</vt:lpstr>
      <vt:lpstr>Results in General Ledger</vt:lpstr>
      <vt:lpstr>Results in Customer Ledger Entry</vt:lpstr>
      <vt:lpstr>Results in Customer Ledger Entry</vt:lpstr>
      <vt:lpstr>Unapply in Customer Ledger Entry</vt:lpstr>
      <vt:lpstr>Unapply in Customer Ledger Entry</vt:lpstr>
      <vt:lpstr>Unapply in Customer Ledger Entry</vt:lpstr>
      <vt:lpstr>Apply Entries by use of Shift-F9</vt:lpstr>
      <vt:lpstr>Apply Entries by use of Shift-F9</vt:lpstr>
      <vt:lpstr>Apply Entries by use of Shift-F9</vt:lpstr>
      <vt:lpstr>Apply Entries from Customer Card by use of Ctrl-F5 and Applied Entries</vt:lpstr>
      <vt:lpstr>Enter payment 100 000 into GJ (Customer) (another type of Payment application from  Customer Ledger Entries  : only presentation )</vt:lpstr>
      <vt:lpstr>Open entries from Customer Card by Ctrl-F5 so you can see unapplied payment  (another type of Payment application from  Customer Ledger Entries  : only presentation) </vt:lpstr>
      <vt:lpstr>Apply open payment to more than one open invoices (another type of Payment application from  Customer Ledger Entries  : only presentation)</vt:lpstr>
      <vt:lpstr>Applied Entries from Entry button (another type of Payment application from  Customer Ledger Entries  : only presentation)</vt:lpstr>
      <vt:lpstr>Amount transfer from one account to another one and Reverse</vt:lpstr>
      <vt:lpstr>Amount transfer from one account to another one and Reverse</vt:lpstr>
      <vt:lpstr>Amount transfer from one account to another and Reverse</vt:lpstr>
      <vt:lpstr>Amount transfer from one account to another and Reverse</vt:lpstr>
      <vt:lpstr>End of the section XIII.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125</cp:revision>
  <dcterms:created xsi:type="dcterms:W3CDTF">2014-09-15T11:04:04Z</dcterms:created>
  <dcterms:modified xsi:type="dcterms:W3CDTF">2015-03-30T12:51:59Z</dcterms:modified>
</cp:coreProperties>
</file>