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3" r:id="rId3"/>
    <p:sldId id="315" r:id="rId4"/>
    <p:sldId id="294" r:id="rId5"/>
    <p:sldId id="302" r:id="rId6"/>
    <p:sldId id="301" r:id="rId7"/>
    <p:sldId id="300" r:id="rId8"/>
    <p:sldId id="299" r:id="rId9"/>
    <p:sldId id="298" r:id="rId10"/>
    <p:sldId id="297" r:id="rId11"/>
    <p:sldId id="296" r:id="rId12"/>
    <p:sldId id="311" r:id="rId13"/>
    <p:sldId id="310" r:id="rId14"/>
    <p:sldId id="309" r:id="rId15"/>
    <p:sldId id="308" r:id="rId16"/>
    <p:sldId id="307" r:id="rId17"/>
    <p:sldId id="306" r:id="rId18"/>
    <p:sldId id="305" r:id="rId19"/>
    <p:sldId id="304" r:id="rId20"/>
    <p:sldId id="314" r:id="rId21"/>
    <p:sldId id="313" r:id="rId22"/>
    <p:sldId id="312" r:id="rId23"/>
    <p:sldId id="303" r:id="rId24"/>
    <p:sldId id="292"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6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91" d="100"/>
          <a:sy n="91" d="100"/>
        </p:scale>
        <p:origin x="-295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92007-5756-40BE-A319-FC73D6D39E74}" type="datetimeFigureOut">
              <a:rPr lang="cs-CZ" smtClean="0"/>
              <a:t>19.10.2015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965-D2DE-4C4C-AD1D-A421956778C9}" type="slidenum">
              <a:rPr lang="cs-CZ" smtClean="0"/>
              <a:t>‹#›</a:t>
            </a:fld>
            <a:endParaRPr lang="cs-CZ"/>
          </a:p>
        </p:txBody>
      </p:sp>
    </p:spTree>
    <p:extLst>
      <p:ext uri="{BB962C8B-B14F-4D97-AF65-F5344CB8AC3E}">
        <p14:creationId xmlns:p14="http://schemas.microsoft.com/office/powerpoint/2010/main" val="19757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1</a:t>
            </a:fld>
            <a:endParaRPr lang="cs-CZ"/>
          </a:p>
        </p:txBody>
      </p:sp>
    </p:spTree>
    <p:extLst>
      <p:ext uri="{BB962C8B-B14F-4D97-AF65-F5344CB8AC3E}">
        <p14:creationId xmlns:p14="http://schemas.microsoft.com/office/powerpoint/2010/main" val="142632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11</a:t>
            </a:fld>
            <a:endParaRPr lang="cs-CZ"/>
          </a:p>
        </p:txBody>
      </p:sp>
    </p:spTree>
    <p:extLst>
      <p:ext uri="{BB962C8B-B14F-4D97-AF65-F5344CB8AC3E}">
        <p14:creationId xmlns:p14="http://schemas.microsoft.com/office/powerpoint/2010/main" val="188468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24</a:t>
            </a:fld>
            <a:endParaRPr lang="cs-CZ"/>
          </a:p>
        </p:txBody>
      </p:sp>
    </p:spTree>
    <p:extLst>
      <p:ext uri="{BB962C8B-B14F-4D97-AF65-F5344CB8AC3E}">
        <p14:creationId xmlns:p14="http://schemas.microsoft.com/office/powerpoint/2010/main" val="1857428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19.10.2015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2882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19.10.2015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200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19.10.2015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0661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19.10.2015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565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9C74A0C-3999-4A34-B7B3-0F835A0A5B6E}" type="datetimeFigureOut">
              <a:rPr lang="cs-CZ" smtClean="0"/>
              <a:t>19.10.2015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211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9C74A0C-3999-4A34-B7B3-0F835A0A5B6E}" type="datetimeFigureOut">
              <a:rPr lang="cs-CZ" smtClean="0"/>
              <a:t>19.10.2015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8008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9C74A0C-3999-4A34-B7B3-0F835A0A5B6E}" type="datetimeFigureOut">
              <a:rPr lang="cs-CZ" smtClean="0"/>
              <a:t>19.10.2015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0839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9C74A0C-3999-4A34-B7B3-0F835A0A5B6E}" type="datetimeFigureOut">
              <a:rPr lang="cs-CZ" smtClean="0"/>
              <a:t>19.10.2015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551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19.10.2015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987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19.10.2015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2682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19.10.2015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13753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4A0C-3999-4A34-B7B3-0F835A0A5B6E}" type="datetimeFigureOut">
              <a:rPr lang="cs-CZ" smtClean="0"/>
              <a:t>19.10.2015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89B6-1413-439B-ADE2-DC9AD674B524}" type="slidenum">
              <a:rPr lang="cs-CZ" smtClean="0"/>
              <a:t>‹#›</a:t>
            </a:fld>
            <a:endParaRPr lang="cs-CZ"/>
          </a:p>
        </p:txBody>
      </p:sp>
    </p:spTree>
    <p:extLst>
      <p:ext uri="{BB962C8B-B14F-4D97-AF65-F5344CB8AC3E}">
        <p14:creationId xmlns:p14="http://schemas.microsoft.com/office/powerpoint/2010/main" val="279700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k:@MSITStore:C:\Program%20Files%20(x86)\Microsoft%20Dynamics%20NAV\60\Classic\ENU\sr_t.chm::/T_37_5811.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Introduction</a:t>
            </a:r>
            <a:r>
              <a:rPr lang="cs-CZ" dirty="0" smtClean="0"/>
              <a:t> to MS Dynamics NAV XIX. </a:t>
            </a:r>
            <a:r>
              <a:rPr lang="cs-CZ" sz="1600" b="1" dirty="0" smtClean="0">
                <a:solidFill>
                  <a:srgbClr val="0070C0"/>
                </a:solidFill>
              </a:rPr>
              <a:t>(Return Management)</a:t>
            </a:r>
            <a:endParaRPr lang="cs-CZ" sz="1600" b="1" dirty="0">
              <a:solidFill>
                <a:srgbClr val="0070C0"/>
              </a:solidFill>
            </a:endParaRPr>
          </a:p>
        </p:txBody>
      </p:sp>
      <p:sp>
        <p:nvSpPr>
          <p:cNvPr id="3" name="Podnadpis 2"/>
          <p:cNvSpPr>
            <a:spLocks noGrp="1"/>
          </p:cNvSpPr>
          <p:nvPr>
            <p:ph type="subTitle" idx="1"/>
          </p:nvPr>
        </p:nvSpPr>
        <p:spPr/>
        <p:txBody>
          <a:bodyPr/>
          <a:lstStyle/>
          <a:p>
            <a:r>
              <a:rPr lang="cs-CZ" sz="1800" dirty="0" err="1" smtClean="0"/>
              <a:t>Ing.J.Skorkovský,CSc</a:t>
            </a:r>
            <a:r>
              <a:rPr lang="cs-CZ" sz="1800" dirty="0" smtClean="0"/>
              <a:t>.</a:t>
            </a:r>
            <a:r>
              <a:rPr lang="cs-CZ" dirty="0" smtClean="0"/>
              <a:t> </a:t>
            </a:r>
          </a:p>
          <a:p>
            <a:r>
              <a:rPr lang="en-US" sz="1800" dirty="0" smtClean="0"/>
              <a:t>MASARYK UNIVERSITY BRNO,</a:t>
            </a:r>
            <a:r>
              <a:rPr lang="cs-CZ" sz="1800" dirty="0" smtClean="0"/>
              <a:t> </a:t>
            </a:r>
            <a:r>
              <a:rPr lang="en-US" sz="1800" dirty="0" smtClean="0"/>
              <a:t>Czech Republic </a:t>
            </a:r>
          </a:p>
          <a:p>
            <a:r>
              <a:rPr lang="en-US" sz="1800" dirty="0" smtClean="0"/>
              <a:t>Faculty of economics and business administration </a:t>
            </a:r>
          </a:p>
          <a:p>
            <a:r>
              <a:rPr lang="en-US" sz="1800" dirty="0" smtClean="0"/>
              <a:t>Department of corporate economy</a:t>
            </a:r>
            <a:endParaRPr lang="en-US" sz="1800" dirty="0"/>
          </a:p>
        </p:txBody>
      </p:sp>
    </p:spTree>
    <p:extLst>
      <p:ext uri="{BB962C8B-B14F-4D97-AF65-F5344CB8AC3E}">
        <p14:creationId xmlns:p14="http://schemas.microsoft.com/office/powerpoint/2010/main" val="117208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Return </a:t>
            </a:r>
            <a:r>
              <a:rPr lang="cs-CZ" dirty="0" err="1"/>
              <a:t>Order</a:t>
            </a:r>
            <a:r>
              <a:rPr lang="cs-CZ" dirty="0"/>
              <a:t> </a:t>
            </a:r>
            <a:r>
              <a:rPr lang="cs-CZ" dirty="0" err="1"/>
              <a:t>creation</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874514" cy="411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76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Return </a:t>
            </a:r>
            <a:r>
              <a:rPr lang="cs-CZ" dirty="0" err="1"/>
              <a:t>Order</a:t>
            </a:r>
            <a:r>
              <a:rPr lang="cs-CZ" dirty="0"/>
              <a:t> </a:t>
            </a:r>
            <a:r>
              <a:rPr lang="cs-CZ" dirty="0" err="1"/>
              <a:t>creation</a:t>
            </a:r>
            <a:endParaRPr lang="cs-CZ"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340768"/>
            <a:ext cx="7553747" cy="460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66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Return </a:t>
            </a:r>
            <a:r>
              <a:rPr lang="cs-CZ" dirty="0" err="1"/>
              <a:t>Order</a:t>
            </a:r>
            <a:r>
              <a:rPr lang="cs-CZ" dirty="0"/>
              <a:t> </a:t>
            </a:r>
            <a:r>
              <a:rPr lang="cs-CZ" dirty="0" err="1"/>
              <a:t>creation</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357313"/>
            <a:ext cx="7656513"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3203848" y="5661248"/>
            <a:ext cx="245451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a:t>
            </a:r>
            <a:r>
              <a:rPr lang="cs-CZ"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Esc</a:t>
            </a:r>
            <a:endParaRPr lang="cs-CZ"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90152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Return </a:t>
            </a:r>
            <a:r>
              <a:rPr lang="cs-CZ" dirty="0" err="1"/>
              <a:t>Order</a:t>
            </a:r>
            <a:r>
              <a:rPr lang="cs-CZ" dirty="0"/>
              <a:t> </a:t>
            </a:r>
            <a:r>
              <a:rPr lang="cs-CZ" dirty="0" err="1"/>
              <a:t>creation</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960214" cy="4161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975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Return </a:t>
            </a:r>
            <a:r>
              <a:rPr lang="cs-CZ" dirty="0" err="1"/>
              <a:t>Order</a:t>
            </a:r>
            <a:r>
              <a:rPr lang="cs-CZ" dirty="0"/>
              <a:t> </a:t>
            </a:r>
            <a:r>
              <a:rPr lang="cs-CZ" dirty="0" err="1"/>
              <a:t>creation</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8106569" cy="4249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6954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Return </a:t>
            </a:r>
            <a:r>
              <a:rPr lang="cs-CZ" dirty="0" err="1"/>
              <a:t>Order</a:t>
            </a:r>
            <a:r>
              <a:rPr lang="cs-CZ" dirty="0"/>
              <a:t> </a:t>
            </a:r>
            <a:r>
              <a:rPr lang="cs-CZ" dirty="0" err="1"/>
              <a:t>creation</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6430902" cy="3341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465776"/>
            <a:ext cx="1825748" cy="2409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080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Return </a:t>
            </a:r>
            <a:r>
              <a:rPr lang="cs-CZ" dirty="0" err="1"/>
              <a:t>Order</a:t>
            </a:r>
            <a:r>
              <a:rPr lang="cs-CZ" dirty="0"/>
              <a:t> </a:t>
            </a:r>
            <a:r>
              <a:rPr lang="cs-CZ" dirty="0" err="1"/>
              <a:t>creation</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9"/>
            <a:ext cx="3096344" cy="2094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359690"/>
            <a:ext cx="413385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0297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Return </a:t>
            </a:r>
            <a:r>
              <a:rPr lang="cs-CZ" dirty="0" err="1"/>
              <a:t>Order</a:t>
            </a:r>
            <a:r>
              <a:rPr lang="cs-CZ" dirty="0"/>
              <a:t> </a:t>
            </a:r>
            <a:r>
              <a:rPr lang="cs-CZ" dirty="0" err="1"/>
              <a:t>creation</a:t>
            </a:r>
            <a:endParaRPr lang="cs-CZ"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116814" cy="4175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338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Created</a:t>
            </a:r>
            <a:r>
              <a:rPr lang="cs-CZ" dirty="0" smtClean="0"/>
              <a:t> </a:t>
            </a:r>
            <a:r>
              <a:rPr lang="cs-CZ" dirty="0" err="1" smtClean="0"/>
              <a:t>order</a:t>
            </a:r>
            <a:endParaRPr lang="cs-CZ"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97248"/>
            <a:ext cx="7588669"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858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Created</a:t>
            </a:r>
            <a:r>
              <a:rPr lang="cs-CZ" dirty="0" smtClean="0"/>
              <a:t> Return </a:t>
            </a:r>
            <a:r>
              <a:rPr lang="cs-CZ" dirty="0" err="1" smtClean="0"/>
              <a:t>order</a:t>
            </a:r>
            <a:r>
              <a:rPr lang="cs-CZ" dirty="0" smtClean="0"/>
              <a:t> </a:t>
            </a:r>
            <a:r>
              <a:rPr lang="cs-CZ" dirty="0" err="1" smtClean="0"/>
              <a:t>before</a:t>
            </a:r>
            <a:r>
              <a:rPr lang="cs-CZ" dirty="0" smtClean="0"/>
              <a:t> </a:t>
            </a:r>
            <a:r>
              <a:rPr lang="cs-CZ" dirty="0" err="1" smtClean="0"/>
              <a:t>assigning</a:t>
            </a:r>
            <a:r>
              <a:rPr lang="cs-CZ" dirty="0" smtClean="0"/>
              <a:t> Sales </a:t>
            </a:r>
            <a:r>
              <a:rPr lang="cs-CZ" dirty="0" err="1" smtClean="0"/>
              <a:t>allowance</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116814" cy="4175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361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Return Management</a:t>
            </a:r>
            <a:endParaRPr lang="en-ZA" dirty="0"/>
          </a:p>
        </p:txBody>
      </p:sp>
      <p:sp>
        <p:nvSpPr>
          <p:cNvPr id="3" name="Zástupný symbol pro obsah 2"/>
          <p:cNvSpPr>
            <a:spLocks noGrp="1"/>
          </p:cNvSpPr>
          <p:nvPr>
            <p:ph idx="1"/>
          </p:nvPr>
        </p:nvSpPr>
        <p:spPr/>
        <p:txBody>
          <a:bodyPr>
            <a:normAutofit fontScale="25000" lnSpcReduction="20000"/>
          </a:bodyPr>
          <a:lstStyle/>
          <a:p>
            <a:r>
              <a:rPr lang="en-US" sz="11200" b="1" dirty="0" smtClean="0"/>
              <a:t>Return Management – better control over claims </a:t>
            </a:r>
          </a:p>
          <a:p>
            <a:r>
              <a:rPr lang="en-US" sz="11200" b="1" dirty="0" smtClean="0"/>
              <a:t>Claims – external reaction from Customer</a:t>
            </a:r>
          </a:p>
          <a:p>
            <a:r>
              <a:rPr lang="en-US" sz="11200" b="1" dirty="0" smtClean="0"/>
              <a:t>Claims  -  our reaction to bad quality of delivered items from Vendors    </a:t>
            </a:r>
          </a:p>
          <a:p>
            <a:pPr marL="0" indent="0">
              <a:buNone/>
            </a:pPr>
            <a:r>
              <a:rPr lang="cs-CZ" sz="3400" b="1" dirty="0" smtClean="0"/>
              <a:t> </a:t>
            </a:r>
            <a:endParaRPr lang="en-ZA" sz="3400" b="1" dirty="0" smtClean="0"/>
          </a:p>
          <a:p>
            <a:pPr lvl="1"/>
            <a:r>
              <a:rPr lang="en-US" sz="7200" dirty="0"/>
              <a:t>You typically create a sales return order to compensate a customer who is dissatisfied with an item that you have sold them. This could be due to a quality issue or delivery of a wrong item, for </a:t>
            </a:r>
            <a:r>
              <a:rPr lang="en-US" sz="7200" dirty="0" smtClean="0"/>
              <a:t>example</a:t>
            </a:r>
            <a:r>
              <a:rPr lang="cs-CZ" sz="7200" dirty="0" smtClean="0"/>
              <a:t> </a:t>
            </a:r>
            <a:endParaRPr lang="en-US" sz="7200" dirty="0"/>
          </a:p>
          <a:p>
            <a:pPr marL="457200" lvl="1" indent="0">
              <a:buNone/>
            </a:pPr>
            <a:r>
              <a:rPr lang="cs-CZ" sz="7200" dirty="0" smtClean="0"/>
              <a:t> </a:t>
            </a:r>
            <a:endParaRPr lang="cs-CZ" sz="7200" dirty="0"/>
          </a:p>
          <a:p>
            <a:pPr marL="457200" lvl="1" indent="0">
              <a:buNone/>
            </a:pPr>
            <a:r>
              <a:rPr lang="cs-CZ" sz="7200" dirty="0" smtClean="0"/>
              <a:t> </a:t>
            </a:r>
            <a:endParaRPr lang="en-US" sz="7200" dirty="0"/>
          </a:p>
          <a:p>
            <a:pPr lvl="1"/>
            <a:r>
              <a:rPr lang="cs-CZ" sz="11200" dirty="0"/>
              <a:t> </a:t>
            </a:r>
            <a:r>
              <a:rPr lang="cs-CZ" sz="11200" dirty="0" smtClean="0"/>
              <a:t>    </a:t>
            </a:r>
            <a:r>
              <a:rPr lang="cs-CZ" sz="11200" b="1" dirty="0" err="1"/>
              <a:t>Assigning</a:t>
            </a:r>
            <a:r>
              <a:rPr lang="cs-CZ" sz="11200" b="1" dirty="0"/>
              <a:t> </a:t>
            </a:r>
            <a:r>
              <a:rPr lang="cs-CZ" sz="11200" b="1" dirty="0" err="1"/>
              <a:t>Exact</a:t>
            </a:r>
            <a:r>
              <a:rPr lang="cs-CZ" sz="11200" b="1" dirty="0"/>
              <a:t> </a:t>
            </a:r>
            <a:r>
              <a:rPr lang="cs-CZ" sz="11200" b="1" dirty="0" err="1"/>
              <a:t>Cost</a:t>
            </a:r>
            <a:r>
              <a:rPr lang="cs-CZ" sz="11200" b="1" dirty="0"/>
              <a:t> </a:t>
            </a:r>
            <a:r>
              <a:rPr lang="cs-CZ" sz="11200" b="1" dirty="0" err="1" smtClean="0"/>
              <a:t>Reversing</a:t>
            </a:r>
            <a:endParaRPr lang="cs-CZ" sz="11200" b="1" dirty="0" smtClean="0"/>
          </a:p>
          <a:p>
            <a:pPr lvl="1"/>
            <a:endParaRPr lang="cs-CZ" sz="7200" b="1" dirty="0"/>
          </a:p>
          <a:p>
            <a:pPr marL="457200" lvl="1" indent="0">
              <a:buNone/>
            </a:pPr>
            <a:r>
              <a:rPr lang="en-US" sz="7200" dirty="0"/>
              <a:t>You may agree to compensate a customer by allowing them to return a sold item against a sales return order. When you invoice the sales return order, you may then want to revalue the item at the unit cost that is connected to the original sales entry.</a:t>
            </a:r>
          </a:p>
          <a:p>
            <a:pPr lvl="1"/>
            <a:endParaRPr lang="en-US" sz="7200" dirty="0"/>
          </a:p>
          <a:p>
            <a:pPr marL="457200" lvl="1" indent="0">
              <a:buNone/>
            </a:pPr>
            <a:r>
              <a:rPr lang="cs-CZ" sz="7200" dirty="0" smtClean="0"/>
              <a:t> </a:t>
            </a:r>
            <a:endParaRPr lang="en-US" sz="7200" dirty="0"/>
          </a:p>
          <a:p>
            <a:pPr lvl="1"/>
            <a:endParaRPr lang="en-ZA" sz="7200" dirty="0"/>
          </a:p>
          <a:p>
            <a:pPr lvl="1"/>
            <a:endParaRPr lang="en-ZA" sz="7200" dirty="0"/>
          </a:p>
        </p:txBody>
      </p:sp>
    </p:spTree>
    <p:extLst>
      <p:ext uri="{BB962C8B-B14F-4D97-AF65-F5344CB8AC3E}">
        <p14:creationId xmlns:p14="http://schemas.microsoft.com/office/powerpoint/2010/main" val="489432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Assign</a:t>
            </a:r>
            <a:r>
              <a:rPr lang="cs-CZ" dirty="0" smtClean="0"/>
              <a:t> sales </a:t>
            </a:r>
            <a:r>
              <a:rPr lang="cs-CZ" dirty="0" err="1" smtClean="0"/>
              <a:t>allowance</a:t>
            </a:r>
            <a:endParaRPr lang="cs-CZ"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352550"/>
            <a:ext cx="7656513"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1420734" y="5373216"/>
            <a:ext cx="6049541"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After</a:t>
            </a:r>
            <a:r>
              <a:rPr lang="cs-CZ"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Assigning</a:t>
            </a:r>
            <a:r>
              <a:rPr lang="cs-CZ"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2pcs </a:t>
            </a:r>
            <a:r>
              <a:rPr lang="cs-CZ" sz="3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push</a:t>
            </a:r>
            <a:r>
              <a:rPr lang="cs-CZ"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ESC</a:t>
            </a:r>
            <a:endParaRPr lang="cs-CZ"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3639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 RO and </a:t>
            </a:r>
            <a:r>
              <a:rPr lang="cs-CZ" dirty="0" err="1" smtClean="0"/>
              <a:t>then</a:t>
            </a:r>
            <a:r>
              <a:rPr lang="cs-CZ" dirty="0" smtClean="0"/>
              <a:t> </a:t>
            </a:r>
            <a:r>
              <a:rPr lang="cs-CZ" dirty="0" err="1" smtClean="0"/>
              <a:t>new</a:t>
            </a:r>
            <a:r>
              <a:rPr lang="cs-CZ" dirty="0" smtClean="0"/>
              <a:t> </a:t>
            </a:r>
            <a:r>
              <a:rPr lang="cs-CZ" dirty="0" err="1" smtClean="0"/>
              <a:t>created</a:t>
            </a:r>
            <a:r>
              <a:rPr lang="cs-CZ" dirty="0" smtClean="0"/>
              <a:t> SO </a:t>
            </a:r>
            <a:endParaRPr lang="cs-CZ"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484784"/>
            <a:ext cx="19621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284984"/>
            <a:ext cx="7483244" cy="167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287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Created</a:t>
            </a:r>
            <a:r>
              <a:rPr lang="cs-CZ" dirty="0" smtClean="0"/>
              <a:t> </a:t>
            </a:r>
            <a:r>
              <a:rPr lang="cs-CZ" dirty="0" err="1" smtClean="0"/>
              <a:t>Credit</a:t>
            </a:r>
            <a:r>
              <a:rPr lang="cs-CZ" dirty="0" smtClean="0"/>
              <a:t> </a:t>
            </a:r>
            <a:r>
              <a:rPr lang="cs-CZ" dirty="0" err="1" smtClean="0"/>
              <a:t>Memo</a:t>
            </a:r>
            <a:endParaRPr lang="cs-CZ"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268760"/>
            <a:ext cx="4320480" cy="5245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967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Ledger</a:t>
            </a:r>
            <a:r>
              <a:rPr lang="cs-CZ" dirty="0" smtClean="0"/>
              <a:t> </a:t>
            </a:r>
            <a:r>
              <a:rPr lang="cs-CZ" dirty="0" err="1" smtClean="0"/>
              <a:t>Entries</a:t>
            </a:r>
            <a:endParaRPr lang="cs-CZ"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208912" cy="2448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54672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End </a:t>
            </a:r>
            <a:r>
              <a:rPr lang="cs-CZ" dirty="0" err="1" smtClean="0"/>
              <a:t>of</a:t>
            </a:r>
            <a:r>
              <a:rPr lang="cs-CZ" dirty="0" smtClean="0"/>
              <a:t> </a:t>
            </a:r>
            <a:r>
              <a:rPr lang="cs-CZ" dirty="0" err="1" smtClean="0"/>
              <a:t>the</a:t>
            </a:r>
            <a:r>
              <a:rPr lang="cs-CZ" dirty="0" smtClean="0"/>
              <a:t> </a:t>
            </a:r>
            <a:r>
              <a:rPr lang="cs-CZ" dirty="0" err="1" smtClean="0"/>
              <a:t>section</a:t>
            </a:r>
            <a:r>
              <a:rPr lang="cs-CZ" dirty="0" smtClean="0"/>
              <a:t> XIX. </a:t>
            </a:r>
            <a:endParaRPr lang="cs-CZ" dirty="0"/>
          </a:p>
        </p:txBody>
      </p:sp>
      <p:sp>
        <p:nvSpPr>
          <p:cNvPr id="3" name="Obdélník 2"/>
          <p:cNvSpPr/>
          <p:nvPr/>
        </p:nvSpPr>
        <p:spPr>
          <a:xfrm>
            <a:off x="2286000" y="-373751177"/>
            <a:ext cx="4572000" cy="754360355"/>
          </a:xfrm>
          <a:prstGeom prst="rect">
            <a:avLst/>
          </a:prstGeom>
        </p:spPr>
        <p:txBody>
          <a:bodyPr>
            <a:spAutoFit/>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Přihlásit se</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 Používáte-li nástroj pro čtení obrazovky, vypněte Dynamické vyhledávání Google kliknutím sem. </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Internet</a:t>
            </a:r>
          </a:p>
          <a:p>
            <a:endParaRPr lang="cs-CZ" dirty="0"/>
          </a:p>
          <a:p>
            <a:r>
              <a:rPr lang="cs-CZ" dirty="0"/>
              <a:t>Obrázky</a:t>
            </a:r>
          </a:p>
          <a:p>
            <a:endParaRPr lang="cs-CZ" dirty="0"/>
          </a:p>
          <a:p>
            <a:r>
              <a:rPr lang="cs-CZ" dirty="0"/>
              <a:t>Videa</a:t>
            </a:r>
          </a:p>
          <a:p>
            <a:endParaRPr lang="cs-CZ" dirty="0"/>
          </a:p>
          <a:p>
            <a:r>
              <a:rPr lang="cs-CZ" dirty="0"/>
              <a:t>Zprávy</a:t>
            </a:r>
          </a:p>
          <a:p>
            <a:endParaRPr lang="cs-CZ" dirty="0"/>
          </a:p>
          <a:p>
            <a:r>
              <a:rPr lang="cs-CZ" dirty="0"/>
              <a:t>Nákupy</a:t>
            </a:r>
          </a:p>
          <a:p>
            <a:r>
              <a:rPr lang="cs-CZ" dirty="0"/>
              <a:t>Více</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Vyhledávací nástroje</a:t>
            </a:r>
          </a:p>
          <a:p>
            <a:r>
              <a:rPr lang="cs-CZ" dirty="0"/>
              <a:t>Bezpečné vyhledávání</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 </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Výsledky hledání</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smtClean="0"/>
              <a:t>I</a:t>
            </a:r>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  </a:t>
            </a:r>
          </a:p>
          <a:p>
            <a:endParaRPr lang="cs-CZ" dirty="0"/>
          </a:p>
          <a:p>
            <a:r>
              <a:rPr lang="cs-CZ" dirty="0"/>
              <a:t> </a:t>
            </a:r>
          </a:p>
          <a:p>
            <a:endParaRPr lang="cs-CZ" dirty="0"/>
          </a:p>
          <a:p>
            <a:r>
              <a:rPr lang="cs-CZ" dirty="0"/>
              <a:t> </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err="1"/>
              <a:t>RemixYourHealth</a:t>
            </a:r>
            <a:r>
              <a:rPr lang="cs-CZ" dirty="0"/>
              <a:t> </a:t>
            </a:r>
            <a:r>
              <a:rPr lang="cs-CZ" dirty="0" err="1"/>
              <a:t>Workout</a:t>
            </a:r>
            <a:r>
              <a:rPr lang="cs-CZ" dirty="0"/>
              <a:t> </a:t>
            </a:r>
            <a:r>
              <a:rPr lang="cs-CZ" dirty="0" err="1"/>
              <a:t>Series</a:t>
            </a:r>
            <a:r>
              <a:rPr lang="cs-CZ" dirty="0"/>
              <a:t>: </a:t>
            </a:r>
            <a:r>
              <a:rPr lang="cs-CZ" dirty="0" err="1"/>
              <a:t>The</a:t>
            </a:r>
            <a:r>
              <a:rPr lang="cs-CZ" dirty="0"/>
              <a:t> Show </a:t>
            </a:r>
            <a:r>
              <a:rPr lang="cs-CZ" dirty="0" err="1"/>
              <a:t>Stopper</a:t>
            </a:r>
            <a:r>
              <a:rPr lang="cs-CZ" dirty="0"/>
              <a:t> | </a:t>
            </a:r>
            <a:r>
              <a:rPr lang="cs-CZ" dirty="0" err="1"/>
              <a:t>RemixYourHealth</a:t>
            </a:r>
            <a:endParaRPr lang="cs-CZ" dirty="0"/>
          </a:p>
          <a:p>
            <a:endParaRPr lang="cs-CZ" dirty="0"/>
          </a:p>
          <a:p>
            <a:endParaRPr lang="cs-CZ" dirty="0"/>
          </a:p>
          <a:p>
            <a:r>
              <a:rPr lang="cs-CZ" dirty="0"/>
              <a:t>remixyourhealth.com-940 × 400-Vyhledávání pomocí obrázku</a:t>
            </a:r>
          </a:p>
          <a:p>
            <a:r>
              <a:rPr lang="cs-CZ" dirty="0"/>
              <a:t>So </a:t>
            </a:r>
            <a:r>
              <a:rPr lang="cs-CZ" dirty="0" err="1"/>
              <a:t>two</a:t>
            </a:r>
            <a:r>
              <a:rPr lang="cs-CZ" dirty="0"/>
              <a:t> </a:t>
            </a:r>
            <a:r>
              <a:rPr lang="cs-CZ" dirty="0" err="1"/>
              <a:t>weeks</a:t>
            </a:r>
            <a:r>
              <a:rPr lang="cs-CZ" dirty="0"/>
              <a:t> ago I </a:t>
            </a:r>
            <a:r>
              <a:rPr lang="cs-CZ" dirty="0" err="1"/>
              <a:t>introduced</a:t>
            </a:r>
            <a:r>
              <a:rPr lang="cs-CZ" dirty="0"/>
              <a:t> </a:t>
            </a:r>
            <a:r>
              <a:rPr lang="cs-CZ" dirty="0" err="1"/>
              <a:t>you</a:t>
            </a:r>
            <a:r>
              <a:rPr lang="cs-CZ" dirty="0"/>
              <a:t> to </a:t>
            </a:r>
            <a:r>
              <a:rPr lang="cs-CZ" dirty="0" err="1"/>
              <a:t>the</a:t>
            </a:r>
            <a:r>
              <a:rPr lang="cs-CZ" dirty="0"/>
              <a:t> </a:t>
            </a:r>
            <a:r>
              <a:rPr lang="cs-CZ" dirty="0" err="1"/>
              <a:t>ridiculousness</a:t>
            </a:r>
            <a:r>
              <a:rPr lang="cs-CZ" dirty="0"/>
              <a:t> </a:t>
            </a:r>
            <a:r>
              <a:rPr lang="cs-CZ" dirty="0" err="1"/>
              <a:t>that</a:t>
            </a:r>
            <a:r>
              <a:rPr lang="cs-CZ" dirty="0"/>
              <a:t> </a:t>
            </a:r>
            <a:r>
              <a:rPr lang="cs-CZ" dirty="0" err="1"/>
              <a:t>was</a:t>
            </a:r>
            <a:r>
              <a:rPr lang="cs-CZ" dirty="0"/>
              <a:t> “</a:t>
            </a:r>
            <a:r>
              <a:rPr lang="cs-CZ" dirty="0" err="1"/>
              <a:t>The</a:t>
            </a:r>
            <a:r>
              <a:rPr lang="cs-CZ" dirty="0"/>
              <a:t> </a:t>
            </a:r>
            <a:r>
              <a:rPr lang="cs-CZ" dirty="0" err="1"/>
              <a:t>Shredder</a:t>
            </a:r>
            <a:r>
              <a:rPr lang="cs-CZ" dirty="0"/>
              <a:t>” </a:t>
            </a:r>
            <a:r>
              <a:rPr lang="cs-CZ" dirty="0" err="1"/>
              <a:t>workout</a:t>
            </a:r>
            <a:r>
              <a:rPr lang="cs-CZ" dirty="0"/>
              <a:t>. </a:t>
            </a:r>
            <a:r>
              <a:rPr lang="cs-CZ" dirty="0" err="1"/>
              <a:t>Did</a:t>
            </a:r>
            <a:r>
              <a:rPr lang="cs-CZ" dirty="0"/>
              <a:t> </a:t>
            </a:r>
            <a:r>
              <a:rPr lang="cs-CZ" dirty="0" err="1"/>
              <a:t>you</a:t>
            </a:r>
            <a:r>
              <a:rPr lang="cs-CZ" dirty="0"/>
              <a:t> </a:t>
            </a:r>
            <a:r>
              <a:rPr lang="cs-CZ" dirty="0" err="1"/>
              <a:t>try</a:t>
            </a:r>
            <a:r>
              <a:rPr lang="cs-CZ" dirty="0"/>
              <a:t> </a:t>
            </a:r>
            <a:r>
              <a:rPr lang="cs-CZ" dirty="0" err="1"/>
              <a:t>it</a:t>
            </a:r>
            <a:r>
              <a:rPr lang="cs-CZ" dirty="0"/>
              <a:t>? </a:t>
            </a:r>
            <a:r>
              <a:rPr lang="cs-CZ" dirty="0" err="1"/>
              <a:t>How'd</a:t>
            </a:r>
            <a:r>
              <a:rPr lang="cs-CZ" dirty="0"/>
              <a:t> </a:t>
            </a:r>
            <a:r>
              <a:rPr lang="cs-CZ" dirty="0" err="1"/>
              <a:t>it</a:t>
            </a:r>
            <a:r>
              <a:rPr lang="cs-CZ" dirty="0"/>
              <a:t> go? </a:t>
            </a:r>
            <a:r>
              <a:rPr lang="cs-CZ" dirty="0" err="1"/>
              <a:t>If</a:t>
            </a:r>
            <a:r>
              <a:rPr lang="cs-CZ" dirty="0"/>
              <a:t> </a:t>
            </a:r>
            <a:r>
              <a:rPr lang="cs-CZ" dirty="0" err="1"/>
              <a:t>you</a:t>
            </a:r>
            <a:r>
              <a:rPr lang="cs-CZ" dirty="0"/>
              <a:t> made </a:t>
            </a:r>
            <a:r>
              <a:rPr lang="cs-CZ" dirty="0" err="1"/>
              <a:t>it</a:t>
            </a:r>
            <a:r>
              <a:rPr lang="cs-CZ" dirty="0"/>
              <a:t> to </a:t>
            </a:r>
            <a:r>
              <a:rPr lang="cs-CZ" dirty="0" err="1"/>
              <a:t>the</a:t>
            </a:r>
            <a:r>
              <a:rPr lang="cs-CZ" dirty="0"/>
              <a:t> end </a:t>
            </a:r>
            <a:r>
              <a:rPr lang="cs-CZ" dirty="0" err="1"/>
              <a:t>of</a:t>
            </a:r>
            <a:r>
              <a:rPr lang="cs-CZ" dirty="0"/>
              <a:t> </a:t>
            </a:r>
            <a:r>
              <a:rPr lang="cs-CZ" dirty="0" err="1"/>
              <a:t>the</a:t>
            </a:r>
            <a:r>
              <a:rPr lang="cs-CZ" dirty="0"/>
              <a:t> ...</a:t>
            </a:r>
          </a:p>
          <a:p>
            <a:endParaRPr lang="cs-CZ" dirty="0"/>
          </a:p>
          <a:p>
            <a:endParaRPr lang="cs-CZ" dirty="0"/>
          </a:p>
          <a:p>
            <a:r>
              <a:rPr lang="cs-CZ" dirty="0"/>
              <a:t>Navštívit stránku Zobrazit obrázek </a:t>
            </a:r>
          </a:p>
          <a:p>
            <a:endParaRPr lang="cs-CZ" dirty="0"/>
          </a:p>
          <a:p>
            <a:r>
              <a:rPr lang="cs-CZ" dirty="0"/>
              <a:t> </a:t>
            </a:r>
          </a:p>
          <a:p>
            <a:endParaRPr lang="cs-CZ" dirty="0"/>
          </a:p>
          <a:p>
            <a:r>
              <a:rPr lang="cs-CZ" dirty="0"/>
              <a:t> </a:t>
            </a:r>
          </a:p>
          <a:p>
            <a:endParaRPr lang="cs-CZ" dirty="0"/>
          </a:p>
          <a:p>
            <a:endParaRPr lang="cs-CZ" dirty="0"/>
          </a:p>
          <a:p>
            <a:endParaRPr lang="cs-CZ" dirty="0"/>
          </a:p>
          <a:p>
            <a:r>
              <a:rPr lang="cs-CZ" dirty="0"/>
              <a:t>Související obrázky:</a:t>
            </a:r>
          </a:p>
          <a:p>
            <a:endParaRPr lang="cs-CZ" dirty="0"/>
          </a:p>
          <a:p>
            <a:r>
              <a:rPr lang="cs-CZ" dirty="0"/>
              <a:t>Zobrazit další</a:t>
            </a:r>
          </a:p>
          <a:p>
            <a:r>
              <a:rPr lang="cs-CZ" dirty="0"/>
              <a:t>Na obrázky se mohou vztahovat autorská práva.-Odeslat zpětnou vazbu</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Not </a:t>
            </a:r>
            <a:r>
              <a:rPr lang="cs-CZ" dirty="0" err="1"/>
              <a:t>Dead</a:t>
            </a:r>
            <a:r>
              <a:rPr lang="cs-CZ" dirty="0"/>
              <a:t> </a:t>
            </a:r>
            <a:r>
              <a:rPr lang="cs-CZ" dirty="0" err="1"/>
              <a:t>Yet</a:t>
            </a:r>
            <a:r>
              <a:rPr lang="cs-CZ" dirty="0"/>
              <a:t> </a:t>
            </a:r>
            <a:r>
              <a:rPr lang="cs-CZ" dirty="0" err="1"/>
              <a:t>Radio</a:t>
            </a:r>
            <a:r>
              <a:rPr lang="cs-CZ" dirty="0"/>
              <a:t> | </a:t>
            </a:r>
            <a:r>
              <a:rPr lang="cs-CZ" dirty="0" err="1"/>
              <a:t>Podcast</a:t>
            </a:r>
            <a:r>
              <a:rPr lang="cs-CZ" dirty="0"/>
              <a:t> </a:t>
            </a:r>
            <a:r>
              <a:rPr lang="cs-CZ" dirty="0" err="1"/>
              <a:t>featuring</a:t>
            </a:r>
            <a:r>
              <a:rPr lang="cs-CZ" dirty="0"/>
              <a:t> </a:t>
            </a:r>
            <a:r>
              <a:rPr lang="cs-CZ" dirty="0" err="1"/>
              <a:t>Tommy</a:t>
            </a:r>
            <a:r>
              <a:rPr lang="cs-CZ" dirty="0"/>
              <a:t> </a:t>
            </a:r>
            <a:r>
              <a:rPr lang="cs-CZ" dirty="0" err="1"/>
              <a:t>Bateman</a:t>
            </a:r>
            <a:r>
              <a:rPr lang="cs-CZ" dirty="0"/>
              <a:t> &amp; Alex </a:t>
            </a:r>
            <a:r>
              <a:rPr lang="cs-CZ" dirty="0" err="1"/>
              <a:t>Corolla</a:t>
            </a:r>
            <a:endParaRPr lang="cs-CZ" dirty="0"/>
          </a:p>
          <a:p>
            <a:endParaRPr lang="cs-CZ" dirty="0"/>
          </a:p>
          <a:p>
            <a:endParaRPr lang="cs-CZ" dirty="0"/>
          </a:p>
          <a:p>
            <a:r>
              <a:rPr lang="cs-CZ" dirty="0"/>
              <a:t>www.notdeadyetradio.com-447 × 280-Vyhledávání pomocí obrázku</a:t>
            </a:r>
          </a:p>
          <a:p>
            <a:r>
              <a:rPr lang="cs-CZ" dirty="0" err="1"/>
              <a:t>Tommy</a:t>
            </a:r>
            <a:r>
              <a:rPr lang="cs-CZ" dirty="0"/>
              <a:t> </a:t>
            </a:r>
            <a:r>
              <a:rPr lang="cs-CZ" dirty="0" err="1"/>
              <a:t>starts</a:t>
            </a:r>
            <a:r>
              <a:rPr lang="cs-CZ" dirty="0"/>
              <a:t> </a:t>
            </a:r>
            <a:r>
              <a:rPr lang="cs-CZ" dirty="0" err="1"/>
              <a:t>the</a:t>
            </a:r>
            <a:r>
              <a:rPr lang="cs-CZ" dirty="0"/>
              <a:t> show </a:t>
            </a:r>
            <a:r>
              <a:rPr lang="cs-CZ" dirty="0" err="1"/>
              <a:t>off</a:t>
            </a:r>
            <a:r>
              <a:rPr lang="cs-CZ" dirty="0"/>
              <a:t> in </a:t>
            </a:r>
            <a:r>
              <a:rPr lang="cs-CZ" dirty="0" err="1"/>
              <a:t>an</a:t>
            </a:r>
            <a:r>
              <a:rPr lang="cs-CZ" dirty="0"/>
              <a:t> </a:t>
            </a:r>
            <a:r>
              <a:rPr lang="cs-CZ" dirty="0" err="1"/>
              <a:t>unusual</a:t>
            </a:r>
            <a:r>
              <a:rPr lang="cs-CZ" dirty="0"/>
              <a:t> </a:t>
            </a:r>
            <a:r>
              <a:rPr lang="cs-CZ" dirty="0" err="1"/>
              <a:t>fashion</a:t>
            </a:r>
            <a:r>
              <a:rPr lang="cs-CZ" dirty="0"/>
              <a:t>. He </a:t>
            </a:r>
            <a:r>
              <a:rPr lang="cs-CZ" dirty="0" err="1"/>
              <a:t>announces</a:t>
            </a:r>
            <a:r>
              <a:rPr lang="cs-CZ" dirty="0"/>
              <a:t> </a:t>
            </a:r>
            <a:r>
              <a:rPr lang="cs-CZ" dirty="0" err="1"/>
              <a:t>the</a:t>
            </a:r>
            <a:r>
              <a:rPr lang="cs-CZ" dirty="0"/>
              <a:t> show </a:t>
            </a:r>
            <a:r>
              <a:rPr lang="cs-CZ" dirty="0" err="1"/>
              <a:t>is</a:t>
            </a:r>
            <a:r>
              <a:rPr lang="cs-CZ" dirty="0"/>
              <a:t> </a:t>
            </a:r>
            <a:r>
              <a:rPr lang="cs-CZ" dirty="0" err="1"/>
              <a:t>ending</a:t>
            </a:r>
            <a:r>
              <a:rPr lang="cs-CZ" dirty="0"/>
              <a:t>. </a:t>
            </a:r>
            <a:r>
              <a:rPr lang="cs-CZ" dirty="0" err="1"/>
              <a:t>The</a:t>
            </a:r>
            <a:r>
              <a:rPr lang="cs-CZ" dirty="0"/>
              <a:t> </a:t>
            </a:r>
            <a:r>
              <a:rPr lang="cs-CZ" dirty="0" err="1"/>
              <a:t>time</a:t>
            </a:r>
            <a:r>
              <a:rPr lang="cs-CZ" dirty="0"/>
              <a:t> he </a:t>
            </a:r>
            <a:r>
              <a:rPr lang="cs-CZ" dirty="0" err="1"/>
              <a:t>puts</a:t>
            </a:r>
            <a:r>
              <a:rPr lang="cs-CZ" dirty="0"/>
              <a:t> in </a:t>
            </a:r>
            <a:r>
              <a:rPr lang="cs-CZ" dirty="0" err="1"/>
              <a:t>isn't</a:t>
            </a:r>
            <a:r>
              <a:rPr lang="cs-CZ" dirty="0"/>
              <a:t> </a:t>
            </a:r>
            <a:r>
              <a:rPr lang="cs-CZ" dirty="0" err="1"/>
              <a:t>worth</a:t>
            </a:r>
            <a:r>
              <a:rPr lang="cs-CZ" dirty="0"/>
              <a:t> </a:t>
            </a:r>
            <a:r>
              <a:rPr lang="cs-CZ" dirty="0" err="1"/>
              <a:t>the</a:t>
            </a:r>
            <a:r>
              <a:rPr lang="cs-CZ" dirty="0"/>
              <a:t> “</a:t>
            </a:r>
            <a:r>
              <a:rPr lang="cs-CZ" dirty="0" err="1"/>
              <a:t>rewards</a:t>
            </a:r>
            <a:r>
              <a:rPr lang="cs-CZ" dirty="0"/>
              <a:t>” </a:t>
            </a:r>
            <a:r>
              <a:rPr lang="cs-CZ" dirty="0" err="1"/>
              <a:t>he's</a:t>
            </a:r>
            <a:r>
              <a:rPr lang="cs-CZ" dirty="0"/>
              <a:t> </a:t>
            </a:r>
            <a:r>
              <a:rPr lang="cs-CZ" dirty="0" err="1"/>
              <a:t>getting</a:t>
            </a:r>
            <a:r>
              <a:rPr lang="cs-CZ" dirty="0"/>
              <a:t>.</a:t>
            </a:r>
          </a:p>
          <a:p>
            <a:endParaRPr lang="cs-CZ" dirty="0"/>
          </a:p>
          <a:p>
            <a:endParaRPr lang="cs-CZ" dirty="0"/>
          </a:p>
          <a:p>
            <a:r>
              <a:rPr lang="cs-CZ" dirty="0"/>
              <a:t>Navštívit stránku Zobrazit obrázek </a:t>
            </a:r>
          </a:p>
          <a:p>
            <a:endParaRPr lang="cs-CZ" dirty="0"/>
          </a:p>
          <a:p>
            <a:r>
              <a:rPr lang="cs-CZ" dirty="0"/>
              <a:t> </a:t>
            </a:r>
          </a:p>
          <a:p>
            <a:endParaRPr lang="cs-CZ" dirty="0"/>
          </a:p>
          <a:p>
            <a:r>
              <a:rPr lang="cs-CZ" dirty="0"/>
              <a:t> </a:t>
            </a:r>
          </a:p>
          <a:p>
            <a:endParaRPr lang="cs-CZ" dirty="0"/>
          </a:p>
          <a:p>
            <a:endParaRPr lang="cs-CZ" dirty="0"/>
          </a:p>
          <a:p>
            <a:endParaRPr lang="cs-CZ" dirty="0"/>
          </a:p>
          <a:p>
            <a:r>
              <a:rPr lang="cs-CZ" dirty="0"/>
              <a:t>Související obrázky:</a:t>
            </a:r>
          </a:p>
          <a:p>
            <a:endParaRPr lang="cs-CZ" dirty="0"/>
          </a:p>
          <a:p>
            <a:endParaRPr lang="cs-CZ" dirty="0"/>
          </a:p>
          <a:p>
            <a:r>
              <a:rPr lang="cs-CZ" dirty="0"/>
              <a:t>Zobrazit další</a:t>
            </a:r>
          </a:p>
          <a:p>
            <a:r>
              <a:rPr lang="cs-CZ" dirty="0"/>
              <a:t>Na obrázky se mohou vztahovat autorská práva.-Odeslat zpětnou vazbu</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G4 </a:t>
            </a:r>
            <a:r>
              <a:rPr lang="cs-CZ" dirty="0" err="1"/>
              <a:t>Cancels</a:t>
            </a:r>
            <a:r>
              <a:rPr lang="cs-CZ" dirty="0"/>
              <a:t> '</a:t>
            </a:r>
            <a:r>
              <a:rPr lang="cs-CZ" dirty="0" err="1"/>
              <a:t>Attack</a:t>
            </a:r>
            <a:r>
              <a:rPr lang="cs-CZ" dirty="0"/>
              <a:t> </a:t>
            </a:r>
            <a:r>
              <a:rPr lang="cs-CZ" dirty="0" err="1"/>
              <a:t>of</a:t>
            </a:r>
            <a:r>
              <a:rPr lang="cs-CZ" dirty="0"/>
              <a:t> </a:t>
            </a:r>
            <a:r>
              <a:rPr lang="cs-CZ" dirty="0" err="1"/>
              <a:t>the</a:t>
            </a:r>
            <a:r>
              <a:rPr lang="cs-CZ" dirty="0"/>
              <a:t> Show,' 'X-Play' - Hollywood </a:t>
            </a:r>
            <a:r>
              <a:rPr lang="cs-CZ" dirty="0" err="1"/>
              <a:t>Reporter</a:t>
            </a:r>
            <a:endParaRPr lang="cs-CZ" dirty="0"/>
          </a:p>
          <a:p>
            <a:endParaRPr lang="cs-CZ" dirty="0"/>
          </a:p>
          <a:p>
            <a:endParaRPr lang="cs-CZ" dirty="0"/>
          </a:p>
          <a:p>
            <a:r>
              <a:rPr lang="cs-CZ" dirty="0"/>
              <a:t>www.hollywoodreporter.com-565 × 318-Vyhledávání pomocí obrázku</a:t>
            </a:r>
          </a:p>
          <a:p>
            <a:r>
              <a:rPr lang="cs-CZ" dirty="0" err="1"/>
              <a:t>Attack</a:t>
            </a:r>
            <a:r>
              <a:rPr lang="cs-CZ" dirty="0"/>
              <a:t> </a:t>
            </a:r>
            <a:r>
              <a:rPr lang="cs-CZ" dirty="0" err="1"/>
              <a:t>of</a:t>
            </a:r>
            <a:r>
              <a:rPr lang="cs-CZ" dirty="0"/>
              <a:t> </a:t>
            </a:r>
            <a:r>
              <a:rPr lang="cs-CZ" dirty="0" err="1"/>
              <a:t>the</a:t>
            </a:r>
            <a:r>
              <a:rPr lang="cs-CZ" dirty="0"/>
              <a:t> Show Logo (2) - H 2012</a:t>
            </a:r>
          </a:p>
          <a:p>
            <a:endParaRPr lang="cs-CZ" dirty="0"/>
          </a:p>
          <a:p>
            <a:endParaRPr lang="cs-CZ" dirty="0"/>
          </a:p>
          <a:p>
            <a:r>
              <a:rPr lang="cs-CZ" dirty="0"/>
              <a:t>Navštívit stránku Zobrazit obrázek </a:t>
            </a:r>
          </a:p>
          <a:p>
            <a:endParaRPr lang="cs-CZ" dirty="0"/>
          </a:p>
          <a:p>
            <a:r>
              <a:rPr lang="cs-CZ" dirty="0"/>
              <a:t> </a:t>
            </a:r>
          </a:p>
          <a:p>
            <a:endParaRPr lang="cs-CZ" dirty="0"/>
          </a:p>
          <a:p>
            <a:r>
              <a:rPr lang="cs-CZ" dirty="0"/>
              <a:t> </a:t>
            </a:r>
          </a:p>
          <a:p>
            <a:endParaRPr lang="cs-CZ" dirty="0"/>
          </a:p>
          <a:p>
            <a:endParaRPr lang="cs-CZ" dirty="0"/>
          </a:p>
          <a:p>
            <a:endParaRPr lang="cs-CZ" dirty="0"/>
          </a:p>
          <a:p>
            <a:r>
              <a:rPr lang="cs-CZ" dirty="0"/>
              <a:t>Související obrázky:</a:t>
            </a:r>
          </a:p>
          <a:p>
            <a:endParaRPr lang="cs-CZ" dirty="0"/>
          </a:p>
          <a:p>
            <a:r>
              <a:rPr lang="cs-CZ" dirty="0"/>
              <a:t>Zobrazit další</a:t>
            </a:r>
          </a:p>
          <a:p>
            <a:r>
              <a:rPr lang="cs-CZ" dirty="0"/>
              <a:t>Na obrázky se mohou vztahovat autorská práva.-Odeslat zpětnou vazbu</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 </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32856"/>
            <a:ext cx="4572000" cy="2865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971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4000" y="116632"/>
            <a:ext cx="8229600" cy="1143000"/>
          </a:xfrm>
        </p:spPr>
        <p:txBody>
          <a:bodyPr/>
          <a:lstStyle/>
          <a:p>
            <a:r>
              <a:rPr lang="cs-CZ" dirty="0" err="1" smtClean="0"/>
              <a:t>Exact</a:t>
            </a:r>
            <a:r>
              <a:rPr lang="cs-CZ" dirty="0" smtClean="0"/>
              <a:t> </a:t>
            </a:r>
            <a:r>
              <a:rPr lang="cs-CZ" dirty="0" err="1" smtClean="0"/>
              <a:t>Cost</a:t>
            </a:r>
            <a:r>
              <a:rPr lang="cs-CZ" dirty="0" smtClean="0"/>
              <a:t> </a:t>
            </a:r>
            <a:r>
              <a:rPr lang="cs-CZ" dirty="0" err="1" smtClean="0"/>
              <a:t>Reversing</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21302"/>
            <a:ext cx="17145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796" y="1175035"/>
            <a:ext cx="4568472" cy="326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2182044" y="2420888"/>
            <a:ext cx="792088" cy="56009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5" name="Obdélník 4"/>
          <p:cNvSpPr/>
          <p:nvPr/>
        </p:nvSpPr>
        <p:spPr>
          <a:xfrm>
            <a:off x="487299" y="4653136"/>
            <a:ext cx="7002587" cy="1061829"/>
          </a:xfrm>
          <a:prstGeom prst="rect">
            <a:avLst/>
          </a:prstGeom>
        </p:spPr>
        <p:txBody>
          <a:bodyPr wrap="square">
            <a:spAutoFit/>
          </a:bodyPr>
          <a:lstStyle/>
          <a:p>
            <a:r>
              <a:rPr lang="en-US" sz="1050" dirty="0"/>
              <a:t>A check mark in this field indicates that the program </a:t>
            </a:r>
            <a:r>
              <a:rPr lang="en-US" sz="1050" b="1" dirty="0">
                <a:solidFill>
                  <a:srgbClr val="FF0000"/>
                </a:solidFill>
              </a:rPr>
              <a:t>will not allow </a:t>
            </a:r>
            <a:r>
              <a:rPr lang="en-US" sz="1050" dirty="0"/>
              <a:t>a return transaction to be posted unless the </a:t>
            </a:r>
            <a:r>
              <a:rPr lang="en-US" sz="1050" dirty="0">
                <a:hlinkClick r:id="rId4" action="ppaction://hlinkfile"/>
              </a:rPr>
              <a:t>Appl.-from Item Entry</a:t>
            </a:r>
            <a:r>
              <a:rPr lang="en-US" sz="1050" dirty="0"/>
              <a:t> field on the sales order line contains an entry</a:t>
            </a:r>
            <a:r>
              <a:rPr lang="en-US" sz="1050" dirty="0" smtClean="0"/>
              <a:t>.</a:t>
            </a:r>
            <a:endParaRPr lang="cs-CZ" sz="1050" dirty="0" smtClean="0"/>
          </a:p>
          <a:p>
            <a:endParaRPr lang="en-US" sz="1050" dirty="0"/>
          </a:p>
          <a:p>
            <a:r>
              <a:rPr lang="en-US" sz="1050" dirty="0"/>
              <a:t>This function is used when the company wants to apply an exact cost reversing policy in connection with sales returns. This means that the sales return is valued at exactly the same cost as the original sale when being put back on inventory. If an additional cost is later added to the original sale, the program updates the value of the sales return respectively.</a:t>
            </a:r>
          </a:p>
        </p:txBody>
      </p:sp>
    </p:spTree>
    <p:extLst>
      <p:ext uri="{BB962C8B-B14F-4D97-AF65-F5344CB8AC3E}">
        <p14:creationId xmlns:p14="http://schemas.microsoft.com/office/powerpoint/2010/main" val="237676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Task</a:t>
            </a:r>
            <a:endParaRPr lang="cs-CZ" dirty="0"/>
          </a:p>
        </p:txBody>
      </p:sp>
      <p:sp>
        <p:nvSpPr>
          <p:cNvPr id="4" name="Obdélník 3"/>
          <p:cNvSpPr/>
          <p:nvPr/>
        </p:nvSpPr>
        <p:spPr>
          <a:xfrm>
            <a:off x="560263" y="1268760"/>
            <a:ext cx="7848872" cy="4801314"/>
          </a:xfrm>
          <a:prstGeom prst="rect">
            <a:avLst/>
          </a:prstGeom>
        </p:spPr>
        <p:txBody>
          <a:bodyPr wrap="square">
            <a:spAutoFit/>
          </a:bodyPr>
          <a:lstStyle/>
          <a:p>
            <a:r>
              <a:rPr lang="en-US" i="1" dirty="0"/>
              <a:t>A representative from customer 10000 calls a salesperson at Cronus and says that</a:t>
            </a:r>
            <a:endParaRPr lang="cs-CZ" dirty="0"/>
          </a:p>
          <a:p>
            <a:r>
              <a:rPr lang="en-US" i="1" dirty="0"/>
              <a:t>he received five units of item </a:t>
            </a:r>
            <a:r>
              <a:rPr lang="en-US" b="1" i="1" dirty="0">
                <a:solidFill>
                  <a:srgbClr val="FF0000"/>
                </a:solidFill>
              </a:rPr>
              <a:t>70011</a:t>
            </a:r>
            <a:r>
              <a:rPr lang="en-US" i="1" dirty="0"/>
              <a:t> instead of item </a:t>
            </a:r>
            <a:r>
              <a:rPr lang="en-US" b="1" i="1" dirty="0">
                <a:solidFill>
                  <a:srgbClr val="0070C0"/>
                </a:solidFill>
              </a:rPr>
              <a:t>70010</a:t>
            </a:r>
            <a:r>
              <a:rPr lang="en-US" i="1" dirty="0"/>
              <a:t> and that two units of</a:t>
            </a:r>
            <a:endParaRPr lang="cs-CZ" dirty="0"/>
          </a:p>
          <a:p>
            <a:r>
              <a:rPr lang="en-US" i="1" dirty="0"/>
              <a:t>item </a:t>
            </a:r>
            <a:r>
              <a:rPr lang="en-US" b="1" i="1" dirty="0">
                <a:solidFill>
                  <a:srgbClr val="00B050"/>
                </a:solidFill>
              </a:rPr>
              <a:t>1964-W</a:t>
            </a:r>
            <a:r>
              <a:rPr lang="en-US" i="1" dirty="0"/>
              <a:t> were delivered damaged</a:t>
            </a:r>
            <a:r>
              <a:rPr lang="en-US" i="1" dirty="0" smtClean="0"/>
              <a:t>.</a:t>
            </a:r>
            <a:endParaRPr lang="cs-CZ" i="1" dirty="0" smtClean="0"/>
          </a:p>
          <a:p>
            <a:endParaRPr lang="cs-CZ" i="1" dirty="0" smtClean="0"/>
          </a:p>
          <a:p>
            <a:r>
              <a:rPr lang="en-US" i="1" dirty="0" smtClean="0"/>
              <a:t>The </a:t>
            </a:r>
            <a:r>
              <a:rPr lang="en-US" i="1" dirty="0"/>
              <a:t>customer explains that the </a:t>
            </a:r>
            <a:r>
              <a:rPr lang="en-US" i="1" dirty="0" smtClean="0"/>
              <a:t>wrong</a:t>
            </a:r>
            <a:r>
              <a:rPr lang="cs-CZ" i="1" dirty="0" smtClean="0"/>
              <a:t> </a:t>
            </a:r>
            <a:r>
              <a:rPr lang="en-US" i="1" dirty="0" smtClean="0"/>
              <a:t>delivery </a:t>
            </a:r>
            <a:r>
              <a:rPr lang="en-US" i="1" dirty="0"/>
              <a:t>of item 70010 was his own fault, while item 1964-W appeared to </a:t>
            </a:r>
            <a:r>
              <a:rPr lang="en-US" i="1" dirty="0" smtClean="0"/>
              <a:t>have</a:t>
            </a:r>
            <a:r>
              <a:rPr lang="cs-CZ" i="1" dirty="0" smtClean="0"/>
              <a:t> </a:t>
            </a:r>
            <a:r>
              <a:rPr lang="en-US" i="1" dirty="0" smtClean="0"/>
              <a:t>been </a:t>
            </a:r>
            <a:r>
              <a:rPr lang="en-US" i="1" dirty="0"/>
              <a:t>damaged during shipment</a:t>
            </a:r>
            <a:r>
              <a:rPr lang="en-US" i="1" dirty="0" smtClean="0"/>
              <a:t>.</a:t>
            </a:r>
            <a:endParaRPr lang="cs-CZ" i="1" dirty="0" smtClean="0"/>
          </a:p>
          <a:p>
            <a:endParaRPr lang="cs-CZ" i="1" dirty="0" smtClean="0"/>
          </a:p>
          <a:p>
            <a:r>
              <a:rPr lang="en-US" i="1" dirty="0" smtClean="0"/>
              <a:t>The </a:t>
            </a:r>
            <a:r>
              <a:rPr lang="en-US" i="1" dirty="0"/>
              <a:t>salesperson and the customer agree that item </a:t>
            </a:r>
            <a:r>
              <a:rPr lang="en-US" b="1" i="1" dirty="0">
                <a:solidFill>
                  <a:srgbClr val="FF0000"/>
                </a:solidFill>
              </a:rPr>
              <a:t>70011</a:t>
            </a:r>
            <a:r>
              <a:rPr lang="en-US" i="1" dirty="0"/>
              <a:t> must be returned to</a:t>
            </a:r>
            <a:endParaRPr lang="cs-CZ" dirty="0"/>
          </a:p>
          <a:p>
            <a:r>
              <a:rPr lang="en-US" i="1" dirty="0"/>
              <a:t>Cronus and a replacement of the same quantity of item </a:t>
            </a:r>
            <a:r>
              <a:rPr lang="en-US" b="1" i="1" dirty="0">
                <a:solidFill>
                  <a:srgbClr val="00B0F0"/>
                </a:solidFill>
              </a:rPr>
              <a:t>70010</a:t>
            </a:r>
            <a:r>
              <a:rPr lang="en-US" i="1" dirty="0"/>
              <a:t> will be shipped to</a:t>
            </a:r>
            <a:endParaRPr lang="cs-CZ" dirty="0"/>
          </a:p>
          <a:p>
            <a:r>
              <a:rPr lang="en-US" i="1" dirty="0"/>
              <a:t>the customer. </a:t>
            </a:r>
            <a:endParaRPr lang="cs-CZ" i="1" dirty="0" smtClean="0"/>
          </a:p>
          <a:p>
            <a:endParaRPr lang="cs-CZ" i="1" dirty="0" smtClean="0"/>
          </a:p>
          <a:p>
            <a:r>
              <a:rPr lang="en-US" i="1" dirty="0" smtClean="0"/>
              <a:t>Regarding </a:t>
            </a:r>
            <a:r>
              <a:rPr lang="en-US" i="1" dirty="0"/>
              <a:t>this replacement, Cronus will charge the customer </a:t>
            </a:r>
            <a:r>
              <a:rPr lang="en-US" i="1" dirty="0" smtClean="0"/>
              <a:t>a</a:t>
            </a:r>
            <a:r>
              <a:rPr lang="cs-CZ" i="1" dirty="0" smtClean="0"/>
              <a:t> </a:t>
            </a:r>
            <a:r>
              <a:rPr lang="en-US" i="1" dirty="0" smtClean="0"/>
              <a:t>restock </a:t>
            </a:r>
            <a:r>
              <a:rPr lang="en-US" i="1" dirty="0"/>
              <a:t>fee of </a:t>
            </a:r>
            <a:r>
              <a:rPr lang="en-US" b="1" i="1" dirty="0"/>
              <a:t>5%</a:t>
            </a:r>
            <a:r>
              <a:rPr lang="en-US" i="1" dirty="0"/>
              <a:t> of the original order amount. </a:t>
            </a:r>
            <a:endParaRPr lang="cs-CZ" i="1" dirty="0" smtClean="0"/>
          </a:p>
          <a:p>
            <a:endParaRPr lang="cs-CZ" i="1" dirty="0"/>
          </a:p>
          <a:p>
            <a:r>
              <a:rPr lang="en-US" i="1" dirty="0" smtClean="0"/>
              <a:t>Meanwhile</a:t>
            </a:r>
            <a:r>
              <a:rPr lang="en-US" i="1" dirty="0"/>
              <a:t>, item 1964-W should not be returned, and the parties agree to settle the case by Cronus providing the customer with a sales allowance of </a:t>
            </a:r>
            <a:r>
              <a:rPr lang="en-US" b="1" i="1" dirty="0"/>
              <a:t>15%</a:t>
            </a:r>
            <a:r>
              <a:rPr lang="en-US" i="1" dirty="0"/>
              <a:t> off the</a:t>
            </a:r>
            <a:endParaRPr lang="cs-CZ" dirty="0"/>
          </a:p>
          <a:p>
            <a:r>
              <a:rPr lang="en-US" i="1" dirty="0"/>
              <a:t>price of the item.</a:t>
            </a:r>
            <a:endParaRPr lang="cs-CZ" dirty="0"/>
          </a:p>
        </p:txBody>
      </p:sp>
    </p:spTree>
    <p:extLst>
      <p:ext uri="{BB962C8B-B14F-4D97-AF65-F5344CB8AC3E}">
        <p14:creationId xmlns:p14="http://schemas.microsoft.com/office/powerpoint/2010/main" val="3045349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Selling</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807102" cy="3866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2144912" y="5589240"/>
            <a:ext cx="488441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post by F11</a:t>
            </a:r>
            <a:endParaRPr lang="cs-CZ"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5662044"/>
            <a:ext cx="937131" cy="77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22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Return </a:t>
            </a:r>
            <a:r>
              <a:rPr lang="cs-CZ" dirty="0" err="1" smtClean="0"/>
              <a:t>Order</a:t>
            </a:r>
            <a:r>
              <a:rPr lang="cs-CZ" dirty="0" smtClean="0"/>
              <a:t> </a:t>
            </a:r>
            <a:r>
              <a:rPr lang="cs-CZ" dirty="0" err="1" smtClean="0"/>
              <a:t>creation</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15525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506422"/>
            <a:ext cx="60007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611560" y="5949280"/>
            <a:ext cx="378546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F3 and </a:t>
            </a:r>
            <a:r>
              <a:rPr lang="cs-CZ"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customer</a:t>
            </a:r>
            <a:r>
              <a:rPr lang="cs-CZ"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10000</a:t>
            </a:r>
            <a:endParaRPr lang="cs-CZ"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3993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Return </a:t>
            </a:r>
            <a:r>
              <a:rPr lang="cs-CZ" dirty="0" err="1"/>
              <a:t>Order</a:t>
            </a:r>
            <a:r>
              <a:rPr lang="cs-CZ" dirty="0"/>
              <a:t> </a:t>
            </a:r>
            <a:r>
              <a:rPr lang="cs-CZ" dirty="0" err="1"/>
              <a:t>creation</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6142858" cy="46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lů 4"/>
          <p:cNvSpPr/>
          <p:nvPr/>
        </p:nvSpPr>
        <p:spPr>
          <a:xfrm>
            <a:off x="3942047" y="2239482"/>
            <a:ext cx="263117" cy="6854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3644" y="2924942"/>
            <a:ext cx="2728476" cy="356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prava 5"/>
          <p:cNvSpPr/>
          <p:nvPr/>
        </p:nvSpPr>
        <p:spPr>
          <a:xfrm>
            <a:off x="4073605" y="4293096"/>
            <a:ext cx="3666747"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1455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Return </a:t>
            </a:r>
            <a:r>
              <a:rPr lang="cs-CZ" dirty="0" err="1"/>
              <a:t>Order</a:t>
            </a:r>
            <a:r>
              <a:rPr lang="cs-CZ" dirty="0"/>
              <a:t> </a:t>
            </a:r>
            <a:r>
              <a:rPr lang="cs-CZ" dirty="0" err="1"/>
              <a:t>creation</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91972"/>
            <a:ext cx="2633980" cy="180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291972"/>
            <a:ext cx="5024983" cy="218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flipH="1" flipV="1">
            <a:off x="1979712" y="1988840"/>
            <a:ext cx="1800200" cy="9361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19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Return </a:t>
            </a:r>
            <a:r>
              <a:rPr lang="cs-CZ" dirty="0" err="1"/>
              <a:t>Order</a:t>
            </a:r>
            <a:r>
              <a:rPr lang="cs-CZ" dirty="0"/>
              <a:t> </a:t>
            </a:r>
            <a:r>
              <a:rPr lang="cs-CZ" dirty="0" err="1"/>
              <a:t>creation</a:t>
            </a:r>
            <a:endParaRPr lang="cs-CZ"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8911"/>
            <a:ext cx="842493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Přímá spojnice se šipkou 3"/>
          <p:cNvCxnSpPr/>
          <p:nvPr/>
        </p:nvCxnSpPr>
        <p:spPr>
          <a:xfrm flipV="1">
            <a:off x="6084168" y="4653136"/>
            <a:ext cx="288032"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5148064" y="5006938"/>
            <a:ext cx="1563120" cy="369332"/>
          </a:xfrm>
          <a:prstGeom prst="rect">
            <a:avLst/>
          </a:prstGeom>
          <a:noFill/>
        </p:spPr>
        <p:txBody>
          <a:bodyPr wrap="none" rtlCol="0">
            <a:spAutoFit/>
          </a:bodyPr>
          <a:lstStyle/>
          <a:p>
            <a:r>
              <a:rPr lang="cs-CZ" dirty="0" err="1" smtClean="0">
                <a:solidFill>
                  <a:srgbClr val="FF0000"/>
                </a:solidFill>
              </a:rPr>
              <a:t>Entry</a:t>
            </a:r>
            <a:r>
              <a:rPr lang="cs-CZ" dirty="0" smtClean="0">
                <a:solidFill>
                  <a:srgbClr val="FF0000"/>
                </a:solidFill>
              </a:rPr>
              <a:t> </a:t>
            </a:r>
            <a:r>
              <a:rPr lang="cs-CZ" dirty="0" err="1" smtClean="0">
                <a:solidFill>
                  <a:srgbClr val="FF0000"/>
                </a:solidFill>
              </a:rPr>
              <a:t>numbers</a:t>
            </a:r>
            <a:endParaRPr lang="cs-CZ" dirty="0">
              <a:solidFill>
                <a:srgbClr val="FF0000"/>
              </a:solidFill>
            </a:endParaRPr>
          </a:p>
        </p:txBody>
      </p:sp>
    </p:spTree>
    <p:extLst>
      <p:ext uri="{BB962C8B-B14F-4D97-AF65-F5344CB8AC3E}">
        <p14:creationId xmlns:p14="http://schemas.microsoft.com/office/powerpoint/2010/main" val="237499814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TotalTime>
  <Words>727</Words>
  <Application>Microsoft Office PowerPoint</Application>
  <PresentationFormat>Předvádění na obrazovce (4:3)</PresentationFormat>
  <Paragraphs>2769</Paragraphs>
  <Slides>24</Slides>
  <Notes>3</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Motiv systému Office</vt:lpstr>
      <vt:lpstr>Introduction to MS Dynamics NAV XIX. (Return Management)</vt:lpstr>
      <vt:lpstr>Return Management</vt:lpstr>
      <vt:lpstr>Exact Cost Reversing</vt:lpstr>
      <vt:lpstr>Task</vt:lpstr>
      <vt:lpstr>Selling</vt:lpstr>
      <vt:lpstr>Return Order creation</vt:lpstr>
      <vt:lpstr>Return Order creation</vt:lpstr>
      <vt:lpstr>Return Order creation</vt:lpstr>
      <vt:lpstr>Return Order creation</vt:lpstr>
      <vt:lpstr>Return Order creation</vt:lpstr>
      <vt:lpstr>Return Order creation</vt:lpstr>
      <vt:lpstr>Return Order creation</vt:lpstr>
      <vt:lpstr>Return Order creation</vt:lpstr>
      <vt:lpstr>Return Order creation</vt:lpstr>
      <vt:lpstr>Return Order creation</vt:lpstr>
      <vt:lpstr>Return Order creation</vt:lpstr>
      <vt:lpstr>Return Order creation</vt:lpstr>
      <vt:lpstr>Created order</vt:lpstr>
      <vt:lpstr>Created Return order before assigning Sales allowance</vt:lpstr>
      <vt:lpstr>Assign sales allowance</vt:lpstr>
      <vt:lpstr>Post RO and then new created SO </vt:lpstr>
      <vt:lpstr>Created Credit Memo</vt:lpstr>
      <vt:lpstr>Item Ledger Entries</vt:lpstr>
      <vt:lpstr>End of the section XIX.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Inroduction MS Dynamics NAV</dc:title>
  <dc:creator>Skorkovsky Jaromir</dc:creator>
  <cp:lastModifiedBy>Skorkovsky Jaromir</cp:lastModifiedBy>
  <cp:revision>193</cp:revision>
  <dcterms:created xsi:type="dcterms:W3CDTF">2014-09-15T11:04:04Z</dcterms:created>
  <dcterms:modified xsi:type="dcterms:W3CDTF">2015-10-19T06:38:53Z</dcterms:modified>
</cp:coreProperties>
</file>