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93" r:id="rId3"/>
    <p:sldId id="296" r:id="rId4"/>
    <p:sldId id="298" r:id="rId5"/>
    <p:sldId id="297" r:id="rId6"/>
    <p:sldId id="295" r:id="rId7"/>
    <p:sldId id="303" r:id="rId8"/>
    <p:sldId id="302" r:id="rId9"/>
    <p:sldId id="301" r:id="rId10"/>
    <p:sldId id="300" r:id="rId11"/>
    <p:sldId id="299" r:id="rId12"/>
    <p:sldId id="294" r:id="rId13"/>
    <p:sldId id="308" r:id="rId14"/>
    <p:sldId id="307" r:id="rId15"/>
    <p:sldId id="306" r:id="rId16"/>
    <p:sldId id="305" r:id="rId17"/>
    <p:sldId id="314" r:id="rId18"/>
    <p:sldId id="313" r:id="rId19"/>
    <p:sldId id="292" r:id="rId2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notesViewPr>
    <p:cSldViewPr>
      <p:cViewPr varScale="1">
        <p:scale>
          <a:sx n="83" d="100"/>
          <a:sy n="83" d="100"/>
        </p:scale>
        <p:origin x="-199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E92007-5756-40BE-A319-FC73D6D39E74}" type="datetimeFigureOut">
              <a:rPr lang="cs-CZ" smtClean="0"/>
              <a:t>19.10.2015</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CCF965-D2DE-4C4C-AD1D-A421956778C9}" type="slidenum">
              <a:rPr lang="cs-CZ" smtClean="0"/>
              <a:t>‹#›</a:t>
            </a:fld>
            <a:endParaRPr lang="cs-CZ"/>
          </a:p>
        </p:txBody>
      </p:sp>
    </p:spTree>
    <p:extLst>
      <p:ext uri="{BB962C8B-B14F-4D97-AF65-F5344CB8AC3E}">
        <p14:creationId xmlns:p14="http://schemas.microsoft.com/office/powerpoint/2010/main" val="1975740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FCCF965-D2DE-4C4C-AD1D-A421956778C9}" type="slidenum">
              <a:rPr lang="cs-CZ" smtClean="0"/>
              <a:t>1</a:t>
            </a:fld>
            <a:endParaRPr lang="cs-CZ"/>
          </a:p>
        </p:txBody>
      </p:sp>
    </p:spTree>
    <p:extLst>
      <p:ext uri="{BB962C8B-B14F-4D97-AF65-F5344CB8AC3E}">
        <p14:creationId xmlns:p14="http://schemas.microsoft.com/office/powerpoint/2010/main" val="1426325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19.10.2015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288279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19.10.2015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420046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19.10.2015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4066152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19.10.2015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456561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9C74A0C-3999-4A34-B7B3-0F835A0A5B6E}" type="datetimeFigureOut">
              <a:rPr lang="cs-CZ" smtClean="0"/>
              <a:t>19.10.2015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321111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9C74A0C-3999-4A34-B7B3-0F835A0A5B6E}" type="datetimeFigureOut">
              <a:rPr lang="cs-CZ" smtClean="0"/>
              <a:t>19.10.2015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780087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9C74A0C-3999-4A34-B7B3-0F835A0A5B6E}" type="datetimeFigureOut">
              <a:rPr lang="cs-CZ" smtClean="0"/>
              <a:t>19.10.2015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1083971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9C74A0C-3999-4A34-B7B3-0F835A0A5B6E}" type="datetimeFigureOut">
              <a:rPr lang="cs-CZ" smtClean="0"/>
              <a:t>19.10.2015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355183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9C74A0C-3999-4A34-B7B3-0F835A0A5B6E}" type="datetimeFigureOut">
              <a:rPr lang="cs-CZ" smtClean="0"/>
              <a:t>19.10.2015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9870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9C74A0C-3999-4A34-B7B3-0F835A0A5B6E}" type="datetimeFigureOut">
              <a:rPr lang="cs-CZ" smtClean="0"/>
              <a:t>19.10.2015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1268218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9C74A0C-3999-4A34-B7B3-0F835A0A5B6E}" type="datetimeFigureOut">
              <a:rPr lang="cs-CZ" smtClean="0"/>
              <a:t>19.10.2015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4137538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C74A0C-3999-4A34-B7B3-0F835A0A5B6E}" type="datetimeFigureOut">
              <a:rPr lang="cs-CZ" smtClean="0"/>
              <a:t>19.10.2015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489B6-1413-439B-ADE2-DC9AD674B524}" type="slidenum">
              <a:rPr lang="cs-CZ" smtClean="0"/>
              <a:t>‹#›</a:t>
            </a:fld>
            <a:endParaRPr lang="cs-CZ"/>
          </a:p>
        </p:txBody>
      </p:sp>
    </p:spTree>
    <p:extLst>
      <p:ext uri="{BB962C8B-B14F-4D97-AF65-F5344CB8AC3E}">
        <p14:creationId xmlns:p14="http://schemas.microsoft.com/office/powerpoint/2010/main" val="2797008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1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18.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19.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Buyer" TargetMode="External"/><Relationship Id="rId2" Type="http://schemas.openxmlformats.org/officeDocument/2006/relationships/hyperlink" Target="http://en.wikipedia.org/wiki/Seller" TargetMode="External"/><Relationship Id="rId1" Type="http://schemas.openxmlformats.org/officeDocument/2006/relationships/slideLayout" Target="../slideLayouts/slideLayout2.xml"/><Relationship Id="rId4" Type="http://schemas.openxmlformats.org/officeDocument/2006/relationships/hyperlink" Target="http://en.wikipedia.org/wiki/Invoice"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hyperlink" Target="mk:@MSITStore:C:\Program%20Files%20(x86)\Microsoft%20Dynamics%20NAV\60\Classic\ENU\sr_t.chm::/T_37_5811.ht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Introduction</a:t>
            </a:r>
            <a:r>
              <a:rPr lang="cs-CZ" dirty="0" smtClean="0"/>
              <a:t> to MS Dynamics NAV XVII.  </a:t>
            </a:r>
            <a:r>
              <a:rPr lang="cs-CZ" sz="1600" b="1" smtClean="0">
                <a:solidFill>
                  <a:srgbClr val="0070C0"/>
                </a:solidFill>
              </a:rPr>
              <a:t>(Credit</a:t>
            </a:r>
            <a:r>
              <a:rPr lang="cs-CZ" sz="1600" b="1" dirty="0" smtClean="0">
                <a:solidFill>
                  <a:srgbClr val="0070C0"/>
                </a:solidFill>
              </a:rPr>
              <a:t> </a:t>
            </a:r>
            <a:r>
              <a:rPr lang="cs-CZ" sz="1600" b="1" dirty="0" err="1" smtClean="0">
                <a:solidFill>
                  <a:srgbClr val="0070C0"/>
                </a:solidFill>
              </a:rPr>
              <a:t>Memo</a:t>
            </a:r>
            <a:r>
              <a:rPr lang="cs-CZ" sz="1600" b="1" dirty="0" smtClean="0">
                <a:solidFill>
                  <a:srgbClr val="0070C0"/>
                </a:solidFill>
              </a:rPr>
              <a:t>)</a:t>
            </a:r>
            <a:endParaRPr lang="cs-CZ" sz="1600" b="1" dirty="0">
              <a:solidFill>
                <a:srgbClr val="0070C0"/>
              </a:solidFill>
            </a:endParaRPr>
          </a:p>
        </p:txBody>
      </p:sp>
      <p:sp>
        <p:nvSpPr>
          <p:cNvPr id="3" name="Podnadpis 2"/>
          <p:cNvSpPr>
            <a:spLocks noGrp="1"/>
          </p:cNvSpPr>
          <p:nvPr>
            <p:ph type="subTitle" idx="1"/>
          </p:nvPr>
        </p:nvSpPr>
        <p:spPr/>
        <p:txBody>
          <a:bodyPr/>
          <a:lstStyle/>
          <a:p>
            <a:r>
              <a:rPr lang="cs-CZ" sz="1800" dirty="0" err="1" smtClean="0"/>
              <a:t>Ing.J.Skorkovský,CSc</a:t>
            </a:r>
            <a:r>
              <a:rPr lang="cs-CZ" sz="1800" dirty="0" smtClean="0"/>
              <a:t>.</a:t>
            </a:r>
            <a:r>
              <a:rPr lang="cs-CZ" dirty="0" smtClean="0"/>
              <a:t> </a:t>
            </a:r>
          </a:p>
          <a:p>
            <a:r>
              <a:rPr lang="en-US" sz="1800" dirty="0" smtClean="0"/>
              <a:t>MASARYK UNIVERSITY BRNO,</a:t>
            </a:r>
            <a:r>
              <a:rPr lang="cs-CZ" sz="1800" dirty="0" smtClean="0"/>
              <a:t> </a:t>
            </a:r>
            <a:r>
              <a:rPr lang="en-US" sz="1800" dirty="0" smtClean="0"/>
              <a:t>Czech Republic </a:t>
            </a:r>
          </a:p>
          <a:p>
            <a:r>
              <a:rPr lang="en-US" sz="1800" dirty="0" smtClean="0"/>
              <a:t>Faculty of economics and business administration </a:t>
            </a:r>
          </a:p>
          <a:p>
            <a:r>
              <a:rPr lang="en-US" sz="1800" dirty="0" smtClean="0"/>
              <a:t>Department of corporate economy</a:t>
            </a:r>
            <a:endParaRPr lang="en-US" sz="1800" dirty="0"/>
          </a:p>
        </p:txBody>
      </p:sp>
    </p:spTree>
    <p:extLst>
      <p:ext uri="{BB962C8B-B14F-4D97-AF65-F5344CB8AC3E}">
        <p14:creationId xmlns:p14="http://schemas.microsoft.com/office/powerpoint/2010/main" val="1172089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Credit</a:t>
            </a:r>
            <a:r>
              <a:rPr lang="cs-CZ" dirty="0" smtClean="0"/>
              <a:t> </a:t>
            </a:r>
            <a:r>
              <a:rPr lang="cs-CZ" dirty="0" err="1" smtClean="0"/>
              <a:t>Memo</a:t>
            </a:r>
            <a:endParaRPr lang="cs-CZ"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219200"/>
            <a:ext cx="2047875" cy="2209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348" y="1556792"/>
            <a:ext cx="6057900" cy="2457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ovéPole 5"/>
          <p:cNvSpPr txBox="1"/>
          <p:nvPr/>
        </p:nvSpPr>
        <p:spPr>
          <a:xfrm>
            <a:off x="6444208" y="1556792"/>
            <a:ext cx="1396536" cy="253916"/>
          </a:xfrm>
          <a:prstGeom prst="rect">
            <a:avLst/>
          </a:prstGeom>
          <a:noFill/>
        </p:spPr>
        <p:txBody>
          <a:bodyPr wrap="none" rtlCol="0">
            <a:spAutoFit/>
          </a:bodyPr>
          <a:lstStyle/>
          <a:p>
            <a:r>
              <a:rPr lang="cs-CZ" sz="1050" b="1" dirty="0" err="1" smtClean="0">
                <a:solidFill>
                  <a:srgbClr val="0070C0"/>
                </a:solidFill>
              </a:rPr>
              <a:t>Credit</a:t>
            </a:r>
            <a:r>
              <a:rPr lang="cs-CZ" sz="1050" b="1" dirty="0" smtClean="0">
                <a:solidFill>
                  <a:srgbClr val="0070C0"/>
                </a:solidFill>
              </a:rPr>
              <a:t> </a:t>
            </a:r>
            <a:r>
              <a:rPr lang="cs-CZ" sz="1050" b="1" dirty="0" err="1" smtClean="0">
                <a:solidFill>
                  <a:srgbClr val="0070C0"/>
                </a:solidFill>
              </a:rPr>
              <a:t>Memo</a:t>
            </a:r>
            <a:r>
              <a:rPr lang="cs-CZ" sz="1050" b="1" dirty="0" smtClean="0">
                <a:solidFill>
                  <a:srgbClr val="0070C0"/>
                </a:solidFill>
              </a:rPr>
              <a:t> -</a:t>
            </a:r>
            <a:r>
              <a:rPr lang="cs-CZ" sz="1050" b="1" dirty="0" err="1" smtClean="0">
                <a:solidFill>
                  <a:srgbClr val="0070C0"/>
                </a:solidFill>
              </a:rPr>
              <a:t>Header</a:t>
            </a:r>
            <a:endParaRPr lang="cs-CZ" sz="1050" b="1" dirty="0">
              <a:solidFill>
                <a:srgbClr val="0070C0"/>
              </a:solidFill>
            </a:endParaRPr>
          </a:p>
        </p:txBody>
      </p:sp>
    </p:spTree>
    <p:extLst>
      <p:ext uri="{BB962C8B-B14F-4D97-AF65-F5344CB8AC3E}">
        <p14:creationId xmlns:p14="http://schemas.microsoft.com/office/powerpoint/2010/main" val="4283916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Credit</a:t>
            </a:r>
            <a:r>
              <a:rPr lang="cs-CZ" dirty="0" smtClean="0"/>
              <a:t> </a:t>
            </a:r>
            <a:r>
              <a:rPr lang="cs-CZ" dirty="0" err="1" smtClean="0"/>
              <a:t>Memo</a:t>
            </a:r>
            <a:r>
              <a:rPr lang="cs-CZ" dirty="0" smtClean="0"/>
              <a:t> -Lines </a:t>
            </a:r>
            <a:endParaRPr lang="cs-CZ"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484784"/>
            <a:ext cx="3305175" cy="3486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3968" y="2564904"/>
            <a:ext cx="3895725" cy="1914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Šipka doprava 3"/>
          <p:cNvSpPr/>
          <p:nvPr/>
        </p:nvSpPr>
        <p:spPr>
          <a:xfrm>
            <a:off x="2411760" y="2996952"/>
            <a:ext cx="1872208" cy="36004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787532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Credit</a:t>
            </a:r>
            <a:r>
              <a:rPr lang="cs-CZ" dirty="0" smtClean="0"/>
              <a:t> </a:t>
            </a:r>
            <a:r>
              <a:rPr lang="cs-CZ" dirty="0" err="1" smtClean="0"/>
              <a:t>Memo</a:t>
            </a:r>
            <a:endParaRPr lang="cs-CZ" dirty="0"/>
          </a:p>
        </p:txBody>
      </p:sp>
      <p:sp>
        <p:nvSpPr>
          <p:cNvPr id="4" name="Šipka doprava 3"/>
          <p:cNvSpPr/>
          <p:nvPr/>
        </p:nvSpPr>
        <p:spPr>
          <a:xfrm>
            <a:off x="844353" y="5013175"/>
            <a:ext cx="3744416" cy="13681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p:cNvSpPr/>
          <p:nvPr/>
        </p:nvSpPr>
        <p:spPr>
          <a:xfrm>
            <a:off x="2716561" y="5481975"/>
            <a:ext cx="655949"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cs-CZ"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F11</a:t>
            </a:r>
            <a:endParaRPr lang="cs-CZ"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92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88769" y="5031576"/>
            <a:ext cx="2541637" cy="13497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1628800"/>
            <a:ext cx="6158806" cy="30911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117413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Posted</a:t>
            </a:r>
            <a:r>
              <a:rPr lang="cs-CZ" dirty="0" smtClean="0"/>
              <a:t> CM</a:t>
            </a:r>
            <a:endParaRPr lang="cs-CZ"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772816"/>
            <a:ext cx="5256584" cy="47074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232277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ZA" dirty="0" smtClean="0"/>
              <a:t>Entries after CM was  posted</a:t>
            </a:r>
            <a:endParaRPr lang="en-ZA"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476333"/>
            <a:ext cx="7427491" cy="14067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ovéPole 4"/>
          <p:cNvSpPr txBox="1"/>
          <p:nvPr/>
        </p:nvSpPr>
        <p:spPr>
          <a:xfrm>
            <a:off x="3203848" y="1476333"/>
            <a:ext cx="1422184" cy="253916"/>
          </a:xfrm>
          <a:prstGeom prst="rect">
            <a:avLst/>
          </a:prstGeom>
          <a:noFill/>
        </p:spPr>
        <p:txBody>
          <a:bodyPr wrap="none" rtlCol="0">
            <a:spAutoFit/>
          </a:bodyPr>
          <a:lstStyle/>
          <a:p>
            <a:r>
              <a:rPr lang="cs-CZ" sz="1050" b="1" dirty="0" err="1" smtClean="0">
                <a:solidFill>
                  <a:srgbClr val="0070C0"/>
                </a:solidFill>
              </a:rPr>
              <a:t>VendorLedger</a:t>
            </a:r>
            <a:r>
              <a:rPr lang="cs-CZ" sz="1050" b="1" dirty="0" smtClean="0">
                <a:solidFill>
                  <a:srgbClr val="0070C0"/>
                </a:solidFill>
              </a:rPr>
              <a:t> </a:t>
            </a:r>
            <a:r>
              <a:rPr lang="cs-CZ" sz="1050" b="1" dirty="0" err="1" smtClean="0">
                <a:solidFill>
                  <a:srgbClr val="0070C0"/>
                </a:solidFill>
              </a:rPr>
              <a:t>Entries</a:t>
            </a:r>
            <a:endParaRPr lang="cs-CZ" sz="1050" b="1" dirty="0">
              <a:solidFill>
                <a:srgbClr val="0070C0"/>
              </a:solidFill>
            </a:endParaRPr>
          </a:p>
        </p:txBody>
      </p:sp>
      <p:pic>
        <p:nvPicPr>
          <p:cNvPr id="1126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188" y="3501008"/>
            <a:ext cx="7270651" cy="9172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ovéPole 6"/>
          <p:cNvSpPr txBox="1"/>
          <p:nvPr/>
        </p:nvSpPr>
        <p:spPr>
          <a:xfrm>
            <a:off x="3059832" y="3501008"/>
            <a:ext cx="1268296" cy="253916"/>
          </a:xfrm>
          <a:prstGeom prst="rect">
            <a:avLst/>
          </a:prstGeom>
          <a:noFill/>
        </p:spPr>
        <p:txBody>
          <a:bodyPr wrap="none" rtlCol="0">
            <a:spAutoFit/>
          </a:bodyPr>
          <a:lstStyle/>
          <a:p>
            <a:r>
              <a:rPr lang="cs-CZ" sz="1050" b="1" dirty="0" err="1" smtClean="0">
                <a:solidFill>
                  <a:srgbClr val="0070C0"/>
                </a:solidFill>
              </a:rPr>
              <a:t>Item</a:t>
            </a:r>
            <a:r>
              <a:rPr lang="cs-CZ" sz="1050" b="1" dirty="0" smtClean="0">
                <a:solidFill>
                  <a:srgbClr val="0070C0"/>
                </a:solidFill>
              </a:rPr>
              <a:t> </a:t>
            </a:r>
            <a:r>
              <a:rPr lang="cs-CZ" sz="1050" b="1" dirty="0" err="1" smtClean="0">
                <a:solidFill>
                  <a:srgbClr val="0070C0"/>
                </a:solidFill>
              </a:rPr>
              <a:t>Ledger</a:t>
            </a:r>
            <a:r>
              <a:rPr lang="cs-CZ" sz="1050" b="1" dirty="0" smtClean="0">
                <a:solidFill>
                  <a:srgbClr val="0070C0"/>
                </a:solidFill>
              </a:rPr>
              <a:t> </a:t>
            </a:r>
            <a:r>
              <a:rPr lang="cs-CZ" sz="1050" b="1" dirty="0" err="1" smtClean="0">
                <a:solidFill>
                  <a:srgbClr val="0070C0"/>
                </a:solidFill>
              </a:rPr>
              <a:t>Entries</a:t>
            </a:r>
            <a:endParaRPr lang="cs-CZ" sz="1050" b="1" dirty="0">
              <a:solidFill>
                <a:srgbClr val="0070C0"/>
              </a:solidFill>
            </a:endParaRPr>
          </a:p>
        </p:txBody>
      </p:sp>
    </p:spTree>
    <p:extLst>
      <p:ext uri="{BB962C8B-B14F-4D97-AF65-F5344CB8AC3E}">
        <p14:creationId xmlns:p14="http://schemas.microsoft.com/office/powerpoint/2010/main" val="12450958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Another method of CM </a:t>
            </a:r>
            <a:r>
              <a:rPr lang="en-US" dirty="0" err="1" smtClean="0"/>
              <a:t>cr</a:t>
            </a:r>
            <a:r>
              <a:rPr lang="cs-CZ" dirty="0" smtClean="0"/>
              <a:t>e</a:t>
            </a:r>
            <a:r>
              <a:rPr lang="en-US" dirty="0" err="1" smtClean="0"/>
              <a:t>ation</a:t>
            </a:r>
            <a:endParaRPr lang="en-US" dirty="0"/>
          </a:p>
        </p:txBody>
      </p:sp>
      <p:sp>
        <p:nvSpPr>
          <p:cNvPr id="5" name="Šipka dolů 4"/>
          <p:cNvSpPr/>
          <p:nvPr/>
        </p:nvSpPr>
        <p:spPr>
          <a:xfrm>
            <a:off x="7834072" y="4904959"/>
            <a:ext cx="216024" cy="504056"/>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229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700808"/>
            <a:ext cx="7895793" cy="3217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extovéPole 9"/>
          <p:cNvSpPr txBox="1"/>
          <p:nvPr/>
        </p:nvSpPr>
        <p:spPr>
          <a:xfrm>
            <a:off x="5364088" y="2204864"/>
            <a:ext cx="3186706" cy="830997"/>
          </a:xfrm>
          <a:prstGeom prst="rect">
            <a:avLst/>
          </a:prstGeom>
          <a:noFill/>
        </p:spPr>
        <p:txBody>
          <a:bodyPr wrap="none" rtlCol="0">
            <a:spAutoFit/>
          </a:bodyPr>
          <a:lstStyle/>
          <a:p>
            <a:r>
              <a:rPr lang="en-ZA" sz="1200" b="1" dirty="0" smtClean="0">
                <a:solidFill>
                  <a:srgbClr val="FF0000"/>
                </a:solidFill>
              </a:rPr>
              <a:t>Show field </a:t>
            </a:r>
            <a:r>
              <a:rPr lang="en-ZA" sz="1200" b="1" dirty="0" err="1" smtClean="0">
                <a:solidFill>
                  <a:srgbClr val="FF0000"/>
                </a:solidFill>
              </a:rPr>
              <a:t>Appl</a:t>
            </a:r>
            <a:r>
              <a:rPr lang="en-ZA" sz="1200" b="1" dirty="0" smtClean="0">
                <a:solidFill>
                  <a:srgbClr val="FF0000"/>
                </a:solidFill>
              </a:rPr>
              <a:t>-to Item Entry and by use of F6 </a:t>
            </a:r>
          </a:p>
          <a:p>
            <a:r>
              <a:rPr lang="en-ZA" sz="1200" b="1" dirty="0" smtClean="0">
                <a:solidFill>
                  <a:srgbClr val="FF0000"/>
                </a:solidFill>
              </a:rPr>
              <a:t>make a choice, which entry will be credited.</a:t>
            </a:r>
          </a:p>
          <a:p>
            <a:r>
              <a:rPr lang="en-ZA" sz="1200" b="1" dirty="0" smtClean="0">
                <a:solidFill>
                  <a:srgbClr val="FF0000"/>
                </a:solidFill>
              </a:rPr>
              <a:t>You have firstly manually enter Item Number ,</a:t>
            </a:r>
          </a:p>
          <a:p>
            <a:r>
              <a:rPr lang="en-ZA" sz="1200" b="1" dirty="0" smtClean="0">
                <a:solidFill>
                  <a:srgbClr val="FF0000"/>
                </a:solidFill>
              </a:rPr>
              <a:t>Location and quantity</a:t>
            </a:r>
            <a:endParaRPr lang="en-ZA" sz="1200" b="1" dirty="0">
              <a:solidFill>
                <a:srgbClr val="FF0000"/>
              </a:solidFill>
            </a:endParaRPr>
          </a:p>
        </p:txBody>
      </p:sp>
      <p:pic>
        <p:nvPicPr>
          <p:cNvPr id="1229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682" y="5661248"/>
            <a:ext cx="8433531" cy="8134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37033" y="1164120"/>
            <a:ext cx="495498" cy="4954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ovéPole 12"/>
          <p:cNvSpPr txBox="1"/>
          <p:nvPr/>
        </p:nvSpPr>
        <p:spPr>
          <a:xfrm>
            <a:off x="7349728" y="1171790"/>
            <a:ext cx="1527982" cy="523220"/>
          </a:xfrm>
          <a:prstGeom prst="rect">
            <a:avLst/>
          </a:prstGeom>
          <a:noFill/>
        </p:spPr>
        <p:txBody>
          <a:bodyPr wrap="none" rtlCol="0">
            <a:spAutoFit/>
          </a:bodyPr>
          <a:lstStyle/>
          <a:p>
            <a:r>
              <a:rPr lang="cs-CZ" sz="1400" b="1" dirty="0" err="1" smtClean="0">
                <a:solidFill>
                  <a:srgbClr val="FF0000"/>
                </a:solidFill>
              </a:rPr>
              <a:t>Only</a:t>
            </a:r>
            <a:r>
              <a:rPr lang="cs-CZ" sz="1400" b="1" dirty="0" smtClean="0">
                <a:solidFill>
                  <a:srgbClr val="FF0000"/>
                </a:solidFill>
              </a:rPr>
              <a:t> Czech </a:t>
            </a:r>
            <a:r>
              <a:rPr lang="cs-CZ" sz="1400" b="1" dirty="0" err="1" smtClean="0">
                <a:solidFill>
                  <a:srgbClr val="FF0000"/>
                </a:solidFill>
              </a:rPr>
              <a:t>course</a:t>
            </a:r>
            <a:endParaRPr lang="cs-CZ" sz="1400" b="1" dirty="0" smtClean="0">
              <a:solidFill>
                <a:srgbClr val="FF0000"/>
              </a:solidFill>
            </a:endParaRPr>
          </a:p>
          <a:p>
            <a:r>
              <a:rPr lang="cs-CZ" sz="1400" b="1" dirty="0" smtClean="0">
                <a:solidFill>
                  <a:srgbClr val="FF0000"/>
                </a:solidFill>
              </a:rPr>
              <a:t>BPH_PIS2 !!!!</a:t>
            </a:r>
            <a:endParaRPr lang="cs-CZ" sz="1400" b="1" dirty="0">
              <a:solidFill>
                <a:srgbClr val="FF0000"/>
              </a:solidFill>
            </a:endParaRPr>
          </a:p>
        </p:txBody>
      </p:sp>
    </p:spTree>
    <p:extLst>
      <p:ext uri="{BB962C8B-B14F-4D97-AF65-F5344CB8AC3E}">
        <p14:creationId xmlns:p14="http://schemas.microsoft.com/office/powerpoint/2010/main" val="293893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Created</a:t>
            </a:r>
            <a:r>
              <a:rPr lang="cs-CZ" dirty="0" smtClean="0"/>
              <a:t> CM</a:t>
            </a:r>
            <a:endParaRPr lang="cs-CZ" dirty="0"/>
          </a:p>
        </p:txBody>
      </p:sp>
      <p:pic>
        <p:nvPicPr>
          <p:cNvPr id="1331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556792"/>
            <a:ext cx="6950621" cy="2788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ovéPole 3"/>
          <p:cNvSpPr txBox="1"/>
          <p:nvPr/>
        </p:nvSpPr>
        <p:spPr>
          <a:xfrm>
            <a:off x="1979712" y="4725144"/>
            <a:ext cx="6552728" cy="646331"/>
          </a:xfrm>
          <a:prstGeom prst="rect">
            <a:avLst/>
          </a:prstGeom>
          <a:noFill/>
        </p:spPr>
        <p:txBody>
          <a:bodyPr wrap="square" rtlCol="0">
            <a:spAutoFit/>
          </a:bodyPr>
          <a:lstStyle/>
          <a:p>
            <a:r>
              <a:rPr lang="cs-CZ" dirty="0" err="1" smtClean="0"/>
              <a:t>Next</a:t>
            </a:r>
            <a:r>
              <a:rPr lang="cs-CZ" dirty="0" smtClean="0"/>
              <a:t> step </a:t>
            </a:r>
            <a:r>
              <a:rPr lang="cs-CZ" dirty="0" err="1" smtClean="0"/>
              <a:t>is</a:t>
            </a:r>
            <a:r>
              <a:rPr lang="cs-CZ" dirty="0" smtClean="0"/>
              <a:t> to </a:t>
            </a:r>
            <a:r>
              <a:rPr lang="cs-CZ" dirty="0" err="1" smtClean="0"/>
              <a:t>apply</a:t>
            </a:r>
            <a:r>
              <a:rPr lang="cs-CZ" dirty="0" smtClean="0"/>
              <a:t> </a:t>
            </a:r>
            <a:r>
              <a:rPr lang="cs-CZ" dirty="0" err="1" smtClean="0"/>
              <a:t>Vendor</a:t>
            </a:r>
            <a:r>
              <a:rPr lang="cs-CZ" dirty="0" smtClean="0"/>
              <a:t> </a:t>
            </a:r>
            <a:r>
              <a:rPr lang="cs-CZ" dirty="0" err="1" smtClean="0"/>
              <a:t>document</a:t>
            </a:r>
            <a:r>
              <a:rPr lang="cs-CZ" dirty="0" smtClean="0"/>
              <a:t> by use </a:t>
            </a:r>
          </a:p>
          <a:p>
            <a:r>
              <a:rPr lang="cs-CZ" dirty="0" err="1" smtClean="0"/>
              <a:t>of</a:t>
            </a:r>
            <a:r>
              <a:rPr lang="cs-CZ" dirty="0" smtClean="0"/>
              <a:t> </a:t>
            </a:r>
            <a:r>
              <a:rPr lang="cs-CZ" dirty="0" err="1" smtClean="0"/>
              <a:t>Apply</a:t>
            </a:r>
            <a:r>
              <a:rPr lang="cs-CZ" dirty="0" smtClean="0"/>
              <a:t> </a:t>
            </a:r>
            <a:r>
              <a:rPr lang="cs-CZ" dirty="0" err="1" smtClean="0"/>
              <a:t>Entries</a:t>
            </a:r>
            <a:r>
              <a:rPr lang="cs-CZ" dirty="0" smtClean="0"/>
              <a:t> =</a:t>
            </a:r>
            <a:r>
              <a:rPr lang="cs-CZ" b="1" dirty="0" smtClean="0"/>
              <a:t>Shift—F9 </a:t>
            </a:r>
            <a:endParaRPr lang="cs-CZ" b="1" dirty="0"/>
          </a:p>
        </p:txBody>
      </p:sp>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3542" y="439737"/>
            <a:ext cx="495498" cy="4954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ovéPole 7"/>
          <p:cNvSpPr txBox="1"/>
          <p:nvPr/>
        </p:nvSpPr>
        <p:spPr>
          <a:xfrm>
            <a:off x="7196237" y="447407"/>
            <a:ext cx="1527982" cy="523220"/>
          </a:xfrm>
          <a:prstGeom prst="rect">
            <a:avLst/>
          </a:prstGeom>
          <a:noFill/>
        </p:spPr>
        <p:txBody>
          <a:bodyPr wrap="none" rtlCol="0">
            <a:spAutoFit/>
          </a:bodyPr>
          <a:lstStyle/>
          <a:p>
            <a:r>
              <a:rPr lang="cs-CZ" sz="1400" b="1" dirty="0" err="1" smtClean="0">
                <a:solidFill>
                  <a:srgbClr val="FF0000"/>
                </a:solidFill>
              </a:rPr>
              <a:t>Only</a:t>
            </a:r>
            <a:r>
              <a:rPr lang="cs-CZ" sz="1400" b="1" dirty="0" smtClean="0">
                <a:solidFill>
                  <a:srgbClr val="FF0000"/>
                </a:solidFill>
              </a:rPr>
              <a:t> Czech </a:t>
            </a:r>
            <a:r>
              <a:rPr lang="cs-CZ" sz="1400" b="1" dirty="0" err="1" smtClean="0">
                <a:solidFill>
                  <a:srgbClr val="FF0000"/>
                </a:solidFill>
              </a:rPr>
              <a:t>course</a:t>
            </a:r>
            <a:endParaRPr lang="cs-CZ" sz="1400" b="1" dirty="0" smtClean="0">
              <a:solidFill>
                <a:srgbClr val="FF0000"/>
              </a:solidFill>
            </a:endParaRPr>
          </a:p>
          <a:p>
            <a:r>
              <a:rPr lang="cs-CZ" sz="1400" b="1" dirty="0" smtClean="0">
                <a:solidFill>
                  <a:srgbClr val="FF0000"/>
                </a:solidFill>
              </a:rPr>
              <a:t>BPH_PIS2 !!!!</a:t>
            </a:r>
            <a:endParaRPr lang="cs-CZ" sz="1400" b="1" dirty="0">
              <a:solidFill>
                <a:srgbClr val="FF0000"/>
              </a:solidFill>
            </a:endParaRPr>
          </a:p>
        </p:txBody>
      </p:sp>
    </p:spTree>
    <p:extLst>
      <p:ext uri="{BB962C8B-B14F-4D97-AF65-F5344CB8AC3E}">
        <p14:creationId xmlns:p14="http://schemas.microsoft.com/office/powerpoint/2010/main" val="8611430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Applied</a:t>
            </a:r>
            <a:r>
              <a:rPr lang="cs-CZ" dirty="0"/>
              <a:t> </a:t>
            </a:r>
            <a:r>
              <a:rPr lang="cs-CZ" dirty="0" err="1"/>
              <a:t>Entries</a:t>
            </a:r>
            <a:r>
              <a:rPr lang="cs-CZ" dirty="0"/>
              <a:t> </a:t>
            </a:r>
            <a:r>
              <a:rPr lang="cs-CZ" dirty="0" err="1"/>
              <a:t>window</a:t>
            </a:r>
            <a:endParaRPr lang="cs-CZ" dirty="0"/>
          </a:p>
        </p:txBody>
      </p:sp>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844824"/>
            <a:ext cx="8461048" cy="32244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Šipka nahoru 3"/>
          <p:cNvSpPr/>
          <p:nvPr/>
        </p:nvSpPr>
        <p:spPr>
          <a:xfrm>
            <a:off x="683568" y="4941168"/>
            <a:ext cx="432048" cy="102406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p:cNvSpPr/>
          <p:nvPr/>
        </p:nvSpPr>
        <p:spPr>
          <a:xfrm>
            <a:off x="323528" y="5974206"/>
            <a:ext cx="1873131" cy="400110"/>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cs-CZ" sz="2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OK and thenF9</a:t>
            </a:r>
            <a:endParaRPr lang="cs-CZ" sz="2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1945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1840" y="5397032"/>
            <a:ext cx="1895813" cy="10351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66345" y="1189082"/>
            <a:ext cx="495498" cy="4954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ovéPole 8"/>
          <p:cNvSpPr txBox="1"/>
          <p:nvPr/>
        </p:nvSpPr>
        <p:spPr>
          <a:xfrm>
            <a:off x="7279040" y="1196752"/>
            <a:ext cx="1527982" cy="523220"/>
          </a:xfrm>
          <a:prstGeom prst="rect">
            <a:avLst/>
          </a:prstGeom>
          <a:noFill/>
        </p:spPr>
        <p:txBody>
          <a:bodyPr wrap="none" rtlCol="0">
            <a:spAutoFit/>
          </a:bodyPr>
          <a:lstStyle/>
          <a:p>
            <a:r>
              <a:rPr lang="cs-CZ" sz="1400" b="1" dirty="0" err="1" smtClean="0">
                <a:solidFill>
                  <a:srgbClr val="FF0000"/>
                </a:solidFill>
              </a:rPr>
              <a:t>Only</a:t>
            </a:r>
            <a:r>
              <a:rPr lang="cs-CZ" sz="1400" b="1" dirty="0" smtClean="0">
                <a:solidFill>
                  <a:srgbClr val="FF0000"/>
                </a:solidFill>
              </a:rPr>
              <a:t> Czech </a:t>
            </a:r>
            <a:r>
              <a:rPr lang="cs-CZ" sz="1400" b="1" dirty="0" err="1" smtClean="0">
                <a:solidFill>
                  <a:srgbClr val="FF0000"/>
                </a:solidFill>
              </a:rPr>
              <a:t>course</a:t>
            </a:r>
            <a:endParaRPr lang="cs-CZ" sz="1400" b="1" dirty="0" smtClean="0">
              <a:solidFill>
                <a:srgbClr val="FF0000"/>
              </a:solidFill>
            </a:endParaRPr>
          </a:p>
          <a:p>
            <a:r>
              <a:rPr lang="cs-CZ" sz="1400" b="1" dirty="0" smtClean="0">
                <a:solidFill>
                  <a:srgbClr val="FF0000"/>
                </a:solidFill>
              </a:rPr>
              <a:t>BPH_PIS2 !!!!</a:t>
            </a:r>
            <a:endParaRPr lang="cs-CZ" sz="1400" b="1" dirty="0">
              <a:solidFill>
                <a:srgbClr val="FF0000"/>
              </a:solidFill>
            </a:endParaRPr>
          </a:p>
        </p:txBody>
      </p:sp>
    </p:spTree>
    <p:extLst>
      <p:ext uri="{BB962C8B-B14F-4D97-AF65-F5344CB8AC3E}">
        <p14:creationId xmlns:p14="http://schemas.microsoft.com/office/powerpoint/2010/main" val="11018563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Entries</a:t>
            </a:r>
            <a:endParaRPr lang="cs-CZ" dirty="0"/>
          </a:p>
        </p:txBody>
      </p:sp>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060848"/>
            <a:ext cx="7658894" cy="12069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48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3670923"/>
            <a:ext cx="8064896" cy="18347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83542" y="439737"/>
            <a:ext cx="495498" cy="4954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ovéPole 6"/>
          <p:cNvSpPr txBox="1"/>
          <p:nvPr/>
        </p:nvSpPr>
        <p:spPr>
          <a:xfrm>
            <a:off x="7196237" y="447407"/>
            <a:ext cx="1527982" cy="523220"/>
          </a:xfrm>
          <a:prstGeom prst="rect">
            <a:avLst/>
          </a:prstGeom>
          <a:noFill/>
        </p:spPr>
        <p:txBody>
          <a:bodyPr wrap="none" rtlCol="0">
            <a:spAutoFit/>
          </a:bodyPr>
          <a:lstStyle/>
          <a:p>
            <a:r>
              <a:rPr lang="cs-CZ" sz="1400" b="1" dirty="0" err="1" smtClean="0">
                <a:solidFill>
                  <a:srgbClr val="FF0000"/>
                </a:solidFill>
              </a:rPr>
              <a:t>Only</a:t>
            </a:r>
            <a:r>
              <a:rPr lang="cs-CZ" sz="1400" b="1" dirty="0" smtClean="0">
                <a:solidFill>
                  <a:srgbClr val="FF0000"/>
                </a:solidFill>
              </a:rPr>
              <a:t> Czech </a:t>
            </a:r>
            <a:r>
              <a:rPr lang="cs-CZ" sz="1400" b="1" dirty="0" err="1" smtClean="0">
                <a:solidFill>
                  <a:srgbClr val="FF0000"/>
                </a:solidFill>
              </a:rPr>
              <a:t>course</a:t>
            </a:r>
            <a:endParaRPr lang="cs-CZ" sz="1400" b="1" dirty="0" smtClean="0">
              <a:solidFill>
                <a:srgbClr val="FF0000"/>
              </a:solidFill>
            </a:endParaRPr>
          </a:p>
          <a:p>
            <a:r>
              <a:rPr lang="cs-CZ" sz="1400" b="1" dirty="0" smtClean="0">
                <a:solidFill>
                  <a:srgbClr val="FF0000"/>
                </a:solidFill>
              </a:rPr>
              <a:t>BPH_PIS2 !!!!</a:t>
            </a:r>
            <a:endParaRPr lang="cs-CZ" sz="1400" b="1" dirty="0">
              <a:solidFill>
                <a:srgbClr val="FF0000"/>
              </a:solidFill>
            </a:endParaRPr>
          </a:p>
        </p:txBody>
      </p:sp>
    </p:spTree>
    <p:extLst>
      <p:ext uri="{BB962C8B-B14F-4D97-AF65-F5344CB8AC3E}">
        <p14:creationId xmlns:p14="http://schemas.microsoft.com/office/powerpoint/2010/main" val="10111135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End </a:t>
            </a:r>
            <a:r>
              <a:rPr lang="cs-CZ" dirty="0" err="1" smtClean="0"/>
              <a:t>of</a:t>
            </a:r>
            <a:r>
              <a:rPr lang="cs-CZ" dirty="0" smtClean="0"/>
              <a:t> </a:t>
            </a:r>
            <a:r>
              <a:rPr lang="cs-CZ" dirty="0" err="1" smtClean="0"/>
              <a:t>the</a:t>
            </a:r>
            <a:r>
              <a:rPr lang="cs-CZ" dirty="0" smtClean="0"/>
              <a:t> </a:t>
            </a:r>
            <a:r>
              <a:rPr lang="cs-CZ" dirty="0" err="1" smtClean="0"/>
              <a:t>section</a:t>
            </a:r>
            <a:r>
              <a:rPr lang="cs-CZ" dirty="0" smtClean="0"/>
              <a:t> XVII. </a:t>
            </a:r>
            <a:endParaRPr lang="cs-CZ" dirty="0"/>
          </a:p>
        </p:txBody>
      </p:sp>
      <p:sp>
        <p:nvSpPr>
          <p:cNvPr id="3" name="Obdélník 2"/>
          <p:cNvSpPr/>
          <p:nvPr/>
        </p:nvSpPr>
        <p:spPr>
          <a:xfrm>
            <a:off x="2286000" y="-373751177"/>
            <a:ext cx="4572000" cy="754360355"/>
          </a:xfrm>
          <a:prstGeom prst="rect">
            <a:avLst/>
          </a:prstGeom>
        </p:spPr>
        <p:txBody>
          <a:bodyPr>
            <a:spAutoFit/>
          </a:bodyPr>
          <a:lstStyle/>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Přihlásit se</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 Používáte-li nástroj pro čtení obrazovky, vypněte Dynamické vyhledávání Google kliknutím sem. </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Internet</a:t>
            </a:r>
          </a:p>
          <a:p>
            <a:endParaRPr lang="cs-CZ" dirty="0"/>
          </a:p>
          <a:p>
            <a:r>
              <a:rPr lang="cs-CZ" dirty="0"/>
              <a:t>Obrázky</a:t>
            </a:r>
          </a:p>
          <a:p>
            <a:endParaRPr lang="cs-CZ" dirty="0"/>
          </a:p>
          <a:p>
            <a:r>
              <a:rPr lang="cs-CZ" dirty="0"/>
              <a:t>Videa</a:t>
            </a:r>
          </a:p>
          <a:p>
            <a:endParaRPr lang="cs-CZ" dirty="0"/>
          </a:p>
          <a:p>
            <a:r>
              <a:rPr lang="cs-CZ" dirty="0"/>
              <a:t>Zprávy</a:t>
            </a:r>
          </a:p>
          <a:p>
            <a:endParaRPr lang="cs-CZ" dirty="0"/>
          </a:p>
          <a:p>
            <a:r>
              <a:rPr lang="cs-CZ" dirty="0"/>
              <a:t>Nákupy</a:t>
            </a:r>
          </a:p>
          <a:p>
            <a:r>
              <a:rPr lang="cs-CZ" dirty="0"/>
              <a:t>Více</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Vyhledávací nástroje</a:t>
            </a:r>
          </a:p>
          <a:p>
            <a:r>
              <a:rPr lang="cs-CZ" dirty="0"/>
              <a:t>Bezpečné vyhledávání</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 </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Výsledky hledání</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  </a:t>
            </a:r>
          </a:p>
          <a:p>
            <a:endParaRPr lang="cs-CZ" dirty="0"/>
          </a:p>
          <a:p>
            <a:r>
              <a:rPr lang="cs-CZ" dirty="0"/>
              <a:t> </a:t>
            </a:r>
          </a:p>
          <a:p>
            <a:endParaRPr lang="cs-CZ" dirty="0"/>
          </a:p>
          <a:p>
            <a:r>
              <a:rPr lang="cs-CZ" dirty="0"/>
              <a:t> </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err="1"/>
              <a:t>RemixYourHealth</a:t>
            </a:r>
            <a:r>
              <a:rPr lang="cs-CZ" dirty="0"/>
              <a:t> </a:t>
            </a:r>
            <a:r>
              <a:rPr lang="cs-CZ" dirty="0" err="1"/>
              <a:t>Workout</a:t>
            </a:r>
            <a:r>
              <a:rPr lang="cs-CZ" dirty="0"/>
              <a:t> </a:t>
            </a:r>
            <a:r>
              <a:rPr lang="cs-CZ" dirty="0" err="1"/>
              <a:t>Series</a:t>
            </a:r>
            <a:r>
              <a:rPr lang="cs-CZ" dirty="0"/>
              <a:t>: </a:t>
            </a:r>
            <a:r>
              <a:rPr lang="cs-CZ" dirty="0" err="1"/>
              <a:t>The</a:t>
            </a:r>
            <a:r>
              <a:rPr lang="cs-CZ" dirty="0"/>
              <a:t> Show </a:t>
            </a:r>
            <a:r>
              <a:rPr lang="cs-CZ" dirty="0" err="1"/>
              <a:t>Stopper</a:t>
            </a:r>
            <a:r>
              <a:rPr lang="cs-CZ" dirty="0"/>
              <a:t> | </a:t>
            </a:r>
            <a:r>
              <a:rPr lang="cs-CZ" dirty="0" err="1"/>
              <a:t>RemixYourHealth</a:t>
            </a:r>
            <a:endParaRPr lang="cs-CZ" dirty="0"/>
          </a:p>
          <a:p>
            <a:endParaRPr lang="cs-CZ" dirty="0"/>
          </a:p>
          <a:p>
            <a:endParaRPr lang="cs-CZ" dirty="0"/>
          </a:p>
          <a:p>
            <a:r>
              <a:rPr lang="cs-CZ" dirty="0"/>
              <a:t>remixyourhealth.com-940 × 400-Vyhledávání pomocí obrázku</a:t>
            </a:r>
          </a:p>
          <a:p>
            <a:r>
              <a:rPr lang="cs-CZ" dirty="0"/>
              <a:t>So </a:t>
            </a:r>
            <a:r>
              <a:rPr lang="cs-CZ" dirty="0" err="1"/>
              <a:t>two</a:t>
            </a:r>
            <a:r>
              <a:rPr lang="cs-CZ" dirty="0"/>
              <a:t> </a:t>
            </a:r>
            <a:r>
              <a:rPr lang="cs-CZ" dirty="0" err="1"/>
              <a:t>weeks</a:t>
            </a:r>
            <a:r>
              <a:rPr lang="cs-CZ" dirty="0"/>
              <a:t> ago I </a:t>
            </a:r>
            <a:r>
              <a:rPr lang="cs-CZ" dirty="0" err="1"/>
              <a:t>introduced</a:t>
            </a:r>
            <a:r>
              <a:rPr lang="cs-CZ" dirty="0"/>
              <a:t> </a:t>
            </a:r>
            <a:r>
              <a:rPr lang="cs-CZ" dirty="0" err="1"/>
              <a:t>you</a:t>
            </a:r>
            <a:r>
              <a:rPr lang="cs-CZ" dirty="0"/>
              <a:t> to </a:t>
            </a:r>
            <a:r>
              <a:rPr lang="cs-CZ" dirty="0" err="1"/>
              <a:t>the</a:t>
            </a:r>
            <a:r>
              <a:rPr lang="cs-CZ" dirty="0"/>
              <a:t> </a:t>
            </a:r>
            <a:r>
              <a:rPr lang="cs-CZ" dirty="0" err="1"/>
              <a:t>ridiculousness</a:t>
            </a:r>
            <a:r>
              <a:rPr lang="cs-CZ" dirty="0"/>
              <a:t> </a:t>
            </a:r>
            <a:r>
              <a:rPr lang="cs-CZ" dirty="0" err="1"/>
              <a:t>that</a:t>
            </a:r>
            <a:r>
              <a:rPr lang="cs-CZ" dirty="0"/>
              <a:t> </a:t>
            </a:r>
            <a:r>
              <a:rPr lang="cs-CZ" dirty="0" err="1"/>
              <a:t>was</a:t>
            </a:r>
            <a:r>
              <a:rPr lang="cs-CZ" dirty="0"/>
              <a:t> “</a:t>
            </a:r>
            <a:r>
              <a:rPr lang="cs-CZ" dirty="0" err="1"/>
              <a:t>The</a:t>
            </a:r>
            <a:r>
              <a:rPr lang="cs-CZ" dirty="0"/>
              <a:t> </a:t>
            </a:r>
            <a:r>
              <a:rPr lang="cs-CZ" dirty="0" err="1"/>
              <a:t>Shredder</a:t>
            </a:r>
            <a:r>
              <a:rPr lang="cs-CZ" dirty="0"/>
              <a:t>” </a:t>
            </a:r>
            <a:r>
              <a:rPr lang="cs-CZ" dirty="0" err="1"/>
              <a:t>workout</a:t>
            </a:r>
            <a:r>
              <a:rPr lang="cs-CZ" dirty="0"/>
              <a:t>. </a:t>
            </a:r>
            <a:r>
              <a:rPr lang="cs-CZ" dirty="0" err="1"/>
              <a:t>Did</a:t>
            </a:r>
            <a:r>
              <a:rPr lang="cs-CZ" dirty="0"/>
              <a:t> </a:t>
            </a:r>
            <a:r>
              <a:rPr lang="cs-CZ" dirty="0" err="1"/>
              <a:t>you</a:t>
            </a:r>
            <a:r>
              <a:rPr lang="cs-CZ" dirty="0"/>
              <a:t> </a:t>
            </a:r>
            <a:r>
              <a:rPr lang="cs-CZ" dirty="0" err="1"/>
              <a:t>try</a:t>
            </a:r>
            <a:r>
              <a:rPr lang="cs-CZ" dirty="0"/>
              <a:t> </a:t>
            </a:r>
            <a:r>
              <a:rPr lang="cs-CZ" dirty="0" err="1"/>
              <a:t>it</a:t>
            </a:r>
            <a:r>
              <a:rPr lang="cs-CZ" dirty="0"/>
              <a:t>? </a:t>
            </a:r>
            <a:r>
              <a:rPr lang="cs-CZ" dirty="0" err="1"/>
              <a:t>How'd</a:t>
            </a:r>
            <a:r>
              <a:rPr lang="cs-CZ" dirty="0"/>
              <a:t> </a:t>
            </a:r>
            <a:r>
              <a:rPr lang="cs-CZ" dirty="0" err="1"/>
              <a:t>it</a:t>
            </a:r>
            <a:r>
              <a:rPr lang="cs-CZ" dirty="0"/>
              <a:t> go? </a:t>
            </a:r>
            <a:r>
              <a:rPr lang="cs-CZ" dirty="0" err="1"/>
              <a:t>If</a:t>
            </a:r>
            <a:r>
              <a:rPr lang="cs-CZ" dirty="0"/>
              <a:t> </a:t>
            </a:r>
            <a:r>
              <a:rPr lang="cs-CZ" dirty="0" err="1"/>
              <a:t>you</a:t>
            </a:r>
            <a:r>
              <a:rPr lang="cs-CZ" dirty="0"/>
              <a:t> made </a:t>
            </a:r>
            <a:r>
              <a:rPr lang="cs-CZ" dirty="0" err="1"/>
              <a:t>it</a:t>
            </a:r>
            <a:r>
              <a:rPr lang="cs-CZ" dirty="0"/>
              <a:t> to </a:t>
            </a:r>
            <a:r>
              <a:rPr lang="cs-CZ" dirty="0" err="1"/>
              <a:t>the</a:t>
            </a:r>
            <a:r>
              <a:rPr lang="cs-CZ" dirty="0"/>
              <a:t> end </a:t>
            </a:r>
            <a:r>
              <a:rPr lang="cs-CZ" dirty="0" err="1"/>
              <a:t>of</a:t>
            </a:r>
            <a:r>
              <a:rPr lang="cs-CZ" dirty="0"/>
              <a:t> </a:t>
            </a:r>
            <a:r>
              <a:rPr lang="cs-CZ" dirty="0" err="1"/>
              <a:t>the</a:t>
            </a:r>
            <a:r>
              <a:rPr lang="cs-CZ" dirty="0"/>
              <a:t> ...</a:t>
            </a:r>
          </a:p>
          <a:p>
            <a:endParaRPr lang="cs-CZ" dirty="0"/>
          </a:p>
          <a:p>
            <a:endParaRPr lang="cs-CZ" dirty="0"/>
          </a:p>
          <a:p>
            <a:r>
              <a:rPr lang="cs-CZ" dirty="0"/>
              <a:t>Navštívit stránku Zobrazit obrázek </a:t>
            </a:r>
          </a:p>
          <a:p>
            <a:endParaRPr lang="cs-CZ" dirty="0"/>
          </a:p>
          <a:p>
            <a:r>
              <a:rPr lang="cs-CZ" dirty="0"/>
              <a:t> </a:t>
            </a:r>
          </a:p>
          <a:p>
            <a:endParaRPr lang="cs-CZ" dirty="0"/>
          </a:p>
          <a:p>
            <a:r>
              <a:rPr lang="cs-CZ" dirty="0"/>
              <a:t> </a:t>
            </a:r>
          </a:p>
          <a:p>
            <a:endParaRPr lang="cs-CZ" dirty="0"/>
          </a:p>
          <a:p>
            <a:endParaRPr lang="cs-CZ" dirty="0"/>
          </a:p>
          <a:p>
            <a:endParaRPr lang="cs-CZ" dirty="0"/>
          </a:p>
          <a:p>
            <a:r>
              <a:rPr lang="cs-CZ" dirty="0"/>
              <a:t>Související obrázky:</a:t>
            </a:r>
          </a:p>
          <a:p>
            <a:endParaRPr lang="cs-CZ" dirty="0"/>
          </a:p>
          <a:p>
            <a:r>
              <a:rPr lang="cs-CZ" dirty="0"/>
              <a:t>Zobrazit další</a:t>
            </a:r>
          </a:p>
          <a:p>
            <a:r>
              <a:rPr lang="cs-CZ" dirty="0"/>
              <a:t>Na obrázky se mohou vztahovat autorská práva.-Odeslat zpětnou vazbu</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Not </a:t>
            </a:r>
            <a:r>
              <a:rPr lang="cs-CZ" dirty="0" err="1"/>
              <a:t>Dead</a:t>
            </a:r>
            <a:r>
              <a:rPr lang="cs-CZ" dirty="0"/>
              <a:t> </a:t>
            </a:r>
            <a:r>
              <a:rPr lang="cs-CZ" dirty="0" err="1"/>
              <a:t>Yet</a:t>
            </a:r>
            <a:r>
              <a:rPr lang="cs-CZ" dirty="0"/>
              <a:t> </a:t>
            </a:r>
            <a:r>
              <a:rPr lang="cs-CZ" dirty="0" err="1"/>
              <a:t>Radio</a:t>
            </a:r>
            <a:r>
              <a:rPr lang="cs-CZ" dirty="0"/>
              <a:t> | </a:t>
            </a:r>
            <a:r>
              <a:rPr lang="cs-CZ" dirty="0" err="1"/>
              <a:t>Podcast</a:t>
            </a:r>
            <a:r>
              <a:rPr lang="cs-CZ" dirty="0"/>
              <a:t> </a:t>
            </a:r>
            <a:r>
              <a:rPr lang="cs-CZ" dirty="0" err="1"/>
              <a:t>featuring</a:t>
            </a:r>
            <a:r>
              <a:rPr lang="cs-CZ" dirty="0"/>
              <a:t> </a:t>
            </a:r>
            <a:r>
              <a:rPr lang="cs-CZ" dirty="0" err="1"/>
              <a:t>Tommy</a:t>
            </a:r>
            <a:r>
              <a:rPr lang="cs-CZ" dirty="0"/>
              <a:t> </a:t>
            </a:r>
            <a:r>
              <a:rPr lang="cs-CZ" dirty="0" err="1"/>
              <a:t>Bateman</a:t>
            </a:r>
            <a:r>
              <a:rPr lang="cs-CZ" dirty="0"/>
              <a:t> &amp; Alex </a:t>
            </a:r>
            <a:r>
              <a:rPr lang="cs-CZ" dirty="0" err="1"/>
              <a:t>Corolla</a:t>
            </a:r>
            <a:endParaRPr lang="cs-CZ" dirty="0"/>
          </a:p>
          <a:p>
            <a:endParaRPr lang="cs-CZ" dirty="0"/>
          </a:p>
          <a:p>
            <a:endParaRPr lang="cs-CZ" dirty="0"/>
          </a:p>
          <a:p>
            <a:r>
              <a:rPr lang="cs-CZ" dirty="0"/>
              <a:t>www.notdeadyetradio.com-447 × 280-Vyhledávání pomocí obrázku</a:t>
            </a:r>
          </a:p>
          <a:p>
            <a:r>
              <a:rPr lang="cs-CZ" dirty="0" err="1"/>
              <a:t>Tommy</a:t>
            </a:r>
            <a:r>
              <a:rPr lang="cs-CZ" dirty="0"/>
              <a:t> </a:t>
            </a:r>
            <a:r>
              <a:rPr lang="cs-CZ" dirty="0" err="1"/>
              <a:t>starts</a:t>
            </a:r>
            <a:r>
              <a:rPr lang="cs-CZ" dirty="0"/>
              <a:t> </a:t>
            </a:r>
            <a:r>
              <a:rPr lang="cs-CZ" dirty="0" err="1"/>
              <a:t>the</a:t>
            </a:r>
            <a:r>
              <a:rPr lang="cs-CZ" dirty="0"/>
              <a:t> show </a:t>
            </a:r>
            <a:r>
              <a:rPr lang="cs-CZ" dirty="0" err="1"/>
              <a:t>off</a:t>
            </a:r>
            <a:r>
              <a:rPr lang="cs-CZ" dirty="0"/>
              <a:t> in </a:t>
            </a:r>
            <a:r>
              <a:rPr lang="cs-CZ" dirty="0" err="1"/>
              <a:t>an</a:t>
            </a:r>
            <a:r>
              <a:rPr lang="cs-CZ" dirty="0"/>
              <a:t> </a:t>
            </a:r>
            <a:r>
              <a:rPr lang="cs-CZ" dirty="0" err="1"/>
              <a:t>unusual</a:t>
            </a:r>
            <a:r>
              <a:rPr lang="cs-CZ" dirty="0"/>
              <a:t> </a:t>
            </a:r>
            <a:r>
              <a:rPr lang="cs-CZ" dirty="0" err="1"/>
              <a:t>fashion</a:t>
            </a:r>
            <a:r>
              <a:rPr lang="cs-CZ" dirty="0"/>
              <a:t>. He </a:t>
            </a:r>
            <a:r>
              <a:rPr lang="cs-CZ" dirty="0" err="1"/>
              <a:t>announces</a:t>
            </a:r>
            <a:r>
              <a:rPr lang="cs-CZ" dirty="0"/>
              <a:t> </a:t>
            </a:r>
            <a:r>
              <a:rPr lang="cs-CZ" dirty="0" err="1"/>
              <a:t>the</a:t>
            </a:r>
            <a:r>
              <a:rPr lang="cs-CZ" dirty="0"/>
              <a:t> show </a:t>
            </a:r>
            <a:r>
              <a:rPr lang="cs-CZ" dirty="0" err="1"/>
              <a:t>is</a:t>
            </a:r>
            <a:r>
              <a:rPr lang="cs-CZ" dirty="0"/>
              <a:t> </a:t>
            </a:r>
            <a:r>
              <a:rPr lang="cs-CZ" dirty="0" err="1"/>
              <a:t>ending</a:t>
            </a:r>
            <a:r>
              <a:rPr lang="cs-CZ" dirty="0"/>
              <a:t>. </a:t>
            </a:r>
            <a:r>
              <a:rPr lang="cs-CZ" dirty="0" err="1"/>
              <a:t>The</a:t>
            </a:r>
            <a:r>
              <a:rPr lang="cs-CZ" dirty="0"/>
              <a:t> </a:t>
            </a:r>
            <a:r>
              <a:rPr lang="cs-CZ" dirty="0" err="1"/>
              <a:t>time</a:t>
            </a:r>
            <a:r>
              <a:rPr lang="cs-CZ" dirty="0"/>
              <a:t> he </a:t>
            </a:r>
            <a:r>
              <a:rPr lang="cs-CZ" dirty="0" err="1"/>
              <a:t>puts</a:t>
            </a:r>
            <a:r>
              <a:rPr lang="cs-CZ" dirty="0"/>
              <a:t> in </a:t>
            </a:r>
            <a:r>
              <a:rPr lang="cs-CZ" dirty="0" err="1"/>
              <a:t>isn't</a:t>
            </a:r>
            <a:r>
              <a:rPr lang="cs-CZ" dirty="0"/>
              <a:t> </a:t>
            </a:r>
            <a:r>
              <a:rPr lang="cs-CZ" dirty="0" err="1"/>
              <a:t>worth</a:t>
            </a:r>
            <a:r>
              <a:rPr lang="cs-CZ" dirty="0"/>
              <a:t> </a:t>
            </a:r>
            <a:r>
              <a:rPr lang="cs-CZ" dirty="0" err="1"/>
              <a:t>the</a:t>
            </a:r>
            <a:r>
              <a:rPr lang="cs-CZ" dirty="0"/>
              <a:t> “</a:t>
            </a:r>
            <a:r>
              <a:rPr lang="cs-CZ" dirty="0" err="1"/>
              <a:t>rewards</a:t>
            </a:r>
            <a:r>
              <a:rPr lang="cs-CZ" dirty="0"/>
              <a:t>” </a:t>
            </a:r>
            <a:r>
              <a:rPr lang="cs-CZ" dirty="0" err="1"/>
              <a:t>he's</a:t>
            </a:r>
            <a:r>
              <a:rPr lang="cs-CZ" dirty="0"/>
              <a:t> </a:t>
            </a:r>
            <a:r>
              <a:rPr lang="cs-CZ" dirty="0" err="1"/>
              <a:t>getting</a:t>
            </a:r>
            <a:r>
              <a:rPr lang="cs-CZ" dirty="0"/>
              <a:t>.</a:t>
            </a:r>
          </a:p>
          <a:p>
            <a:endParaRPr lang="cs-CZ" dirty="0"/>
          </a:p>
          <a:p>
            <a:endParaRPr lang="cs-CZ" dirty="0"/>
          </a:p>
          <a:p>
            <a:r>
              <a:rPr lang="cs-CZ" dirty="0"/>
              <a:t>Navštívit stránku Zobrazit obrázek </a:t>
            </a:r>
          </a:p>
          <a:p>
            <a:endParaRPr lang="cs-CZ" dirty="0"/>
          </a:p>
          <a:p>
            <a:r>
              <a:rPr lang="cs-CZ" dirty="0"/>
              <a:t> </a:t>
            </a:r>
          </a:p>
          <a:p>
            <a:endParaRPr lang="cs-CZ" dirty="0"/>
          </a:p>
          <a:p>
            <a:r>
              <a:rPr lang="cs-CZ" dirty="0"/>
              <a:t> </a:t>
            </a:r>
          </a:p>
          <a:p>
            <a:endParaRPr lang="cs-CZ" dirty="0"/>
          </a:p>
          <a:p>
            <a:endParaRPr lang="cs-CZ" dirty="0"/>
          </a:p>
          <a:p>
            <a:endParaRPr lang="cs-CZ" dirty="0"/>
          </a:p>
          <a:p>
            <a:r>
              <a:rPr lang="cs-CZ" dirty="0"/>
              <a:t>Související obrázky:</a:t>
            </a:r>
          </a:p>
          <a:p>
            <a:endParaRPr lang="cs-CZ" dirty="0"/>
          </a:p>
          <a:p>
            <a:endParaRPr lang="cs-CZ" dirty="0"/>
          </a:p>
          <a:p>
            <a:r>
              <a:rPr lang="cs-CZ" dirty="0"/>
              <a:t>Zobrazit další</a:t>
            </a:r>
          </a:p>
          <a:p>
            <a:r>
              <a:rPr lang="cs-CZ" dirty="0"/>
              <a:t>Na obrázky se mohou vztahovat autorská práva.-Odeslat zpětnou vazbu</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G4 </a:t>
            </a:r>
            <a:r>
              <a:rPr lang="cs-CZ" dirty="0" err="1"/>
              <a:t>Cancels</a:t>
            </a:r>
            <a:r>
              <a:rPr lang="cs-CZ" dirty="0"/>
              <a:t> '</a:t>
            </a:r>
            <a:r>
              <a:rPr lang="cs-CZ" dirty="0" err="1"/>
              <a:t>Attack</a:t>
            </a:r>
            <a:r>
              <a:rPr lang="cs-CZ" dirty="0"/>
              <a:t> </a:t>
            </a:r>
            <a:r>
              <a:rPr lang="cs-CZ" dirty="0" err="1"/>
              <a:t>of</a:t>
            </a:r>
            <a:r>
              <a:rPr lang="cs-CZ" dirty="0"/>
              <a:t> </a:t>
            </a:r>
            <a:r>
              <a:rPr lang="cs-CZ" dirty="0" err="1"/>
              <a:t>the</a:t>
            </a:r>
            <a:r>
              <a:rPr lang="cs-CZ" dirty="0"/>
              <a:t> Show,' 'X-Play' - Hollywood </a:t>
            </a:r>
            <a:r>
              <a:rPr lang="cs-CZ" dirty="0" err="1"/>
              <a:t>Reporter</a:t>
            </a:r>
            <a:endParaRPr lang="cs-CZ" dirty="0"/>
          </a:p>
          <a:p>
            <a:endParaRPr lang="cs-CZ" dirty="0"/>
          </a:p>
          <a:p>
            <a:endParaRPr lang="cs-CZ" dirty="0"/>
          </a:p>
          <a:p>
            <a:r>
              <a:rPr lang="cs-CZ" dirty="0"/>
              <a:t>www.hollywoodreporter.com-565 × 318-Vyhledávání pomocí obrázku</a:t>
            </a:r>
          </a:p>
          <a:p>
            <a:r>
              <a:rPr lang="cs-CZ" dirty="0" err="1"/>
              <a:t>Attack</a:t>
            </a:r>
            <a:r>
              <a:rPr lang="cs-CZ" dirty="0"/>
              <a:t> </a:t>
            </a:r>
            <a:r>
              <a:rPr lang="cs-CZ" dirty="0" err="1"/>
              <a:t>of</a:t>
            </a:r>
            <a:r>
              <a:rPr lang="cs-CZ" dirty="0"/>
              <a:t> </a:t>
            </a:r>
            <a:r>
              <a:rPr lang="cs-CZ" dirty="0" err="1"/>
              <a:t>the</a:t>
            </a:r>
            <a:r>
              <a:rPr lang="cs-CZ" dirty="0"/>
              <a:t> Show Logo (2) - H 2012</a:t>
            </a:r>
          </a:p>
          <a:p>
            <a:endParaRPr lang="cs-CZ" dirty="0"/>
          </a:p>
          <a:p>
            <a:endParaRPr lang="cs-CZ" dirty="0"/>
          </a:p>
          <a:p>
            <a:r>
              <a:rPr lang="cs-CZ" dirty="0"/>
              <a:t>Navštívit stránku Zobrazit obrázek </a:t>
            </a:r>
          </a:p>
          <a:p>
            <a:endParaRPr lang="cs-CZ" dirty="0"/>
          </a:p>
          <a:p>
            <a:r>
              <a:rPr lang="cs-CZ" dirty="0"/>
              <a:t> </a:t>
            </a:r>
          </a:p>
          <a:p>
            <a:endParaRPr lang="cs-CZ" dirty="0"/>
          </a:p>
          <a:p>
            <a:r>
              <a:rPr lang="cs-CZ" dirty="0"/>
              <a:t> </a:t>
            </a:r>
          </a:p>
          <a:p>
            <a:endParaRPr lang="cs-CZ" dirty="0"/>
          </a:p>
          <a:p>
            <a:endParaRPr lang="cs-CZ" dirty="0"/>
          </a:p>
          <a:p>
            <a:endParaRPr lang="cs-CZ" dirty="0"/>
          </a:p>
          <a:p>
            <a:r>
              <a:rPr lang="cs-CZ" dirty="0"/>
              <a:t>Související obrázky:</a:t>
            </a:r>
          </a:p>
          <a:p>
            <a:endParaRPr lang="cs-CZ" dirty="0"/>
          </a:p>
          <a:p>
            <a:r>
              <a:rPr lang="cs-CZ" dirty="0"/>
              <a:t>Zobrazit další</a:t>
            </a:r>
          </a:p>
          <a:p>
            <a:r>
              <a:rPr lang="cs-CZ" dirty="0"/>
              <a:t>Na obrázky se mohou vztahovat autorská práva.-Odeslat zpětnou vazbu</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 </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2132856"/>
            <a:ext cx="4572000" cy="28655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4971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Credit</a:t>
            </a:r>
            <a:r>
              <a:rPr lang="cs-CZ" dirty="0" smtClean="0"/>
              <a:t> </a:t>
            </a:r>
            <a:r>
              <a:rPr lang="cs-CZ" dirty="0" err="1" smtClean="0"/>
              <a:t>Memo</a:t>
            </a:r>
            <a:endParaRPr lang="en-ZA" dirty="0"/>
          </a:p>
        </p:txBody>
      </p:sp>
      <p:sp>
        <p:nvSpPr>
          <p:cNvPr id="3" name="Zástupný symbol pro obsah 2"/>
          <p:cNvSpPr>
            <a:spLocks noGrp="1"/>
          </p:cNvSpPr>
          <p:nvPr>
            <p:ph idx="1"/>
          </p:nvPr>
        </p:nvSpPr>
        <p:spPr/>
        <p:txBody>
          <a:bodyPr>
            <a:normAutofit fontScale="25000" lnSpcReduction="20000"/>
          </a:bodyPr>
          <a:lstStyle/>
          <a:p>
            <a:r>
              <a:rPr lang="en-ZA" sz="11200" b="1" dirty="0" smtClean="0"/>
              <a:t>Credit </a:t>
            </a:r>
            <a:r>
              <a:rPr lang="cs-CZ" sz="11200" b="1" dirty="0" err="1" smtClean="0"/>
              <a:t>Memo</a:t>
            </a:r>
            <a:r>
              <a:rPr lang="en-ZA" sz="11200" b="1" dirty="0" smtClean="0"/>
              <a:t>-</a:t>
            </a:r>
            <a:r>
              <a:rPr lang="cs-CZ" sz="11200" b="1" dirty="0" smtClean="0"/>
              <a:t>(</a:t>
            </a:r>
            <a:r>
              <a:rPr lang="cs-CZ" sz="11200" b="1" dirty="0" err="1" smtClean="0"/>
              <a:t>Further</a:t>
            </a:r>
            <a:r>
              <a:rPr lang="cs-CZ" sz="11200" b="1" dirty="0" smtClean="0"/>
              <a:t> CM) </a:t>
            </a:r>
            <a:r>
              <a:rPr lang="en-ZA" sz="11200" b="1" dirty="0" smtClean="0"/>
              <a:t>definition (terminology) and effects</a:t>
            </a:r>
            <a:endParaRPr lang="cs-CZ" sz="11200" b="1" dirty="0" smtClean="0"/>
          </a:p>
          <a:p>
            <a:endParaRPr lang="cs-CZ" sz="11200" b="1" dirty="0"/>
          </a:p>
          <a:p>
            <a:pPr marL="0" indent="0">
              <a:buNone/>
            </a:pPr>
            <a:r>
              <a:rPr lang="cs-CZ" sz="3400" b="1" dirty="0" smtClean="0"/>
              <a:t> </a:t>
            </a:r>
            <a:endParaRPr lang="en-ZA" sz="3400" b="1" dirty="0" smtClean="0"/>
          </a:p>
          <a:p>
            <a:pPr lvl="1"/>
            <a:r>
              <a:rPr lang="en-ZA" sz="9600" dirty="0" smtClean="0"/>
              <a:t>is a commercial document issued by a </a:t>
            </a:r>
            <a:r>
              <a:rPr lang="en-ZA" sz="9600" dirty="0" smtClean="0">
                <a:hlinkClick r:id="rId2" tooltip="Seller"/>
              </a:rPr>
              <a:t>seller</a:t>
            </a:r>
            <a:r>
              <a:rPr lang="en-ZA" sz="9600" dirty="0" smtClean="0"/>
              <a:t> to a </a:t>
            </a:r>
            <a:r>
              <a:rPr lang="en-ZA" sz="9600" dirty="0" smtClean="0">
                <a:hlinkClick r:id="rId3" tooltip="Buyer"/>
              </a:rPr>
              <a:t>buyer</a:t>
            </a:r>
            <a:r>
              <a:rPr lang="en-ZA" sz="9600" dirty="0" smtClean="0"/>
              <a:t>. The seller usually issues a credit memo for the same or lower amount than the </a:t>
            </a:r>
            <a:r>
              <a:rPr lang="en-ZA" sz="9600" dirty="0" smtClean="0">
                <a:hlinkClick r:id="rId4" tooltip="Invoice"/>
              </a:rPr>
              <a:t>invoice</a:t>
            </a:r>
            <a:r>
              <a:rPr lang="en-ZA" sz="9600" dirty="0" smtClean="0"/>
              <a:t>, and then repays the money to the buyer or sets it off against a balance due from other transactions. </a:t>
            </a:r>
            <a:endParaRPr lang="cs-CZ" sz="9600" dirty="0" smtClean="0"/>
          </a:p>
          <a:p>
            <a:pPr marL="457200" lvl="1" indent="0">
              <a:buNone/>
            </a:pPr>
            <a:endParaRPr lang="en-ZA" sz="9600" dirty="0" smtClean="0"/>
          </a:p>
          <a:p>
            <a:pPr lvl="1"/>
            <a:r>
              <a:rPr lang="en-ZA" sz="9600" dirty="0"/>
              <a:t>A </a:t>
            </a:r>
            <a:r>
              <a:rPr lang="cs-CZ" sz="9600" dirty="0" err="1" smtClean="0"/>
              <a:t>Cr</a:t>
            </a:r>
            <a:r>
              <a:rPr lang="en-ZA" sz="9600" dirty="0" smtClean="0"/>
              <a:t>edit </a:t>
            </a:r>
            <a:r>
              <a:rPr lang="cs-CZ" sz="9600" dirty="0" err="1" smtClean="0"/>
              <a:t>Memo</a:t>
            </a:r>
            <a:r>
              <a:rPr lang="cs-CZ" sz="9600" dirty="0" smtClean="0"/>
              <a:t> </a:t>
            </a:r>
            <a:r>
              <a:rPr lang="en-ZA" sz="9600" dirty="0" smtClean="0"/>
              <a:t>lists </a:t>
            </a:r>
            <a:r>
              <a:rPr lang="en-ZA" sz="9600" dirty="0"/>
              <a:t>the products, quantities and agreed prices for products or services the seller provided the buyer, but the buyer returned it or did not receive it or received incomplete, damaged, or incorrect</a:t>
            </a:r>
            <a:r>
              <a:rPr lang="cs-CZ" sz="9600" dirty="0"/>
              <a:t>.</a:t>
            </a:r>
            <a:r>
              <a:rPr lang="en-ZA" sz="9600" dirty="0"/>
              <a:t> </a:t>
            </a:r>
          </a:p>
          <a:p>
            <a:pPr lvl="1"/>
            <a:endParaRPr lang="en-ZA" sz="9600" dirty="0" smtClean="0"/>
          </a:p>
          <a:p>
            <a:pPr lvl="1"/>
            <a:endParaRPr lang="en-ZA" sz="9600" dirty="0" smtClean="0"/>
          </a:p>
          <a:p>
            <a:pPr lvl="1"/>
            <a:endParaRPr lang="en-ZA" dirty="0" smtClean="0"/>
          </a:p>
          <a:p>
            <a:pPr marL="0" indent="0">
              <a:buNone/>
            </a:pPr>
            <a:r>
              <a:rPr lang="en-ZA" dirty="0" smtClean="0"/>
              <a:t> </a:t>
            </a:r>
            <a:endParaRPr lang="en-ZA" dirty="0"/>
          </a:p>
        </p:txBody>
      </p:sp>
    </p:spTree>
    <p:extLst>
      <p:ext uri="{BB962C8B-B14F-4D97-AF65-F5344CB8AC3E}">
        <p14:creationId xmlns:p14="http://schemas.microsoft.com/office/powerpoint/2010/main" val="489432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Business model </a:t>
            </a:r>
            <a:endParaRPr lang="cs-CZ" dirty="0"/>
          </a:p>
        </p:txBody>
      </p:sp>
      <p:sp>
        <p:nvSpPr>
          <p:cNvPr id="3" name="Zástupný symbol pro obsah 2"/>
          <p:cNvSpPr>
            <a:spLocks noGrp="1"/>
          </p:cNvSpPr>
          <p:nvPr>
            <p:ph idx="1"/>
          </p:nvPr>
        </p:nvSpPr>
        <p:spPr/>
        <p:txBody>
          <a:bodyPr/>
          <a:lstStyle/>
          <a:p>
            <a:r>
              <a:rPr lang="cs-CZ" dirty="0" err="1" smtClean="0"/>
              <a:t>Let´s</a:t>
            </a:r>
            <a:r>
              <a:rPr lang="cs-CZ" dirty="0" smtClean="0"/>
              <a:t> </a:t>
            </a:r>
            <a:r>
              <a:rPr lang="cs-CZ" dirty="0" err="1" smtClean="0"/>
              <a:t>prepare</a:t>
            </a:r>
            <a:r>
              <a:rPr lang="cs-CZ" dirty="0" smtClean="0"/>
              <a:t> </a:t>
            </a:r>
            <a:r>
              <a:rPr lang="cs-CZ" dirty="0" err="1" smtClean="0"/>
              <a:t>some</a:t>
            </a:r>
            <a:r>
              <a:rPr lang="cs-CZ" dirty="0" smtClean="0"/>
              <a:t> data in </a:t>
            </a:r>
            <a:r>
              <a:rPr lang="cs-CZ" dirty="0" err="1" smtClean="0"/>
              <a:t>order</a:t>
            </a:r>
            <a:r>
              <a:rPr lang="cs-CZ" dirty="0" smtClean="0"/>
              <a:t> to show CM </a:t>
            </a:r>
            <a:r>
              <a:rPr lang="cs-CZ" dirty="0" err="1" smtClean="0"/>
              <a:t>basics</a:t>
            </a:r>
            <a:endParaRPr lang="cs-CZ" dirty="0" smtClean="0"/>
          </a:p>
          <a:p>
            <a:pPr lvl="1"/>
            <a:r>
              <a:rPr lang="cs-CZ" dirty="0" err="1" smtClean="0"/>
              <a:t>Create</a:t>
            </a:r>
            <a:r>
              <a:rPr lang="cs-CZ" dirty="0" smtClean="0"/>
              <a:t> </a:t>
            </a:r>
            <a:r>
              <a:rPr lang="cs-CZ" dirty="0" err="1" smtClean="0"/>
              <a:t>new</a:t>
            </a:r>
            <a:r>
              <a:rPr lang="cs-CZ" dirty="0" smtClean="0"/>
              <a:t> </a:t>
            </a:r>
            <a:r>
              <a:rPr lang="cs-CZ" dirty="0" err="1" smtClean="0"/>
              <a:t>item</a:t>
            </a:r>
            <a:r>
              <a:rPr lang="cs-CZ" dirty="0" smtClean="0"/>
              <a:t> Z100 (</a:t>
            </a:r>
            <a:r>
              <a:rPr lang="cs-CZ" dirty="0" err="1" smtClean="0"/>
              <a:t>Description</a:t>
            </a:r>
            <a:r>
              <a:rPr lang="cs-CZ" dirty="0" smtClean="0"/>
              <a:t> </a:t>
            </a:r>
            <a:r>
              <a:rPr lang="cs-CZ" dirty="0" err="1" smtClean="0"/>
              <a:t>Lever</a:t>
            </a:r>
            <a:r>
              <a:rPr lang="cs-CZ" dirty="0" smtClean="0"/>
              <a:t>)</a:t>
            </a:r>
          </a:p>
          <a:p>
            <a:pPr lvl="1"/>
            <a:r>
              <a:rPr lang="cs-CZ" dirty="0" err="1" smtClean="0"/>
              <a:t>Costing</a:t>
            </a:r>
            <a:r>
              <a:rPr lang="cs-CZ" dirty="0" smtClean="0"/>
              <a:t> </a:t>
            </a:r>
            <a:r>
              <a:rPr lang="cs-CZ" dirty="0" err="1" smtClean="0"/>
              <a:t>Method</a:t>
            </a:r>
            <a:r>
              <a:rPr lang="cs-CZ" dirty="0" smtClean="0"/>
              <a:t> : FIFO </a:t>
            </a:r>
          </a:p>
          <a:p>
            <a:pPr lvl="1"/>
            <a:r>
              <a:rPr lang="cs-CZ" dirty="0" smtClean="0"/>
              <a:t>Basic Unit </a:t>
            </a:r>
            <a:r>
              <a:rPr lang="cs-CZ" dirty="0" err="1" smtClean="0"/>
              <a:t>of</a:t>
            </a:r>
            <a:r>
              <a:rPr lang="cs-CZ" dirty="0" smtClean="0"/>
              <a:t> </a:t>
            </a:r>
            <a:r>
              <a:rPr lang="cs-CZ" dirty="0" err="1" smtClean="0"/>
              <a:t>Measure</a:t>
            </a:r>
            <a:r>
              <a:rPr lang="cs-CZ" dirty="0" smtClean="0"/>
              <a:t> : </a:t>
            </a:r>
            <a:r>
              <a:rPr lang="cs-CZ" dirty="0" err="1" smtClean="0"/>
              <a:t>Pcs</a:t>
            </a:r>
            <a:endParaRPr lang="cs-CZ" dirty="0" smtClean="0"/>
          </a:p>
          <a:p>
            <a:pPr lvl="1"/>
            <a:endParaRPr lang="cs-CZ" dirty="0"/>
          </a:p>
        </p:txBody>
      </p:sp>
      <p:sp>
        <p:nvSpPr>
          <p:cNvPr id="4" name="Šipka doprava 3"/>
          <p:cNvSpPr/>
          <p:nvPr/>
        </p:nvSpPr>
        <p:spPr>
          <a:xfrm>
            <a:off x="1830765" y="4365104"/>
            <a:ext cx="5328592" cy="22322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6012160" y="5127184"/>
            <a:ext cx="561974" cy="708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Obdélník 4"/>
          <p:cNvSpPr/>
          <p:nvPr/>
        </p:nvSpPr>
        <p:spPr>
          <a:xfrm>
            <a:off x="2764713" y="5127184"/>
            <a:ext cx="2389629" cy="40011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cs-CZ" sz="2000" b="1" cap="none" spc="0"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See</a:t>
            </a:r>
            <a:r>
              <a:rPr lang="cs-CZ" sz="20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cs-CZ" sz="2000" b="1" cap="none" spc="0"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item</a:t>
            </a:r>
            <a:r>
              <a:rPr lang="cs-CZ" sz="20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cs-CZ" sz="2000" b="1" cap="none" spc="0"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card</a:t>
            </a:r>
            <a:r>
              <a:rPr lang="cs-CZ" sz="20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cs-CZ" sz="2000" b="1" cap="none" spc="0"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details</a:t>
            </a:r>
            <a:endParaRPr lang="cs-CZ" sz="2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1448671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Created</a:t>
            </a:r>
            <a:r>
              <a:rPr lang="cs-CZ" dirty="0" smtClean="0"/>
              <a:t> </a:t>
            </a:r>
            <a:r>
              <a:rPr lang="cs-CZ" dirty="0" err="1" smtClean="0"/>
              <a:t>Item</a:t>
            </a:r>
            <a:r>
              <a:rPr lang="cs-CZ" dirty="0" smtClean="0"/>
              <a:t> </a:t>
            </a:r>
            <a:r>
              <a:rPr lang="cs-CZ" dirty="0" err="1" smtClean="0"/>
              <a:t>card</a:t>
            </a:r>
            <a:r>
              <a:rPr lang="cs-CZ" dirty="0" smtClean="0"/>
              <a:t> (</a:t>
            </a:r>
            <a:r>
              <a:rPr lang="cs-CZ" dirty="0" err="1" smtClean="0"/>
              <a:t>see</a:t>
            </a:r>
            <a:r>
              <a:rPr lang="cs-CZ" dirty="0" smtClean="0"/>
              <a:t> Intro IV.)</a:t>
            </a:r>
            <a:endParaRPr lang="cs-CZ"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619" y="1484784"/>
            <a:ext cx="3818310" cy="21756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484052"/>
            <a:ext cx="3797954" cy="2176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037" y="3933056"/>
            <a:ext cx="3826201" cy="21615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0395" y="3959680"/>
            <a:ext cx="3799559" cy="21349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73378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See</a:t>
            </a:r>
            <a:r>
              <a:rPr lang="cs-CZ" dirty="0" smtClean="0"/>
              <a:t> Sales </a:t>
            </a:r>
            <a:r>
              <a:rPr lang="cs-CZ" dirty="0" err="1" smtClean="0"/>
              <a:t>Setup</a:t>
            </a:r>
            <a:endParaRPr lang="cs-CZ"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628800"/>
            <a:ext cx="2085975" cy="2867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64319" y="1645817"/>
            <a:ext cx="3939929" cy="28113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Obdélník 4"/>
          <p:cNvSpPr/>
          <p:nvPr/>
        </p:nvSpPr>
        <p:spPr>
          <a:xfrm>
            <a:off x="539552" y="4725144"/>
            <a:ext cx="8064896" cy="1015663"/>
          </a:xfrm>
          <a:prstGeom prst="rect">
            <a:avLst/>
          </a:prstGeom>
        </p:spPr>
        <p:txBody>
          <a:bodyPr wrap="square">
            <a:spAutoFit/>
          </a:bodyPr>
          <a:lstStyle/>
          <a:p>
            <a:pPr lvl="0"/>
            <a:r>
              <a:rPr lang="en-US" sz="1200" dirty="0">
                <a:solidFill>
                  <a:prstClr val="black"/>
                </a:solidFill>
              </a:rPr>
              <a:t>A check mark in this field indicates that the program will not allow a return transaction to be posted unless the </a:t>
            </a:r>
            <a:r>
              <a:rPr lang="en-US" sz="1200" dirty="0">
                <a:solidFill>
                  <a:prstClr val="black"/>
                </a:solidFill>
                <a:hlinkClick r:id="rId4" action="ppaction://hlinkfile"/>
              </a:rPr>
              <a:t>Appl.-from Item Entry</a:t>
            </a:r>
            <a:r>
              <a:rPr lang="en-US" sz="1200" dirty="0">
                <a:solidFill>
                  <a:prstClr val="black"/>
                </a:solidFill>
              </a:rPr>
              <a:t> field on the sales order line contains an entry.</a:t>
            </a:r>
          </a:p>
          <a:p>
            <a:pPr lvl="0"/>
            <a:r>
              <a:rPr lang="en-US" sz="1200" dirty="0">
                <a:solidFill>
                  <a:prstClr val="black"/>
                </a:solidFill>
              </a:rPr>
              <a:t>This function is used when the company wants to apply an exact cost reversing policy in connection with sales returns. This means that the sales return is valued at exactly the same cost as the original sale when being put back on inventory. If an additional cost is later added to the original sale, the program updates the value of the sales return respectively.</a:t>
            </a:r>
          </a:p>
        </p:txBody>
      </p:sp>
      <p:cxnSp>
        <p:nvCxnSpPr>
          <p:cNvPr id="7" name="Přímá spojnice se šipkou 6"/>
          <p:cNvCxnSpPr/>
          <p:nvPr/>
        </p:nvCxnSpPr>
        <p:spPr>
          <a:xfrm>
            <a:off x="5580112" y="3429000"/>
            <a:ext cx="0" cy="122413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5859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Purchases</a:t>
            </a:r>
            <a:r>
              <a:rPr lang="cs-CZ" dirty="0" smtClean="0"/>
              <a:t> </a:t>
            </a:r>
            <a:endParaRPr lang="cs-CZ" dirty="0"/>
          </a:p>
        </p:txBody>
      </p:sp>
      <p:sp>
        <p:nvSpPr>
          <p:cNvPr id="3" name="Zástupný symbol pro obsah 2"/>
          <p:cNvSpPr>
            <a:spLocks noGrp="1"/>
          </p:cNvSpPr>
          <p:nvPr>
            <p:ph idx="1"/>
          </p:nvPr>
        </p:nvSpPr>
        <p:spPr/>
        <p:txBody>
          <a:bodyPr/>
          <a:lstStyle/>
          <a:p>
            <a:r>
              <a:rPr lang="en-ZA" dirty="0" smtClean="0"/>
              <a:t>Purchase from Vendor 10000 </a:t>
            </a:r>
          </a:p>
          <a:p>
            <a:r>
              <a:rPr lang="en-ZA" sz="2400" dirty="0" smtClean="0"/>
              <a:t>1st Purchase 10 pcs, Direct Unit Cost Excluding VAT= 4,0 and Location=Blue</a:t>
            </a:r>
          </a:p>
          <a:p>
            <a:r>
              <a:rPr lang="en-ZA" sz="2400" dirty="0" smtClean="0"/>
              <a:t>2nd Purchase 10 pcs, Direct Unit Cost Excluding VAT= 8,0 and Location=Red </a:t>
            </a:r>
          </a:p>
          <a:p>
            <a:r>
              <a:rPr lang="en-ZA" sz="2400" dirty="0" smtClean="0"/>
              <a:t>See Vendor Ledger Entries</a:t>
            </a:r>
          </a:p>
          <a:p>
            <a:r>
              <a:rPr lang="en-ZA" sz="2400" dirty="0" smtClean="0"/>
              <a:t>See Item Ledger Entries</a:t>
            </a:r>
          </a:p>
          <a:p>
            <a:endParaRPr lang="en-ZA" sz="2400" dirty="0"/>
          </a:p>
        </p:txBody>
      </p:sp>
    </p:spTree>
    <p:extLst>
      <p:ext uri="{BB962C8B-B14F-4D97-AF65-F5344CB8AC3E}">
        <p14:creationId xmlns:p14="http://schemas.microsoft.com/office/powerpoint/2010/main" val="3417527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Purchase</a:t>
            </a:r>
            <a:r>
              <a:rPr lang="cs-CZ" dirty="0" smtClean="0"/>
              <a:t> </a:t>
            </a:r>
            <a:r>
              <a:rPr lang="cs-CZ" dirty="0" err="1" smtClean="0"/>
              <a:t>Order</a:t>
            </a:r>
            <a:r>
              <a:rPr lang="cs-CZ" dirty="0" smtClean="0"/>
              <a:t> </a:t>
            </a:r>
            <a:r>
              <a:rPr lang="cs-CZ" dirty="0" err="1" smtClean="0"/>
              <a:t>One</a:t>
            </a:r>
            <a:endParaRPr lang="cs-CZ"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412776"/>
            <a:ext cx="7848872" cy="49612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6296" y="5445224"/>
            <a:ext cx="1383978" cy="10492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0853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Purchase</a:t>
            </a:r>
            <a:r>
              <a:rPr lang="cs-CZ" dirty="0"/>
              <a:t> </a:t>
            </a:r>
            <a:r>
              <a:rPr lang="cs-CZ" dirty="0" err="1"/>
              <a:t>Order</a:t>
            </a:r>
            <a:r>
              <a:rPr lang="cs-CZ" dirty="0"/>
              <a:t> </a:t>
            </a:r>
            <a:r>
              <a:rPr lang="cs-CZ" dirty="0" err="1" smtClean="0"/>
              <a:t>Two</a:t>
            </a:r>
            <a:endParaRPr lang="cs-CZ"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407112"/>
            <a:ext cx="8064896" cy="51107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8304" y="5589240"/>
            <a:ext cx="1465511" cy="10873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83679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Entries</a:t>
            </a:r>
            <a:endParaRPr lang="cs-CZ"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624" y="1303243"/>
            <a:ext cx="8375551" cy="798403"/>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TextovéPole 3"/>
          <p:cNvSpPr txBox="1"/>
          <p:nvPr/>
        </p:nvSpPr>
        <p:spPr>
          <a:xfrm>
            <a:off x="2915816" y="1330479"/>
            <a:ext cx="1268296" cy="253916"/>
          </a:xfrm>
          <a:prstGeom prst="rect">
            <a:avLst/>
          </a:prstGeom>
          <a:noFill/>
        </p:spPr>
        <p:txBody>
          <a:bodyPr wrap="none" rtlCol="0">
            <a:spAutoFit/>
          </a:bodyPr>
          <a:lstStyle/>
          <a:p>
            <a:r>
              <a:rPr lang="cs-CZ" sz="1050" b="1" dirty="0" err="1" smtClean="0">
                <a:solidFill>
                  <a:srgbClr val="0070C0"/>
                </a:solidFill>
              </a:rPr>
              <a:t>Item</a:t>
            </a:r>
            <a:r>
              <a:rPr lang="cs-CZ" sz="1050" b="1" dirty="0" smtClean="0">
                <a:solidFill>
                  <a:srgbClr val="0070C0"/>
                </a:solidFill>
              </a:rPr>
              <a:t> </a:t>
            </a:r>
            <a:r>
              <a:rPr lang="cs-CZ" sz="1050" b="1" dirty="0" err="1" smtClean="0">
                <a:solidFill>
                  <a:srgbClr val="0070C0"/>
                </a:solidFill>
              </a:rPr>
              <a:t>Ledger</a:t>
            </a:r>
            <a:r>
              <a:rPr lang="cs-CZ" sz="1050" b="1" dirty="0" smtClean="0">
                <a:solidFill>
                  <a:srgbClr val="0070C0"/>
                </a:solidFill>
              </a:rPr>
              <a:t> </a:t>
            </a:r>
            <a:r>
              <a:rPr lang="cs-CZ" sz="1050" b="1" dirty="0" err="1" smtClean="0">
                <a:solidFill>
                  <a:srgbClr val="0070C0"/>
                </a:solidFill>
              </a:rPr>
              <a:t>Entries</a:t>
            </a:r>
            <a:endParaRPr lang="cs-CZ" sz="1050" b="1" dirty="0">
              <a:solidFill>
                <a:srgbClr val="0070C0"/>
              </a:solidFill>
            </a:endParaRPr>
          </a:p>
        </p:txBody>
      </p:sp>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0623" y="2326154"/>
            <a:ext cx="8368455" cy="16347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0624" y="4209503"/>
            <a:ext cx="8490149" cy="18107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ovéPole 7"/>
          <p:cNvSpPr txBox="1"/>
          <p:nvPr/>
        </p:nvSpPr>
        <p:spPr>
          <a:xfrm>
            <a:off x="3321209" y="2340681"/>
            <a:ext cx="1422184" cy="253916"/>
          </a:xfrm>
          <a:prstGeom prst="rect">
            <a:avLst/>
          </a:prstGeom>
          <a:noFill/>
        </p:spPr>
        <p:txBody>
          <a:bodyPr wrap="none" rtlCol="0">
            <a:spAutoFit/>
          </a:bodyPr>
          <a:lstStyle/>
          <a:p>
            <a:r>
              <a:rPr lang="cs-CZ" sz="1050" b="1" dirty="0" err="1" smtClean="0">
                <a:solidFill>
                  <a:srgbClr val="0070C0"/>
                </a:solidFill>
              </a:rPr>
              <a:t>VendorLedger</a:t>
            </a:r>
            <a:r>
              <a:rPr lang="cs-CZ" sz="1050" b="1" dirty="0" smtClean="0">
                <a:solidFill>
                  <a:srgbClr val="0070C0"/>
                </a:solidFill>
              </a:rPr>
              <a:t> </a:t>
            </a:r>
            <a:r>
              <a:rPr lang="cs-CZ" sz="1050" b="1" dirty="0" err="1" smtClean="0">
                <a:solidFill>
                  <a:srgbClr val="0070C0"/>
                </a:solidFill>
              </a:rPr>
              <a:t>Entries</a:t>
            </a:r>
            <a:endParaRPr lang="cs-CZ" sz="1050" b="1" dirty="0">
              <a:solidFill>
                <a:srgbClr val="0070C0"/>
              </a:solidFill>
            </a:endParaRPr>
          </a:p>
        </p:txBody>
      </p:sp>
      <p:sp>
        <p:nvSpPr>
          <p:cNvPr id="9" name="TextovéPole 8"/>
          <p:cNvSpPr txBox="1"/>
          <p:nvPr/>
        </p:nvSpPr>
        <p:spPr>
          <a:xfrm>
            <a:off x="3702364" y="4365104"/>
            <a:ext cx="1499128" cy="253916"/>
          </a:xfrm>
          <a:prstGeom prst="rect">
            <a:avLst/>
          </a:prstGeom>
          <a:noFill/>
        </p:spPr>
        <p:txBody>
          <a:bodyPr wrap="none" rtlCol="0">
            <a:spAutoFit/>
          </a:bodyPr>
          <a:lstStyle/>
          <a:p>
            <a:r>
              <a:rPr lang="cs-CZ" sz="1050" b="1" dirty="0" smtClean="0">
                <a:solidFill>
                  <a:srgbClr val="0070C0"/>
                </a:solidFill>
              </a:rPr>
              <a:t>General </a:t>
            </a:r>
            <a:r>
              <a:rPr lang="cs-CZ" sz="1050" b="1" dirty="0" err="1" smtClean="0">
                <a:solidFill>
                  <a:srgbClr val="0070C0"/>
                </a:solidFill>
              </a:rPr>
              <a:t>Ledger</a:t>
            </a:r>
            <a:r>
              <a:rPr lang="cs-CZ" sz="1050" b="1" dirty="0" smtClean="0">
                <a:solidFill>
                  <a:srgbClr val="0070C0"/>
                </a:solidFill>
              </a:rPr>
              <a:t> </a:t>
            </a:r>
            <a:r>
              <a:rPr lang="cs-CZ" sz="1050" b="1" dirty="0" err="1" smtClean="0">
                <a:solidFill>
                  <a:srgbClr val="0070C0"/>
                </a:solidFill>
              </a:rPr>
              <a:t>Entries</a:t>
            </a:r>
            <a:endParaRPr lang="cs-CZ" sz="1050" b="1" dirty="0">
              <a:solidFill>
                <a:srgbClr val="0070C0"/>
              </a:solidFill>
            </a:endParaRPr>
          </a:p>
        </p:txBody>
      </p:sp>
    </p:spTree>
    <p:extLst>
      <p:ext uri="{BB962C8B-B14F-4D97-AF65-F5344CB8AC3E}">
        <p14:creationId xmlns:p14="http://schemas.microsoft.com/office/powerpoint/2010/main" val="3169066332"/>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922</TotalTime>
  <Words>680</Words>
  <Application>Microsoft Office PowerPoint</Application>
  <PresentationFormat>Předvádění na obrazovce (4:3)</PresentationFormat>
  <Paragraphs>2772</Paragraphs>
  <Slides>19</Slides>
  <Notes>1</Notes>
  <HiddenSlides>0</HiddenSlides>
  <MMClips>0</MMClips>
  <ScaleCrop>false</ScaleCrop>
  <HeadingPairs>
    <vt:vector size="4" baseType="variant">
      <vt:variant>
        <vt:lpstr>Motiv</vt:lpstr>
      </vt:variant>
      <vt:variant>
        <vt:i4>1</vt:i4>
      </vt:variant>
      <vt:variant>
        <vt:lpstr>Nadpisy snímků</vt:lpstr>
      </vt:variant>
      <vt:variant>
        <vt:i4>19</vt:i4>
      </vt:variant>
    </vt:vector>
  </HeadingPairs>
  <TitlesOfParts>
    <vt:vector size="20" baseType="lpstr">
      <vt:lpstr>Motiv systému Office</vt:lpstr>
      <vt:lpstr>Introduction to MS Dynamics NAV XVII.  (Credit Memo)</vt:lpstr>
      <vt:lpstr>Credit Memo</vt:lpstr>
      <vt:lpstr>Business model </vt:lpstr>
      <vt:lpstr>Created Item card (see Intro IV.)</vt:lpstr>
      <vt:lpstr>See Sales Setup</vt:lpstr>
      <vt:lpstr>Purchases </vt:lpstr>
      <vt:lpstr>Purchase Order One</vt:lpstr>
      <vt:lpstr>Purchase Order Two</vt:lpstr>
      <vt:lpstr>Entries</vt:lpstr>
      <vt:lpstr>Credit Memo</vt:lpstr>
      <vt:lpstr>Credit Memo -Lines </vt:lpstr>
      <vt:lpstr>Credit Memo</vt:lpstr>
      <vt:lpstr>Posted CM</vt:lpstr>
      <vt:lpstr>Entries after CM was  posted</vt:lpstr>
      <vt:lpstr>Another method of CM creation</vt:lpstr>
      <vt:lpstr>Created CM</vt:lpstr>
      <vt:lpstr>Applied Entries window</vt:lpstr>
      <vt:lpstr>Entries</vt:lpstr>
      <vt:lpstr>End of the section XVII.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Inroduction MS Dynamics NAV</dc:title>
  <dc:creator>Skorkovsky Jaromir</dc:creator>
  <cp:lastModifiedBy>Skorkovsky Jaromir</cp:lastModifiedBy>
  <cp:revision>172</cp:revision>
  <dcterms:created xsi:type="dcterms:W3CDTF">2014-09-15T11:04:04Z</dcterms:created>
  <dcterms:modified xsi:type="dcterms:W3CDTF">2015-10-19T07:51:53Z</dcterms:modified>
</cp:coreProperties>
</file>