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3" r:id="rId3"/>
    <p:sldId id="296" r:id="rId4"/>
    <p:sldId id="298" r:id="rId5"/>
    <p:sldId id="297" r:id="rId6"/>
    <p:sldId id="295" r:id="rId7"/>
    <p:sldId id="303" r:id="rId8"/>
    <p:sldId id="302" r:id="rId9"/>
    <p:sldId id="301" r:id="rId10"/>
    <p:sldId id="300" r:id="rId11"/>
    <p:sldId id="299" r:id="rId12"/>
    <p:sldId id="294" r:id="rId13"/>
    <p:sldId id="308" r:id="rId14"/>
    <p:sldId id="307" r:id="rId15"/>
    <p:sldId id="306" r:id="rId16"/>
    <p:sldId id="305" r:id="rId17"/>
    <p:sldId id="314" r:id="rId18"/>
    <p:sldId id="313" r:id="rId19"/>
    <p:sldId id="292"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19.10.2015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19.10.2015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19.10.2015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19.10.2015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19.10.2015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19.10.2015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19.10.2015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19.10.2015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19.10.2015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19.10.2015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Buyer" TargetMode="External"/><Relationship Id="rId2" Type="http://schemas.openxmlformats.org/officeDocument/2006/relationships/hyperlink" Target="http://en.wikipedia.org/wiki/Seller" TargetMode="External"/><Relationship Id="rId1" Type="http://schemas.openxmlformats.org/officeDocument/2006/relationships/slideLayout" Target="../slideLayouts/slideLayout2.xml"/><Relationship Id="rId4" Type="http://schemas.openxmlformats.org/officeDocument/2006/relationships/hyperlink" Target="http://en.wikipedia.org/wiki/Invoic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mk:@MSITStore:C:\Program%20Files%20(x86)\Microsoft%20Dynamics%20NAV\60\Classic\ENU\sr_t.chm::/T_37_5811.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NAV XVII.  </a:t>
            </a:r>
            <a:r>
              <a:rPr lang="cs-CZ" sz="1600" b="1" smtClean="0">
                <a:solidFill>
                  <a:srgbClr val="0070C0"/>
                </a:solidFill>
              </a:rPr>
              <a:t>(Credit</a:t>
            </a:r>
            <a:r>
              <a:rPr lang="cs-CZ" sz="1600" b="1" dirty="0" smtClean="0">
                <a:solidFill>
                  <a:srgbClr val="0070C0"/>
                </a:solidFill>
              </a:rPr>
              <a:t> </a:t>
            </a:r>
            <a:r>
              <a:rPr lang="cs-CZ" sz="1600" b="1" dirty="0" err="1" smtClean="0">
                <a:solidFill>
                  <a:srgbClr val="0070C0"/>
                </a:solidFill>
              </a:rPr>
              <a:t>Memo</a:t>
            </a:r>
            <a:r>
              <a:rPr lang="cs-CZ" sz="1600" b="1" dirty="0" smtClean="0">
                <a:solidFill>
                  <a:srgbClr val="0070C0"/>
                </a:solidFill>
              </a:rPr>
              <a:t>)</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19200"/>
            <a:ext cx="204787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348" y="1556792"/>
            <a:ext cx="605790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6444208" y="1556792"/>
            <a:ext cx="1396536" cy="253916"/>
          </a:xfrm>
          <a:prstGeom prst="rect">
            <a:avLst/>
          </a:prstGeom>
          <a:noFill/>
        </p:spPr>
        <p:txBody>
          <a:bodyPr wrap="none" rtlCol="0">
            <a:spAutoFit/>
          </a:bodyPr>
          <a:lstStyle/>
          <a:p>
            <a:r>
              <a:rPr lang="cs-CZ" sz="1050" b="1" dirty="0" err="1" smtClean="0">
                <a:solidFill>
                  <a:srgbClr val="0070C0"/>
                </a:solidFill>
              </a:rPr>
              <a:t>Credit</a:t>
            </a:r>
            <a:r>
              <a:rPr lang="cs-CZ" sz="1050" b="1" dirty="0" smtClean="0">
                <a:solidFill>
                  <a:srgbClr val="0070C0"/>
                </a:solidFill>
              </a:rPr>
              <a:t> </a:t>
            </a:r>
            <a:r>
              <a:rPr lang="cs-CZ" sz="1050" b="1" dirty="0" err="1" smtClean="0">
                <a:solidFill>
                  <a:srgbClr val="0070C0"/>
                </a:solidFill>
              </a:rPr>
              <a:t>Memo</a:t>
            </a:r>
            <a:r>
              <a:rPr lang="cs-CZ" sz="1050" b="1" dirty="0" smtClean="0">
                <a:solidFill>
                  <a:srgbClr val="0070C0"/>
                </a:solidFill>
              </a:rPr>
              <a:t> -</a:t>
            </a:r>
            <a:r>
              <a:rPr lang="cs-CZ" sz="1050" b="1" dirty="0" err="1" smtClean="0">
                <a:solidFill>
                  <a:srgbClr val="0070C0"/>
                </a:solidFill>
              </a:rPr>
              <a:t>Header</a:t>
            </a:r>
            <a:endParaRPr lang="cs-CZ" sz="1050" b="1" dirty="0">
              <a:solidFill>
                <a:srgbClr val="0070C0"/>
              </a:solidFill>
            </a:endParaRPr>
          </a:p>
        </p:txBody>
      </p:sp>
    </p:spTree>
    <p:extLst>
      <p:ext uri="{BB962C8B-B14F-4D97-AF65-F5344CB8AC3E}">
        <p14:creationId xmlns:p14="http://schemas.microsoft.com/office/powerpoint/2010/main" val="428391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r>
              <a:rPr lang="cs-CZ" dirty="0" smtClean="0"/>
              <a:t> -Lines </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3305175"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564904"/>
            <a:ext cx="389572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411760" y="2996952"/>
            <a:ext cx="187220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78753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endParaRPr lang="cs-CZ" dirty="0"/>
          </a:p>
        </p:txBody>
      </p:sp>
      <p:sp>
        <p:nvSpPr>
          <p:cNvPr id="4" name="Šipka doprava 3"/>
          <p:cNvSpPr/>
          <p:nvPr/>
        </p:nvSpPr>
        <p:spPr>
          <a:xfrm>
            <a:off x="844353" y="5013175"/>
            <a:ext cx="3744416" cy="1368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716561" y="5481975"/>
            <a:ext cx="65594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F11</a:t>
            </a:r>
            <a:endParaRPr lang="cs-CZ"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8769" y="5031576"/>
            <a:ext cx="2541637" cy="1349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628800"/>
            <a:ext cx="6158806" cy="3091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741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Posted</a:t>
            </a:r>
            <a:r>
              <a:rPr lang="cs-CZ" dirty="0" smtClean="0"/>
              <a:t> CM</a:t>
            </a:r>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72816"/>
            <a:ext cx="5256584" cy="4707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3227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dirty="0" smtClean="0"/>
              <a:t>Entries after CM was  posted</a:t>
            </a:r>
            <a:endParaRPr lang="en-ZA"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76333"/>
            <a:ext cx="7427491" cy="1406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3203848" y="1476333"/>
            <a:ext cx="1422184" cy="253916"/>
          </a:xfrm>
          <a:prstGeom prst="rect">
            <a:avLst/>
          </a:prstGeom>
          <a:noFill/>
        </p:spPr>
        <p:txBody>
          <a:bodyPr wrap="none" rtlCol="0">
            <a:spAutoFit/>
          </a:bodyPr>
          <a:lstStyle/>
          <a:p>
            <a:r>
              <a:rPr lang="cs-CZ" sz="1050" b="1" dirty="0" err="1" smtClean="0">
                <a:solidFill>
                  <a:srgbClr val="0070C0"/>
                </a:solidFill>
              </a:rPr>
              <a:t>VendorLedger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88" y="3501008"/>
            <a:ext cx="7270651" cy="917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p:cNvSpPr txBox="1"/>
          <p:nvPr/>
        </p:nvSpPr>
        <p:spPr>
          <a:xfrm>
            <a:off x="3059832" y="3501008"/>
            <a:ext cx="1268296" cy="253916"/>
          </a:xfrm>
          <a:prstGeom prst="rect">
            <a:avLst/>
          </a:prstGeom>
          <a:noFill/>
        </p:spPr>
        <p:txBody>
          <a:bodyPr wrap="none" rtlCol="0">
            <a:spAutoFit/>
          </a:bodyPr>
          <a:lstStyle/>
          <a:p>
            <a:r>
              <a:rPr lang="cs-CZ" sz="1050" b="1" dirty="0" err="1" smtClean="0">
                <a:solidFill>
                  <a:srgbClr val="0070C0"/>
                </a:solidFill>
              </a:rPr>
              <a:t>Item</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Tree>
    <p:extLst>
      <p:ext uri="{BB962C8B-B14F-4D97-AF65-F5344CB8AC3E}">
        <p14:creationId xmlns:p14="http://schemas.microsoft.com/office/powerpoint/2010/main" val="1245095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Another method of CM </a:t>
            </a:r>
            <a:r>
              <a:rPr lang="en-US" dirty="0" err="1" smtClean="0"/>
              <a:t>cr</a:t>
            </a:r>
            <a:r>
              <a:rPr lang="cs-CZ" dirty="0" smtClean="0"/>
              <a:t>e</a:t>
            </a:r>
            <a:r>
              <a:rPr lang="en-US" dirty="0" err="1" smtClean="0"/>
              <a:t>ation</a:t>
            </a:r>
            <a:endParaRPr lang="en-US" dirty="0"/>
          </a:p>
        </p:txBody>
      </p:sp>
      <p:sp>
        <p:nvSpPr>
          <p:cNvPr id="5" name="Šipka dolů 4"/>
          <p:cNvSpPr/>
          <p:nvPr/>
        </p:nvSpPr>
        <p:spPr>
          <a:xfrm>
            <a:off x="7834072" y="4904959"/>
            <a:ext cx="216024" cy="50405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7895793" cy="3217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ovéPole 9"/>
          <p:cNvSpPr txBox="1"/>
          <p:nvPr/>
        </p:nvSpPr>
        <p:spPr>
          <a:xfrm>
            <a:off x="5364088" y="2204864"/>
            <a:ext cx="3186706" cy="830997"/>
          </a:xfrm>
          <a:prstGeom prst="rect">
            <a:avLst/>
          </a:prstGeom>
          <a:noFill/>
        </p:spPr>
        <p:txBody>
          <a:bodyPr wrap="none" rtlCol="0">
            <a:spAutoFit/>
          </a:bodyPr>
          <a:lstStyle/>
          <a:p>
            <a:r>
              <a:rPr lang="en-ZA" sz="1200" b="1" dirty="0" smtClean="0">
                <a:solidFill>
                  <a:srgbClr val="FF0000"/>
                </a:solidFill>
              </a:rPr>
              <a:t>Show field </a:t>
            </a:r>
            <a:r>
              <a:rPr lang="en-ZA" sz="1200" b="1" dirty="0" err="1" smtClean="0">
                <a:solidFill>
                  <a:srgbClr val="FF0000"/>
                </a:solidFill>
              </a:rPr>
              <a:t>Appl</a:t>
            </a:r>
            <a:r>
              <a:rPr lang="en-ZA" sz="1200" b="1" dirty="0" smtClean="0">
                <a:solidFill>
                  <a:srgbClr val="FF0000"/>
                </a:solidFill>
              </a:rPr>
              <a:t>-to Item Entry and by use of F6 </a:t>
            </a:r>
          </a:p>
          <a:p>
            <a:r>
              <a:rPr lang="en-ZA" sz="1200" b="1" dirty="0" smtClean="0">
                <a:solidFill>
                  <a:srgbClr val="FF0000"/>
                </a:solidFill>
              </a:rPr>
              <a:t>make a choice, which entry will be credited.</a:t>
            </a:r>
          </a:p>
          <a:p>
            <a:r>
              <a:rPr lang="en-ZA" sz="1200" b="1" dirty="0" smtClean="0">
                <a:solidFill>
                  <a:srgbClr val="FF0000"/>
                </a:solidFill>
              </a:rPr>
              <a:t>You have firstly manually enter Item Number ,</a:t>
            </a:r>
          </a:p>
          <a:p>
            <a:r>
              <a:rPr lang="en-ZA" sz="1200" b="1" dirty="0" smtClean="0">
                <a:solidFill>
                  <a:srgbClr val="FF0000"/>
                </a:solidFill>
              </a:rPr>
              <a:t>Location and quantity</a:t>
            </a:r>
            <a:endParaRPr lang="en-ZA" sz="1200" b="1" dirty="0">
              <a:solidFill>
                <a:srgbClr val="FF0000"/>
              </a:solidFill>
            </a:endParaRPr>
          </a:p>
        </p:txBody>
      </p:sp>
      <p:pic>
        <p:nvPicPr>
          <p:cNvPr id="122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682" y="5661248"/>
            <a:ext cx="8433531" cy="813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7033" y="1164120"/>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ovéPole 12"/>
          <p:cNvSpPr txBox="1"/>
          <p:nvPr/>
        </p:nvSpPr>
        <p:spPr>
          <a:xfrm>
            <a:off x="7349728" y="1171790"/>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293893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Created</a:t>
            </a:r>
            <a:r>
              <a:rPr lang="cs-CZ" dirty="0" smtClean="0"/>
              <a:t> CM</a:t>
            </a:r>
            <a:endParaRPr lang="cs-CZ" dirty="0"/>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6950621" cy="278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979712" y="4725144"/>
            <a:ext cx="6552728" cy="646331"/>
          </a:xfrm>
          <a:prstGeom prst="rect">
            <a:avLst/>
          </a:prstGeom>
          <a:noFill/>
        </p:spPr>
        <p:txBody>
          <a:bodyPr wrap="square" rtlCol="0">
            <a:spAutoFit/>
          </a:bodyPr>
          <a:lstStyle/>
          <a:p>
            <a:r>
              <a:rPr lang="cs-CZ" dirty="0" err="1" smtClean="0"/>
              <a:t>Next</a:t>
            </a:r>
            <a:r>
              <a:rPr lang="cs-CZ" dirty="0" smtClean="0"/>
              <a:t> step </a:t>
            </a:r>
            <a:r>
              <a:rPr lang="cs-CZ" dirty="0" err="1" smtClean="0"/>
              <a:t>is</a:t>
            </a:r>
            <a:r>
              <a:rPr lang="cs-CZ" dirty="0" smtClean="0"/>
              <a:t> to </a:t>
            </a:r>
            <a:r>
              <a:rPr lang="cs-CZ" dirty="0" err="1" smtClean="0"/>
              <a:t>apply</a:t>
            </a:r>
            <a:r>
              <a:rPr lang="cs-CZ" dirty="0" smtClean="0"/>
              <a:t> </a:t>
            </a:r>
            <a:r>
              <a:rPr lang="cs-CZ" dirty="0" err="1" smtClean="0"/>
              <a:t>Vendor</a:t>
            </a:r>
            <a:r>
              <a:rPr lang="cs-CZ" dirty="0" smtClean="0"/>
              <a:t> </a:t>
            </a:r>
            <a:r>
              <a:rPr lang="cs-CZ" dirty="0" err="1" smtClean="0"/>
              <a:t>document</a:t>
            </a:r>
            <a:r>
              <a:rPr lang="cs-CZ" dirty="0" smtClean="0"/>
              <a:t> by use </a:t>
            </a:r>
          </a:p>
          <a:p>
            <a:r>
              <a:rPr lang="cs-CZ" dirty="0" err="1" smtClean="0"/>
              <a:t>of</a:t>
            </a:r>
            <a:r>
              <a:rPr lang="cs-CZ" dirty="0" smtClean="0"/>
              <a:t> </a:t>
            </a:r>
            <a:r>
              <a:rPr lang="cs-CZ" dirty="0" err="1" smtClean="0"/>
              <a:t>Apply</a:t>
            </a:r>
            <a:r>
              <a:rPr lang="cs-CZ" dirty="0" smtClean="0"/>
              <a:t> </a:t>
            </a:r>
            <a:r>
              <a:rPr lang="cs-CZ" dirty="0" err="1" smtClean="0"/>
              <a:t>Entries</a:t>
            </a:r>
            <a:r>
              <a:rPr lang="cs-CZ" dirty="0" smtClean="0"/>
              <a:t> =</a:t>
            </a:r>
            <a:r>
              <a:rPr lang="cs-CZ" b="1" dirty="0" smtClean="0"/>
              <a:t>Shift—F9 </a:t>
            </a:r>
            <a:endParaRPr lang="cs-CZ" b="1"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3542" y="43973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7196237" y="447407"/>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861143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Applied</a:t>
            </a:r>
            <a:r>
              <a:rPr lang="cs-CZ" dirty="0"/>
              <a:t> </a:t>
            </a:r>
            <a:r>
              <a:rPr lang="cs-CZ" dirty="0" err="1"/>
              <a:t>Entries</a:t>
            </a:r>
            <a:r>
              <a:rPr lang="cs-CZ" dirty="0"/>
              <a:t> </a:t>
            </a:r>
            <a:r>
              <a:rPr lang="cs-CZ" dirty="0" err="1"/>
              <a:t>window</a:t>
            </a:r>
            <a:endParaRPr lang="cs-CZ"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8461048" cy="3224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nahoru 3"/>
          <p:cNvSpPr/>
          <p:nvPr/>
        </p:nvSpPr>
        <p:spPr>
          <a:xfrm>
            <a:off x="683568" y="4941168"/>
            <a:ext cx="432048" cy="10240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23528" y="5974206"/>
            <a:ext cx="1873131"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OK and thenF9</a:t>
            </a:r>
            <a:endParaRPr lang="cs-CZ"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5397032"/>
            <a:ext cx="1895813" cy="103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6345" y="1189082"/>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ovéPole 8"/>
          <p:cNvSpPr txBox="1"/>
          <p:nvPr/>
        </p:nvSpPr>
        <p:spPr>
          <a:xfrm>
            <a:off x="7279040" y="1196752"/>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1101856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7658894" cy="1206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670923"/>
            <a:ext cx="8064896" cy="1834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3542" y="43973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p:cNvSpPr txBox="1"/>
          <p:nvPr/>
        </p:nvSpPr>
        <p:spPr>
          <a:xfrm>
            <a:off x="7196237" y="447407"/>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1011113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XVII. </a:t>
            </a:r>
            <a:endParaRPr lang="cs-CZ" dirty="0"/>
          </a:p>
        </p:txBody>
      </p:sp>
      <p:sp>
        <p:nvSpPr>
          <p:cNvPr id="3" name="Obdélník 2"/>
          <p:cNvSpPr/>
          <p:nvPr/>
        </p:nvSpPr>
        <p:spPr>
          <a:xfrm>
            <a:off x="2286000" y="-373751177"/>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132856"/>
            <a:ext cx="4572000" cy="2865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Credit</a:t>
            </a:r>
            <a:r>
              <a:rPr lang="cs-CZ" dirty="0" smtClean="0"/>
              <a:t> </a:t>
            </a:r>
            <a:r>
              <a:rPr lang="cs-CZ" dirty="0" err="1" smtClean="0"/>
              <a:t>Memo</a:t>
            </a:r>
            <a:endParaRPr lang="en-ZA" dirty="0"/>
          </a:p>
        </p:txBody>
      </p:sp>
      <p:sp>
        <p:nvSpPr>
          <p:cNvPr id="3" name="Zástupný symbol pro obsah 2"/>
          <p:cNvSpPr>
            <a:spLocks noGrp="1"/>
          </p:cNvSpPr>
          <p:nvPr>
            <p:ph idx="1"/>
          </p:nvPr>
        </p:nvSpPr>
        <p:spPr/>
        <p:txBody>
          <a:bodyPr>
            <a:normAutofit fontScale="25000" lnSpcReduction="20000"/>
          </a:bodyPr>
          <a:lstStyle/>
          <a:p>
            <a:r>
              <a:rPr lang="en-ZA" sz="11200" b="1" dirty="0" smtClean="0"/>
              <a:t>Credit </a:t>
            </a:r>
            <a:r>
              <a:rPr lang="cs-CZ" sz="11200" b="1" dirty="0" err="1" smtClean="0"/>
              <a:t>Memo</a:t>
            </a:r>
            <a:r>
              <a:rPr lang="en-ZA" sz="11200" b="1" dirty="0" smtClean="0"/>
              <a:t>-</a:t>
            </a:r>
            <a:r>
              <a:rPr lang="cs-CZ" sz="11200" b="1" dirty="0" smtClean="0"/>
              <a:t>(</a:t>
            </a:r>
            <a:r>
              <a:rPr lang="cs-CZ" sz="11200" b="1" dirty="0" err="1" smtClean="0"/>
              <a:t>Further</a:t>
            </a:r>
            <a:r>
              <a:rPr lang="cs-CZ" sz="11200" b="1" dirty="0" smtClean="0"/>
              <a:t> CM) </a:t>
            </a:r>
            <a:r>
              <a:rPr lang="en-ZA" sz="11200" b="1" dirty="0" smtClean="0"/>
              <a:t>definition (terminology) and effects</a:t>
            </a:r>
            <a:endParaRPr lang="cs-CZ" sz="11200" b="1" dirty="0" smtClean="0"/>
          </a:p>
          <a:p>
            <a:endParaRPr lang="cs-CZ" sz="11200" b="1" dirty="0"/>
          </a:p>
          <a:p>
            <a:pPr marL="0" indent="0">
              <a:buNone/>
            </a:pPr>
            <a:r>
              <a:rPr lang="cs-CZ" sz="3400" b="1" dirty="0" smtClean="0"/>
              <a:t> </a:t>
            </a:r>
            <a:endParaRPr lang="en-ZA" sz="3400" b="1" dirty="0" smtClean="0"/>
          </a:p>
          <a:p>
            <a:pPr lvl="1"/>
            <a:r>
              <a:rPr lang="en-ZA" sz="9600" dirty="0" smtClean="0"/>
              <a:t>is a commercial document issued by a </a:t>
            </a:r>
            <a:r>
              <a:rPr lang="en-ZA" sz="9600" dirty="0" smtClean="0">
                <a:hlinkClick r:id="rId2" tooltip="Seller"/>
              </a:rPr>
              <a:t>seller</a:t>
            </a:r>
            <a:r>
              <a:rPr lang="en-ZA" sz="9600" dirty="0" smtClean="0"/>
              <a:t> to a </a:t>
            </a:r>
            <a:r>
              <a:rPr lang="en-ZA" sz="9600" dirty="0" smtClean="0">
                <a:hlinkClick r:id="rId3" tooltip="Buyer"/>
              </a:rPr>
              <a:t>buyer</a:t>
            </a:r>
            <a:r>
              <a:rPr lang="en-ZA" sz="9600" dirty="0" smtClean="0"/>
              <a:t>. The seller usually issues a credit memo for the same or lower amount than the </a:t>
            </a:r>
            <a:r>
              <a:rPr lang="en-ZA" sz="9600" dirty="0" smtClean="0">
                <a:hlinkClick r:id="rId4" tooltip="Invoice"/>
              </a:rPr>
              <a:t>invoice</a:t>
            </a:r>
            <a:r>
              <a:rPr lang="en-ZA" sz="9600" dirty="0" smtClean="0"/>
              <a:t>, and then repays the money to the buyer or sets it off against a balance due from other transactions. </a:t>
            </a:r>
            <a:endParaRPr lang="cs-CZ" sz="9600" dirty="0" smtClean="0"/>
          </a:p>
          <a:p>
            <a:pPr marL="457200" lvl="1" indent="0">
              <a:buNone/>
            </a:pPr>
            <a:endParaRPr lang="en-ZA" sz="9600" dirty="0" smtClean="0"/>
          </a:p>
          <a:p>
            <a:pPr lvl="1"/>
            <a:r>
              <a:rPr lang="en-ZA" sz="9600" dirty="0"/>
              <a:t>A </a:t>
            </a:r>
            <a:r>
              <a:rPr lang="cs-CZ" sz="9600" dirty="0" err="1" smtClean="0"/>
              <a:t>Cr</a:t>
            </a:r>
            <a:r>
              <a:rPr lang="en-ZA" sz="9600" dirty="0" smtClean="0"/>
              <a:t>edit </a:t>
            </a:r>
            <a:r>
              <a:rPr lang="cs-CZ" sz="9600" dirty="0" err="1" smtClean="0"/>
              <a:t>Memo</a:t>
            </a:r>
            <a:r>
              <a:rPr lang="cs-CZ" sz="9600" dirty="0" smtClean="0"/>
              <a:t> </a:t>
            </a:r>
            <a:r>
              <a:rPr lang="en-ZA" sz="9600" dirty="0" smtClean="0"/>
              <a:t>lists </a:t>
            </a:r>
            <a:r>
              <a:rPr lang="en-ZA" sz="9600" dirty="0"/>
              <a:t>the products, quantities and agreed prices for products or services the seller provided the buyer, but the buyer returned it or did not receive it or received incomplete, damaged, or incorrect</a:t>
            </a:r>
            <a:r>
              <a:rPr lang="cs-CZ" sz="9600" dirty="0"/>
              <a:t>.</a:t>
            </a:r>
            <a:r>
              <a:rPr lang="en-ZA" sz="9600" dirty="0"/>
              <a:t> </a:t>
            </a:r>
          </a:p>
          <a:p>
            <a:pPr lvl="1"/>
            <a:endParaRPr lang="en-ZA" sz="9600" dirty="0" smtClean="0"/>
          </a:p>
          <a:p>
            <a:pPr lvl="1"/>
            <a:endParaRPr lang="en-ZA" sz="9600" dirty="0" smtClean="0"/>
          </a:p>
          <a:p>
            <a:pPr lvl="1"/>
            <a:endParaRPr lang="en-ZA" dirty="0" smtClean="0"/>
          </a:p>
          <a:p>
            <a:pPr marL="0" indent="0">
              <a:buNone/>
            </a:pPr>
            <a:r>
              <a:rPr lang="en-ZA" dirty="0" smtClean="0"/>
              <a:t> </a:t>
            </a:r>
            <a:endParaRPr lang="en-ZA" dirty="0"/>
          </a:p>
        </p:txBody>
      </p:sp>
    </p:spTree>
    <p:extLst>
      <p:ext uri="{BB962C8B-B14F-4D97-AF65-F5344CB8AC3E}">
        <p14:creationId xmlns:p14="http://schemas.microsoft.com/office/powerpoint/2010/main" val="48943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Business model </a:t>
            </a:r>
            <a:endParaRPr lang="cs-CZ" dirty="0"/>
          </a:p>
        </p:txBody>
      </p:sp>
      <p:sp>
        <p:nvSpPr>
          <p:cNvPr id="3" name="Zástupný symbol pro obsah 2"/>
          <p:cNvSpPr>
            <a:spLocks noGrp="1"/>
          </p:cNvSpPr>
          <p:nvPr>
            <p:ph idx="1"/>
          </p:nvPr>
        </p:nvSpPr>
        <p:spPr/>
        <p:txBody>
          <a:bodyPr/>
          <a:lstStyle/>
          <a:p>
            <a:r>
              <a:rPr lang="cs-CZ" dirty="0" err="1" smtClean="0"/>
              <a:t>Let´s</a:t>
            </a:r>
            <a:r>
              <a:rPr lang="cs-CZ" dirty="0" smtClean="0"/>
              <a:t> </a:t>
            </a:r>
            <a:r>
              <a:rPr lang="cs-CZ" dirty="0" err="1" smtClean="0"/>
              <a:t>prepare</a:t>
            </a:r>
            <a:r>
              <a:rPr lang="cs-CZ" dirty="0" smtClean="0"/>
              <a:t> </a:t>
            </a:r>
            <a:r>
              <a:rPr lang="cs-CZ" dirty="0" err="1" smtClean="0"/>
              <a:t>some</a:t>
            </a:r>
            <a:r>
              <a:rPr lang="cs-CZ" dirty="0" smtClean="0"/>
              <a:t> data in </a:t>
            </a:r>
            <a:r>
              <a:rPr lang="cs-CZ" dirty="0" err="1" smtClean="0"/>
              <a:t>order</a:t>
            </a:r>
            <a:r>
              <a:rPr lang="cs-CZ" dirty="0" smtClean="0"/>
              <a:t> to show CM </a:t>
            </a:r>
            <a:r>
              <a:rPr lang="cs-CZ" dirty="0" err="1" smtClean="0"/>
              <a:t>basics</a:t>
            </a:r>
            <a:endParaRPr lang="cs-CZ" dirty="0" smtClean="0"/>
          </a:p>
          <a:p>
            <a:pPr lvl="1"/>
            <a:r>
              <a:rPr lang="cs-CZ" dirty="0" err="1" smtClean="0"/>
              <a:t>Create</a:t>
            </a:r>
            <a:r>
              <a:rPr lang="cs-CZ" dirty="0" smtClean="0"/>
              <a:t> </a:t>
            </a:r>
            <a:r>
              <a:rPr lang="cs-CZ" dirty="0" err="1" smtClean="0"/>
              <a:t>new</a:t>
            </a:r>
            <a:r>
              <a:rPr lang="cs-CZ" dirty="0" smtClean="0"/>
              <a:t> </a:t>
            </a:r>
            <a:r>
              <a:rPr lang="cs-CZ" dirty="0" err="1" smtClean="0"/>
              <a:t>item</a:t>
            </a:r>
            <a:r>
              <a:rPr lang="cs-CZ" dirty="0" smtClean="0"/>
              <a:t> Z100 (</a:t>
            </a:r>
            <a:r>
              <a:rPr lang="cs-CZ" dirty="0" err="1" smtClean="0"/>
              <a:t>Description</a:t>
            </a:r>
            <a:r>
              <a:rPr lang="cs-CZ" dirty="0" smtClean="0"/>
              <a:t> </a:t>
            </a:r>
            <a:r>
              <a:rPr lang="cs-CZ" dirty="0" err="1" smtClean="0"/>
              <a:t>Lever</a:t>
            </a:r>
            <a:r>
              <a:rPr lang="cs-CZ" dirty="0" smtClean="0"/>
              <a:t>)</a:t>
            </a:r>
          </a:p>
          <a:p>
            <a:pPr lvl="1"/>
            <a:r>
              <a:rPr lang="cs-CZ" dirty="0" err="1" smtClean="0"/>
              <a:t>Costing</a:t>
            </a:r>
            <a:r>
              <a:rPr lang="cs-CZ" dirty="0" smtClean="0"/>
              <a:t> </a:t>
            </a:r>
            <a:r>
              <a:rPr lang="cs-CZ" dirty="0" err="1" smtClean="0"/>
              <a:t>Method</a:t>
            </a:r>
            <a:r>
              <a:rPr lang="cs-CZ" dirty="0" smtClean="0"/>
              <a:t> : FIFO </a:t>
            </a:r>
          </a:p>
          <a:p>
            <a:pPr lvl="1"/>
            <a:r>
              <a:rPr lang="cs-CZ" dirty="0" smtClean="0"/>
              <a:t>Basic Unit </a:t>
            </a:r>
            <a:r>
              <a:rPr lang="cs-CZ" dirty="0" err="1" smtClean="0"/>
              <a:t>of</a:t>
            </a:r>
            <a:r>
              <a:rPr lang="cs-CZ" dirty="0" smtClean="0"/>
              <a:t> </a:t>
            </a:r>
            <a:r>
              <a:rPr lang="cs-CZ" dirty="0" err="1" smtClean="0"/>
              <a:t>Measure</a:t>
            </a:r>
            <a:r>
              <a:rPr lang="cs-CZ" dirty="0" smtClean="0"/>
              <a:t> : </a:t>
            </a:r>
            <a:r>
              <a:rPr lang="cs-CZ" dirty="0" err="1" smtClean="0"/>
              <a:t>Pcs</a:t>
            </a:r>
            <a:endParaRPr lang="cs-CZ" dirty="0" smtClean="0"/>
          </a:p>
          <a:p>
            <a:pPr lvl="1"/>
            <a:endParaRPr lang="cs-CZ" dirty="0"/>
          </a:p>
        </p:txBody>
      </p:sp>
      <p:sp>
        <p:nvSpPr>
          <p:cNvPr id="4" name="Šipka doprava 3"/>
          <p:cNvSpPr/>
          <p:nvPr/>
        </p:nvSpPr>
        <p:spPr>
          <a:xfrm>
            <a:off x="1830765" y="4365104"/>
            <a:ext cx="5328592" cy="223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012160" y="5127184"/>
            <a:ext cx="561974" cy="708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2764713" y="5127184"/>
            <a:ext cx="2389629" cy="40011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See</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item</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card</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details</a:t>
            </a:r>
            <a:endParaRPr lang="cs-CZ"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44867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Created</a:t>
            </a:r>
            <a:r>
              <a:rPr lang="cs-CZ" dirty="0" smtClean="0"/>
              <a:t> </a:t>
            </a:r>
            <a:r>
              <a:rPr lang="cs-CZ" dirty="0" err="1" smtClean="0"/>
              <a:t>Item</a:t>
            </a:r>
            <a:r>
              <a:rPr lang="cs-CZ" dirty="0" smtClean="0"/>
              <a:t> </a:t>
            </a:r>
            <a:r>
              <a:rPr lang="cs-CZ" dirty="0" err="1" smtClean="0"/>
              <a:t>card</a:t>
            </a:r>
            <a:r>
              <a:rPr lang="cs-CZ" dirty="0" smtClean="0"/>
              <a:t> (</a:t>
            </a:r>
            <a:r>
              <a:rPr lang="cs-CZ" dirty="0" err="1" smtClean="0"/>
              <a:t>see</a:t>
            </a:r>
            <a:r>
              <a:rPr lang="cs-CZ" dirty="0" smtClean="0"/>
              <a:t> Intro IV.)</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19" y="1484784"/>
            <a:ext cx="3818310" cy="2175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84052"/>
            <a:ext cx="3797954" cy="21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037" y="3933056"/>
            <a:ext cx="3826201" cy="216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0395" y="3959680"/>
            <a:ext cx="3799559" cy="2134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37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See</a:t>
            </a:r>
            <a:r>
              <a:rPr lang="cs-CZ" dirty="0" smtClean="0"/>
              <a:t> Sales </a:t>
            </a:r>
            <a:r>
              <a:rPr lang="cs-CZ" dirty="0" err="1" smtClean="0"/>
              <a:t>Setup</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208597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4319" y="1645817"/>
            <a:ext cx="3939929" cy="2811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539552" y="4725144"/>
            <a:ext cx="8064896" cy="1015663"/>
          </a:xfrm>
          <a:prstGeom prst="rect">
            <a:avLst/>
          </a:prstGeom>
        </p:spPr>
        <p:txBody>
          <a:bodyPr wrap="square">
            <a:spAutoFit/>
          </a:bodyPr>
          <a:lstStyle/>
          <a:p>
            <a:pPr lvl="0"/>
            <a:r>
              <a:rPr lang="en-US" sz="1200" dirty="0">
                <a:solidFill>
                  <a:prstClr val="black"/>
                </a:solidFill>
              </a:rPr>
              <a:t>A check mark in this field indicates that the program will not allow a return transaction to be posted unless the </a:t>
            </a:r>
            <a:r>
              <a:rPr lang="en-US" sz="1200" dirty="0">
                <a:solidFill>
                  <a:prstClr val="black"/>
                </a:solidFill>
                <a:hlinkClick r:id="rId4" action="ppaction://hlinkfile"/>
              </a:rPr>
              <a:t>Appl.-from Item Entry</a:t>
            </a:r>
            <a:r>
              <a:rPr lang="en-US" sz="1200" dirty="0">
                <a:solidFill>
                  <a:prstClr val="black"/>
                </a:solidFill>
              </a:rPr>
              <a:t> field on the sales order line contains an entry.</a:t>
            </a:r>
          </a:p>
          <a:p>
            <a:pPr lvl="0"/>
            <a:r>
              <a:rPr lang="en-US" sz="1200" dirty="0">
                <a:solidFill>
                  <a:prstClr val="black"/>
                </a:solidFill>
              </a:rPr>
              <a:t>This function is used when the company wants to apply an exact cost reversing policy in connection with sales returns. This means that the sales return is valued at exactly the same cost as the original sale when being put back on inventory. If an additional cost is later added to the original sale, the program updates the value of the sales return respectively.</a:t>
            </a:r>
          </a:p>
        </p:txBody>
      </p:sp>
      <p:cxnSp>
        <p:nvCxnSpPr>
          <p:cNvPr id="7" name="Přímá spojnice se šipkou 6"/>
          <p:cNvCxnSpPr/>
          <p:nvPr/>
        </p:nvCxnSpPr>
        <p:spPr>
          <a:xfrm>
            <a:off x="5580112" y="3429000"/>
            <a:ext cx="0" cy="12241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85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Purchases</a:t>
            </a:r>
            <a:r>
              <a:rPr lang="cs-CZ" dirty="0" smtClean="0"/>
              <a:t> </a:t>
            </a:r>
            <a:endParaRPr lang="cs-CZ" dirty="0"/>
          </a:p>
        </p:txBody>
      </p:sp>
      <p:sp>
        <p:nvSpPr>
          <p:cNvPr id="3" name="Zástupný symbol pro obsah 2"/>
          <p:cNvSpPr>
            <a:spLocks noGrp="1"/>
          </p:cNvSpPr>
          <p:nvPr>
            <p:ph idx="1"/>
          </p:nvPr>
        </p:nvSpPr>
        <p:spPr/>
        <p:txBody>
          <a:bodyPr/>
          <a:lstStyle/>
          <a:p>
            <a:r>
              <a:rPr lang="en-ZA" dirty="0" smtClean="0"/>
              <a:t>Purchase from Vendor 10000 </a:t>
            </a:r>
          </a:p>
          <a:p>
            <a:r>
              <a:rPr lang="en-ZA" sz="2400" dirty="0" smtClean="0"/>
              <a:t>1st Purchase 10 pcs, Direct Unit Cost Excluding VAT= 4,0 and Location=Blue</a:t>
            </a:r>
          </a:p>
          <a:p>
            <a:r>
              <a:rPr lang="en-ZA" sz="2400" dirty="0" smtClean="0"/>
              <a:t>2nd Purchase 10 pcs, Direct Unit Cost Excluding VAT= 8,0 and Location=Red </a:t>
            </a:r>
          </a:p>
          <a:p>
            <a:r>
              <a:rPr lang="en-ZA" sz="2400" dirty="0" smtClean="0"/>
              <a:t>See Vendor Ledger Entries</a:t>
            </a:r>
          </a:p>
          <a:p>
            <a:r>
              <a:rPr lang="en-ZA" sz="2400" dirty="0" smtClean="0"/>
              <a:t>See Item Ledger Entries</a:t>
            </a:r>
          </a:p>
          <a:p>
            <a:endParaRPr lang="en-ZA" sz="2400" dirty="0"/>
          </a:p>
        </p:txBody>
      </p:sp>
    </p:spTree>
    <p:extLst>
      <p:ext uri="{BB962C8B-B14F-4D97-AF65-F5344CB8AC3E}">
        <p14:creationId xmlns:p14="http://schemas.microsoft.com/office/powerpoint/2010/main" val="341752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a:t>
            </a:r>
            <a:r>
              <a:rPr lang="cs-CZ" dirty="0" smtClean="0"/>
              <a:t> </a:t>
            </a:r>
            <a:r>
              <a:rPr lang="cs-CZ" dirty="0" err="1" smtClean="0"/>
              <a:t>Order</a:t>
            </a:r>
            <a:r>
              <a:rPr lang="cs-CZ" dirty="0" smtClean="0"/>
              <a:t> </a:t>
            </a:r>
            <a:r>
              <a:rPr lang="cs-CZ" dirty="0" err="1" smtClean="0"/>
              <a:t>One</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7848872" cy="4961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445224"/>
            <a:ext cx="1383978" cy="1049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085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Purchase</a:t>
            </a:r>
            <a:r>
              <a:rPr lang="cs-CZ" dirty="0"/>
              <a:t> </a:t>
            </a:r>
            <a:r>
              <a:rPr lang="cs-CZ" dirty="0" err="1"/>
              <a:t>Order</a:t>
            </a:r>
            <a:r>
              <a:rPr lang="cs-CZ" dirty="0"/>
              <a:t> </a:t>
            </a:r>
            <a:r>
              <a:rPr lang="cs-CZ" dirty="0" err="1" smtClean="0"/>
              <a:t>Two</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07112"/>
            <a:ext cx="8064896" cy="511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5589240"/>
            <a:ext cx="1465511" cy="1087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367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24" y="1303243"/>
            <a:ext cx="8375551" cy="7984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ovéPole 3"/>
          <p:cNvSpPr txBox="1"/>
          <p:nvPr/>
        </p:nvSpPr>
        <p:spPr>
          <a:xfrm>
            <a:off x="2915816" y="1330479"/>
            <a:ext cx="1268296" cy="253916"/>
          </a:xfrm>
          <a:prstGeom prst="rect">
            <a:avLst/>
          </a:prstGeom>
          <a:noFill/>
        </p:spPr>
        <p:txBody>
          <a:bodyPr wrap="none" rtlCol="0">
            <a:spAutoFit/>
          </a:bodyPr>
          <a:lstStyle/>
          <a:p>
            <a:r>
              <a:rPr lang="cs-CZ" sz="1050" b="1" dirty="0" err="1" smtClean="0">
                <a:solidFill>
                  <a:srgbClr val="0070C0"/>
                </a:solidFill>
              </a:rPr>
              <a:t>Item</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623" y="2326154"/>
            <a:ext cx="8368455" cy="1634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624" y="4209503"/>
            <a:ext cx="8490149" cy="1810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3321209" y="2340681"/>
            <a:ext cx="1422184" cy="253916"/>
          </a:xfrm>
          <a:prstGeom prst="rect">
            <a:avLst/>
          </a:prstGeom>
          <a:noFill/>
        </p:spPr>
        <p:txBody>
          <a:bodyPr wrap="none" rtlCol="0">
            <a:spAutoFit/>
          </a:bodyPr>
          <a:lstStyle/>
          <a:p>
            <a:r>
              <a:rPr lang="cs-CZ" sz="1050" b="1" dirty="0" err="1" smtClean="0">
                <a:solidFill>
                  <a:srgbClr val="0070C0"/>
                </a:solidFill>
              </a:rPr>
              <a:t>VendorLedger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
        <p:nvSpPr>
          <p:cNvPr id="9" name="TextovéPole 8"/>
          <p:cNvSpPr txBox="1"/>
          <p:nvPr/>
        </p:nvSpPr>
        <p:spPr>
          <a:xfrm>
            <a:off x="3702364" y="4365104"/>
            <a:ext cx="1499128" cy="253916"/>
          </a:xfrm>
          <a:prstGeom prst="rect">
            <a:avLst/>
          </a:prstGeom>
          <a:noFill/>
        </p:spPr>
        <p:txBody>
          <a:bodyPr wrap="none" rtlCol="0">
            <a:spAutoFit/>
          </a:bodyPr>
          <a:lstStyle/>
          <a:p>
            <a:r>
              <a:rPr lang="cs-CZ" sz="1050" b="1" dirty="0" smtClean="0">
                <a:solidFill>
                  <a:srgbClr val="0070C0"/>
                </a:solidFill>
              </a:rPr>
              <a:t>General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Tree>
    <p:extLst>
      <p:ext uri="{BB962C8B-B14F-4D97-AF65-F5344CB8AC3E}">
        <p14:creationId xmlns:p14="http://schemas.microsoft.com/office/powerpoint/2010/main" val="316906633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680</Words>
  <Application>Microsoft Office PowerPoint</Application>
  <PresentationFormat>Předvádění na obrazovce (4:3)</PresentationFormat>
  <Paragraphs>2772</Paragraphs>
  <Slides>19</Slides>
  <Notes>1</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Motiv systému Office</vt:lpstr>
      <vt:lpstr>Introduction to MS Dynamics NAV XVII.  (Credit Memo)</vt:lpstr>
      <vt:lpstr>Credit Memo</vt:lpstr>
      <vt:lpstr>Business model </vt:lpstr>
      <vt:lpstr>Created Item card (see Intro IV.)</vt:lpstr>
      <vt:lpstr>See Sales Setup</vt:lpstr>
      <vt:lpstr>Purchases </vt:lpstr>
      <vt:lpstr>Purchase Order One</vt:lpstr>
      <vt:lpstr>Purchase Order Two</vt:lpstr>
      <vt:lpstr>Entries</vt:lpstr>
      <vt:lpstr>Credit Memo</vt:lpstr>
      <vt:lpstr>Credit Memo -Lines </vt:lpstr>
      <vt:lpstr>Credit Memo</vt:lpstr>
      <vt:lpstr>Posted CM</vt:lpstr>
      <vt:lpstr>Entries after CM was  posted</vt:lpstr>
      <vt:lpstr>Another method of CM creation</vt:lpstr>
      <vt:lpstr>Created CM</vt:lpstr>
      <vt:lpstr>Applied Entries window</vt:lpstr>
      <vt:lpstr>Entries</vt:lpstr>
      <vt:lpstr>End of the section XVII.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172</cp:revision>
  <dcterms:created xsi:type="dcterms:W3CDTF">2014-09-15T11:04:04Z</dcterms:created>
  <dcterms:modified xsi:type="dcterms:W3CDTF">2015-10-19T07:51:53Z</dcterms:modified>
</cp:coreProperties>
</file>