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3" r:id="rId3"/>
    <p:sldId id="304" r:id="rId4"/>
    <p:sldId id="305" r:id="rId5"/>
    <p:sldId id="306" r:id="rId6"/>
    <p:sldId id="298" r:id="rId7"/>
    <p:sldId id="299" r:id="rId8"/>
    <p:sldId id="300" r:id="rId9"/>
    <p:sldId id="301" r:id="rId10"/>
    <p:sldId id="307" r:id="rId11"/>
    <p:sldId id="29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14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20.11.2014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</a:t>
            </a:r>
            <a:r>
              <a:rPr lang="cs-CZ" smtClean="0"/>
              <a:t>XXII</a:t>
            </a:r>
            <a:r>
              <a:rPr lang="cs-CZ" smtClean="0"/>
              <a:t>.</a:t>
            </a:r>
            <a:r>
              <a:rPr lang="cs-CZ" sz="1600" b="1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  <a:latin typeface="+mn-lt"/>
              </a:rPr>
              <a:t>Budgets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)</a:t>
            </a:r>
            <a:endParaRPr lang="cs-CZ" sz="1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Filtering</a:t>
            </a:r>
            <a:r>
              <a:rPr lang="cs-CZ" dirty="0" smtClean="0"/>
              <a:t> by </a:t>
            </a:r>
            <a:r>
              <a:rPr lang="cs-CZ" dirty="0" err="1" smtClean="0"/>
              <a:t>Dimension</a:t>
            </a:r>
            <a:r>
              <a:rPr lang="cs-CZ" dirty="0" smtClean="0"/>
              <a:t> Department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43050"/>
            <a:ext cx="7618413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62" y="3573016"/>
            <a:ext cx="7729238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2897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smtClean="0"/>
              <a:t> XXII.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86000" y="-373751177"/>
            <a:ext cx="4572000" cy="75436035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Přihlásit 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Používáte-li nástroj pro čtení obrazovky, vypněte Dynamické vyhledávání Google kliknutím sem.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Internet</a:t>
            </a:r>
          </a:p>
          <a:p>
            <a:endParaRPr lang="cs-CZ" dirty="0"/>
          </a:p>
          <a:p>
            <a:r>
              <a:rPr lang="cs-CZ" dirty="0"/>
              <a:t>Obrázky</a:t>
            </a:r>
          </a:p>
          <a:p>
            <a:endParaRPr lang="cs-CZ" dirty="0"/>
          </a:p>
          <a:p>
            <a:r>
              <a:rPr lang="cs-CZ" dirty="0"/>
              <a:t>Videa</a:t>
            </a:r>
          </a:p>
          <a:p>
            <a:endParaRPr lang="cs-CZ" dirty="0"/>
          </a:p>
          <a:p>
            <a:r>
              <a:rPr lang="cs-CZ" dirty="0"/>
              <a:t>Zprávy</a:t>
            </a:r>
          </a:p>
          <a:p>
            <a:endParaRPr lang="cs-CZ" dirty="0"/>
          </a:p>
          <a:p>
            <a:r>
              <a:rPr lang="cs-CZ" dirty="0"/>
              <a:t>Nákupy</a:t>
            </a:r>
          </a:p>
          <a:p>
            <a:r>
              <a:rPr lang="cs-CZ" dirty="0"/>
              <a:t>Více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Vyhledávací nástroje</a:t>
            </a:r>
          </a:p>
          <a:p>
            <a:r>
              <a:rPr lang="cs-CZ" dirty="0"/>
              <a:t>Bezpečné vyhledávání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Výsledky hledání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RemixYourHealth</a:t>
            </a:r>
            <a:r>
              <a:rPr lang="cs-CZ" dirty="0"/>
              <a:t> </a:t>
            </a:r>
            <a:r>
              <a:rPr lang="cs-CZ" dirty="0" err="1"/>
              <a:t>Workout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Stopper</a:t>
            </a:r>
            <a:r>
              <a:rPr lang="cs-CZ" dirty="0"/>
              <a:t> | </a:t>
            </a:r>
            <a:r>
              <a:rPr lang="cs-CZ" dirty="0" err="1"/>
              <a:t>RemixYourHealth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remixyourhealth.com-940 × 400-Vyhledávání pomocí obrázku</a:t>
            </a:r>
          </a:p>
          <a:p>
            <a:r>
              <a:rPr lang="cs-CZ" dirty="0"/>
              <a:t>So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ago I </a:t>
            </a:r>
            <a:r>
              <a:rPr lang="cs-CZ" dirty="0" err="1"/>
              <a:t>introduced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ridiculousness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Shredder</a:t>
            </a:r>
            <a:r>
              <a:rPr lang="cs-CZ" dirty="0"/>
              <a:t>” </a:t>
            </a:r>
            <a:r>
              <a:rPr lang="cs-CZ" dirty="0" err="1"/>
              <a:t>workout</a:t>
            </a:r>
            <a:r>
              <a:rPr lang="cs-CZ" dirty="0"/>
              <a:t>.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How'd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go?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made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Dead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| </a:t>
            </a:r>
            <a:r>
              <a:rPr lang="cs-CZ" dirty="0" err="1"/>
              <a:t>Podcast</a:t>
            </a:r>
            <a:r>
              <a:rPr lang="cs-CZ" dirty="0"/>
              <a:t> </a:t>
            </a:r>
            <a:r>
              <a:rPr lang="cs-CZ" dirty="0" err="1"/>
              <a:t>featuring</a:t>
            </a:r>
            <a:r>
              <a:rPr lang="cs-CZ" dirty="0"/>
              <a:t> </a:t>
            </a:r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Bateman</a:t>
            </a:r>
            <a:r>
              <a:rPr lang="cs-CZ" dirty="0"/>
              <a:t> &amp; Alex </a:t>
            </a:r>
            <a:r>
              <a:rPr lang="cs-CZ" dirty="0" err="1"/>
              <a:t>Corolla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www.notdeadyetradio.com-447 × 280-Vyhledávání pomocí obrázku</a:t>
            </a:r>
          </a:p>
          <a:p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off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. He </a:t>
            </a:r>
            <a:r>
              <a:rPr lang="cs-CZ" dirty="0" err="1"/>
              <a:t>announces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he </a:t>
            </a:r>
            <a:r>
              <a:rPr lang="cs-CZ" dirty="0" err="1"/>
              <a:t>puts</a:t>
            </a:r>
            <a:r>
              <a:rPr lang="cs-CZ" dirty="0"/>
              <a:t> in </a:t>
            </a:r>
            <a:r>
              <a:rPr lang="cs-CZ" dirty="0" err="1"/>
              <a:t>isn't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“</a:t>
            </a:r>
            <a:r>
              <a:rPr lang="cs-CZ" dirty="0" err="1"/>
              <a:t>rewards</a:t>
            </a:r>
            <a:r>
              <a:rPr lang="cs-CZ" dirty="0"/>
              <a:t>” </a:t>
            </a:r>
            <a:r>
              <a:rPr lang="cs-CZ" dirty="0" err="1"/>
              <a:t>he's</a:t>
            </a:r>
            <a:r>
              <a:rPr lang="cs-CZ" dirty="0"/>
              <a:t> </a:t>
            </a:r>
            <a:r>
              <a:rPr lang="cs-CZ" dirty="0" err="1"/>
              <a:t>getting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G4 </a:t>
            </a:r>
            <a:r>
              <a:rPr lang="cs-CZ" dirty="0" err="1"/>
              <a:t>Cancels</a:t>
            </a:r>
            <a:r>
              <a:rPr lang="cs-CZ" dirty="0"/>
              <a:t> '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Show,' 'X-Play' - Hollywood </a:t>
            </a:r>
            <a:r>
              <a:rPr lang="cs-CZ" dirty="0" err="1"/>
              <a:t>Reporter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www.hollywoodreporter.com-565 × 318-Vyhledávání pomocí obrázku</a:t>
            </a:r>
          </a:p>
          <a:p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Logo (2) - H 2012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2856"/>
            <a:ext cx="4572000" cy="286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400" dirty="0" smtClean="0">
                <a:latin typeface="Calibri" pitchFamily="34" charset="0"/>
              </a:rPr>
              <a:t>Basic principles</a:t>
            </a: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982663" y="2219325"/>
            <a:ext cx="1895475" cy="846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cs-CZ"/>
              <a:t>Purchase Order</a:t>
            </a: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982663" y="3227388"/>
            <a:ext cx="1895475" cy="12065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77" name="Rectangle 8"/>
          <p:cNvSpPr>
            <a:spLocks noChangeArrowheads="1"/>
          </p:cNvSpPr>
          <p:nvPr/>
        </p:nvSpPr>
        <p:spPr bwMode="auto">
          <a:xfrm>
            <a:off x="982663" y="3751263"/>
            <a:ext cx="1895475" cy="846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cs-CZ"/>
              <a:t>Account 8320</a:t>
            </a:r>
          </a:p>
          <a:p>
            <a:pPr algn="ctr" eaLnBrk="1" hangingPunct="1"/>
            <a:r>
              <a:rPr lang="en-US" altLang="cs-CZ" sz="1400">
                <a:latin typeface="Calibri" pitchFamily="34" charset="0"/>
              </a:rPr>
              <a:t>(consultant services)</a:t>
            </a:r>
          </a:p>
        </p:txBody>
      </p:sp>
      <p:sp>
        <p:nvSpPr>
          <p:cNvPr id="3078" name="Line 9"/>
          <p:cNvSpPr>
            <a:spLocks noChangeShapeType="1"/>
          </p:cNvSpPr>
          <p:nvPr/>
        </p:nvSpPr>
        <p:spPr bwMode="auto">
          <a:xfrm flipV="1">
            <a:off x="1225550" y="3348038"/>
            <a:ext cx="0" cy="403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9" name="AutoShape 10"/>
          <p:cNvSpPr>
            <a:spLocks/>
          </p:cNvSpPr>
          <p:nvPr/>
        </p:nvSpPr>
        <p:spPr bwMode="auto">
          <a:xfrm>
            <a:off x="2878138" y="2219325"/>
            <a:ext cx="201612" cy="1128713"/>
          </a:xfrm>
          <a:prstGeom prst="rightBrace">
            <a:avLst>
              <a:gd name="adj1" fmla="val 4665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080" name="Text Box 11"/>
          <p:cNvSpPr txBox="1">
            <a:spLocks noChangeArrowheads="1"/>
          </p:cNvSpPr>
          <p:nvPr/>
        </p:nvSpPr>
        <p:spPr bwMode="auto">
          <a:xfrm>
            <a:off x="3189288" y="2676525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/>
              <a:t>F11</a:t>
            </a:r>
            <a:endParaRPr lang="en-GB" altLang="cs-CZ"/>
          </a:p>
        </p:txBody>
      </p:sp>
      <p:sp>
        <p:nvSpPr>
          <p:cNvPr id="3081" name="Rectangle 12"/>
          <p:cNvSpPr>
            <a:spLocks noChangeArrowheads="1"/>
          </p:cNvSpPr>
          <p:nvPr/>
        </p:nvSpPr>
        <p:spPr bwMode="auto">
          <a:xfrm>
            <a:off x="3563938" y="3751263"/>
            <a:ext cx="1895475" cy="846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cs-CZ"/>
              <a:t>Account 8320</a:t>
            </a:r>
          </a:p>
          <a:p>
            <a:pPr algn="ctr" eaLnBrk="1" hangingPunct="1"/>
            <a:r>
              <a:rPr lang="en-US" altLang="cs-CZ" sz="1400">
                <a:latin typeface="Calibri" pitchFamily="34" charset="0"/>
              </a:rPr>
              <a:t>(consultant services)</a:t>
            </a:r>
          </a:p>
        </p:txBody>
      </p:sp>
      <p:sp>
        <p:nvSpPr>
          <p:cNvPr id="3082" name="Line 13"/>
          <p:cNvSpPr>
            <a:spLocks noChangeShapeType="1"/>
          </p:cNvSpPr>
          <p:nvPr/>
        </p:nvSpPr>
        <p:spPr bwMode="auto">
          <a:xfrm flipV="1">
            <a:off x="3767139" y="2859881"/>
            <a:ext cx="156790" cy="39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3" name="Line 14"/>
          <p:cNvSpPr>
            <a:spLocks noChangeShapeType="1"/>
          </p:cNvSpPr>
          <p:nvPr/>
        </p:nvSpPr>
        <p:spPr bwMode="auto">
          <a:xfrm>
            <a:off x="3923928" y="2863850"/>
            <a:ext cx="0" cy="887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Line 15"/>
          <p:cNvSpPr>
            <a:spLocks noChangeShapeType="1"/>
          </p:cNvSpPr>
          <p:nvPr/>
        </p:nvSpPr>
        <p:spPr bwMode="auto">
          <a:xfrm>
            <a:off x="5459413" y="3994150"/>
            <a:ext cx="442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5" name="Line 16"/>
          <p:cNvSpPr>
            <a:spLocks noChangeShapeType="1"/>
          </p:cNvSpPr>
          <p:nvPr/>
        </p:nvSpPr>
        <p:spPr bwMode="auto">
          <a:xfrm flipV="1">
            <a:off x="5902325" y="3348038"/>
            <a:ext cx="0" cy="646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6" name="Rectangle 17"/>
          <p:cNvSpPr>
            <a:spLocks noChangeArrowheads="1"/>
          </p:cNvSpPr>
          <p:nvPr/>
        </p:nvSpPr>
        <p:spPr bwMode="auto">
          <a:xfrm>
            <a:off x="5056188" y="1654175"/>
            <a:ext cx="3630612" cy="24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200" b="1" dirty="0" smtClean="0">
                <a:solidFill>
                  <a:srgbClr val="FFFF00"/>
                </a:solidFill>
                <a:latin typeface="Calibri" pitchFamily="34" charset="0"/>
              </a:rPr>
              <a:t>07.11.14</a:t>
            </a:r>
            <a:endParaRPr lang="en-GB" altLang="cs-CZ" sz="12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87" name="Text Box 18"/>
          <p:cNvSpPr txBox="1">
            <a:spLocks noChangeArrowheads="1"/>
          </p:cNvSpPr>
          <p:nvPr/>
        </p:nvSpPr>
        <p:spPr bwMode="auto">
          <a:xfrm>
            <a:off x="5216525" y="1149350"/>
            <a:ext cx="32273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sz="1200" dirty="0">
                <a:latin typeface="Calibri" pitchFamily="34" charset="0"/>
              </a:rPr>
              <a:t>General Ledger Item Entries (Debit amounts)</a:t>
            </a:r>
          </a:p>
        </p:txBody>
      </p:sp>
      <p:sp>
        <p:nvSpPr>
          <p:cNvPr id="3088" name="Text Box 21"/>
          <p:cNvSpPr txBox="1">
            <a:spLocks noChangeArrowheads="1"/>
          </p:cNvSpPr>
          <p:nvPr/>
        </p:nvSpPr>
        <p:spPr bwMode="auto">
          <a:xfrm>
            <a:off x="6657975" y="1654175"/>
            <a:ext cx="44755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000" b="1" dirty="0" smtClean="0">
                <a:solidFill>
                  <a:srgbClr val="FFFF00"/>
                </a:solidFill>
                <a:latin typeface="Calibri" pitchFamily="34" charset="0"/>
              </a:rPr>
              <a:t>1500</a:t>
            </a:r>
            <a:endParaRPr lang="en-GB" altLang="cs-CZ" sz="10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>
            <a:off x="6870700" y="1898650"/>
            <a:ext cx="0" cy="77787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0" name="Rectangle 23"/>
          <p:cNvSpPr>
            <a:spLocks noChangeArrowheads="1"/>
          </p:cNvSpPr>
          <p:nvPr/>
        </p:nvSpPr>
        <p:spPr bwMode="auto">
          <a:xfrm>
            <a:off x="5056188" y="2676525"/>
            <a:ext cx="3790950" cy="24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200" b="1" dirty="0" smtClean="0">
                <a:solidFill>
                  <a:srgbClr val="FFFF00"/>
                </a:solidFill>
                <a:latin typeface="Calibri" pitchFamily="34" charset="0"/>
              </a:rPr>
              <a:t>07.12.2014</a:t>
            </a:r>
            <a:endParaRPr lang="en-GB" altLang="cs-CZ" sz="12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91" name="Text Box 24"/>
          <p:cNvSpPr txBox="1">
            <a:spLocks noChangeArrowheads="1"/>
          </p:cNvSpPr>
          <p:nvPr/>
        </p:nvSpPr>
        <p:spPr bwMode="auto">
          <a:xfrm>
            <a:off x="6657975" y="2674938"/>
            <a:ext cx="38183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000" b="1" dirty="0" smtClean="0">
                <a:solidFill>
                  <a:srgbClr val="FFFF00"/>
                </a:solidFill>
                <a:latin typeface="Calibri" pitchFamily="34" charset="0"/>
              </a:rPr>
              <a:t>100</a:t>
            </a:r>
            <a:endParaRPr lang="en-GB" altLang="cs-CZ" sz="10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3092" name="Rectangle 25"/>
          <p:cNvSpPr>
            <a:spLocks noChangeArrowheads="1"/>
          </p:cNvSpPr>
          <p:nvPr/>
        </p:nvSpPr>
        <p:spPr bwMode="auto">
          <a:xfrm>
            <a:off x="5216525" y="4960938"/>
            <a:ext cx="3227388" cy="16541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r>
              <a:rPr lang="cs-CZ" altLang="cs-CZ" sz="1000">
                <a:latin typeface="Calibri" pitchFamily="34" charset="0"/>
              </a:rPr>
              <a:t>1002</a:t>
            </a:r>
          </a:p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r>
              <a:rPr lang="cs-CZ" altLang="cs-CZ" sz="1000" b="1">
                <a:latin typeface="Calibri" pitchFamily="34" charset="0"/>
              </a:rPr>
              <a:t>8320</a:t>
            </a:r>
          </a:p>
          <a:p>
            <a:pPr eaLnBrk="1" hangingPunct="1"/>
            <a:endParaRPr lang="cs-CZ" altLang="cs-CZ" sz="1000" b="1">
              <a:latin typeface="Calibri" pitchFamily="34" charset="0"/>
            </a:endParaRPr>
          </a:p>
          <a:p>
            <a:pPr eaLnBrk="1" hangingPunct="1"/>
            <a:endParaRPr lang="cs-CZ" altLang="cs-CZ" sz="1000" b="1">
              <a:latin typeface="Calibri" pitchFamily="34" charset="0"/>
            </a:endParaRPr>
          </a:p>
          <a:p>
            <a:pPr eaLnBrk="1" hangingPunct="1"/>
            <a:endParaRPr lang="cs-CZ" altLang="cs-CZ" sz="1000">
              <a:latin typeface="Calibri" pitchFamily="34" charset="0"/>
            </a:endParaRPr>
          </a:p>
          <a:p>
            <a:pPr eaLnBrk="1" hangingPunct="1"/>
            <a:r>
              <a:rPr lang="cs-CZ" altLang="cs-CZ" sz="1000">
                <a:latin typeface="Calibri" pitchFamily="34" charset="0"/>
              </a:rPr>
              <a:t>9510</a:t>
            </a:r>
            <a:endParaRPr lang="en-GB" altLang="cs-CZ" sz="1000">
              <a:latin typeface="Calibri" pitchFamily="34" charset="0"/>
            </a:endParaRPr>
          </a:p>
        </p:txBody>
      </p:sp>
      <p:sp>
        <p:nvSpPr>
          <p:cNvPr id="3093" name="Text Box 26"/>
          <p:cNvSpPr txBox="1">
            <a:spLocks noChangeArrowheads="1"/>
          </p:cNvSpPr>
          <p:nvPr/>
        </p:nvSpPr>
        <p:spPr bwMode="auto">
          <a:xfrm>
            <a:off x="3079750" y="4960938"/>
            <a:ext cx="2108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cs-CZ" sz="1600" dirty="0">
                <a:latin typeface="Calibri" pitchFamily="34" charset="0"/>
              </a:rPr>
              <a:t>Budget for chosen Ye</a:t>
            </a:r>
            <a:r>
              <a:rPr lang="cs-CZ" altLang="cs-CZ" sz="1600" dirty="0">
                <a:latin typeface="Calibri" pitchFamily="34" charset="0"/>
              </a:rPr>
              <a:t>a</a:t>
            </a:r>
            <a:r>
              <a:rPr lang="en-US" altLang="cs-CZ" sz="1600" dirty="0">
                <a:latin typeface="Calibri" pitchFamily="34" charset="0"/>
              </a:rPr>
              <a:t>r</a:t>
            </a:r>
            <a:endParaRPr lang="cs-CZ" altLang="cs-CZ" sz="1600" dirty="0">
              <a:latin typeface="Calibri" pitchFamily="34" charset="0"/>
            </a:endParaRPr>
          </a:p>
          <a:p>
            <a:pPr algn="ctr" eaLnBrk="1" hangingPunct="1"/>
            <a:r>
              <a:rPr lang="cs-CZ" altLang="cs-CZ" sz="1600" dirty="0" smtClean="0">
                <a:latin typeface="Calibri" pitchFamily="34" charset="0"/>
              </a:rPr>
              <a:t>(B</a:t>
            </a:r>
            <a:r>
              <a:rPr lang="en-US" altLang="cs-CZ" sz="1600" dirty="0" err="1" smtClean="0">
                <a:latin typeface="Calibri" pitchFamily="34" charset="0"/>
              </a:rPr>
              <a:t>usiness</a:t>
            </a:r>
            <a:r>
              <a:rPr lang="en-US" altLang="cs-CZ" sz="1600" dirty="0" smtClean="0">
                <a:latin typeface="Calibri" pitchFamily="34" charset="0"/>
              </a:rPr>
              <a:t> </a:t>
            </a:r>
            <a:r>
              <a:rPr lang="cs-CZ" altLang="cs-CZ" sz="1600" dirty="0" smtClean="0">
                <a:latin typeface="Calibri" pitchFamily="34" charset="0"/>
              </a:rPr>
              <a:t>P</a:t>
            </a:r>
            <a:r>
              <a:rPr lang="en-US" altLang="cs-CZ" sz="1600" dirty="0" err="1" smtClean="0">
                <a:latin typeface="Calibri" pitchFamily="34" charset="0"/>
              </a:rPr>
              <a:t>lan</a:t>
            </a:r>
            <a:r>
              <a:rPr lang="en-US" altLang="cs-CZ" sz="1600" dirty="0">
                <a:latin typeface="Calibri" pitchFamily="34" charset="0"/>
              </a:rPr>
              <a:t>)</a:t>
            </a:r>
          </a:p>
        </p:txBody>
      </p:sp>
      <p:sp>
        <p:nvSpPr>
          <p:cNvPr id="3094" name="Line 27"/>
          <p:cNvSpPr>
            <a:spLocks noChangeShapeType="1"/>
          </p:cNvSpPr>
          <p:nvPr/>
        </p:nvSpPr>
        <p:spPr bwMode="auto">
          <a:xfrm>
            <a:off x="5902325" y="4960938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5" name="Line 29"/>
          <p:cNvSpPr>
            <a:spLocks noChangeShapeType="1"/>
          </p:cNvSpPr>
          <p:nvPr/>
        </p:nvSpPr>
        <p:spPr bwMode="auto">
          <a:xfrm>
            <a:off x="5459413" y="5368925"/>
            <a:ext cx="0" cy="28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6" name="Line 30"/>
          <p:cNvSpPr>
            <a:spLocks noChangeShapeType="1"/>
          </p:cNvSpPr>
          <p:nvPr/>
        </p:nvSpPr>
        <p:spPr bwMode="auto">
          <a:xfrm>
            <a:off x="5467350" y="6070600"/>
            <a:ext cx="0" cy="28257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7" name="Line 31"/>
          <p:cNvSpPr>
            <a:spLocks noChangeShapeType="1"/>
          </p:cNvSpPr>
          <p:nvPr/>
        </p:nvSpPr>
        <p:spPr bwMode="auto">
          <a:xfrm>
            <a:off x="5216525" y="5767388"/>
            <a:ext cx="3227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8" name="Line 33"/>
          <p:cNvSpPr>
            <a:spLocks noChangeShapeType="1"/>
          </p:cNvSpPr>
          <p:nvPr/>
        </p:nvSpPr>
        <p:spPr bwMode="auto">
          <a:xfrm>
            <a:off x="5216525" y="6053138"/>
            <a:ext cx="3227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99" name="Line 34"/>
          <p:cNvSpPr>
            <a:spLocks noChangeShapeType="1"/>
          </p:cNvSpPr>
          <p:nvPr/>
        </p:nvSpPr>
        <p:spPr bwMode="auto">
          <a:xfrm>
            <a:off x="6640513" y="4960938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0" name="Line 35"/>
          <p:cNvSpPr>
            <a:spLocks noChangeShapeType="1"/>
          </p:cNvSpPr>
          <p:nvPr/>
        </p:nvSpPr>
        <p:spPr bwMode="auto">
          <a:xfrm>
            <a:off x="7232650" y="4960938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1" name="Line 36"/>
          <p:cNvSpPr>
            <a:spLocks noChangeShapeType="1"/>
          </p:cNvSpPr>
          <p:nvPr/>
        </p:nvSpPr>
        <p:spPr bwMode="auto">
          <a:xfrm>
            <a:off x="7839075" y="4960938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2" name="Line 37"/>
          <p:cNvSpPr>
            <a:spLocks noChangeShapeType="1"/>
          </p:cNvSpPr>
          <p:nvPr/>
        </p:nvSpPr>
        <p:spPr bwMode="auto">
          <a:xfrm>
            <a:off x="5216525" y="5181600"/>
            <a:ext cx="3227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3" name="Text Box 38"/>
          <p:cNvSpPr txBox="1">
            <a:spLocks noChangeArrowheads="1"/>
          </p:cNvSpPr>
          <p:nvPr/>
        </p:nvSpPr>
        <p:spPr bwMode="auto">
          <a:xfrm>
            <a:off x="6132513" y="4972050"/>
            <a:ext cx="311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D1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04" name="Text Box 39"/>
          <p:cNvSpPr txBox="1">
            <a:spLocks noChangeArrowheads="1"/>
          </p:cNvSpPr>
          <p:nvPr/>
        </p:nvSpPr>
        <p:spPr bwMode="auto">
          <a:xfrm>
            <a:off x="6715125" y="4972050"/>
            <a:ext cx="311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D2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05" name="Text Box 40"/>
          <p:cNvSpPr txBox="1">
            <a:spLocks noChangeArrowheads="1"/>
          </p:cNvSpPr>
          <p:nvPr/>
        </p:nvSpPr>
        <p:spPr bwMode="auto">
          <a:xfrm>
            <a:off x="7394575" y="4972050"/>
            <a:ext cx="3111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D3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06" name="Text Box 41"/>
          <p:cNvSpPr txBox="1">
            <a:spLocks noChangeArrowheads="1"/>
          </p:cNvSpPr>
          <p:nvPr/>
        </p:nvSpPr>
        <p:spPr bwMode="auto">
          <a:xfrm>
            <a:off x="7867650" y="4960938"/>
            <a:ext cx="336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D 4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07" name="Line 44"/>
          <p:cNvSpPr>
            <a:spLocks noChangeShapeType="1"/>
          </p:cNvSpPr>
          <p:nvPr/>
        </p:nvSpPr>
        <p:spPr bwMode="auto">
          <a:xfrm>
            <a:off x="6305550" y="2219325"/>
            <a:ext cx="0" cy="2741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8" name="Line 45"/>
          <p:cNvSpPr>
            <a:spLocks noChangeShapeType="1"/>
          </p:cNvSpPr>
          <p:nvPr/>
        </p:nvSpPr>
        <p:spPr bwMode="auto">
          <a:xfrm flipH="1">
            <a:off x="5459413" y="2219325"/>
            <a:ext cx="862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09" name="Line 46"/>
          <p:cNvSpPr>
            <a:spLocks noChangeShapeType="1"/>
          </p:cNvSpPr>
          <p:nvPr/>
        </p:nvSpPr>
        <p:spPr bwMode="auto">
          <a:xfrm flipV="1">
            <a:off x="5454650" y="1898650"/>
            <a:ext cx="0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0" name="Oval 47"/>
          <p:cNvSpPr>
            <a:spLocks noChangeArrowheads="1"/>
          </p:cNvSpPr>
          <p:nvPr/>
        </p:nvSpPr>
        <p:spPr bwMode="auto">
          <a:xfrm>
            <a:off x="5085393" y="2540462"/>
            <a:ext cx="893131" cy="5413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11" name="Line 48"/>
          <p:cNvSpPr>
            <a:spLocks noChangeShapeType="1"/>
          </p:cNvSpPr>
          <p:nvPr/>
        </p:nvSpPr>
        <p:spPr bwMode="auto">
          <a:xfrm>
            <a:off x="2273300" y="4597400"/>
            <a:ext cx="0" cy="1169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2" name="Line 49"/>
          <p:cNvSpPr>
            <a:spLocks noChangeShapeType="1"/>
          </p:cNvSpPr>
          <p:nvPr/>
        </p:nvSpPr>
        <p:spPr bwMode="auto">
          <a:xfrm>
            <a:off x="2273300" y="5784850"/>
            <a:ext cx="2914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3" name="Oval 50"/>
          <p:cNvSpPr>
            <a:spLocks noChangeArrowheads="1"/>
          </p:cNvSpPr>
          <p:nvPr/>
        </p:nvSpPr>
        <p:spPr bwMode="auto">
          <a:xfrm>
            <a:off x="5124450" y="5651500"/>
            <a:ext cx="685800" cy="401638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14" name="Text Box 51"/>
          <p:cNvSpPr txBox="1">
            <a:spLocks noChangeArrowheads="1"/>
          </p:cNvSpPr>
          <p:nvPr/>
        </p:nvSpPr>
        <p:spPr bwMode="auto">
          <a:xfrm>
            <a:off x="6132513" y="5784850"/>
            <a:ext cx="4127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2000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15" name="Line 52"/>
          <p:cNvSpPr>
            <a:spLocks noChangeShapeType="1"/>
          </p:cNvSpPr>
          <p:nvPr/>
        </p:nvSpPr>
        <p:spPr bwMode="auto">
          <a:xfrm>
            <a:off x="6870700" y="3240088"/>
            <a:ext cx="0" cy="1731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6" name="Line 53"/>
          <p:cNvSpPr>
            <a:spLocks noChangeShapeType="1"/>
          </p:cNvSpPr>
          <p:nvPr/>
        </p:nvSpPr>
        <p:spPr bwMode="auto">
          <a:xfrm flipH="1" flipV="1">
            <a:off x="6019800" y="3227388"/>
            <a:ext cx="866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7" name="Line 54"/>
          <p:cNvSpPr>
            <a:spLocks noChangeShapeType="1"/>
          </p:cNvSpPr>
          <p:nvPr/>
        </p:nvSpPr>
        <p:spPr bwMode="auto">
          <a:xfrm flipH="1" flipV="1">
            <a:off x="5741988" y="3043238"/>
            <a:ext cx="274637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18" name="Oval 55"/>
          <p:cNvSpPr>
            <a:spLocks noChangeArrowheads="1"/>
          </p:cNvSpPr>
          <p:nvPr/>
        </p:nvSpPr>
        <p:spPr bwMode="auto">
          <a:xfrm>
            <a:off x="4999015" y="1517650"/>
            <a:ext cx="903309" cy="5413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19" name="Text Box 56"/>
          <p:cNvSpPr txBox="1">
            <a:spLocks noChangeArrowheads="1"/>
          </p:cNvSpPr>
          <p:nvPr/>
        </p:nvSpPr>
        <p:spPr bwMode="auto">
          <a:xfrm>
            <a:off x="6680200" y="5784850"/>
            <a:ext cx="4127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900">
                <a:latin typeface="Calibri" pitchFamily="34" charset="0"/>
              </a:rPr>
              <a:t>1500</a:t>
            </a:r>
            <a:endParaRPr lang="en-GB" altLang="cs-CZ" sz="900">
              <a:latin typeface="Calibri" pitchFamily="34" charset="0"/>
            </a:endParaRPr>
          </a:p>
        </p:txBody>
      </p:sp>
      <p:sp>
        <p:nvSpPr>
          <p:cNvPr id="3120" name="Oval 57"/>
          <p:cNvSpPr>
            <a:spLocks noChangeArrowheads="1"/>
          </p:cNvSpPr>
          <p:nvPr/>
        </p:nvSpPr>
        <p:spPr bwMode="auto">
          <a:xfrm>
            <a:off x="5978525" y="5668963"/>
            <a:ext cx="685800" cy="4016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21" name="Oval 58"/>
          <p:cNvSpPr>
            <a:spLocks noChangeArrowheads="1"/>
          </p:cNvSpPr>
          <p:nvPr/>
        </p:nvSpPr>
        <p:spPr bwMode="auto">
          <a:xfrm>
            <a:off x="6528594" y="1563688"/>
            <a:ext cx="685800" cy="4016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122" name="Line 60"/>
          <p:cNvSpPr>
            <a:spLocks noChangeShapeType="1"/>
          </p:cNvSpPr>
          <p:nvPr/>
        </p:nvSpPr>
        <p:spPr bwMode="auto">
          <a:xfrm flipV="1">
            <a:off x="6545263" y="3637756"/>
            <a:ext cx="1004887" cy="21296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23" name="Line 61"/>
          <p:cNvSpPr>
            <a:spLocks noChangeShapeType="1"/>
          </p:cNvSpPr>
          <p:nvPr/>
        </p:nvSpPr>
        <p:spPr bwMode="auto">
          <a:xfrm>
            <a:off x="7026275" y="1965325"/>
            <a:ext cx="523875" cy="14920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24" name="Text Box 62"/>
          <p:cNvSpPr txBox="1">
            <a:spLocks noChangeArrowheads="1"/>
          </p:cNvSpPr>
          <p:nvPr/>
        </p:nvSpPr>
        <p:spPr bwMode="auto">
          <a:xfrm>
            <a:off x="6942137" y="3392540"/>
            <a:ext cx="13994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sz="1400" b="1" dirty="0">
                <a:solidFill>
                  <a:srgbClr val="000099"/>
                </a:solidFill>
                <a:latin typeface="Calibri" pitchFamily="34" charset="0"/>
              </a:rPr>
              <a:t>Difference = </a:t>
            </a:r>
            <a:r>
              <a:rPr lang="cs-CZ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5</a:t>
            </a:r>
            <a:r>
              <a:rPr lang="en-US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00</a:t>
            </a:r>
            <a:endParaRPr lang="en-US" altLang="cs-CZ" sz="1400" b="1" dirty="0">
              <a:solidFill>
                <a:srgbClr val="000099"/>
              </a:solidFill>
              <a:latin typeface="Calibri" pitchFamily="34" charset="0"/>
            </a:endParaRPr>
          </a:p>
          <a:p>
            <a:pPr eaLnBrk="1" hangingPunct="1"/>
            <a:endParaRPr lang="en-GB" altLang="cs-CZ" dirty="0"/>
          </a:p>
        </p:txBody>
      </p:sp>
      <p:sp>
        <p:nvSpPr>
          <p:cNvPr id="3125" name="Text Box 63"/>
          <p:cNvSpPr txBox="1">
            <a:spLocks noChangeArrowheads="1"/>
          </p:cNvSpPr>
          <p:nvPr/>
        </p:nvSpPr>
        <p:spPr bwMode="auto">
          <a:xfrm>
            <a:off x="1133475" y="57451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1317625" y="4597400"/>
            <a:ext cx="0" cy="8478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445721" y="5445224"/>
            <a:ext cx="1254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solidFill>
                  <a:srgbClr val="FF0000"/>
                </a:solidFill>
              </a:rPr>
              <a:t>Direct </a:t>
            </a:r>
            <a:r>
              <a:rPr lang="cs-CZ" sz="1400" dirty="0" err="1" smtClean="0">
                <a:solidFill>
                  <a:srgbClr val="FF0000"/>
                </a:solidFill>
              </a:rPr>
              <a:t>posting</a:t>
            </a:r>
            <a:endParaRPr lang="cs-CZ" sz="1400" dirty="0" smtClean="0">
              <a:solidFill>
                <a:srgbClr val="FF0000"/>
              </a:solidFill>
            </a:endParaRPr>
          </a:p>
          <a:p>
            <a:r>
              <a:rPr lang="cs-CZ" sz="1400" dirty="0" err="1" smtClean="0">
                <a:solidFill>
                  <a:srgbClr val="FF0000"/>
                </a:solidFill>
              </a:rPr>
              <a:t>must</a:t>
            </a:r>
            <a:r>
              <a:rPr lang="cs-CZ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 err="1" smtClean="0">
                <a:solidFill>
                  <a:srgbClr val="FF0000"/>
                </a:solidFill>
              </a:rPr>
              <a:t>be</a:t>
            </a:r>
            <a:r>
              <a:rPr lang="cs-CZ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 err="1" smtClean="0">
                <a:solidFill>
                  <a:srgbClr val="FF0000"/>
                </a:solidFill>
              </a:rPr>
              <a:t>ticked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57" name="Oval 57"/>
          <p:cNvSpPr>
            <a:spLocks noChangeArrowheads="1"/>
          </p:cNvSpPr>
          <p:nvPr/>
        </p:nvSpPr>
        <p:spPr bwMode="auto">
          <a:xfrm>
            <a:off x="6547082" y="5668963"/>
            <a:ext cx="685800" cy="4016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6576525" y="2610312"/>
            <a:ext cx="685800" cy="401637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59" name="Line 60"/>
          <p:cNvSpPr>
            <a:spLocks noChangeShapeType="1"/>
          </p:cNvSpPr>
          <p:nvPr/>
        </p:nvSpPr>
        <p:spPr bwMode="auto">
          <a:xfrm flipV="1">
            <a:off x="7205724" y="4177793"/>
            <a:ext cx="1481075" cy="161023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" name="Line 60"/>
          <p:cNvSpPr>
            <a:spLocks noChangeShapeType="1"/>
          </p:cNvSpPr>
          <p:nvPr/>
        </p:nvSpPr>
        <p:spPr bwMode="auto">
          <a:xfrm>
            <a:off x="8686800" y="3379306"/>
            <a:ext cx="0" cy="58357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cxnSp>
        <p:nvCxnSpPr>
          <p:cNvPr id="6" name="Přímá spojnice 5"/>
          <p:cNvCxnSpPr>
            <a:stCxn id="58" idx="6"/>
          </p:cNvCxnSpPr>
          <p:nvPr/>
        </p:nvCxnSpPr>
        <p:spPr>
          <a:xfrm>
            <a:off x="7262325" y="2811131"/>
            <a:ext cx="1424475" cy="53690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62"/>
          <p:cNvSpPr txBox="1">
            <a:spLocks noChangeArrowheads="1"/>
          </p:cNvSpPr>
          <p:nvPr/>
        </p:nvSpPr>
        <p:spPr bwMode="auto">
          <a:xfrm>
            <a:off x="7458803" y="3885406"/>
            <a:ext cx="1490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sz="1400" b="1" dirty="0">
                <a:solidFill>
                  <a:srgbClr val="000099"/>
                </a:solidFill>
                <a:latin typeface="Calibri" pitchFamily="34" charset="0"/>
              </a:rPr>
              <a:t>Difference = </a:t>
            </a:r>
            <a:r>
              <a:rPr lang="en-US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1</a:t>
            </a:r>
            <a:r>
              <a:rPr lang="cs-CZ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4</a:t>
            </a:r>
            <a:r>
              <a:rPr lang="en-US" altLang="cs-CZ" sz="1400" b="1" dirty="0" smtClean="0">
                <a:solidFill>
                  <a:srgbClr val="000099"/>
                </a:solidFill>
                <a:latin typeface="Calibri" pitchFamily="34" charset="0"/>
              </a:rPr>
              <a:t>00</a:t>
            </a:r>
            <a:endParaRPr lang="en-US" altLang="cs-CZ" sz="1400" b="1" dirty="0">
              <a:solidFill>
                <a:srgbClr val="000099"/>
              </a:solidFill>
              <a:latin typeface="Calibri" pitchFamily="34" charset="0"/>
            </a:endParaRPr>
          </a:p>
          <a:p>
            <a:pPr eaLnBrk="1" hangingPunct="1"/>
            <a:endParaRPr lang="en-GB" altLang="cs-CZ" dirty="0"/>
          </a:p>
        </p:txBody>
      </p:sp>
      <p:sp>
        <p:nvSpPr>
          <p:cNvPr id="9" name="Obdélník 8"/>
          <p:cNvSpPr/>
          <p:nvPr/>
        </p:nvSpPr>
        <p:spPr>
          <a:xfrm>
            <a:off x="4100313" y="1626771"/>
            <a:ext cx="638315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ADM</a:t>
            </a:r>
            <a:endParaRPr lang="cs-CZ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7" name="Obdélník 66"/>
          <p:cNvSpPr/>
          <p:nvPr/>
        </p:nvSpPr>
        <p:spPr>
          <a:xfrm>
            <a:off x="4133850" y="2610312"/>
            <a:ext cx="64953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Sales</a:t>
            </a:r>
            <a:endParaRPr lang="cs-CZ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8" name="Oval 55"/>
          <p:cNvSpPr>
            <a:spLocks noChangeArrowheads="1"/>
          </p:cNvSpPr>
          <p:nvPr/>
        </p:nvSpPr>
        <p:spPr bwMode="auto">
          <a:xfrm>
            <a:off x="4006963" y="1506616"/>
            <a:ext cx="903309" cy="1505333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9" name="Text Box 18"/>
          <p:cNvSpPr txBox="1">
            <a:spLocks noChangeArrowheads="1"/>
          </p:cNvSpPr>
          <p:nvPr/>
        </p:nvSpPr>
        <p:spPr bwMode="auto">
          <a:xfrm>
            <a:off x="2934612" y="1446209"/>
            <a:ext cx="11676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200" dirty="0" err="1" smtClean="0">
                <a:latin typeface="Calibri" pitchFamily="34" charset="0"/>
              </a:rPr>
              <a:t>Dimensions</a:t>
            </a:r>
            <a:endParaRPr lang="en-US" altLang="cs-CZ" sz="1200" dirty="0">
              <a:latin typeface="Calibri" pitchFamily="34" charset="0"/>
            </a:endParaRPr>
          </a:p>
        </p:txBody>
      </p:sp>
      <p:sp>
        <p:nvSpPr>
          <p:cNvPr id="70" name="Line 14"/>
          <p:cNvSpPr>
            <a:spLocks noChangeShapeType="1"/>
          </p:cNvSpPr>
          <p:nvPr/>
        </p:nvSpPr>
        <p:spPr bwMode="auto">
          <a:xfrm>
            <a:off x="3470813" y="1723209"/>
            <a:ext cx="536150" cy="5360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80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I.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403453" cy="443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280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Purchase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 </a:t>
            </a:r>
            <a:r>
              <a:rPr lang="cs-CZ" dirty="0" smtClean="0"/>
              <a:t>II</a:t>
            </a:r>
            <a:r>
              <a:rPr lang="cs-CZ" dirty="0"/>
              <a:t>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2"/>
            <a:ext cx="7342660" cy="439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2676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General </a:t>
            </a:r>
            <a:r>
              <a:rPr lang="cs-CZ" dirty="0" err="1" smtClean="0"/>
              <a:t>Ledger</a:t>
            </a:r>
            <a:r>
              <a:rPr lang="cs-CZ" dirty="0" smtClean="0"/>
              <a:t> </a:t>
            </a:r>
            <a:r>
              <a:rPr lang="cs-CZ" dirty="0" err="1" smtClean="0"/>
              <a:t>Entries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924944"/>
            <a:ext cx="824519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27584" y="1556792"/>
            <a:ext cx="129614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Account</a:t>
            </a:r>
            <a:endParaRPr lang="cs-CZ" dirty="0" smtClean="0"/>
          </a:p>
          <a:p>
            <a:pPr algn="ctr"/>
            <a:r>
              <a:rPr lang="cs-CZ" dirty="0" smtClean="0"/>
              <a:t>8320</a:t>
            </a:r>
            <a:endParaRPr lang="cs-CZ" dirty="0"/>
          </a:p>
        </p:txBody>
      </p:sp>
      <p:cxnSp>
        <p:nvCxnSpPr>
          <p:cNvPr id="5" name="Přímá spojnice 4"/>
          <p:cNvCxnSpPr>
            <a:stCxn id="3" idx="3"/>
          </p:cNvCxnSpPr>
          <p:nvPr/>
        </p:nvCxnSpPr>
        <p:spPr>
          <a:xfrm>
            <a:off x="2123728" y="188082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067944" y="1880828"/>
            <a:ext cx="0" cy="1044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4355976" y="2204864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Ctrl-F5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49794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ZA" altLang="cs-CZ" sz="2400" dirty="0" smtClean="0">
                <a:latin typeface="Calibri" pitchFamily="34" charset="0"/>
              </a:rPr>
              <a:t>Comparison between G/L and budget entries  at the end of 2014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711549" y="3764239"/>
            <a:ext cx="13773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b="1" dirty="0"/>
              <a:t>Use filter : </a:t>
            </a:r>
          </a:p>
        </p:txBody>
      </p:sp>
      <p:sp>
        <p:nvSpPr>
          <p:cNvPr id="8197" name="Line 8"/>
          <p:cNvSpPr>
            <a:spLocks noChangeShapeType="1"/>
          </p:cNvSpPr>
          <p:nvPr/>
        </p:nvSpPr>
        <p:spPr bwMode="auto">
          <a:xfrm flipH="1" flipV="1">
            <a:off x="2838450" y="2731790"/>
            <a:ext cx="0" cy="8178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201" name="AutoShape 12"/>
          <p:cNvSpPr>
            <a:spLocks noChangeArrowheads="1"/>
          </p:cNvSpPr>
          <p:nvPr/>
        </p:nvSpPr>
        <p:spPr bwMode="auto">
          <a:xfrm>
            <a:off x="6732240" y="2731790"/>
            <a:ext cx="403225" cy="1921346"/>
          </a:xfrm>
          <a:prstGeom prst="upDownArrow">
            <a:avLst>
              <a:gd name="adj1" fmla="val 50000"/>
              <a:gd name="adj2" fmla="val 75354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541" y="3563143"/>
            <a:ext cx="3495675" cy="771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6" y="1988840"/>
            <a:ext cx="7170737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3839369" y="198145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b="1" dirty="0">
                <a:solidFill>
                  <a:srgbClr val="FF3300"/>
                </a:solidFill>
              </a:rPr>
              <a:t>BUDGET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84" y="4653136"/>
            <a:ext cx="7452320" cy="11331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991769" y="4676829"/>
            <a:ext cx="14116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b="1" dirty="0" smtClean="0">
                <a:solidFill>
                  <a:srgbClr val="FF3300"/>
                </a:solidFill>
              </a:rPr>
              <a:t>G/L Entries</a:t>
            </a:r>
            <a:endParaRPr lang="en-US" altLang="cs-CZ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00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smtClean="0">
                <a:latin typeface="Calibri" pitchFamily="34" charset="0"/>
              </a:rPr>
              <a:t>Basic principles</a:t>
            </a:r>
            <a:endParaRPr lang="en-GB" altLang="cs-CZ" sz="2800" smtClean="0">
              <a:latin typeface="Calibri" pitchFamily="34" charset="0"/>
            </a:endParaRP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250951"/>
            <a:ext cx="1556594" cy="881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5165725" y="3079750"/>
            <a:ext cx="45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/>
              <a:t>F6</a:t>
            </a:r>
            <a:endParaRPr lang="en-GB" altLang="cs-CZ"/>
          </a:p>
        </p:txBody>
      </p:sp>
      <p:pic>
        <p:nvPicPr>
          <p:cNvPr id="922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30613"/>
            <a:ext cx="73072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490737" y="5301208"/>
            <a:ext cx="81699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cs-CZ" dirty="0">
                <a:solidFill>
                  <a:srgbClr val="FF3300"/>
                </a:solidFill>
              </a:rPr>
              <a:t>You have to enter the data in red frame and thereafter enter by F6 and button</a:t>
            </a:r>
          </a:p>
          <a:p>
            <a:pPr eaLnBrk="1" hangingPunct="1"/>
            <a:r>
              <a:rPr lang="en-US" altLang="cs-CZ" dirty="0">
                <a:solidFill>
                  <a:srgbClr val="FF3300"/>
                </a:solidFill>
              </a:rPr>
              <a:t>Analysis a new Analysis </a:t>
            </a:r>
            <a:r>
              <a:rPr lang="cs-CZ" altLang="cs-CZ" dirty="0" smtClean="0">
                <a:solidFill>
                  <a:srgbClr val="FF3300"/>
                </a:solidFill>
              </a:rPr>
              <a:t>V</a:t>
            </a:r>
            <a:r>
              <a:rPr lang="en-US" altLang="cs-CZ" dirty="0" err="1" smtClean="0">
                <a:solidFill>
                  <a:srgbClr val="FF3300"/>
                </a:solidFill>
              </a:rPr>
              <a:t>iew</a:t>
            </a:r>
            <a:r>
              <a:rPr lang="en-US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smtClean="0">
                <a:solidFill>
                  <a:srgbClr val="FF3300"/>
                </a:solidFill>
              </a:rPr>
              <a:t>C</a:t>
            </a:r>
            <a:r>
              <a:rPr lang="en-US" altLang="cs-CZ" dirty="0" err="1" smtClean="0">
                <a:solidFill>
                  <a:srgbClr val="FF3300"/>
                </a:solidFill>
              </a:rPr>
              <a:t>ard</a:t>
            </a:r>
            <a:r>
              <a:rPr lang="en-US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smtClean="0">
                <a:solidFill>
                  <a:srgbClr val="FF3300"/>
                </a:solidFill>
              </a:rPr>
              <a:t>(</a:t>
            </a:r>
            <a:r>
              <a:rPr lang="cs-CZ" altLang="cs-CZ" dirty="0" err="1" smtClean="0">
                <a:solidFill>
                  <a:srgbClr val="FF3300"/>
                </a:solidFill>
              </a:rPr>
              <a:t>see</a:t>
            </a:r>
            <a:r>
              <a:rPr lang="cs-CZ" altLang="cs-CZ" dirty="0" smtClean="0">
                <a:solidFill>
                  <a:srgbClr val="FF3300"/>
                </a:solidFill>
              </a:rPr>
              <a:t>  </a:t>
            </a:r>
            <a:r>
              <a:rPr lang="cs-CZ" altLang="cs-CZ" dirty="0" err="1" smtClean="0">
                <a:solidFill>
                  <a:srgbClr val="FF3300"/>
                </a:solidFill>
              </a:rPr>
              <a:t>this</a:t>
            </a:r>
            <a:r>
              <a:rPr lang="cs-CZ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err="1" smtClean="0">
                <a:solidFill>
                  <a:srgbClr val="FF3300"/>
                </a:solidFill>
              </a:rPr>
              <a:t>card</a:t>
            </a:r>
            <a:r>
              <a:rPr lang="cs-CZ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err="1" smtClean="0">
                <a:solidFill>
                  <a:srgbClr val="FF3300"/>
                </a:solidFill>
              </a:rPr>
              <a:t>creation</a:t>
            </a:r>
            <a:r>
              <a:rPr lang="cs-CZ" altLang="cs-CZ" dirty="0" smtClean="0">
                <a:solidFill>
                  <a:srgbClr val="FF3300"/>
                </a:solidFill>
              </a:rPr>
              <a:t> on </a:t>
            </a:r>
            <a:r>
              <a:rPr lang="cs-CZ" altLang="cs-CZ" dirty="0" err="1" smtClean="0">
                <a:solidFill>
                  <a:srgbClr val="FF3300"/>
                </a:solidFill>
              </a:rPr>
              <a:t>the</a:t>
            </a:r>
            <a:r>
              <a:rPr lang="cs-CZ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err="1" smtClean="0">
                <a:solidFill>
                  <a:srgbClr val="FF3300"/>
                </a:solidFill>
              </a:rPr>
              <a:t>next</a:t>
            </a:r>
            <a:r>
              <a:rPr lang="cs-CZ" altLang="cs-CZ" dirty="0" smtClean="0">
                <a:solidFill>
                  <a:srgbClr val="FF3300"/>
                </a:solidFill>
              </a:rPr>
              <a:t> </a:t>
            </a:r>
            <a:r>
              <a:rPr lang="cs-CZ" altLang="cs-CZ" dirty="0" err="1" smtClean="0">
                <a:solidFill>
                  <a:srgbClr val="FF3300"/>
                </a:solidFill>
              </a:rPr>
              <a:t>slide</a:t>
            </a:r>
            <a:r>
              <a:rPr lang="cs-CZ" altLang="cs-CZ" dirty="0" smtClean="0">
                <a:solidFill>
                  <a:srgbClr val="FF3300"/>
                </a:solidFill>
              </a:rPr>
              <a:t>)</a:t>
            </a:r>
            <a:r>
              <a:rPr lang="en-US" altLang="cs-CZ" dirty="0" smtClean="0">
                <a:solidFill>
                  <a:srgbClr val="FF3300"/>
                </a:solidFill>
              </a:rPr>
              <a:t>   </a:t>
            </a:r>
            <a:endParaRPr lang="en-US" altLang="cs-CZ" dirty="0">
              <a:solidFill>
                <a:srgbClr val="FF33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284304"/>
            <a:ext cx="6734522" cy="64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3776949" y="1516063"/>
            <a:ext cx="0" cy="193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851920" y="2188573"/>
            <a:ext cx="48249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832O </a:t>
            </a:r>
            <a:r>
              <a:rPr lang="cs-CZ" dirty="0" err="1" smtClean="0"/>
              <a:t>account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inserted</a:t>
            </a:r>
            <a:r>
              <a:rPr lang="cs-CZ" dirty="0" smtClean="0"/>
              <a:t>  by</a:t>
            </a:r>
          </a:p>
          <a:p>
            <a:r>
              <a:rPr lang="cs-CZ" dirty="0" err="1" smtClean="0"/>
              <a:t>Function</a:t>
            </a:r>
            <a:r>
              <a:rPr lang="cs-CZ" dirty="0" smtClean="0"/>
              <a:t> and Insert  </a:t>
            </a:r>
            <a:r>
              <a:rPr lang="cs-CZ" dirty="0" err="1" smtClean="0"/>
              <a:t>Account</a:t>
            </a:r>
            <a:r>
              <a:rPr lang="cs-CZ" dirty="0" smtClean="0"/>
              <a:t> (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slide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064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smtClean="0">
                <a:latin typeface="Calibri" pitchFamily="34" charset="0"/>
              </a:rPr>
              <a:t>Basic principles</a:t>
            </a:r>
            <a:endParaRPr lang="en-GB" altLang="cs-CZ" sz="2800" smtClean="0">
              <a:latin typeface="Calibri" pitchFamily="34" charset="0"/>
            </a:endParaRPr>
          </a:p>
        </p:txBody>
      </p:sp>
      <p:pic>
        <p:nvPicPr>
          <p:cNvPr id="1024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425" y="3832225"/>
            <a:ext cx="1836738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18025"/>
            <a:ext cx="718502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8" name="Line 12"/>
          <p:cNvSpPr>
            <a:spLocks noChangeShapeType="1"/>
          </p:cNvSpPr>
          <p:nvPr/>
        </p:nvSpPr>
        <p:spPr bwMode="auto">
          <a:xfrm>
            <a:off x="3698839" y="1391252"/>
            <a:ext cx="3816386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9" name="Line 14"/>
          <p:cNvSpPr>
            <a:spLocks noChangeShapeType="1"/>
          </p:cNvSpPr>
          <p:nvPr/>
        </p:nvSpPr>
        <p:spPr bwMode="auto">
          <a:xfrm>
            <a:off x="7515225" y="1417638"/>
            <a:ext cx="0" cy="390683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514" y="1823387"/>
            <a:ext cx="55054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val 16"/>
          <p:cNvSpPr>
            <a:spLocks noChangeArrowheads="1"/>
          </p:cNvSpPr>
          <p:nvPr/>
        </p:nvSpPr>
        <p:spPr bwMode="auto">
          <a:xfrm>
            <a:off x="2265363" y="2006600"/>
            <a:ext cx="847725" cy="404813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H="1">
            <a:off x="2843808" y="1391252"/>
            <a:ext cx="855031" cy="64546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H="1" flipV="1">
            <a:off x="3099765" y="2841698"/>
            <a:ext cx="0" cy="803326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571407" y="3709206"/>
            <a:ext cx="1598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Enter </a:t>
            </a:r>
            <a:r>
              <a:rPr lang="cs-CZ" dirty="0" err="1" smtClean="0">
                <a:solidFill>
                  <a:srgbClr val="0070C0"/>
                </a:solidFill>
              </a:rPr>
              <a:t>manually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V="1">
            <a:off x="3077076" y="2970708"/>
            <a:ext cx="1257869" cy="708099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584825" y="2773509"/>
            <a:ext cx="355327" cy="4698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08" y="260648"/>
            <a:ext cx="24765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nahoru 4"/>
          <p:cNvSpPr/>
          <p:nvPr/>
        </p:nvSpPr>
        <p:spPr>
          <a:xfrm>
            <a:off x="1907704" y="879772"/>
            <a:ext cx="141635" cy="96504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572794" y="3832225"/>
            <a:ext cx="1799406" cy="3206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 flipH="1" flipV="1">
            <a:off x="6156176" y="2718678"/>
            <a:ext cx="0" cy="1113546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584825" y="2108123"/>
            <a:ext cx="787375" cy="6007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 flipV="1">
            <a:off x="3113088" y="3123108"/>
            <a:ext cx="1221857" cy="521916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075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sz="2800" smtClean="0">
                <a:latin typeface="Calibri" pitchFamily="34" charset="0"/>
              </a:rPr>
              <a:t>Basic principles</a:t>
            </a:r>
            <a:endParaRPr lang="en-GB" altLang="cs-CZ" sz="2800" smtClean="0">
              <a:latin typeface="Calibri" pitchFamily="34" charset="0"/>
            </a:endParaRPr>
          </a:p>
        </p:txBody>
      </p:sp>
      <p:pic>
        <p:nvPicPr>
          <p:cNvPr id="1126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54175"/>
            <a:ext cx="7581900" cy="876300"/>
          </a:xfrm>
          <a:prstGeom prst="rect">
            <a:avLst/>
          </a:prstGeom>
          <a:noFill/>
          <a:ln w="28575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325" y="3009900"/>
            <a:ext cx="26447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Line 8"/>
          <p:cNvSpPr>
            <a:spLocks noChangeShapeType="1"/>
          </p:cNvSpPr>
          <p:nvPr/>
        </p:nvSpPr>
        <p:spPr bwMode="auto">
          <a:xfrm flipH="1" flipV="1">
            <a:off x="5394325" y="2339975"/>
            <a:ext cx="1233488" cy="6699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457200" y="4208463"/>
            <a:ext cx="51475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ZA" altLang="cs-CZ" dirty="0" smtClean="0"/>
              <a:t>After starting accounting schedule and overview </a:t>
            </a:r>
          </a:p>
          <a:p>
            <a:pPr eaLnBrk="1" hangingPunct="1"/>
            <a:r>
              <a:rPr lang="en-ZA" altLang="cs-CZ" dirty="0" smtClean="0"/>
              <a:t>you will get for applied (chosen) filters </a:t>
            </a:r>
            <a:r>
              <a:rPr lang="en-US" altLang="cs-CZ" dirty="0" smtClean="0"/>
              <a:t>: </a:t>
            </a:r>
            <a:endParaRPr lang="en-US" alt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89566"/>
            <a:ext cx="6637337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372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</TotalTime>
  <Words>441</Words>
  <Application>Microsoft Office PowerPoint</Application>
  <PresentationFormat>Předvádění na obrazovce (4:3)</PresentationFormat>
  <Paragraphs>2771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Introduction to MS Dynamics NAV XXII.(Budgets)</vt:lpstr>
      <vt:lpstr>Basic principles</vt:lpstr>
      <vt:lpstr>Purchase Order I.</vt:lpstr>
      <vt:lpstr>Purchase Order II.</vt:lpstr>
      <vt:lpstr>General Ledger Entries</vt:lpstr>
      <vt:lpstr>Comparison between G/L and budget entries  at the end of 2014</vt:lpstr>
      <vt:lpstr>Basic principles</vt:lpstr>
      <vt:lpstr>Basic principles</vt:lpstr>
      <vt:lpstr>Basic principles</vt:lpstr>
      <vt:lpstr>Filtering by Dimension Department</vt:lpstr>
      <vt:lpstr>End of the section XXII.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Jaromir Skorkovsky</cp:lastModifiedBy>
  <cp:revision>200</cp:revision>
  <dcterms:created xsi:type="dcterms:W3CDTF">2014-09-15T11:04:04Z</dcterms:created>
  <dcterms:modified xsi:type="dcterms:W3CDTF">2014-11-20T08:53:17Z</dcterms:modified>
</cp:coreProperties>
</file>